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4" r:id="rId5"/>
    <p:sldId id="258" r:id="rId6"/>
    <p:sldId id="263" r:id="rId7"/>
    <p:sldId id="259" r:id="rId8"/>
    <p:sldId id="260" r:id="rId9"/>
    <p:sldId id="261" r:id="rId10"/>
    <p:sldId id="262" r:id="rId11"/>
  </p:sldIdLst>
  <p:sldSz cx="9144000" cy="6858000" type="screen4x3"/>
  <p:notesSz cx="6856413" cy="9142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33CC"/>
    <a:srgbClr val="FFFF99"/>
    <a:srgbClr val="FFFFCC"/>
    <a:srgbClr val="8BEB7B"/>
    <a:srgbClr val="00BFCE"/>
    <a:srgbClr val="74E94F"/>
    <a:srgbClr val="CC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79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-1588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685213"/>
            <a:ext cx="29718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</a:defRPr>
            </a:lvl1pPr>
          </a:lstStyle>
          <a:p>
            <a:pPr>
              <a:defRPr/>
            </a:pPr>
            <a:fld id="{7220B705-307F-4CEF-953E-68CAA91E32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17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175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ACC442D-0A88-47F4-9A26-8B31F3DFA1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2625"/>
            <a:ext cx="4575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1813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625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08A4-A082-43E3-88D4-04720AAA8B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197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F2E5-167C-459E-A445-1AE2438E9E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00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DF1E-FE77-45BC-A196-E6CA0F5B80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797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BB75-A900-4BFA-9D2D-B3E944E621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DA05-B155-4005-845E-48D6605888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8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2820-3C1E-4FDC-82F1-4E75B6808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94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40C2-9D1B-4F98-9BB5-5C95ADD653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10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79F8-C1C5-4D28-9FA5-1C076E5C6D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22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EEC0-3671-4392-BDD1-DF3F5C6B14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80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612C-4300-4E7D-AE43-B9A085F3FF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10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34CE-F765-4812-8B63-C8AB7EDB14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9253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67B5-8DA4-4845-A885-DD9C747411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2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118C4A8D-2788-495B-89AB-973E8CE281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524000"/>
            <a:ext cx="9131300" cy="114300"/>
          </a:xfrm>
          <a:prstGeom prst="rect">
            <a:avLst/>
          </a:prstGeom>
          <a:gradFill rotWithShape="0">
            <a:gsLst>
              <a:gs pos="0">
                <a:srgbClr val="00CECE">
                  <a:gamma/>
                  <a:shade val="20000"/>
                  <a:invGamma/>
                </a:srgbClr>
              </a:gs>
              <a:gs pos="50000">
                <a:srgbClr val="00CECE"/>
              </a:gs>
              <a:gs pos="100000">
                <a:srgbClr val="00CECE">
                  <a:gamma/>
                  <a:shade val="2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IQ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733550"/>
            <a:ext cx="9131300" cy="38100"/>
          </a:xfrm>
          <a:prstGeom prst="rect">
            <a:avLst/>
          </a:prstGeom>
          <a:gradFill rotWithShape="0">
            <a:gsLst>
              <a:gs pos="0">
                <a:srgbClr val="000020"/>
              </a:gs>
              <a:gs pos="50000">
                <a:srgbClr val="000020">
                  <a:gamma/>
                  <a:tint val="10196"/>
                  <a:invGamma/>
                </a:srgbClr>
              </a:gs>
              <a:gs pos="100000">
                <a:srgbClr val="00002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IQ"/>
          </a:p>
        </p:txBody>
      </p:sp>
      <p:pic>
        <p:nvPicPr>
          <p:cNvPr id="1033" name="Picture 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/>
          <a:stretch>
            <a:fillRect/>
          </a:stretch>
        </p:blipFill>
        <p:spPr bwMode="auto">
          <a:xfrm>
            <a:off x="19050" y="52388"/>
            <a:ext cx="1419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-OCH3" TargetMode="External"/><Relationship Id="rId3" Type="http://schemas.openxmlformats.org/officeDocument/2006/relationships/hyperlink" Target="OH%20(COOH)" TargetMode="External"/><Relationship Id="rId7" Type="http://schemas.openxmlformats.org/officeDocument/2006/relationships/hyperlink" Target="CO-NH-C6H8O" TargetMode="External"/><Relationship Id="rId12" Type="http://schemas.openxmlformats.org/officeDocument/2006/relationships/hyperlink" Target="NH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-NH2" TargetMode="External"/><Relationship Id="rId11" Type="http://schemas.openxmlformats.org/officeDocument/2006/relationships/hyperlink" Target="Dimere%20ether" TargetMode="External"/><Relationship Id="rId5" Type="http://schemas.openxmlformats.org/officeDocument/2006/relationships/hyperlink" Target="OH" TargetMode="External"/><Relationship Id="rId10" Type="http://schemas.openxmlformats.org/officeDocument/2006/relationships/hyperlink" Target="Ph" TargetMode="External"/><Relationship Id="rId4" Type="http://schemas.openxmlformats.org/officeDocument/2006/relationships/hyperlink" Target="CO-NH" TargetMode="External"/><Relationship Id="rId9" Type="http://schemas.openxmlformats.org/officeDocument/2006/relationships/hyperlink" Target="N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bsml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2338"/>
            <a:ext cx="721042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5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66800" y="2362200"/>
            <a:ext cx="6851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SA" sz="6000" dirty="0">
                <a:solidFill>
                  <a:srgbClr val="FFFF00"/>
                </a:solidFill>
                <a:latin typeface="Sakkal Majalla" pitchFamily="2" charset="-78"/>
                <a:cs typeface="DecoType Naskh Variants" pitchFamily="2" charset="-78"/>
              </a:rPr>
              <a:t>شكراً لإصغائكم</a:t>
            </a:r>
            <a:endParaRPr lang="ar-IQ" sz="6000" dirty="0">
              <a:solidFill>
                <a:srgbClr val="FFFF00"/>
              </a:solidFill>
              <a:latin typeface="Sakkal Majalla" pitchFamily="2" charset="-78"/>
              <a:cs typeface="DecoType Naskh Variants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IQ" sz="6000" dirty="0">
                <a:solidFill>
                  <a:srgbClr val="FFFF00"/>
                </a:solidFill>
                <a:latin typeface="Sakkal Majalla" pitchFamily="2" charset="-78"/>
                <a:cs typeface="DecoType Naskh Variants" pitchFamily="2" charset="-78"/>
              </a:rPr>
              <a:t> وأتمنى لكم الموفقية والنجاح الدائم</a:t>
            </a:r>
            <a:r>
              <a:rPr lang="ar-SA" sz="6000" dirty="0">
                <a:solidFill>
                  <a:srgbClr val="FFFF00"/>
                </a:solidFill>
                <a:latin typeface="Sakkal Majalla" pitchFamily="2" charset="-78"/>
                <a:cs typeface="DecoType Naskh Variants" pitchFamily="2" charset="-78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3352800"/>
            <a:ext cx="8715375" cy="3214688"/>
          </a:xfrm>
          <a:prstGeom prst="round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04800" y="3605213"/>
            <a:ext cx="8501063" cy="3100387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Synthesis of some new heterocyclic derivatives of 1,8-Naphthyridine </a:t>
            </a:r>
            <a:br>
              <a:rPr lang="en-US" sz="4000" b="1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b="1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with substitution </a:t>
            </a:r>
            <a:br>
              <a:rPr lang="en-US" sz="4000" b="1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b="1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on the </a:t>
            </a:r>
            <a:r>
              <a:rPr lang="en-US" sz="4000" b="1" kern="0" dirty="0" err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Naphthyridine</a:t>
            </a:r>
            <a:r>
              <a:rPr lang="en-US" sz="4000" b="1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ring</a:t>
            </a:r>
            <a:endParaRPr lang="ar-IQ" sz="40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74713" y="762000"/>
            <a:ext cx="7715250" cy="208597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1074738" y="876300"/>
            <a:ext cx="7315200" cy="18669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IQ" sz="3200" b="1" dirty="0">
                <a:solidFill>
                  <a:srgbClr val="FFFF00"/>
                </a:solidFill>
              </a:rPr>
              <a:t>تشييد لبعض المركبات </a:t>
            </a:r>
            <a:r>
              <a:rPr lang="ar-IQ" sz="3200" b="1" dirty="0" err="1">
                <a:solidFill>
                  <a:srgbClr val="FFFF00"/>
                </a:solidFill>
              </a:rPr>
              <a:t>الحلقيه</a:t>
            </a:r>
            <a:r>
              <a:rPr lang="ar-IQ" sz="3200" b="1" dirty="0">
                <a:solidFill>
                  <a:srgbClr val="FFFF00"/>
                </a:solidFill>
              </a:rPr>
              <a:t> غير </a:t>
            </a:r>
            <a:r>
              <a:rPr lang="ar-IQ" sz="3200" b="1" dirty="0" err="1">
                <a:solidFill>
                  <a:srgbClr val="FFFF00"/>
                </a:solidFill>
              </a:rPr>
              <a:t>المتجانسه</a:t>
            </a:r>
            <a:r>
              <a:rPr lang="ar-IQ" sz="3200" b="1" dirty="0">
                <a:solidFill>
                  <a:srgbClr val="FFFF00"/>
                </a:solidFill>
              </a:rPr>
              <a:t> </a:t>
            </a:r>
            <a:r>
              <a:rPr lang="ar-IQ" sz="3200" b="1" dirty="0" err="1">
                <a:solidFill>
                  <a:srgbClr val="FFFF00"/>
                </a:solidFill>
              </a:rPr>
              <a:t>المشتقه</a:t>
            </a:r>
            <a:r>
              <a:rPr lang="ar-IQ" sz="3200" b="1" dirty="0">
                <a:solidFill>
                  <a:srgbClr val="FFFF00"/>
                </a:solidFill>
              </a:rPr>
              <a:t> </a:t>
            </a:r>
            <a:r>
              <a:rPr lang="ar-IQ" sz="3200" b="1" dirty="0" smtClean="0">
                <a:solidFill>
                  <a:srgbClr val="FFFF00"/>
                </a:solidFill>
              </a:rPr>
              <a:t>من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ar-IQ" sz="3200" b="1" dirty="0" smtClean="0">
                <a:solidFill>
                  <a:srgbClr val="FFFF00"/>
                </a:solidFill>
              </a:rPr>
              <a:t>- </a:t>
            </a:r>
            <a:r>
              <a:rPr lang="ar-IQ" sz="3200" b="1" dirty="0" err="1">
                <a:solidFill>
                  <a:srgbClr val="FFFF00"/>
                </a:solidFill>
              </a:rPr>
              <a:t>نفثايردين</a:t>
            </a:r>
            <a:r>
              <a:rPr lang="ar-IQ" sz="3200" b="1" dirty="0">
                <a:solidFill>
                  <a:srgbClr val="FFFF00"/>
                </a:solidFill>
              </a:rPr>
              <a:t> </a:t>
            </a:r>
            <a:r>
              <a:rPr lang="ar-IQ" sz="3200" b="1" dirty="0" err="1">
                <a:solidFill>
                  <a:srgbClr val="FFFF00"/>
                </a:solidFill>
              </a:rPr>
              <a:t>بمعوضات</a:t>
            </a:r>
            <a:r>
              <a:rPr lang="ar-IQ" sz="3200" b="1" dirty="0">
                <a:solidFill>
                  <a:srgbClr val="FFFF00"/>
                </a:solidFill>
              </a:rPr>
              <a:t> على حلقة </a:t>
            </a:r>
            <a:r>
              <a:rPr lang="ar-IQ" sz="3200" b="1" dirty="0" err="1" smtClean="0">
                <a:solidFill>
                  <a:srgbClr val="FFFF00"/>
                </a:solidFill>
              </a:rPr>
              <a:t>النفثايردين</a:t>
            </a:r>
            <a:r>
              <a:rPr lang="en-US" sz="3200" b="1" dirty="0" smtClean="0">
                <a:solidFill>
                  <a:srgbClr val="FFFF00"/>
                </a:solidFill>
              </a:rPr>
              <a:t>8,1</a:t>
            </a:r>
            <a:endParaRPr lang="ar-IQ" sz="32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2090172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 smtClean="0">
                <a:solidFill>
                  <a:srgbClr val="FFFF00"/>
                </a:solidFill>
                <a:effectLst/>
              </a:rPr>
              <a:t>	حضرت </a:t>
            </a:r>
            <a:r>
              <a:rPr lang="ar-IQ" sz="3200" dirty="0">
                <a:solidFill>
                  <a:srgbClr val="FFFF00"/>
                </a:solidFill>
                <a:effectLst/>
              </a:rPr>
              <a:t>مجموعة من مشتقات حوامض </a:t>
            </a:r>
            <a:r>
              <a:rPr lang="en-US" sz="3200" dirty="0">
                <a:solidFill>
                  <a:srgbClr val="FFFF00"/>
                </a:solidFill>
                <a:effectLst/>
              </a:rPr>
              <a:t>8,1</a:t>
            </a:r>
            <a:r>
              <a:rPr lang="ar-IQ" sz="3200" dirty="0">
                <a:solidFill>
                  <a:srgbClr val="FFFF00"/>
                </a:solidFill>
                <a:effectLst/>
              </a:rPr>
              <a:t>- </a:t>
            </a:r>
            <a:r>
              <a:rPr lang="ar-IQ" sz="3200" dirty="0" err="1">
                <a:solidFill>
                  <a:srgbClr val="FFFF00"/>
                </a:solidFill>
                <a:effectLst/>
              </a:rPr>
              <a:t>نفثايردين</a:t>
            </a:r>
            <a:r>
              <a:rPr lang="ar-IQ" sz="3200" dirty="0">
                <a:solidFill>
                  <a:srgbClr val="FFFF00"/>
                </a:solidFill>
                <a:effectLst/>
              </a:rPr>
              <a:t> 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 وبنسب </a:t>
            </a:r>
            <a:r>
              <a:rPr lang="ar-IQ" sz="3200" dirty="0">
                <a:solidFill>
                  <a:srgbClr val="FFFF00"/>
                </a:solidFill>
                <a:effectLst/>
              </a:rPr>
              <a:t>جيدة. شخصت المركبات المحضرة باستخدام الأشعة تحت الحمراء (</a:t>
            </a:r>
            <a:r>
              <a:rPr lang="en-US" sz="3200" dirty="0">
                <a:solidFill>
                  <a:srgbClr val="FFFF00"/>
                </a:solidFill>
                <a:effectLst/>
              </a:rPr>
              <a:t>IR</a:t>
            </a:r>
            <a:r>
              <a:rPr lang="ar-IQ" sz="3200" dirty="0">
                <a:solidFill>
                  <a:srgbClr val="FFFF00"/>
                </a:solidFill>
                <a:effectLst/>
              </a:rPr>
              <a:t>) وطيف الرنين النووي المغناطيسي (</a:t>
            </a:r>
            <a:r>
              <a:rPr lang="en-US" sz="3200" baseline="30000" dirty="0">
                <a:solidFill>
                  <a:srgbClr val="FFFF00"/>
                </a:solidFill>
                <a:effectLst/>
              </a:rPr>
              <a:t>1</a:t>
            </a:r>
            <a:r>
              <a:rPr lang="en-US" sz="3200" dirty="0">
                <a:solidFill>
                  <a:srgbClr val="FFFF00"/>
                </a:solidFill>
                <a:effectLst/>
              </a:rPr>
              <a:t>H NMR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), حيث اعتبر المركبان (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1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) و (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6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) هما المادتان الأساسيتان لتحضير المركبات الأخرى.</a:t>
            </a:r>
            <a:endParaRPr lang="en-US" sz="3200" dirty="0" smtClean="0">
              <a:solidFill>
                <a:srgbClr val="FFFF00"/>
              </a:solidFill>
              <a:effectLst/>
            </a:endParaRPr>
          </a:p>
          <a:p>
            <a:pPr algn="just" rtl="1"/>
            <a:r>
              <a:rPr lang="en-US" sz="3200" dirty="0" smtClean="0">
                <a:solidFill>
                  <a:srgbClr val="FFFF00"/>
                </a:solidFill>
                <a:effectLst/>
              </a:rPr>
              <a:t>	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تم استخدام طريقة </a:t>
            </a:r>
            <a:r>
              <a:rPr lang="ar-IQ" sz="3200" dirty="0" err="1" smtClean="0">
                <a:solidFill>
                  <a:srgbClr val="FFFF00"/>
                </a:solidFill>
                <a:effectLst/>
              </a:rPr>
              <a:t>دوبنر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 (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Doebner reaction</a:t>
            </a:r>
            <a:r>
              <a:rPr lang="ar-IQ" sz="3200" dirty="0" smtClean="0">
                <a:solidFill>
                  <a:srgbClr val="FFFF00"/>
                </a:solidFill>
                <a:effectLst/>
              </a:rPr>
              <a:t>) لتحضير المادتان الاساسيتان حيث تمتاز هذه الطريقة بسهولة التحضير مقارنة بالطرق المستخدمة سابقاً وبنسب جيدة.</a:t>
            </a:r>
            <a:endParaRPr lang="en-US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410200" y="68580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3600" b="1" dirty="0" smtClean="0">
                <a:solidFill>
                  <a:srgbClr val="FFFF00"/>
                </a:solidFill>
                <a:effectLst/>
              </a:rPr>
              <a:t>الخلاصــــة</a:t>
            </a:r>
            <a:r>
              <a:rPr lang="ar-IQ" sz="3600" b="1" dirty="0" smtClean="0">
                <a:effectLst/>
              </a:rPr>
              <a:t>:</a:t>
            </a:r>
            <a:endParaRPr lang="ar-IQ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11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2225" y="2366963"/>
          <a:ext cx="9274175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S ChemDraw Drawing" r:id="rId3" imgW="5628132" imgH="1292352" progId="ChemDraw.Document.6.0">
                  <p:embed/>
                </p:oleObj>
              </mc:Choice>
              <mc:Fallback>
                <p:oleObj name="CS ChemDraw Drawing" r:id="rId3" imgW="5628132" imgH="1292352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2366963"/>
                        <a:ext cx="9274175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مستطيل 1"/>
          <p:cNvSpPr/>
          <p:nvPr/>
        </p:nvSpPr>
        <p:spPr>
          <a:xfrm>
            <a:off x="1828801" y="458366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/>
                <a:latin typeface="+mn-lt"/>
              </a:rPr>
              <a:t>Morpholine-4-formyl </a:t>
            </a:r>
            <a:endParaRPr lang="ar-IQ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8101" y="4114800"/>
            <a:ext cx="201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/>
                <a:latin typeface="+mn-lt"/>
              </a:rPr>
              <a:t>5-Nitro-2-amino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effectLst/>
                <a:latin typeface="+mn-lt"/>
              </a:rPr>
              <a:t>pyridine </a:t>
            </a:r>
            <a:endParaRPr lang="ar-IQ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31771" y="3714690"/>
            <a:ext cx="1579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/>
                <a:latin typeface="+mn-lt"/>
              </a:rPr>
              <a:t>pyruvic</a:t>
            </a:r>
            <a:r>
              <a:rPr lang="en-US" sz="2000" dirty="0">
                <a:solidFill>
                  <a:srgbClr val="FFFF00"/>
                </a:solidFill>
                <a:effectLst/>
                <a:latin typeface="+mn-lt"/>
              </a:rPr>
              <a:t> acid </a:t>
            </a:r>
            <a:endParaRPr lang="ar-IQ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81600" y="4497772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/>
                <a:latin typeface="+mn-lt"/>
              </a:rPr>
              <a:t>6-Nitro-2-morpholino-1,8-naphthyridine-4-carboxylic acid </a:t>
            </a:r>
            <a:endParaRPr lang="ar-IQ" sz="20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ar-IQ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97869"/>
              </p:ext>
            </p:extLst>
          </p:nvPr>
        </p:nvGraphicFramePr>
        <p:xfrm>
          <a:off x="1066800" y="12700"/>
          <a:ext cx="74168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S ChemDraw Drawing" r:id="rId4" imgW="6198120" imgH="4863960" progId="ChemDraw.Document.6.0">
                  <p:embed/>
                </p:oleObj>
              </mc:Choice>
              <mc:Fallback>
                <p:oleObj name="CS ChemDraw Drawing" r:id="rId4" imgW="6198120" imgH="48639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700"/>
                        <a:ext cx="74168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ar-IQ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0" y="63357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 b="1" i="1" dirty="0"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Scheme (1)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562600"/>
            <a:ext cx="4343400" cy="13239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en-US" sz="1600" b="1" i="1" dirty="0">
                <a:solidFill>
                  <a:schemeClr val="bg2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Reagent and conditions: </a:t>
            </a:r>
            <a:endParaRPr lang="en-US" sz="1600" b="1" i="1" dirty="0">
              <a:solidFill>
                <a:schemeClr val="bg2"/>
              </a:solidFill>
              <a:effectLst/>
              <a:latin typeface="+mn-lt"/>
            </a:endParaRPr>
          </a:p>
          <a:p>
            <a:pPr marL="285750" indent="-285750" algn="justLow">
              <a:buFont typeface="+mj-lt"/>
              <a:buAutoNum type="romanUcPeriod"/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Thionyl</a:t>
            </a: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chloride, 2 </a:t>
            </a:r>
            <a:r>
              <a:rPr lang="en-US" sz="1600" b="1" i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hr</a:t>
            </a: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 algn="justLow">
              <a:buFont typeface="+mj-lt"/>
              <a:buAutoNum type="romanUcPeriod"/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Toluene, </a:t>
            </a:r>
            <a:r>
              <a:rPr lang="en-US" sz="1600" b="1" i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N,N</a:t>
            </a: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Diethylethylenediamine</a:t>
            </a: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2 </a:t>
            </a:r>
            <a:r>
              <a:rPr lang="en-US" sz="1600" b="1" i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hr</a:t>
            </a:r>
            <a:r>
              <a:rPr lang="en-US" sz="1600" b="1" dirty="0"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 algn="justLow">
              <a:buFont typeface="+mj-lt"/>
              <a:buAutoNum type="romanUcPeriod"/>
              <a:defRPr/>
            </a:pPr>
            <a:r>
              <a:rPr lang="en-US" sz="1600" b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Water, Fe,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HCl</a:t>
            </a:r>
            <a:r>
              <a:rPr lang="en-US" sz="1600" b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90 ºC, 6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hr</a:t>
            </a:r>
            <a:r>
              <a:rPr lang="en-US" sz="1600" b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FF0000"/>
              </a:solidFill>
              <a:effectLst/>
              <a:latin typeface="+mn-lt"/>
            </a:endParaRPr>
          </a:p>
          <a:p>
            <a:pPr marL="285750" indent="-285750" algn="justLow">
              <a:buFont typeface="+mj-lt"/>
              <a:buAutoNum type="romanUcPeriod"/>
              <a:defRPr/>
            </a:pPr>
            <a:r>
              <a:rPr lang="en-US" sz="1600" b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Acetic anhydride, 80 ºC, 12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hr</a:t>
            </a:r>
            <a:r>
              <a:rPr lang="en-US" sz="1600" b="1" dirty="0"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6200" y="2444750"/>
          <a:ext cx="905192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S ChemDraw Drawing" r:id="rId3" imgW="5135880" imgH="1290828" progId="ChemDraw.Document.6.0">
                  <p:embed/>
                </p:oleObj>
              </mc:Choice>
              <mc:Fallback>
                <p:oleObj name="CS ChemDraw Drawing" r:id="rId3" imgW="5135880" imgH="129082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44750"/>
                        <a:ext cx="9051925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مستطيل 1"/>
          <p:cNvSpPr/>
          <p:nvPr/>
        </p:nvSpPr>
        <p:spPr>
          <a:xfrm>
            <a:off x="5257800" y="4770328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/>
                <a:latin typeface="+mn-lt"/>
              </a:rPr>
              <a:t>5-Chloro-2-morpholino-1,8-naphthyridine-4-carboxylic acid </a:t>
            </a:r>
            <a:endParaRPr lang="ar-IQ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40973" y="4778514"/>
            <a:ext cx="2071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/>
                <a:latin typeface="+mn-lt"/>
              </a:rPr>
              <a:t>2-amino-4-chloro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effectLst/>
                <a:latin typeface="+mn-lt"/>
              </a:rPr>
              <a:t>pyridine </a:t>
            </a:r>
            <a:endParaRPr lang="ar-IQ" sz="2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ar-IQ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25689"/>
              </p:ext>
            </p:extLst>
          </p:nvPr>
        </p:nvGraphicFramePr>
        <p:xfrm>
          <a:off x="139700" y="0"/>
          <a:ext cx="88265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S ChemDraw Drawing" r:id="rId4" imgW="6707160" imgH="3824640" progId="ChemDraw.Document.6.0">
                  <p:embed/>
                </p:oleObj>
              </mc:Choice>
              <mc:Fallback>
                <p:oleObj name="CS ChemDraw Drawing" r:id="rId4" imgW="6707160" imgH="38246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0"/>
                        <a:ext cx="88265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620000" y="63357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 b="1" i="1" dirty="0"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Scheme (2)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5486400"/>
            <a:ext cx="4419600" cy="13239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1600" b="1" i="1" dirty="0">
                <a:solidFill>
                  <a:schemeClr val="bg2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Reagent, conditions and yields:</a:t>
            </a:r>
          </a:p>
          <a:p>
            <a:pPr algn="just">
              <a:buFont typeface="Times New Roman" pitchFamily="18" charset="0"/>
              <a:buAutoNum type="romanUcPeriod"/>
              <a:defRPr/>
            </a:pP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MeOH</a:t>
            </a: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, KOH, 90 ºC, 70%.</a:t>
            </a:r>
            <a:endParaRPr lang="en-US" sz="1600" b="1" dirty="0">
              <a:solidFill>
                <a:schemeClr val="bg2"/>
              </a:solidFill>
              <a:effectLst/>
              <a:latin typeface="Times New Roman" pitchFamily="18" charset="0"/>
              <a:cs typeface="Calibri" pitchFamily="34" charset="0"/>
            </a:endParaRPr>
          </a:p>
          <a:p>
            <a:pPr algn="just">
              <a:buFont typeface="Times New Roman" pitchFamily="18" charset="0"/>
              <a:buAutoNum type="romanUcPeriod"/>
              <a:defRPr/>
            </a:pP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 PhCH</a:t>
            </a:r>
            <a:r>
              <a:rPr lang="en-US" sz="1600" b="1" baseline="-30000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2</a:t>
            </a: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NH</a:t>
            </a:r>
            <a:r>
              <a:rPr lang="en-US" sz="1600" b="1" baseline="-30000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2</a:t>
            </a: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, 120 ºC, 35%.</a:t>
            </a:r>
          </a:p>
          <a:p>
            <a:pPr algn="just">
              <a:buFont typeface="Times New Roman" pitchFamily="18" charset="0"/>
              <a:buAutoNum type="romanUcPeriod"/>
              <a:defRPr/>
            </a:pP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Triethylene</a:t>
            </a: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 glycol, KOH, THF, 80 ºC, 70%.</a:t>
            </a:r>
          </a:p>
          <a:p>
            <a:pPr algn="just">
              <a:buFont typeface="Times New Roman" pitchFamily="18" charset="0"/>
              <a:buAutoNum type="romanUcPeriod"/>
              <a:defRPr/>
            </a:pP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  NaNH</a:t>
            </a:r>
            <a:r>
              <a:rPr lang="en-US" sz="1600" b="1" baseline="-30000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2</a:t>
            </a:r>
            <a:r>
              <a:rPr lang="en-US" sz="1600" b="1" dirty="0">
                <a:solidFill>
                  <a:schemeClr val="bg2"/>
                </a:solidFill>
                <a:effectLst/>
                <a:latin typeface="Times New Roman" pitchFamily="18" charset="0"/>
                <a:cs typeface="Calibri" pitchFamily="34" charset="0"/>
              </a:rPr>
              <a:t>, 120 ºC, 30%.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01380"/>
              </p:ext>
            </p:extLst>
          </p:nvPr>
        </p:nvGraphicFramePr>
        <p:xfrm>
          <a:off x="152400" y="762000"/>
          <a:ext cx="8839200" cy="5943596"/>
        </p:xfrm>
        <a:graphic>
          <a:graphicData uri="http://schemas.openxmlformats.org/drawingml/2006/table">
            <a:tbl>
              <a:tblPr/>
              <a:tblGrid>
                <a:gridCol w="1321268"/>
                <a:gridCol w="7517932"/>
              </a:tblGrid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Compound No.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baseline="30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 NMR (ppm) – DMSO-d</a:t>
                      </a:r>
                      <a:r>
                        <a:rPr lang="en-US" sz="1800" b="1" baseline="-25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 tooltip="OH"/>
                        </a:rPr>
                        <a:t>11.00 (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 tooltip="OH"/>
                        </a:rPr>
                        <a:t>s,1H)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8.45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(s,1H), 8.24 (s,1H), 8.11 (s,1H), 3.65 (t,4H), 2.88 (t,4H).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8.34 (s,1H), 8.20 (s,1H), 8.10 (s,1H), 3.65 (t,4H), 2.88 (t,4H).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 tooltip="CO-NH"/>
                        </a:rPr>
                        <a:t>8.68 (m,1H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8.32 (s,1H), 8.20 (s,1H), 7.24 (bs,1H), 4.86-4.55 (m,4H),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3.68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(q,2H), 2.25 (t,3H), 3.95 (t,4H), 2.88 (t, 4H).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 tooltip="OH"/>
                        </a:rPr>
                        <a:t>11.00 (s,1H),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8.38 (s,1H), 7.95 (s,1H), 7.85 (s,1H),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 tooltip="-NH2"/>
                        </a:rPr>
                        <a:t>5.65 (bs,2H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3.65 (t,4H),                2.94 (t,4H).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 tooltip="OH"/>
                        </a:rPr>
                        <a:t>11.00 (s,1H),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8.45 (s,1H),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 tooltip="CO-NH-C6H8O"/>
                        </a:rPr>
                        <a:t>8.25 (bs,1H)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7.75-7.60 (m,1H), 7.32-7.20 (m,1H),              3.65 (t,4H), 2.85 (t,4H), 2.70 (s,3H).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 (s,1H), 8.22 (s,1H), 7.86 (d,1H), 3.62 (t,4H), 2.86 (t,4H).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 (s,1H), 8.66 (d,1H), 8.22 (d,1H), 7.95 (s,1H), 3.62 (t,4H), 2.86 (t,4H),                  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action="ppaction://hlinkfile" tooltip="-OCH3"/>
                        </a:rPr>
                        <a:t>2.62 (s,3H).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 (s,1H), 8.86 (d,1H), 8.44 (d,1H), 8.12 (s,1H),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action="ppaction://hlinkfile" tooltip="NH"/>
                        </a:rPr>
                        <a:t>7.86 (bs,1H)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action="ppaction://hlinkfile" tooltip="Ph"/>
                        </a:rPr>
                        <a:t>7.48-7.35 (m,5H)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4.55 (d,2H), 3.68 (t,4H), 2.84 (t,4H).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 (s,1H),8.46-8.20 (m,1H), 7.95-7.68 (m,1H), 7.56-7.34 (m,1H),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action="ppaction://hlinkfile" tooltip="Dimere ether"/>
                        </a:rPr>
                        <a:t>4.62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action="ppaction://hlinkfile" tooltip="Dimere ether"/>
                        </a:rPr>
                        <a:t>(t,4H), 4.20 (t,4H), 3.96 (t,4H), 3.66 (t,4H), 2.82 (t,4H)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 (s,1H), 7.85 (d,1H), 7.64 (d,1H), 7.15 (s,1H), 2.86 (t,2H), 3.62 (t,2H),         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action="ppaction://hlinkfile" tooltip="NH2"/>
                        </a:rPr>
                        <a:t>5.42 (bs,2H)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28600"/>
            <a:ext cx="3630613" cy="3698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effectLst/>
                <a:latin typeface="+mn-lt"/>
                <a:ea typeface="Times New Roman" pitchFamily="18" charset="0"/>
              </a:rPr>
              <a:t>Table 1: </a:t>
            </a:r>
            <a:r>
              <a:rPr lang="en-US" sz="1800" baseline="30000" dirty="0">
                <a:solidFill>
                  <a:schemeClr val="bg2"/>
                </a:solidFill>
                <a:effectLst/>
                <a:latin typeface="+mn-lt"/>
                <a:ea typeface="Times New Roman" pitchFamily="18" charset="0"/>
              </a:rPr>
              <a:t>1</a:t>
            </a:r>
            <a:r>
              <a:rPr lang="en-US" sz="1800" dirty="0">
                <a:solidFill>
                  <a:schemeClr val="bg2"/>
                </a:solidFill>
                <a:effectLst/>
                <a:latin typeface="+mn-lt"/>
                <a:ea typeface="Times New Roman" pitchFamily="18" charset="0"/>
              </a:rPr>
              <a:t>H NMR data of compounds</a:t>
            </a:r>
            <a:endParaRPr lang="en-US" sz="3600" dirty="0">
              <a:solidFill>
                <a:schemeClr val="bg2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87313"/>
            <a:ext cx="3586163" cy="3698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Table 2: Physical data of compounds</a:t>
            </a:r>
            <a:endParaRPr lang="en-US" sz="1800" dirty="0">
              <a:solidFill>
                <a:srgbClr val="FFFF00"/>
              </a:solidFill>
              <a:effectLst/>
              <a:latin typeface="+mn-lt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76200" y="533400"/>
          <a:ext cx="8991600" cy="6213475"/>
        </p:xfrm>
        <a:graphic>
          <a:graphicData uri="http://schemas.openxmlformats.org/drawingml/2006/table">
            <a:tbl>
              <a:tblPr/>
              <a:tblGrid>
                <a:gridCol w="609600"/>
                <a:gridCol w="1046163"/>
                <a:gridCol w="642937"/>
                <a:gridCol w="431800"/>
                <a:gridCol w="784225"/>
                <a:gridCol w="817563"/>
                <a:gridCol w="817562"/>
                <a:gridCol w="869950"/>
                <a:gridCol w="762000"/>
                <a:gridCol w="762000"/>
                <a:gridCol w="762000"/>
                <a:gridCol w="685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Comp. No.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Formula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Yield 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 data (ν 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KBr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530225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C=O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– H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– C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C=C, C=N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C-O-C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– Cl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146-148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1420-1460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1580-1530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1180-1195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1475-1520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2900-3300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168-170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1775-1790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1420-1450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1580-1530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1180-1195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186-188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1680-1640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3300-3250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1410-1450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1180-1195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1530-1450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168-170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3230-3150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1410-1450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1180-1195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256-258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 and 1680-1640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3300-3175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1420-1460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1185-1195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2900-3250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141-143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1415-1450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1190-1150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1125-1155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2900-3300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165-167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1415-1450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1190-1150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2900-3300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256-258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3250-3300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1410-1440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1175-1185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2900-3200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286-288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1415-1440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1480-1580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1190-1210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215-218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3150-3230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1420-1460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1470-1560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1185-1195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2900-3100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raditional Arabic" pitchFamily="18" charset="-78"/>
                      </a:endParaRPr>
                    </a:p>
                  </a:txBody>
                  <a:tcPr marL="43950" marR="4395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20"/>
      </a:dk1>
      <a:lt1>
        <a:srgbClr val="E0E0E0"/>
      </a:lt1>
      <a:dk2>
        <a:srgbClr val="0000FF"/>
      </a:dk2>
      <a:lt2>
        <a:srgbClr val="00CECE"/>
      </a:lt2>
      <a:accent1>
        <a:srgbClr val="A0A0A0"/>
      </a:accent1>
      <a:accent2>
        <a:srgbClr val="FF8000"/>
      </a:accent2>
      <a:accent3>
        <a:srgbClr val="AAAAFF"/>
      </a:accent3>
      <a:accent4>
        <a:srgbClr val="BFBFBF"/>
      </a:accent4>
      <a:accent5>
        <a:srgbClr val="CDCDCD"/>
      </a:accent5>
      <a:accent6>
        <a:srgbClr val="E77300"/>
      </a:accent6>
      <a:hlink>
        <a:srgbClr val="C000C0"/>
      </a:hlink>
      <a:folHlink>
        <a:srgbClr val="8080FF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Pages>22</Pages>
  <Words>617</Words>
  <Application>Microsoft Office PowerPoint</Application>
  <PresentationFormat>عرض على الشاشة (3:4)‏</PresentationFormat>
  <Paragraphs>186</Paragraphs>
  <Slides>10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default</vt:lpstr>
      <vt:lpstr>CS ChemDraw Drawing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Modeling</dc:title>
  <dc:creator>Preferred Customer</dc:creator>
  <cp:lastModifiedBy>acer</cp:lastModifiedBy>
  <cp:revision>196</cp:revision>
  <cp:lastPrinted>1997-02-04T09:41:30Z</cp:lastPrinted>
  <dcterms:created xsi:type="dcterms:W3CDTF">1996-10-05T21:38:30Z</dcterms:created>
  <dcterms:modified xsi:type="dcterms:W3CDTF">2013-10-09T06:50:11Z</dcterms:modified>
</cp:coreProperties>
</file>