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8" r:id="rId11"/>
    <p:sldId id="264" r:id="rId12"/>
    <p:sldId id="265" r:id="rId13"/>
    <p:sldId id="266" r:id="rId14"/>
    <p:sldId id="270" r:id="rId15"/>
    <p:sldId id="303" r:id="rId16"/>
    <p:sldId id="271" r:id="rId17"/>
    <p:sldId id="272" r:id="rId18"/>
    <p:sldId id="273" r:id="rId19"/>
    <p:sldId id="288" r:id="rId20"/>
    <p:sldId id="289" r:id="rId21"/>
    <p:sldId id="290" r:id="rId22"/>
    <p:sldId id="291" r:id="rId23"/>
    <p:sldId id="292" r:id="rId24"/>
    <p:sldId id="293" r:id="rId25"/>
    <p:sldId id="302" r:id="rId26"/>
    <p:sldId id="294" r:id="rId27"/>
    <p:sldId id="295" r:id="rId28"/>
    <p:sldId id="278" r:id="rId29"/>
    <p:sldId id="280" r:id="rId30"/>
    <p:sldId id="296" r:id="rId31"/>
    <p:sldId id="297" r:id="rId32"/>
    <p:sldId id="301" r:id="rId33"/>
    <p:sldId id="304" r:id="rId34"/>
    <p:sldId id="298" r:id="rId35"/>
    <p:sldId id="305" r:id="rId36"/>
    <p:sldId id="299" r:id="rId37"/>
    <p:sldId id="281" r:id="rId38"/>
    <p:sldId id="282" r:id="rId39"/>
    <p:sldId id="283" r:id="rId40"/>
    <p:sldId id="285" r:id="rId41"/>
    <p:sldId id="284" r:id="rId42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AAAA2-3B32-4411-B609-4108F9EF4F81}" type="datetimeFigureOut">
              <a:rPr lang="ar-IQ" smtClean="0"/>
              <a:pPr/>
              <a:t>12/01/1435</a:t>
            </a:fld>
            <a:endParaRPr lang="ar-IQ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626A7-A54C-43B6-A55E-41CAEF969355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AAAA2-3B32-4411-B609-4108F9EF4F81}" type="datetimeFigureOut">
              <a:rPr lang="ar-IQ" smtClean="0"/>
              <a:pPr/>
              <a:t>12/01/1435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626A7-A54C-43B6-A55E-41CAEF969355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AAAA2-3B32-4411-B609-4108F9EF4F81}" type="datetimeFigureOut">
              <a:rPr lang="ar-IQ" smtClean="0"/>
              <a:pPr/>
              <a:t>12/01/1435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626A7-A54C-43B6-A55E-41CAEF969355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AAAA2-3B32-4411-B609-4108F9EF4F81}" type="datetimeFigureOut">
              <a:rPr lang="ar-IQ" smtClean="0"/>
              <a:pPr/>
              <a:t>12/01/1435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626A7-A54C-43B6-A55E-41CAEF969355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AAAA2-3B32-4411-B609-4108F9EF4F81}" type="datetimeFigureOut">
              <a:rPr lang="ar-IQ" smtClean="0"/>
              <a:pPr/>
              <a:t>12/01/1435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626A7-A54C-43B6-A55E-41CAEF969355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AAAA2-3B32-4411-B609-4108F9EF4F81}" type="datetimeFigureOut">
              <a:rPr lang="ar-IQ" smtClean="0"/>
              <a:pPr/>
              <a:t>12/01/1435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626A7-A54C-43B6-A55E-41CAEF969355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AAAA2-3B32-4411-B609-4108F9EF4F81}" type="datetimeFigureOut">
              <a:rPr lang="ar-IQ" smtClean="0"/>
              <a:pPr/>
              <a:t>12/01/1435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626A7-A54C-43B6-A55E-41CAEF969355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AAAA2-3B32-4411-B609-4108F9EF4F81}" type="datetimeFigureOut">
              <a:rPr lang="ar-IQ" smtClean="0"/>
              <a:pPr/>
              <a:t>12/01/1435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626A7-A54C-43B6-A55E-41CAEF969355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AAAA2-3B32-4411-B609-4108F9EF4F81}" type="datetimeFigureOut">
              <a:rPr lang="ar-IQ" smtClean="0"/>
              <a:pPr/>
              <a:t>12/01/1435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626A7-A54C-43B6-A55E-41CAEF969355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AAAA2-3B32-4411-B609-4108F9EF4F81}" type="datetimeFigureOut">
              <a:rPr lang="ar-IQ" smtClean="0"/>
              <a:pPr/>
              <a:t>12/01/1435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626A7-A54C-43B6-A55E-41CAEF969355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AAAA2-3B32-4411-B609-4108F9EF4F81}" type="datetimeFigureOut">
              <a:rPr lang="ar-IQ" smtClean="0"/>
              <a:pPr/>
              <a:t>12/01/1435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F7626A7-A54C-43B6-A55E-41CAEF969355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C1AAAA2-3B32-4411-B609-4108F9EF4F81}" type="datetimeFigureOut">
              <a:rPr lang="ar-IQ" smtClean="0"/>
              <a:pPr/>
              <a:t>12/01/1435</a:t>
            </a:fld>
            <a:endParaRPr lang="ar-IQ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F7626A7-A54C-43B6-A55E-41CAEF969355}" type="slidenum">
              <a:rPr lang="ar-IQ" smtClean="0"/>
              <a:pPr/>
              <a:t>‹#›</a:t>
            </a:fld>
            <a:endParaRPr lang="ar-IQ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Novel approaches for</a:t>
            </a:r>
            <a:br>
              <a:rPr lang="en-US" dirty="0" smtClean="0"/>
            </a:br>
            <a:r>
              <a:rPr lang="en-US" dirty="0" smtClean="0"/>
              <a:t>Severe refractory asthma </a:t>
            </a:r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Rami M. Adil Al-Hayali</a:t>
            </a:r>
          </a:p>
          <a:p>
            <a:r>
              <a:rPr lang="en-US" dirty="0" smtClean="0"/>
              <a:t>Assistant professor in medicine</a:t>
            </a:r>
          </a:p>
          <a:p>
            <a:r>
              <a:rPr lang="en-US" dirty="0" smtClean="0"/>
              <a:t>Mosul College of Medicine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4" name="Content Placeholder 3" descr="1-s2.0-S0091674911006774-gr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642918"/>
            <a:ext cx="7639251" cy="554829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Adding </a:t>
            </a:r>
            <a:r>
              <a:rPr lang="en-US" sz="3600" b="1" dirty="0" err="1" smtClean="0"/>
              <a:t>tiotroprium</a:t>
            </a:r>
            <a:endParaRPr lang="ar-IQ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Unaddressed issues: </a:t>
            </a:r>
          </a:p>
          <a:p>
            <a:pPr marL="514350" indent="-514350" algn="l" rtl="0">
              <a:buAutoNum type="arabicPeriod"/>
            </a:pPr>
            <a:r>
              <a:rPr lang="en-US" dirty="0" smtClean="0"/>
              <a:t>Does </a:t>
            </a:r>
            <a:r>
              <a:rPr lang="en-US" dirty="0" err="1" smtClean="0"/>
              <a:t>tiotropium</a:t>
            </a:r>
            <a:r>
              <a:rPr lang="en-US" dirty="0" smtClean="0"/>
              <a:t> benefit all phenotypes of refractory asthma?</a:t>
            </a:r>
          </a:p>
          <a:p>
            <a:pPr marL="514350" indent="-514350" algn="l" rtl="0">
              <a:buAutoNum type="arabicPeriod"/>
            </a:pPr>
            <a:r>
              <a:rPr lang="en-US" dirty="0" smtClean="0"/>
              <a:t>Does it reduce the frequency of exacerbations?</a:t>
            </a:r>
          </a:p>
          <a:p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704088"/>
            <a:ext cx="8043890" cy="867524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Adding </a:t>
            </a:r>
            <a:r>
              <a:rPr lang="en-US" sz="4000" b="1" dirty="0" err="1" smtClean="0"/>
              <a:t>tiotroprium</a:t>
            </a:r>
            <a:endParaRPr lang="ar-IQ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389120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b="1" dirty="0" err="1" smtClean="0"/>
              <a:t>PrimoTinA</a:t>
            </a:r>
            <a:r>
              <a:rPr lang="en-US" b="1" dirty="0" smtClean="0"/>
              <a:t>-asthma:</a:t>
            </a:r>
            <a:r>
              <a:rPr lang="en-US" baseline="30000" dirty="0" smtClean="0"/>
              <a:t> </a:t>
            </a:r>
            <a:r>
              <a:rPr lang="en-US" dirty="0" smtClean="0"/>
              <a:t>double-blind parallel-group trial including asthma patients with post-bronchodilator FEV</a:t>
            </a:r>
            <a:r>
              <a:rPr lang="en-US" baseline="-25000" dirty="0" smtClean="0"/>
              <a:t>1</a:t>
            </a:r>
            <a:r>
              <a:rPr lang="en-US" dirty="0" smtClean="0"/>
              <a:t>&lt;80% predicted while on at least ICS/LABA. </a:t>
            </a:r>
          </a:p>
          <a:p>
            <a:pPr algn="l" rtl="0"/>
            <a:r>
              <a:rPr lang="en-US" dirty="0" smtClean="0"/>
              <a:t>A total of 912 patients were randomized to additional </a:t>
            </a:r>
            <a:r>
              <a:rPr lang="en-US" dirty="0" err="1" smtClean="0"/>
              <a:t>tiotropium</a:t>
            </a:r>
            <a:r>
              <a:rPr lang="en-US" dirty="0" smtClean="0"/>
              <a:t> </a:t>
            </a:r>
            <a:r>
              <a:rPr lang="en-US" dirty="0" err="1" smtClean="0"/>
              <a:t>Respimat</a:t>
            </a:r>
            <a:r>
              <a:rPr lang="en-US" dirty="0" smtClean="0"/>
              <a:t>® 5 µg (n=256) or placebo (n=256) for 48 weeks</a:t>
            </a:r>
          </a:p>
          <a:p>
            <a:pPr algn="l" rtl="0"/>
            <a:r>
              <a:rPr lang="en-US" dirty="0" smtClean="0"/>
              <a:t>A</a:t>
            </a:r>
            <a:r>
              <a:rPr lang="en-US" dirty="0" smtClean="0"/>
              <a:t> </a:t>
            </a:r>
            <a:r>
              <a:rPr lang="en-US" dirty="0" smtClean="0"/>
              <a:t>pre-planned sub-group analysis of the </a:t>
            </a:r>
            <a:r>
              <a:rPr lang="en-US" dirty="0" smtClean="0"/>
              <a:t>allergic status</a:t>
            </a:r>
            <a:r>
              <a:rPr lang="en-US" dirty="0" smtClean="0"/>
              <a:t> </a:t>
            </a:r>
            <a:r>
              <a:rPr lang="en-US" dirty="0" smtClean="0"/>
              <a:t>was carried out. </a:t>
            </a:r>
          </a:p>
          <a:p>
            <a:pPr algn="l" rtl="0">
              <a:buNone/>
            </a:pPr>
            <a:r>
              <a:rPr lang="en-US" sz="2000" dirty="0" smtClean="0"/>
              <a:t>    </a:t>
            </a:r>
          </a:p>
          <a:p>
            <a:pPr algn="l" rtl="0">
              <a:buNone/>
            </a:pPr>
            <a:r>
              <a:rPr lang="en-US" sz="2000" dirty="0" smtClean="0"/>
              <a:t>                                                    </a:t>
            </a:r>
          </a:p>
          <a:p>
            <a:pPr algn="l" rtl="0">
              <a:buNone/>
            </a:pPr>
            <a:endParaRPr lang="en-US" sz="2000" dirty="0" smtClean="0"/>
          </a:p>
          <a:p>
            <a:pPr algn="l" rtl="0">
              <a:buNone/>
            </a:pPr>
            <a:r>
              <a:rPr lang="en-US" sz="2000" dirty="0" smtClean="0"/>
              <a:t>                                                   </a:t>
            </a:r>
            <a:r>
              <a:rPr lang="en-US" sz="2000" dirty="0" err="1" smtClean="0"/>
              <a:t>Kerstjens</a:t>
            </a:r>
            <a:r>
              <a:rPr lang="en-US" sz="2000" dirty="0" smtClean="0"/>
              <a:t> et al. N </a:t>
            </a:r>
            <a:r>
              <a:rPr lang="en-US" sz="2000" dirty="0" err="1" smtClean="0"/>
              <a:t>Engl</a:t>
            </a:r>
            <a:r>
              <a:rPr lang="en-US" sz="2000" dirty="0" smtClean="0"/>
              <a:t> J Med 2012; 367:1198</a:t>
            </a:r>
            <a:endParaRPr lang="ar-IQ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Adding </a:t>
            </a:r>
            <a:r>
              <a:rPr lang="en-US" sz="4000" b="1" dirty="0" err="1" smtClean="0"/>
              <a:t>tiotroprium</a:t>
            </a:r>
            <a:endParaRPr lang="en-US" sz="40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Adding tiotropium provided significant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lung function improvements </a:t>
            </a:r>
            <a:r>
              <a:rPr lang="en-US" dirty="0" smtClean="0"/>
              <a:t>at 24 weeks, which were sustained over 48 weeks.</a:t>
            </a:r>
            <a:r>
              <a:rPr lang="en-US" baseline="30000" dirty="0" smtClean="0"/>
              <a:t> </a:t>
            </a:r>
            <a:r>
              <a:rPr lang="en-US" dirty="0" smtClean="0"/>
              <a:t> </a:t>
            </a:r>
          </a:p>
          <a:p>
            <a:pPr algn="l" rtl="0"/>
            <a:r>
              <a:rPr lang="en-US" dirty="0" smtClean="0"/>
              <a:t>It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reduced the risk of any asthma exacerbation </a:t>
            </a:r>
            <a:r>
              <a:rPr lang="en-US" dirty="0" smtClean="0"/>
              <a:t>by 31% (P&lt;0.0001).</a:t>
            </a:r>
          </a:p>
          <a:p>
            <a:pPr algn="l" rtl="0"/>
            <a:r>
              <a:rPr lang="en-US" dirty="0" smtClean="0"/>
              <a:t>These significant improvements in lung function and reduction in exacerbations were also seen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regardless of allergic status </a:t>
            </a:r>
            <a:endParaRPr lang="ar-IQ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b="1" dirty="0" smtClean="0"/>
              <a:t>Reducing airway smooth muscle</a:t>
            </a:r>
            <a:br>
              <a:rPr lang="en-GB" sz="3600" b="1" dirty="0" smtClean="0"/>
            </a:br>
            <a:r>
              <a:rPr lang="en-GB" sz="3600" b="1" dirty="0" smtClean="0"/>
              <a:t>(bronchial thermoplasty)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l" rtl="0"/>
            <a:r>
              <a:rPr lang="en-US" dirty="0" smtClean="0"/>
              <a:t>Bronchial </a:t>
            </a:r>
            <a:r>
              <a:rPr lang="en-US" dirty="0" err="1" smtClean="0"/>
              <a:t>thermoplasty</a:t>
            </a:r>
            <a:r>
              <a:rPr lang="en-US" dirty="0" smtClean="0"/>
              <a:t> is a </a:t>
            </a:r>
            <a:r>
              <a:rPr lang="en-US" dirty="0" err="1" smtClean="0"/>
              <a:t>bronchoscopic</a:t>
            </a:r>
            <a:r>
              <a:rPr lang="en-US" dirty="0" smtClean="0"/>
              <a:t> therapeutic procedure, where the airways are heated using radiofrequency energy to 65°C. </a:t>
            </a:r>
          </a:p>
          <a:p>
            <a:pPr algn="l" rtl="0"/>
            <a:r>
              <a:rPr lang="en-US" dirty="0" smtClean="0"/>
              <a:t>The procedure is done using the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Alair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radiofrequency catheter </a:t>
            </a:r>
            <a:r>
              <a:rPr lang="en-US" dirty="0" smtClean="0"/>
              <a:t>passed through the bronchoscope.</a:t>
            </a:r>
          </a:p>
          <a:p>
            <a:pPr algn="l" rtl="0">
              <a:buNone/>
            </a:pPr>
            <a:r>
              <a:rPr lang="en-GB" sz="1800" dirty="0" smtClean="0"/>
              <a:t>                             </a:t>
            </a:r>
          </a:p>
          <a:p>
            <a:pPr algn="l" rtl="0">
              <a:buNone/>
            </a:pPr>
            <a:r>
              <a:rPr lang="en-GB" sz="1800" dirty="0" smtClean="0"/>
              <a:t>                              </a:t>
            </a:r>
            <a:r>
              <a:rPr lang="en-GB" sz="1800" dirty="0" err="1" smtClean="0"/>
              <a:t>Wahidi</a:t>
            </a:r>
            <a:r>
              <a:rPr lang="en-GB" sz="1800" dirty="0" smtClean="0"/>
              <a:t> and Kraft. Am J </a:t>
            </a:r>
            <a:r>
              <a:rPr lang="en-GB" sz="1800" dirty="0" err="1" smtClean="0"/>
              <a:t>Respir</a:t>
            </a:r>
            <a:r>
              <a:rPr lang="en-GB" sz="1800" dirty="0" smtClean="0"/>
              <a:t> </a:t>
            </a:r>
            <a:r>
              <a:rPr lang="en-GB" sz="1800" dirty="0" err="1" smtClean="0"/>
              <a:t>Crit</a:t>
            </a:r>
            <a:r>
              <a:rPr lang="en-GB" sz="1800" dirty="0" smtClean="0"/>
              <a:t> Care Med 2012; 185:709-14</a:t>
            </a:r>
            <a:endParaRPr lang="ar-IQ" sz="1800" dirty="0"/>
          </a:p>
        </p:txBody>
      </p:sp>
      <p:pic>
        <p:nvPicPr>
          <p:cNvPr id="5" name="Content Placeholder 7" descr="43629-hi-image-alair_catheter_white_background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86314" y="2357430"/>
            <a:ext cx="4038600" cy="269090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b="1" dirty="0" smtClean="0"/>
              <a:t>Bronchial thermoplasty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A complete period of treatment requires three </a:t>
            </a:r>
            <a:r>
              <a:rPr lang="en-US" dirty="0" err="1" smtClean="0"/>
              <a:t>bronchoscopies</a:t>
            </a:r>
            <a:r>
              <a:rPr lang="en-US" dirty="0" smtClean="0"/>
              <a:t>, spaced several weeks apart. </a:t>
            </a:r>
          </a:p>
          <a:p>
            <a:pPr algn="l" rtl="0"/>
            <a:r>
              <a:rPr lang="en-US" dirty="0" smtClean="0"/>
              <a:t>There is convincing evidence that the procedure reduced the volume of airway smooth muscle in </a:t>
            </a:r>
            <a:r>
              <a:rPr lang="en-GB" dirty="0" smtClean="0"/>
              <a:t>the treated airways</a:t>
            </a:r>
          </a:p>
          <a:p>
            <a:endParaRPr lang="en-GB" dirty="0"/>
          </a:p>
        </p:txBody>
      </p:sp>
      <p:pic>
        <p:nvPicPr>
          <p:cNvPr id="6" name="Content Placeholder 4" descr="Bronchial-thermoplasty3.pn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214942" y="1762886"/>
            <a:ext cx="2714644" cy="4438443"/>
          </a:xfrm>
        </p:spPr>
      </p:pic>
      <p:pic>
        <p:nvPicPr>
          <p:cNvPr id="7" name="Content Placeholder 4" descr="Bronchial-thermoplasty3.pn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403806" y="2071679"/>
            <a:ext cx="2454342" cy="4012850"/>
          </a:xfrm>
        </p:spPr>
      </p:pic>
      <p:pic>
        <p:nvPicPr>
          <p:cNvPr id="8" name="Content Placeholder 4" descr="Bronchial-thermoplasty3.pn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556206" y="2224079"/>
            <a:ext cx="2454342" cy="40128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704088"/>
            <a:ext cx="8115328" cy="796086"/>
          </a:xfrm>
        </p:spPr>
        <p:txBody>
          <a:bodyPr>
            <a:normAutofit/>
          </a:bodyPr>
          <a:lstStyle/>
          <a:p>
            <a:r>
              <a:rPr lang="en-GB" sz="3600" b="1" dirty="0" smtClean="0"/>
              <a:t>Bronchial </a:t>
            </a:r>
            <a:r>
              <a:rPr lang="en-GB" sz="3600" b="1" dirty="0" err="1" smtClean="0"/>
              <a:t>thermoplasty</a:t>
            </a:r>
            <a:endParaRPr lang="ar-IQ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571612"/>
            <a:ext cx="8329642" cy="4752988"/>
          </a:xfrm>
        </p:spPr>
        <p:txBody>
          <a:bodyPr>
            <a:normAutofit/>
          </a:bodyPr>
          <a:lstStyle/>
          <a:p>
            <a:pPr algn="l" rtl="0"/>
            <a:r>
              <a:rPr lang="en-US" sz="2800" dirty="0" smtClean="0"/>
              <a:t>The first two of bronchial </a:t>
            </a:r>
            <a:r>
              <a:rPr lang="en-US" sz="2800" dirty="0" err="1" smtClean="0"/>
              <a:t>thermoplasty</a:t>
            </a:r>
            <a:r>
              <a:rPr lang="en-US" sz="2800" dirty="0" smtClean="0"/>
              <a:t> trials (</a:t>
            </a:r>
            <a:r>
              <a:rPr lang="en-US" sz="2800" b="1" dirty="0" smtClean="0"/>
              <a:t>AIR*</a:t>
            </a:r>
            <a:r>
              <a:rPr lang="en-US" sz="2800" dirty="0" smtClean="0"/>
              <a:t> and </a:t>
            </a:r>
            <a:r>
              <a:rPr lang="en-US" sz="2800" b="1" dirty="0" smtClean="0"/>
              <a:t>RISA**</a:t>
            </a:r>
            <a:r>
              <a:rPr lang="en-US" sz="2800" dirty="0" smtClean="0"/>
              <a:t>) enrolled 244 patients total and did not have sham placebo groups as controls.</a:t>
            </a:r>
            <a:endParaRPr lang="en-GB" sz="2800" dirty="0" smtClean="0"/>
          </a:p>
          <a:p>
            <a:pPr algn="l" rtl="0"/>
            <a:r>
              <a:rPr lang="en-GB" sz="2800" dirty="0" smtClean="0"/>
              <a:t>Patients with </a:t>
            </a:r>
            <a:r>
              <a:rPr lang="en-US" sz="2800" dirty="0" smtClean="0"/>
              <a:t>severe refractory </a:t>
            </a:r>
            <a:r>
              <a:rPr lang="en-GB" sz="2800" dirty="0" smtClean="0"/>
              <a:t>asthma showing improvement in FEV1 and clinically important improvement in asthma control</a:t>
            </a:r>
          </a:p>
          <a:p>
            <a:pPr algn="l" rtl="0"/>
            <a:endParaRPr lang="en-GB" sz="2800" dirty="0" smtClean="0"/>
          </a:p>
          <a:p>
            <a:pPr algn="l" rtl="0">
              <a:buNone/>
            </a:pPr>
            <a:endParaRPr lang="en-GB" sz="2800" dirty="0" smtClean="0"/>
          </a:p>
          <a:p>
            <a:pPr algn="l" rtl="0">
              <a:buNone/>
            </a:pPr>
            <a:r>
              <a:rPr lang="en-GB" sz="2000" dirty="0" smtClean="0"/>
              <a:t>                                                *Cox et al. N </a:t>
            </a:r>
            <a:r>
              <a:rPr lang="en-GB" sz="2000" dirty="0" err="1" smtClean="0"/>
              <a:t>Engl</a:t>
            </a:r>
            <a:r>
              <a:rPr lang="en-GB" sz="2000" dirty="0" smtClean="0"/>
              <a:t> J Med 2007; 356:1327-37</a:t>
            </a:r>
          </a:p>
          <a:p>
            <a:pPr algn="l" rtl="0">
              <a:buNone/>
            </a:pPr>
            <a:r>
              <a:rPr lang="en-GB" sz="2000" dirty="0" smtClean="0"/>
              <a:t>                       **</a:t>
            </a:r>
            <a:r>
              <a:rPr lang="en-GB" sz="2000" dirty="0" err="1" smtClean="0"/>
              <a:t>Pavord</a:t>
            </a:r>
            <a:r>
              <a:rPr lang="en-GB" sz="2000" dirty="0" smtClean="0"/>
              <a:t> et al. Am J </a:t>
            </a:r>
            <a:r>
              <a:rPr lang="en-GB" sz="2000" dirty="0" err="1" smtClean="0"/>
              <a:t>Respir</a:t>
            </a:r>
            <a:r>
              <a:rPr lang="en-GB" sz="2000" dirty="0" smtClean="0"/>
              <a:t> </a:t>
            </a:r>
            <a:r>
              <a:rPr lang="en-GB" sz="2000" dirty="0" err="1" smtClean="0"/>
              <a:t>Crit</a:t>
            </a:r>
            <a:r>
              <a:rPr lang="en-GB" sz="2000" dirty="0" smtClean="0"/>
              <a:t> Care Med 2007; 176:1185-1191</a:t>
            </a:r>
            <a:endParaRPr lang="ar-IQ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8" y="704088"/>
            <a:ext cx="7972452" cy="581772"/>
          </a:xfrm>
        </p:spPr>
        <p:txBody>
          <a:bodyPr>
            <a:noAutofit/>
          </a:bodyPr>
          <a:lstStyle/>
          <a:p>
            <a:r>
              <a:rPr lang="en-GB" sz="3600" b="1" dirty="0" smtClean="0"/>
              <a:t>Bronchial </a:t>
            </a:r>
            <a:r>
              <a:rPr lang="en-GB" sz="3600" b="1" dirty="0" err="1" smtClean="0"/>
              <a:t>thermoplasty</a:t>
            </a:r>
            <a:endParaRPr lang="ar-IQ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285860"/>
            <a:ext cx="8186766" cy="5038740"/>
          </a:xfrm>
        </p:spPr>
        <p:txBody>
          <a:bodyPr>
            <a:normAutofit/>
          </a:bodyPr>
          <a:lstStyle/>
          <a:p>
            <a:pPr algn="l" rtl="0"/>
            <a:r>
              <a:rPr lang="en-GB" dirty="0" smtClean="0"/>
              <a:t>A larger </a:t>
            </a:r>
            <a:r>
              <a:rPr lang="en-US" dirty="0" smtClean="0"/>
              <a:t>study (AIR2), which was the first blinded, sham treatment controlled study, (288 people from 30 centers ) also demonstrated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 reduction in severe 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asthma exacerbations (32%)</a:t>
            </a:r>
            <a:r>
              <a:rPr lang="en-GB" dirty="0" smtClean="0"/>
              <a:t>, and a significant improvement in </a:t>
            </a:r>
            <a:r>
              <a:rPr lang="en-US" dirty="0" smtClean="0"/>
              <a:t>days lost from school or work because of asthma.</a:t>
            </a:r>
          </a:p>
          <a:p>
            <a:pPr algn="l" rtl="0"/>
            <a:r>
              <a:rPr lang="en-US" dirty="0" smtClean="0"/>
              <a:t>Secondary endpoint measures of morning PEF, symptom free days, showed an improvement over baseline in the BT and sham groups, although the differences between the groups were 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not statistically significant</a:t>
            </a:r>
          </a:p>
          <a:p>
            <a:pPr algn="l" rtl="0">
              <a:buNone/>
            </a:pPr>
            <a:r>
              <a:rPr lang="en-GB" sz="2000" dirty="0" smtClean="0"/>
              <a:t>                            Castro et al. Am J </a:t>
            </a:r>
            <a:r>
              <a:rPr lang="en-GB" sz="2000" dirty="0" err="1" smtClean="0"/>
              <a:t>Respir</a:t>
            </a:r>
            <a:r>
              <a:rPr lang="en-GB" sz="2000" dirty="0" smtClean="0"/>
              <a:t> </a:t>
            </a:r>
            <a:r>
              <a:rPr lang="en-GB" sz="2000" dirty="0" err="1" smtClean="0"/>
              <a:t>Crit</a:t>
            </a:r>
            <a:r>
              <a:rPr lang="en-GB" sz="2000" dirty="0" smtClean="0"/>
              <a:t> Care Med 2010; 181:116-24</a:t>
            </a:r>
          </a:p>
          <a:p>
            <a:pPr algn="l" rtl="0"/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704088"/>
            <a:ext cx="8043890" cy="867524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Safety of bronchial </a:t>
            </a:r>
            <a:r>
              <a:rPr lang="en-US" sz="3600" b="1" dirty="0" err="1" smtClean="0"/>
              <a:t>thermoplasty</a:t>
            </a:r>
            <a:endParaRPr lang="ar-IQ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643050"/>
            <a:ext cx="8258204" cy="4681550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/>
              <a:t>Some patients have experienced </a:t>
            </a:r>
            <a:r>
              <a:rPr lang="en-US" dirty="0" err="1" smtClean="0"/>
              <a:t>atelectasis</a:t>
            </a:r>
            <a:r>
              <a:rPr lang="en-US" dirty="0" smtClean="0"/>
              <a:t> and occasionally have required hospitalization following the procedure. These events have all </a:t>
            </a:r>
            <a:r>
              <a:rPr lang="en-GB" dirty="0" smtClean="0"/>
              <a:t>fully been resolved*</a:t>
            </a:r>
            <a:endParaRPr lang="en-US" dirty="0" smtClean="0"/>
          </a:p>
          <a:p>
            <a:pPr algn="l" rtl="0"/>
            <a:r>
              <a:rPr lang="en-US" dirty="0" smtClean="0"/>
              <a:t>The absence of clinical complication and the maintenance of stable lung function (no deterioration of FVC and FEV1)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over a 5-year period post-BT </a:t>
            </a:r>
            <a:r>
              <a:rPr lang="en-US" dirty="0" smtClean="0"/>
              <a:t>support the long-term safety of the procedure.**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GB" sz="2000" dirty="0" smtClean="0"/>
              <a:t>                              *Castro et al. Am J </a:t>
            </a:r>
            <a:r>
              <a:rPr lang="en-GB" sz="2000" dirty="0" err="1" smtClean="0"/>
              <a:t>Respir</a:t>
            </a:r>
            <a:r>
              <a:rPr lang="en-GB" sz="2000" dirty="0" smtClean="0"/>
              <a:t> </a:t>
            </a:r>
            <a:r>
              <a:rPr lang="en-GB" sz="2000" dirty="0" err="1" smtClean="0"/>
              <a:t>Crit</a:t>
            </a:r>
            <a:r>
              <a:rPr lang="en-GB" sz="2000" dirty="0" smtClean="0"/>
              <a:t> Care Med 2010; 181:116-24</a:t>
            </a:r>
          </a:p>
          <a:p>
            <a:pPr algn="l" rtl="0">
              <a:buNone/>
            </a:pPr>
            <a:r>
              <a:rPr lang="en-GB" sz="2000" dirty="0" smtClean="0"/>
              <a:t>                                   **Thomson et al BMC Pulmonary Medicine 2011; 11:8</a:t>
            </a:r>
            <a:endParaRPr lang="ar-IQ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/>
              <a:t>Bronchial thermoplasty</a:t>
            </a:r>
            <a:endParaRPr lang="ar-IQ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algn="l" rtl="0"/>
            <a:r>
              <a:rPr lang="en-US" sz="3600" dirty="0" smtClean="0"/>
              <a:t>Bronchial thermoplasty has been approved by the FDA in April 27</a:t>
            </a:r>
            <a:r>
              <a:rPr lang="en-US" sz="3600" baseline="30000" dirty="0" smtClean="0"/>
              <a:t>th</a:t>
            </a:r>
            <a:r>
              <a:rPr lang="en-US" sz="3600" dirty="0" smtClean="0"/>
              <a:t> 2010 as a therapy for severe asthma not controlled by inhaled corticosteroids and long-acting beta agonists</a:t>
            </a:r>
          </a:p>
          <a:p>
            <a:pPr algn="l" rtl="0">
              <a:buNone/>
            </a:pPr>
            <a:endParaRPr lang="ar-IQ" dirty="0"/>
          </a:p>
        </p:txBody>
      </p:sp>
      <p:pic>
        <p:nvPicPr>
          <p:cNvPr id="7" name="Content Placeholder 3" descr="100503_Alair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38687" y="2690019"/>
            <a:ext cx="3857625" cy="2895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Difficult asthma</a:t>
            </a:r>
            <a:endParaRPr lang="ar-IQ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buNone/>
            </a:pPr>
            <a:r>
              <a:rPr lang="en-US" dirty="0"/>
              <a:t>A</a:t>
            </a:r>
            <a:r>
              <a:rPr lang="en-US" dirty="0" smtClean="0"/>
              <a:t>sthma </a:t>
            </a:r>
            <a:r>
              <a:rPr lang="en-US" dirty="0"/>
              <a:t>that is poorly controlled</a:t>
            </a:r>
            <a:r>
              <a:rPr lang="en-US" dirty="0" smtClean="0"/>
              <a:t>, despite prescription </a:t>
            </a:r>
            <a:r>
              <a:rPr lang="en-US" dirty="0"/>
              <a:t>of optimal asthma </a:t>
            </a:r>
            <a:r>
              <a:rPr lang="en-US" dirty="0" smtClean="0"/>
              <a:t>treatment</a:t>
            </a:r>
          </a:p>
          <a:p>
            <a:pPr algn="l" rtl="0">
              <a:buNone/>
            </a:pPr>
            <a:r>
              <a:rPr lang="en-US" dirty="0" smtClean="0"/>
              <a:t>Consider: </a:t>
            </a:r>
            <a:endParaRPr lang="en-US" dirty="0"/>
          </a:p>
          <a:p>
            <a:pPr algn="l" rtl="0"/>
            <a:r>
              <a:rPr lang="en-US" dirty="0" smtClean="0"/>
              <a:t>Poor </a:t>
            </a:r>
            <a:r>
              <a:rPr lang="en-US" dirty="0"/>
              <a:t>adherence to </a:t>
            </a:r>
            <a:r>
              <a:rPr lang="en-US" dirty="0" smtClean="0"/>
              <a:t>treatment</a:t>
            </a:r>
          </a:p>
          <a:p>
            <a:pPr algn="l" rtl="0"/>
            <a:r>
              <a:rPr lang="en-US" dirty="0" smtClean="0"/>
              <a:t>Poor </a:t>
            </a:r>
            <a:r>
              <a:rPr lang="en-GB" dirty="0" smtClean="0"/>
              <a:t>inhaler</a:t>
            </a:r>
            <a:r>
              <a:rPr lang="en-US" dirty="0" smtClean="0"/>
              <a:t> technique</a:t>
            </a:r>
            <a:endParaRPr lang="fr-FR" dirty="0" smtClean="0"/>
          </a:p>
          <a:p>
            <a:pPr algn="l" rtl="0"/>
            <a:r>
              <a:rPr lang="fr-FR" dirty="0" smtClean="0"/>
              <a:t>Alternative </a:t>
            </a:r>
            <a:r>
              <a:rPr lang="en-GB" dirty="0" smtClean="0"/>
              <a:t>diagnosis</a:t>
            </a:r>
            <a:r>
              <a:rPr lang="fr-FR" dirty="0" smtClean="0"/>
              <a:t> (?vocal </a:t>
            </a:r>
            <a:r>
              <a:rPr lang="en-GB" dirty="0" smtClean="0"/>
              <a:t>cord</a:t>
            </a:r>
            <a:r>
              <a:rPr lang="fr-FR" dirty="0" smtClean="0"/>
              <a:t> </a:t>
            </a:r>
            <a:r>
              <a:rPr lang="en-GB" dirty="0" smtClean="0"/>
              <a:t>dysfunction)</a:t>
            </a:r>
          </a:p>
          <a:p>
            <a:pPr algn="l" rtl="0"/>
            <a:r>
              <a:rPr lang="fr-FR" dirty="0" smtClean="0"/>
              <a:t>Persistent </a:t>
            </a:r>
            <a:r>
              <a:rPr lang="en-US" dirty="0" smtClean="0"/>
              <a:t>allergens exposure</a:t>
            </a:r>
          </a:p>
          <a:p>
            <a:pPr algn="l" rtl="0"/>
            <a:r>
              <a:rPr lang="en-US" dirty="0" smtClean="0"/>
              <a:t>Undertreated co-morbidities 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0"/>
            <a:r>
              <a:rPr lang="en-US" sz="3200" b="1" dirty="0" smtClean="0"/>
              <a:t>Reducing airway inflammatory cell number and/or activity </a:t>
            </a:r>
            <a:r>
              <a:rPr lang="ar-IQ" sz="3200" b="1" dirty="0" smtClean="0"/>
              <a:t> </a:t>
            </a:r>
            <a:r>
              <a:rPr lang="en-GB" sz="3600" b="1" dirty="0" smtClean="0"/>
              <a:t/>
            </a:r>
            <a:br>
              <a:rPr lang="en-GB" sz="3600" b="1" dirty="0" smtClean="0"/>
            </a:br>
            <a:r>
              <a:rPr lang="en-GB" sz="3200" b="1" dirty="0" smtClean="0"/>
              <a:t>(Use of biological agents)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3200" b="1" dirty="0" smtClean="0"/>
              <a:t>Anti-IgE therapy</a:t>
            </a:r>
          </a:p>
          <a:p>
            <a:pPr algn="l" rtl="0">
              <a:buNone/>
            </a:pPr>
            <a:r>
              <a:rPr lang="en-US" sz="3200" dirty="0" smtClean="0"/>
              <a:t>    Omalizumab </a:t>
            </a:r>
          </a:p>
          <a:p>
            <a:pPr algn="l" rtl="0"/>
            <a:r>
              <a:rPr lang="en-US" sz="3200" b="1" dirty="0" smtClean="0"/>
              <a:t>Targeting Th2 response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3200" dirty="0" smtClean="0"/>
              <a:t>    Anti-IL5  (</a:t>
            </a:r>
            <a:r>
              <a:rPr lang="en-US" sz="3200" dirty="0" err="1" smtClean="0"/>
              <a:t>mepolizumab</a:t>
            </a:r>
            <a:r>
              <a:rPr lang="en-US" sz="3200" dirty="0" smtClean="0"/>
              <a:t> and reslizumab)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3200" dirty="0" smtClean="0"/>
              <a:t>    Anti-IL13 (</a:t>
            </a:r>
            <a:r>
              <a:rPr lang="en-US" sz="3200" dirty="0" err="1" smtClean="0"/>
              <a:t>lebrikizumab</a:t>
            </a:r>
            <a:r>
              <a:rPr lang="en-US" sz="3200" dirty="0" smtClean="0"/>
              <a:t>)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3200" dirty="0" smtClean="0"/>
              <a:t>    Anti-IL4  (</a:t>
            </a:r>
            <a:r>
              <a:rPr lang="en-US" sz="3200" dirty="0" err="1" smtClean="0"/>
              <a:t>dupilumab</a:t>
            </a:r>
            <a:r>
              <a:rPr lang="en-US" sz="3200" dirty="0" smtClean="0"/>
              <a:t>)</a:t>
            </a:r>
          </a:p>
          <a:p>
            <a:pPr algn="l" rtl="0"/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704088"/>
            <a:ext cx="8043890" cy="938962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Anti-IgE therapy</a:t>
            </a:r>
            <a:br>
              <a:rPr lang="en-US" sz="3200" b="1" dirty="0" smtClean="0"/>
            </a:br>
            <a:r>
              <a:rPr lang="en-US" sz="3200" b="1" dirty="0" smtClean="0"/>
              <a:t>(Omalizumab)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4488"/>
            <a:ext cx="4114800" cy="4640437"/>
          </a:xfrm>
        </p:spPr>
        <p:txBody>
          <a:bodyPr>
            <a:normAutofit fontScale="92500" lnSpcReduction="20000"/>
          </a:bodyPr>
          <a:lstStyle/>
          <a:p>
            <a:pPr algn="l" rtl="0"/>
            <a:r>
              <a:rPr lang="en-US" dirty="0" smtClean="0"/>
              <a:t>Omalizumab is a monoclonal anti-IgE antibody that binds to the </a:t>
            </a:r>
            <a:r>
              <a:rPr lang="en-US" dirty="0" err="1" smtClean="0"/>
              <a:t>Fc</a:t>
            </a:r>
            <a:r>
              <a:rPr lang="en-US" dirty="0" smtClean="0"/>
              <a:t> region of the IgE molecules, preventing them from binding cell-surface receptors. It is unable to bind to IgE molecules already bound to their receptors (minimizing the risk of inducing anaphylaxis)</a:t>
            </a:r>
          </a:p>
          <a:p>
            <a:pPr algn="l" rtl="0"/>
            <a:r>
              <a:rPr lang="en-US" dirty="0" smtClean="0"/>
              <a:t>Free IgE level soon drop to less than 5% of initial value before omalizumab therapy</a:t>
            </a:r>
            <a:endParaRPr lang="en-GB" dirty="0"/>
          </a:p>
        </p:txBody>
      </p:sp>
      <p:pic>
        <p:nvPicPr>
          <p:cNvPr id="5" name="Content Placeholder 4" descr="1-p2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963603" y="2071678"/>
            <a:ext cx="4180397" cy="342821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/>
              <a:t>Anti-IgE therapy</a:t>
            </a:r>
            <a:br>
              <a:rPr lang="en-US" sz="3200" b="1" dirty="0" smtClean="0"/>
            </a:br>
            <a:r>
              <a:rPr lang="en-US" sz="3200" b="1" dirty="0" smtClean="0"/>
              <a:t>(Omalizumab)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4389120"/>
          </a:xfrm>
        </p:spPr>
        <p:txBody>
          <a:bodyPr>
            <a:normAutofit/>
          </a:bodyPr>
          <a:lstStyle/>
          <a:p>
            <a:pPr algn="l" rtl="0"/>
            <a:r>
              <a:rPr lang="en-US" sz="2800" dirty="0" smtClean="0"/>
              <a:t>Two large trials, INNOVATE* (case control) and PERSIST** (comparing the same patients before and after starting therapy) confirmed better 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asthma control</a:t>
            </a:r>
            <a:r>
              <a:rPr lang="en-US" sz="2800" dirty="0" smtClean="0"/>
              <a:t>, less use of oral steroids,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fewer exacerbations</a:t>
            </a:r>
            <a:r>
              <a:rPr lang="en-US" sz="2800" dirty="0" smtClean="0"/>
              <a:t> and improved quality of life on using omalizumab in allergic asthma. </a:t>
            </a:r>
          </a:p>
          <a:p>
            <a:pPr algn="l" rtl="0">
              <a:buNone/>
            </a:pPr>
            <a:r>
              <a:rPr lang="en-US" sz="1800" dirty="0" smtClean="0"/>
              <a:t>                                                              </a:t>
            </a:r>
          </a:p>
          <a:p>
            <a:pPr algn="l" rtl="0">
              <a:buNone/>
            </a:pPr>
            <a:endParaRPr lang="en-US" sz="1800" dirty="0" smtClean="0"/>
          </a:p>
          <a:p>
            <a:pPr algn="l" rtl="0">
              <a:buNone/>
            </a:pPr>
            <a:r>
              <a:rPr lang="en-US" sz="1800" dirty="0" smtClean="0"/>
              <a:t>                                                               *</a:t>
            </a:r>
            <a:r>
              <a:rPr lang="en-US" sz="1800" dirty="0" err="1" smtClean="0"/>
              <a:t>Humbert</a:t>
            </a:r>
            <a:r>
              <a:rPr lang="en-US" sz="1800" dirty="0" smtClean="0"/>
              <a:t> et al. Allergy2005;60:309-16</a:t>
            </a:r>
          </a:p>
          <a:p>
            <a:pPr algn="l" rtl="0">
              <a:buNone/>
            </a:pPr>
            <a:r>
              <a:rPr lang="en-US" sz="1800" dirty="0" smtClean="0"/>
              <a:t>                                                            **</a:t>
            </a:r>
            <a:r>
              <a:rPr lang="en-US" sz="1800" dirty="0" err="1" smtClean="0"/>
              <a:t>Brucelle</a:t>
            </a:r>
            <a:r>
              <a:rPr lang="en-US" sz="1800" dirty="0" smtClean="0"/>
              <a:t> et al. </a:t>
            </a:r>
            <a:r>
              <a:rPr lang="en-US" sz="1800" dirty="0" err="1" smtClean="0"/>
              <a:t>Respir</a:t>
            </a:r>
            <a:r>
              <a:rPr lang="en-US" sz="1800" dirty="0" smtClean="0"/>
              <a:t> Med 2009;103:1633-42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Anti-IgE therapy</a:t>
            </a:r>
            <a:br>
              <a:rPr lang="en-US" sz="3600" b="1" dirty="0" smtClean="0"/>
            </a:br>
            <a:r>
              <a:rPr lang="en-US" sz="3600" b="1" dirty="0" smtClean="0"/>
              <a:t>(Omalizumab)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8802"/>
            <a:ext cx="5114932" cy="4426122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dirty="0" smtClean="0"/>
              <a:t>On June 22</a:t>
            </a:r>
            <a:r>
              <a:rPr lang="en-US" baseline="30000" dirty="0" smtClean="0"/>
              <a:t>nd</a:t>
            </a:r>
            <a:r>
              <a:rPr lang="en-US" dirty="0" smtClean="0"/>
              <a:t> 2003, the FDA approved </a:t>
            </a:r>
            <a:r>
              <a:rPr lang="en-US" dirty="0" err="1" smtClean="0"/>
              <a:t>Xolair</a:t>
            </a:r>
            <a:r>
              <a:rPr lang="en-US" dirty="0" smtClean="0"/>
              <a:t> (omalizumab) for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adults and adolescents </a:t>
            </a:r>
            <a:r>
              <a:rPr lang="en-US" dirty="0" smtClean="0"/>
              <a:t>(12 years of age and above) with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moderate to severe </a:t>
            </a:r>
            <a:r>
              <a:rPr lang="en-US" dirty="0" smtClean="0"/>
              <a:t>persistent asthma who have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 positive skin test or in vitro reactivity to a perennial aeroallergen and whose symptoms </a:t>
            </a:r>
            <a:r>
              <a:rPr lang="en-US" dirty="0" smtClean="0"/>
              <a:t>are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inadequately controlled </a:t>
            </a:r>
            <a:r>
              <a:rPr lang="en-US" dirty="0" smtClean="0"/>
              <a:t>with inhaled </a:t>
            </a:r>
            <a:r>
              <a:rPr lang="en-GB" dirty="0" smtClean="0"/>
              <a:t>corticosteroids.</a:t>
            </a:r>
          </a:p>
          <a:p>
            <a:pPr algn="l" rtl="0"/>
            <a:endParaRPr lang="en-US" dirty="0" smtClean="0"/>
          </a:p>
          <a:p>
            <a:pPr algn="l" rtl="0">
              <a:buNone/>
            </a:pPr>
            <a:endParaRPr lang="en-US" dirty="0" smtClean="0"/>
          </a:p>
        </p:txBody>
      </p:sp>
      <p:pic>
        <p:nvPicPr>
          <p:cNvPr id="5" name="Content Placeholder 4" descr="untitled.bmp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643570" y="2477446"/>
            <a:ext cx="2757988" cy="242703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Anti-IgE therapy</a:t>
            </a:r>
            <a:br>
              <a:rPr lang="en-US" sz="3600" b="1" dirty="0" smtClean="0"/>
            </a:br>
            <a:r>
              <a:rPr lang="en-US" sz="3600" b="1" dirty="0" smtClean="0"/>
              <a:t>(Omalizumab)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b="1" dirty="0" smtClean="0"/>
              <a:t>Post-marketing side effects</a:t>
            </a:r>
            <a:r>
              <a:rPr lang="en-US" dirty="0" smtClean="0"/>
              <a:t>:</a:t>
            </a:r>
          </a:p>
          <a:p>
            <a:pPr marL="514350" indent="-514350" algn="l" rtl="0">
              <a:buAutoNum type="arabicPeriod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Anaphylaxis</a:t>
            </a:r>
            <a:r>
              <a:rPr lang="en-US" dirty="0" smtClean="0"/>
              <a:t> has been reported in at least 0.2% of cases (compared to less than 0.1% initial incidence during clinical trials), requiring administration in health care setting</a:t>
            </a:r>
          </a:p>
          <a:p>
            <a:pPr marL="514350" indent="-514350" algn="l" rtl="0">
              <a:buAutoNum type="arabicPeriod"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Malignant neoplasm</a:t>
            </a:r>
            <a:r>
              <a:rPr lang="en-US" dirty="0" smtClean="0"/>
              <a:t>: 0.5% risk compared with 0.1% of control population within 1 year follow up</a:t>
            </a:r>
          </a:p>
          <a:p>
            <a:pPr marL="514350" indent="-514350" algn="l" rtl="0">
              <a:buAutoNum type="arabicPeriod"/>
            </a:pPr>
            <a:r>
              <a:rPr lang="en-US" dirty="0" smtClean="0"/>
              <a:t>Increased risk of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helminthic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infections</a:t>
            </a:r>
            <a:r>
              <a:rPr lang="en-US" dirty="0" smtClean="0"/>
              <a:t>.</a:t>
            </a:r>
          </a:p>
          <a:p>
            <a:pPr marL="514350" indent="-514350" algn="l" rtl="0">
              <a:buAutoNum type="arabicPeriod"/>
            </a:pPr>
            <a:endParaRPr lang="en-US" dirty="0" smtClean="0"/>
          </a:p>
          <a:p>
            <a:pPr algn="l" rtl="0">
              <a:buNone/>
            </a:pPr>
            <a:r>
              <a:rPr lang="en-GB" sz="1900" dirty="0" smtClean="0"/>
              <a:t>       </a:t>
            </a:r>
            <a:r>
              <a:rPr lang="en-GB" sz="1900" dirty="0" err="1" smtClean="0"/>
              <a:t>Xolair</a:t>
            </a:r>
            <a:r>
              <a:rPr lang="en-GB" sz="1900" dirty="0" smtClean="0"/>
              <a:t>® (omalizumab) for subcutaneous use – Genentech, Inc. July 2010</a:t>
            </a:r>
            <a:endParaRPr lang="en-US" sz="1900" dirty="0" smtClean="0"/>
          </a:p>
          <a:p>
            <a:pPr marL="514350" indent="-514350" algn="l" rtl="0">
              <a:buAutoNum type="arabicPeriod"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Anti-IgE therapy</a:t>
            </a:r>
            <a:br>
              <a:rPr lang="en-US" sz="3600" b="1" dirty="0" smtClean="0"/>
            </a:br>
            <a:r>
              <a:rPr lang="en-US" sz="3600" b="1" dirty="0" smtClean="0"/>
              <a:t>(Omalizumab)</a:t>
            </a:r>
            <a:endParaRPr lang="en-GB" sz="36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l" rtl="0"/>
            <a:r>
              <a:rPr lang="en-US" dirty="0" smtClean="0"/>
              <a:t>FDA is evaluating interim safety findings from an ongoing study of </a:t>
            </a:r>
            <a:r>
              <a:rPr lang="en-US" dirty="0" err="1" smtClean="0"/>
              <a:t>Xolair</a:t>
            </a:r>
            <a:r>
              <a:rPr lang="en-US" dirty="0" smtClean="0"/>
              <a:t> (omalizumab) titled </a:t>
            </a:r>
            <a:r>
              <a:rPr lang="en-US" i="1" dirty="0" smtClean="0"/>
              <a:t>Evaluating the Clinical Effectiveness and Long-Term Safety in Patients with Moderate to Severe Asthma (EXCELS) </a:t>
            </a:r>
            <a:r>
              <a:rPr lang="en-US" dirty="0" smtClean="0"/>
              <a:t>that suggests a disproportionate increase in ischemic heart disease, arrhythmias, </a:t>
            </a:r>
            <a:r>
              <a:rPr lang="en-US" dirty="0" err="1" smtClean="0"/>
              <a:t>cardiomyopathy</a:t>
            </a:r>
            <a:r>
              <a:rPr lang="en-US" dirty="0" smtClean="0"/>
              <a:t> and cardiac failure, pulmonary hypertension, </a:t>
            </a:r>
            <a:r>
              <a:rPr lang="en-US" dirty="0" err="1" smtClean="0"/>
              <a:t>cerebrovascular</a:t>
            </a:r>
            <a:r>
              <a:rPr lang="en-US" dirty="0" smtClean="0"/>
              <a:t> disorders, and embolic, thrombotic and </a:t>
            </a:r>
            <a:r>
              <a:rPr lang="en-US" dirty="0" err="1" smtClean="0"/>
              <a:t>thrombophlebitic</a:t>
            </a:r>
            <a:r>
              <a:rPr lang="en-US" dirty="0" smtClean="0"/>
              <a:t> events in patients treated with </a:t>
            </a:r>
            <a:r>
              <a:rPr lang="en-US" dirty="0" err="1" smtClean="0"/>
              <a:t>Xolair</a:t>
            </a:r>
            <a:r>
              <a:rPr lang="en-US" dirty="0" smtClean="0"/>
              <a:t> compared to the control group of patients not given the drug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704088"/>
            <a:ext cx="8115328" cy="796086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Targeting Th2 response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714488"/>
            <a:ext cx="8258204" cy="4610112"/>
          </a:xfrm>
        </p:spPr>
        <p:txBody>
          <a:bodyPr/>
          <a:lstStyle/>
          <a:p>
            <a:pPr algn="l" rtl="0"/>
            <a:r>
              <a:rPr lang="en-US" dirty="0" smtClean="0"/>
              <a:t>Th1 and Th2 are subsets of the cells that develop from the same precursor cells and produce different cytokines</a:t>
            </a:r>
          </a:p>
          <a:p>
            <a:pPr algn="l" rtl="0"/>
            <a:r>
              <a:rPr lang="en-US" dirty="0" smtClean="0"/>
              <a:t>Th1 mediate macrophage activation and phagocyte dependant inflammation through production of INF</a:t>
            </a:r>
            <a:r>
              <a:rPr lang="el-GR" dirty="0" smtClean="0"/>
              <a:t>γ</a:t>
            </a:r>
            <a:r>
              <a:rPr lang="en-US" dirty="0" smtClean="0"/>
              <a:t> (normal airways) </a:t>
            </a:r>
          </a:p>
          <a:p>
            <a:pPr algn="l" rtl="0"/>
            <a:r>
              <a:rPr lang="en-US" dirty="0" smtClean="0"/>
              <a:t>Th2 mediate allergic response resulting in the production of IL-4, IL-5, IL-9 and IL-13 (asthmatic airways)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704088"/>
            <a:ext cx="8115328" cy="93896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Targeting Th2 response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785926"/>
            <a:ext cx="8329642" cy="4538674"/>
          </a:xfrm>
        </p:spPr>
        <p:txBody>
          <a:bodyPr>
            <a:normAutofit/>
          </a:bodyPr>
          <a:lstStyle/>
          <a:p>
            <a:pPr algn="l" rtl="0"/>
            <a:r>
              <a:rPr lang="en-US" sz="2800" dirty="0" smtClean="0"/>
              <a:t>IL-4 and IL-13 induce B-cells to produce IgE</a:t>
            </a:r>
          </a:p>
          <a:p>
            <a:pPr algn="l" rtl="0"/>
            <a:r>
              <a:rPr lang="en-US" sz="2800" dirty="0" smtClean="0"/>
              <a:t>IL-13 induce epithelial cells to produce </a:t>
            </a:r>
            <a:r>
              <a:rPr lang="en-US" sz="2800" dirty="0" err="1" smtClean="0"/>
              <a:t>periostin</a:t>
            </a:r>
            <a:r>
              <a:rPr lang="en-US" sz="2800" dirty="0" smtClean="0"/>
              <a:t> (a biomarker of airway inflammation)</a:t>
            </a:r>
          </a:p>
          <a:p>
            <a:pPr algn="l" rtl="0"/>
            <a:r>
              <a:rPr lang="en-US" sz="2800" dirty="0" smtClean="0"/>
              <a:t>IL-5 promotes the proliferation, differentiation, recruitment and survival of </a:t>
            </a:r>
            <a:r>
              <a:rPr lang="en-US" sz="2800" dirty="0" err="1" smtClean="0"/>
              <a:t>oesinophils</a:t>
            </a:r>
            <a:endParaRPr lang="en-US" sz="2800" dirty="0" smtClean="0"/>
          </a:p>
          <a:p>
            <a:pPr algn="l" rtl="0">
              <a:buNone/>
            </a:pPr>
            <a:r>
              <a:rPr lang="en-US" sz="2800" dirty="0" smtClean="0"/>
              <a:t>Thus:</a:t>
            </a:r>
          </a:p>
          <a:p>
            <a:pPr algn="l" rtl="0">
              <a:buNone/>
            </a:pPr>
            <a:r>
              <a:rPr lang="en-US" sz="2800" dirty="0" smtClean="0"/>
              <a:t>Specific pattern of cytokine expression can identify patients who may respond better to targeted therapy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654164"/>
          </a:xfrm>
        </p:spPr>
        <p:txBody>
          <a:bodyPr>
            <a:noAutofit/>
          </a:bodyPr>
          <a:lstStyle/>
          <a:p>
            <a:r>
              <a:rPr lang="ar-IQ" sz="3200" b="1" dirty="0" smtClean="0"/>
              <a:t/>
            </a:r>
            <a:br>
              <a:rPr lang="ar-IQ" sz="3200" b="1" dirty="0" smtClean="0"/>
            </a:br>
            <a:r>
              <a:rPr lang="ar-IQ" sz="3200" b="1" dirty="0" smtClean="0"/>
              <a:t/>
            </a:r>
            <a:br>
              <a:rPr lang="ar-IQ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GB" sz="3200" b="1" dirty="0" err="1" smtClean="0"/>
              <a:t>Mepolizumab</a:t>
            </a:r>
            <a:r>
              <a:rPr lang="en-GB" sz="3200" b="1" dirty="0" smtClean="0"/>
              <a:t> </a:t>
            </a:r>
            <a:r>
              <a:rPr lang="en-GB" sz="3200" b="1" dirty="0" smtClean="0"/>
              <a:t>for severe </a:t>
            </a:r>
            <a:r>
              <a:rPr lang="en-GB" sz="3200" b="1" dirty="0" err="1" smtClean="0"/>
              <a:t>eosinophilic</a:t>
            </a:r>
            <a:r>
              <a:rPr lang="en-GB" sz="3200" b="1" dirty="0" smtClean="0"/>
              <a:t> asthma </a:t>
            </a:r>
            <a:br>
              <a:rPr lang="en-GB" sz="3200" b="1" dirty="0" smtClean="0"/>
            </a:br>
            <a:r>
              <a:rPr lang="en-GB" sz="2400" b="1" dirty="0" smtClean="0"/>
              <a:t>D</a:t>
            </a:r>
            <a:r>
              <a:rPr lang="en-US" sz="2400" b="1" dirty="0" err="1" smtClean="0"/>
              <a:t>ose</a:t>
            </a:r>
            <a:r>
              <a:rPr lang="en-US" sz="2400" b="1" dirty="0" smtClean="0"/>
              <a:t> </a:t>
            </a:r>
            <a:r>
              <a:rPr lang="en-US" sz="2400" b="1" dirty="0" smtClean="0"/>
              <a:t>R</a:t>
            </a:r>
            <a:r>
              <a:rPr lang="en-US" sz="2400" b="1" dirty="0" smtClean="0"/>
              <a:t>anging </a:t>
            </a:r>
            <a:r>
              <a:rPr lang="en-US" sz="2400" b="1" dirty="0" smtClean="0"/>
              <a:t>Efficacy And safety with </a:t>
            </a:r>
            <a:r>
              <a:rPr lang="en-US" sz="2400" b="1" dirty="0" err="1" smtClean="0"/>
              <a:t>Mepolizumab</a:t>
            </a:r>
            <a:r>
              <a:rPr lang="en-US" sz="2400" b="1" dirty="0" smtClean="0"/>
              <a:t> in severe asthma (DREAM) trial</a:t>
            </a:r>
            <a:r>
              <a:rPr lang="en-GB" sz="4000" b="1" dirty="0" smtClean="0"/>
              <a:t> </a:t>
            </a:r>
            <a:endParaRPr lang="ar-IQ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2071678"/>
            <a:ext cx="7758138" cy="4054485"/>
          </a:xfrm>
        </p:spPr>
        <p:txBody>
          <a:bodyPr>
            <a:normAutofit fontScale="92500" lnSpcReduction="20000"/>
          </a:bodyPr>
          <a:lstStyle/>
          <a:p>
            <a:pPr algn="l" rtl="0"/>
            <a:r>
              <a:rPr lang="en-US" dirty="0" smtClean="0"/>
              <a:t>A multicentre, double-blind, placebo-controlled trial at 81 </a:t>
            </a:r>
            <a:r>
              <a:rPr lang="en-US" dirty="0" err="1" smtClean="0"/>
              <a:t>centres</a:t>
            </a:r>
            <a:r>
              <a:rPr lang="en-US" dirty="0" smtClean="0"/>
              <a:t> in 13 countries enrolled 621 patients were aged 12–74 years, and had a history of recurrent severe asthma exacerbations, and had signs of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eosinophilic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inflammation</a:t>
            </a:r>
            <a:r>
              <a:rPr lang="en-US" dirty="0" smtClean="0"/>
              <a:t>. They were randomly assigned to receive one of three doses of intravenous </a:t>
            </a:r>
            <a:r>
              <a:rPr lang="en-US" dirty="0" err="1" smtClean="0"/>
              <a:t>mepolizumab</a:t>
            </a:r>
            <a:r>
              <a:rPr lang="en-US" dirty="0" smtClean="0"/>
              <a:t> (75 mg, 250 mg, or 750 mg) or matched placebo (100 </a:t>
            </a:r>
            <a:r>
              <a:rPr lang="en-US" dirty="0" err="1" smtClean="0"/>
              <a:t>mL</a:t>
            </a:r>
            <a:r>
              <a:rPr lang="en-US" dirty="0" smtClean="0"/>
              <a:t> 0·9% </a:t>
            </a:r>
            <a:r>
              <a:rPr lang="en-US" dirty="0" err="1" smtClean="0"/>
              <a:t>NaCl</a:t>
            </a:r>
            <a:r>
              <a:rPr lang="en-US" dirty="0" smtClean="0"/>
              <a:t>). </a:t>
            </a:r>
          </a:p>
          <a:p>
            <a:pPr algn="l" rtl="0"/>
            <a:r>
              <a:rPr lang="en-US" dirty="0" smtClean="0"/>
              <a:t>The primary outcome measure was the rate of clinically significant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asthma exacerbations </a:t>
            </a:r>
            <a:r>
              <a:rPr lang="en-US" dirty="0" smtClean="0"/>
              <a:t>over 12 months</a:t>
            </a:r>
          </a:p>
          <a:p>
            <a:pPr algn="l" rtl="0">
              <a:buNone/>
            </a:pPr>
            <a:endParaRPr lang="en-US" sz="2000" dirty="0" smtClean="0"/>
          </a:p>
          <a:p>
            <a:pPr algn="l" rtl="0">
              <a:buNone/>
            </a:pPr>
            <a:r>
              <a:rPr lang="en-US" sz="2000" dirty="0" smtClean="0"/>
              <a:t>                                                              </a:t>
            </a:r>
            <a:r>
              <a:rPr lang="en-US" sz="2000" dirty="0" err="1" smtClean="0"/>
              <a:t>Pavord</a:t>
            </a:r>
            <a:r>
              <a:rPr lang="en-US" sz="2000" dirty="0" smtClean="0"/>
              <a:t> et al. Lancet 2012;380:651-59</a:t>
            </a:r>
          </a:p>
          <a:p>
            <a:pPr algn="l" rtl="0">
              <a:buNone/>
            </a:pP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800" b="1" dirty="0" err="1" smtClean="0"/>
              <a:t>Mepolizumab</a:t>
            </a:r>
            <a:r>
              <a:rPr lang="en-GB" sz="2800" b="1" dirty="0" smtClean="0"/>
              <a:t> for severe </a:t>
            </a:r>
            <a:r>
              <a:rPr lang="en-GB" sz="2800" b="1" dirty="0" err="1" smtClean="0"/>
              <a:t>eosinophilic</a:t>
            </a:r>
            <a:r>
              <a:rPr lang="en-GB" sz="2800" b="1" dirty="0" smtClean="0"/>
              <a:t> asthma</a:t>
            </a:r>
            <a:r>
              <a:rPr lang="ar-IQ" sz="2800" b="1" dirty="0" smtClean="0"/>
              <a:t/>
            </a:r>
            <a:br>
              <a:rPr lang="ar-IQ" sz="2800" b="1" dirty="0" smtClean="0"/>
            </a:br>
            <a:r>
              <a:rPr lang="en-GB" sz="2800" b="1" dirty="0" smtClean="0"/>
              <a:t> (DREAM)</a:t>
            </a:r>
            <a:endParaRPr lang="ar-IQ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GB" dirty="0" smtClean="0"/>
              <a:t>The rate </a:t>
            </a:r>
            <a:r>
              <a:rPr lang="en-US" dirty="0" smtClean="0"/>
              <a:t>of clinically significant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exacerbations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was reduced by 39%-48%</a:t>
            </a:r>
            <a:r>
              <a:rPr lang="en-US" dirty="0" smtClean="0"/>
              <a:t> (different doses) compared with placebo </a:t>
            </a:r>
            <a:endParaRPr lang="en-US" dirty="0" smtClean="0"/>
          </a:p>
          <a:p>
            <a:pPr algn="l" rtl="0"/>
            <a:r>
              <a:rPr lang="en-US" dirty="0" smtClean="0"/>
              <a:t>Small </a:t>
            </a:r>
            <a:r>
              <a:rPr lang="en-US" dirty="0" smtClean="0"/>
              <a:t>effects on FEV1 and QOL scores, which generally did not differ significantly from those reported with placebo</a:t>
            </a:r>
          </a:p>
          <a:p>
            <a:pPr algn="l" rtl="0"/>
            <a:r>
              <a:rPr lang="en-GB" dirty="0" smtClean="0"/>
              <a:t>A dissociation </a:t>
            </a:r>
            <a:r>
              <a:rPr lang="en-US" dirty="0" smtClean="0"/>
              <a:t>between symptoms and risk of exacerbations probably exists in patients with severe asthma.</a:t>
            </a:r>
          </a:p>
          <a:p>
            <a:pPr algn="l" rtl="0"/>
            <a:endParaRPr lang="en-US" dirty="0" smtClean="0"/>
          </a:p>
          <a:p>
            <a:pPr algn="l" rtl="0">
              <a:buNone/>
            </a:pPr>
            <a:r>
              <a:rPr lang="en-US" sz="2000" dirty="0" smtClean="0"/>
              <a:t>                                                                </a:t>
            </a:r>
            <a:r>
              <a:rPr lang="en-US" sz="2000" dirty="0" err="1" smtClean="0"/>
              <a:t>Pavord</a:t>
            </a:r>
            <a:r>
              <a:rPr lang="en-US" sz="2000" dirty="0" smtClean="0"/>
              <a:t> et al. Lancet 2012;380:651-59</a:t>
            </a:r>
            <a:endParaRPr lang="ar-IQ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428604"/>
            <a:ext cx="8043890" cy="64294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Severe refractory asthma</a:t>
            </a:r>
            <a:endParaRPr lang="ar-IQ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000108"/>
            <a:ext cx="8301038" cy="4883153"/>
          </a:xfrm>
        </p:spPr>
        <p:txBody>
          <a:bodyPr>
            <a:noAutofit/>
          </a:bodyPr>
          <a:lstStyle/>
          <a:p>
            <a:pPr algn="l" rtl="0">
              <a:buNone/>
            </a:pPr>
            <a:r>
              <a:rPr lang="en-US" sz="2400" u="sng" dirty="0" smtClean="0"/>
              <a:t>Patients </a:t>
            </a:r>
            <a:r>
              <a:rPr lang="en-US" sz="2400" u="sng" dirty="0"/>
              <a:t>with asthma in </a:t>
            </a:r>
            <a:r>
              <a:rPr lang="en-US" sz="2400" u="sng" dirty="0" smtClean="0"/>
              <a:t>whom</a:t>
            </a:r>
            <a:r>
              <a:rPr lang="en-US" sz="2400" dirty="0" smtClean="0"/>
              <a:t>:</a:t>
            </a:r>
          </a:p>
          <a:p>
            <a:pPr algn="l" rtl="0"/>
            <a:r>
              <a:rPr lang="en-US" sz="2400" dirty="0" smtClean="0"/>
              <a:t>Alternative diagnoses </a:t>
            </a:r>
            <a:r>
              <a:rPr lang="en-US" sz="2400" dirty="0"/>
              <a:t>have been </a:t>
            </a:r>
            <a:r>
              <a:rPr lang="en-US" sz="2400" dirty="0" smtClean="0"/>
              <a:t>excluded</a:t>
            </a:r>
          </a:p>
          <a:p>
            <a:pPr algn="l" rtl="0"/>
            <a:r>
              <a:rPr lang="en-US" sz="2400" dirty="0"/>
              <a:t>C</a:t>
            </a:r>
            <a:r>
              <a:rPr lang="en-US" sz="2400" dirty="0" smtClean="0"/>
              <a:t>o-morbidities have been treated</a:t>
            </a:r>
          </a:p>
          <a:p>
            <a:pPr algn="l" rtl="0"/>
            <a:r>
              <a:rPr lang="en-US" sz="2400" dirty="0"/>
              <a:t>T</a:t>
            </a:r>
            <a:r>
              <a:rPr lang="en-US" sz="2400" dirty="0" smtClean="0"/>
              <a:t>rigger </a:t>
            </a:r>
            <a:r>
              <a:rPr lang="en-US" sz="2400" dirty="0"/>
              <a:t>factors have been removed (if possible)</a:t>
            </a:r>
          </a:p>
          <a:p>
            <a:pPr algn="l" rtl="0"/>
            <a:r>
              <a:rPr lang="en-US" sz="2400" dirty="0"/>
              <a:t>C</a:t>
            </a:r>
            <a:r>
              <a:rPr lang="en-US" sz="2400" dirty="0" smtClean="0"/>
              <a:t>ompliance </a:t>
            </a:r>
            <a:r>
              <a:rPr lang="en-US" sz="2400" dirty="0"/>
              <a:t>with treatment has been </a:t>
            </a:r>
            <a:r>
              <a:rPr lang="en-US" sz="2400" dirty="0" smtClean="0"/>
              <a:t>checked</a:t>
            </a:r>
            <a:endParaRPr lang="en-US" sz="2400" dirty="0"/>
          </a:p>
          <a:p>
            <a:pPr algn="l" rtl="0">
              <a:buNone/>
            </a:pPr>
            <a:r>
              <a:rPr lang="en-US" sz="2400" u="sng" dirty="0" smtClean="0"/>
              <a:t>But </a:t>
            </a:r>
            <a:r>
              <a:rPr lang="en-US" sz="2400" u="sng" dirty="0"/>
              <a:t>still </a:t>
            </a:r>
            <a:r>
              <a:rPr lang="en-US" sz="2400" u="sng" dirty="0" smtClean="0"/>
              <a:t>have</a:t>
            </a:r>
            <a:r>
              <a:rPr lang="en-US" sz="2400" dirty="0" smtClean="0"/>
              <a:t>: </a:t>
            </a:r>
          </a:p>
          <a:p>
            <a:pPr algn="l" rtl="0"/>
            <a:r>
              <a:rPr lang="en-US" sz="2400" dirty="0"/>
              <a:t>P</a:t>
            </a:r>
            <a:r>
              <a:rPr lang="en-US" sz="2400" dirty="0" smtClean="0"/>
              <a:t>oor </a:t>
            </a:r>
            <a:r>
              <a:rPr lang="en-US" sz="2400" dirty="0"/>
              <a:t>asthma </a:t>
            </a:r>
            <a:r>
              <a:rPr lang="en-US" sz="2400" dirty="0" smtClean="0"/>
              <a:t>control, </a:t>
            </a:r>
            <a:r>
              <a:rPr lang="en-US" sz="2400" dirty="0"/>
              <a:t>or </a:t>
            </a:r>
            <a:endParaRPr lang="en-US" sz="2400" dirty="0" smtClean="0"/>
          </a:p>
          <a:p>
            <a:pPr algn="l" rtl="0"/>
            <a:r>
              <a:rPr lang="en-US" sz="2400" dirty="0" smtClean="0"/>
              <a:t>frequent </a:t>
            </a:r>
            <a:r>
              <a:rPr lang="en-US" sz="2400" dirty="0"/>
              <a:t>(2</a:t>
            </a:r>
            <a:r>
              <a:rPr lang="en-US" sz="2400" dirty="0" smtClean="0"/>
              <a:t>) severe </a:t>
            </a:r>
            <a:r>
              <a:rPr lang="en-US" sz="2400" dirty="0"/>
              <a:t>exacerbations per year </a:t>
            </a:r>
            <a:endParaRPr lang="en-US" sz="2400" dirty="0" smtClean="0"/>
          </a:p>
          <a:p>
            <a:pPr algn="l" rtl="0">
              <a:buNone/>
            </a:pPr>
            <a:r>
              <a:rPr lang="en-US" sz="2400" u="sng" dirty="0" smtClean="0"/>
              <a:t>Despite</a:t>
            </a:r>
            <a:r>
              <a:rPr lang="en-US" sz="2400" dirty="0" smtClean="0"/>
              <a:t> :</a:t>
            </a:r>
          </a:p>
          <a:p>
            <a:pPr algn="l" rtl="0"/>
            <a:r>
              <a:rPr lang="en-US" sz="2400" dirty="0" smtClean="0"/>
              <a:t>The prescription of high-intensity treatment, or </a:t>
            </a:r>
          </a:p>
          <a:p>
            <a:pPr algn="l" rtl="0"/>
            <a:r>
              <a:rPr lang="en-US" sz="2400" dirty="0"/>
              <a:t>C</a:t>
            </a:r>
            <a:r>
              <a:rPr lang="en-US" sz="2400" dirty="0" smtClean="0"/>
              <a:t>an </a:t>
            </a:r>
            <a:r>
              <a:rPr lang="en-US" sz="2400" dirty="0"/>
              <a:t>only </a:t>
            </a:r>
            <a:r>
              <a:rPr lang="en-US" sz="2400" dirty="0" smtClean="0"/>
              <a:t>maintain adequate </a:t>
            </a:r>
            <a:r>
              <a:rPr lang="en-US" sz="2400" dirty="0"/>
              <a:t>control when taking systemic </a:t>
            </a:r>
            <a:r>
              <a:rPr lang="en-US" sz="2400" dirty="0" smtClean="0"/>
              <a:t>corticosteroids</a:t>
            </a:r>
          </a:p>
          <a:p>
            <a:pPr algn="l" rtl="0">
              <a:buNone/>
            </a:pPr>
            <a:r>
              <a:rPr lang="en-US" sz="2400" dirty="0" smtClean="0"/>
              <a:t>                                                 </a:t>
            </a:r>
            <a:r>
              <a:rPr lang="en-US" sz="1800" dirty="0" err="1" smtClean="0"/>
              <a:t>Bel</a:t>
            </a:r>
            <a:r>
              <a:rPr lang="en-US" sz="1800" dirty="0" smtClean="0"/>
              <a:t> et al. Thorax 2011;66:910-7</a:t>
            </a:r>
            <a:endParaRPr lang="ar-IQ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571612"/>
            <a:ext cx="8329642" cy="5000660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dirty="0" smtClean="0"/>
              <a:t>In patients with poorly controlled asthma and sputum </a:t>
            </a:r>
            <a:r>
              <a:rPr lang="en-US" dirty="0" err="1" smtClean="0"/>
              <a:t>eosinophilia</a:t>
            </a:r>
            <a:r>
              <a:rPr lang="en-US" dirty="0" smtClean="0"/>
              <a:t>, administration of the monoclonal antibody to IL-5, reslizumab, resulted in statistically significant yet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modest improvement in pulmonary function </a:t>
            </a:r>
            <a:r>
              <a:rPr lang="en-US" dirty="0" smtClean="0"/>
              <a:t>when compared with placebo after 15 weeks, and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failed to improve asthma control</a:t>
            </a:r>
            <a:r>
              <a:rPr lang="en-US" dirty="0" smtClean="0"/>
              <a:t> in the population as a whole. </a:t>
            </a:r>
          </a:p>
          <a:p>
            <a:pPr algn="l" rtl="0"/>
            <a:r>
              <a:rPr lang="en-US" dirty="0" smtClean="0"/>
              <a:t>In subgroup analyses, the response to therapy seemed to be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greater in those with a history of nasal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polyposis</a:t>
            </a:r>
            <a:endParaRPr lang="en-US" dirty="0" smtClean="0"/>
          </a:p>
          <a:p>
            <a:pPr algn="l" rtl="0"/>
            <a:r>
              <a:rPr lang="en-US" dirty="0" smtClean="0"/>
              <a:t>The presence of nasal polyps may help identify a subset of patients who may benefit the most from anti–IL-5 therapy, but this will need to be specifically investigated in future studies. </a:t>
            </a:r>
          </a:p>
          <a:p>
            <a:pPr algn="l" rtl="0"/>
            <a:endParaRPr lang="en-US" dirty="0" smtClean="0"/>
          </a:p>
          <a:p>
            <a:pPr algn="l" rtl="0">
              <a:buNone/>
            </a:pPr>
            <a:r>
              <a:rPr lang="en-US" dirty="0" smtClean="0"/>
              <a:t>                                   </a:t>
            </a:r>
            <a:r>
              <a:rPr lang="en-US" sz="2000" dirty="0" smtClean="0"/>
              <a:t>Castro et al. Am J </a:t>
            </a:r>
            <a:r>
              <a:rPr lang="en-US" sz="2000" dirty="0" err="1" smtClean="0"/>
              <a:t>Resp</a:t>
            </a:r>
            <a:r>
              <a:rPr lang="en-US" sz="2000" dirty="0" smtClean="0"/>
              <a:t> </a:t>
            </a:r>
            <a:r>
              <a:rPr lang="en-US" sz="2000" dirty="0" err="1" smtClean="0"/>
              <a:t>Crit</a:t>
            </a:r>
            <a:r>
              <a:rPr lang="en-US" sz="2000" dirty="0" smtClean="0"/>
              <a:t> Care Med 2011;148:1125-32</a:t>
            </a:r>
            <a:endParaRPr lang="en-GB" sz="2000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0034" y="704088"/>
            <a:ext cx="8186766" cy="867524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Anti-interleukin-5 Therapy</a:t>
            </a:r>
            <a:br>
              <a:rPr lang="en-US" sz="3200" b="1" dirty="0" smtClean="0"/>
            </a:br>
            <a:r>
              <a:rPr lang="en-US" sz="3200" b="1" dirty="0" smtClean="0"/>
              <a:t>(Reslizumab)</a:t>
            </a:r>
            <a:endParaRPr lang="ar-IQ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704088"/>
            <a:ext cx="8043890" cy="867524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Anti-interleukin-13 therapy</a:t>
            </a:r>
            <a:br>
              <a:rPr lang="en-US" sz="3200" b="1" dirty="0" smtClean="0"/>
            </a:br>
            <a:r>
              <a:rPr lang="en-US" sz="3200" b="1" dirty="0" smtClean="0"/>
              <a:t>(</a:t>
            </a:r>
            <a:r>
              <a:rPr lang="en-US" sz="3200" b="1" dirty="0" err="1" smtClean="0"/>
              <a:t>Lebrikizumab</a:t>
            </a:r>
            <a:r>
              <a:rPr lang="en-US" sz="3200" b="1" dirty="0" smtClean="0"/>
              <a:t>)</a:t>
            </a:r>
            <a:endParaRPr lang="en-GB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285860"/>
            <a:ext cx="8186766" cy="5357850"/>
          </a:xfrm>
        </p:spPr>
        <p:txBody>
          <a:bodyPr>
            <a:normAutofit/>
          </a:bodyPr>
          <a:lstStyle/>
          <a:p>
            <a:pPr algn="l" rtl="0"/>
            <a:endParaRPr lang="en-US" dirty="0" smtClean="0"/>
          </a:p>
          <a:p>
            <a:pPr algn="l" rtl="0"/>
            <a:r>
              <a:rPr lang="en-US" sz="2800" dirty="0" smtClean="0"/>
              <a:t>A randomized, double-blind, placebo-controlled study of </a:t>
            </a:r>
            <a:r>
              <a:rPr lang="en-US" sz="2800" dirty="0" err="1" smtClean="0"/>
              <a:t>lebrikizumab</a:t>
            </a:r>
            <a:r>
              <a:rPr lang="en-US" sz="2800" dirty="0" smtClean="0"/>
              <a:t>, a monoclonal antibody to interleukin-13, in 219 adults who had asthma that was inadequately controlled despite inhaled </a:t>
            </a:r>
            <a:r>
              <a:rPr lang="en-US" sz="2800" dirty="0" err="1" smtClean="0"/>
              <a:t>glucocorticoid</a:t>
            </a:r>
            <a:r>
              <a:rPr lang="en-US" sz="2800" dirty="0" smtClean="0"/>
              <a:t> therapy. </a:t>
            </a:r>
          </a:p>
          <a:p>
            <a:pPr algn="l" rtl="0"/>
            <a:r>
              <a:rPr lang="en-US" sz="2800" dirty="0" smtClean="0"/>
              <a:t>The primary efficacy outcome was the relative change in </a:t>
            </a:r>
            <a:r>
              <a:rPr lang="en-US" sz="2800" dirty="0" err="1" smtClean="0"/>
              <a:t>prebronchodilator</a:t>
            </a:r>
            <a:r>
              <a:rPr lang="en-US" sz="2800" dirty="0" smtClean="0"/>
              <a:t> (FEV1) from baseline to week 12</a:t>
            </a:r>
          </a:p>
          <a:p>
            <a:pPr algn="l" rtl="0"/>
            <a:endParaRPr lang="en-US" sz="2800" dirty="0" smtClean="0"/>
          </a:p>
          <a:p>
            <a:pPr algn="l" rtl="0">
              <a:buNone/>
            </a:pPr>
            <a:r>
              <a:rPr lang="en-US" sz="1900" dirty="0" smtClean="0"/>
              <a:t>                                                        </a:t>
            </a:r>
            <a:r>
              <a:rPr lang="en-US" sz="1900" dirty="0" err="1" smtClean="0"/>
              <a:t>Corren</a:t>
            </a:r>
            <a:r>
              <a:rPr lang="en-US" sz="1900" dirty="0" smtClean="0"/>
              <a:t> et al. N </a:t>
            </a:r>
            <a:r>
              <a:rPr lang="en-US" sz="1900" dirty="0" err="1" smtClean="0"/>
              <a:t>Engl</a:t>
            </a:r>
            <a:r>
              <a:rPr lang="en-US" sz="1900" dirty="0" smtClean="0"/>
              <a:t> J Med2011;356:1088-98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Anti-interleukin-13 therapy</a:t>
            </a:r>
            <a:br>
              <a:rPr lang="en-US" sz="3200" b="1" dirty="0" smtClean="0"/>
            </a:br>
            <a:r>
              <a:rPr lang="en-US" sz="3200" b="1" dirty="0" smtClean="0"/>
              <a:t>(</a:t>
            </a:r>
            <a:r>
              <a:rPr lang="en-US" sz="3200" b="1" dirty="0" err="1" smtClean="0"/>
              <a:t>Lebrikizumab</a:t>
            </a:r>
            <a:r>
              <a:rPr lang="en-US" sz="3200" b="1" dirty="0" smtClean="0"/>
              <a:t>)</a:t>
            </a:r>
            <a:endParaRPr lang="en-GB" sz="32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935480"/>
            <a:ext cx="8258204" cy="4708230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sz="2800" dirty="0" smtClean="0"/>
              <a:t>At week 12, the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mean increase in FEV1 was 5.5 percentage points higher </a:t>
            </a:r>
            <a:r>
              <a:rPr lang="en-US" sz="2800" dirty="0" smtClean="0"/>
              <a:t>in the </a:t>
            </a:r>
            <a:r>
              <a:rPr lang="en-US" sz="2800" dirty="0" err="1" smtClean="0"/>
              <a:t>lebrikizumab</a:t>
            </a:r>
            <a:r>
              <a:rPr lang="en-US" sz="2800" dirty="0" smtClean="0"/>
              <a:t> group than in the placebo group (P = 0.02).</a:t>
            </a:r>
          </a:p>
          <a:p>
            <a:pPr algn="l" rtl="0"/>
            <a:r>
              <a:rPr lang="en-US" sz="2800" dirty="0" smtClean="0"/>
              <a:t>Among patients in the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high-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</a:rPr>
              <a:t>periostin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 subgroup</a:t>
            </a:r>
            <a:r>
              <a:rPr lang="en-US" sz="2800" dirty="0" smtClean="0"/>
              <a:t>, the increase from baseline FEV1 was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8.2 percentage points </a:t>
            </a:r>
            <a:r>
              <a:rPr lang="en-US" sz="2800" dirty="0" smtClean="0"/>
              <a:t>higher in the </a:t>
            </a:r>
            <a:r>
              <a:rPr lang="en-US" sz="2800" dirty="0" err="1" smtClean="0"/>
              <a:t>lebrikizumab</a:t>
            </a:r>
            <a:r>
              <a:rPr lang="en-US" sz="2800" dirty="0" smtClean="0"/>
              <a:t> group than in the placebo group (P = 0.03). 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algn="l" rtl="0"/>
            <a:endParaRPr lang="en-US" sz="1900" dirty="0" smtClean="0"/>
          </a:p>
          <a:p>
            <a:pPr algn="l" rtl="0">
              <a:buNone/>
            </a:pPr>
            <a:r>
              <a:rPr lang="en-US" sz="1900" dirty="0" smtClean="0"/>
              <a:t>                                                        </a:t>
            </a:r>
            <a:r>
              <a:rPr lang="en-US" sz="1900" dirty="0" err="1" smtClean="0"/>
              <a:t>Corren</a:t>
            </a:r>
            <a:r>
              <a:rPr lang="en-US" sz="1900" dirty="0" smtClean="0"/>
              <a:t> et al. N </a:t>
            </a:r>
            <a:r>
              <a:rPr lang="en-US" sz="1900" dirty="0" err="1" smtClean="0"/>
              <a:t>Engl</a:t>
            </a:r>
            <a:r>
              <a:rPr lang="en-US" sz="1900" dirty="0" smtClean="0"/>
              <a:t> J Med2011;356:1088-98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lebrikizumab.jp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2016229" y="-1"/>
            <a:ext cx="4698912" cy="685800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704088"/>
            <a:ext cx="8186766" cy="796086"/>
          </a:xfrm>
        </p:spPr>
        <p:txBody>
          <a:bodyPr>
            <a:normAutofit fontScale="90000"/>
          </a:bodyPr>
          <a:lstStyle/>
          <a:p>
            <a:pPr rtl="0"/>
            <a:r>
              <a:rPr lang="en-US" sz="3200" b="1" dirty="0" smtClean="0"/>
              <a:t>Anti-interleukin-4 therapy</a:t>
            </a:r>
            <a:br>
              <a:rPr lang="en-US" sz="3200" b="1" dirty="0" smtClean="0"/>
            </a:br>
            <a:r>
              <a:rPr lang="en-US" sz="3200" b="1" dirty="0" smtClean="0"/>
              <a:t>(</a:t>
            </a:r>
            <a:r>
              <a:rPr lang="en-US" sz="3200" b="1" dirty="0" err="1" smtClean="0"/>
              <a:t>Dupilumab</a:t>
            </a:r>
            <a:r>
              <a:rPr lang="en-US" sz="3200" b="1" dirty="0" smtClean="0"/>
              <a:t>)</a:t>
            </a:r>
            <a:endParaRPr lang="en-GB" sz="32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571612"/>
            <a:ext cx="8329642" cy="4857784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dirty="0" smtClean="0"/>
              <a:t>Patients with persistent, moderate-to-severe asthma and a blood </a:t>
            </a:r>
            <a:r>
              <a:rPr lang="en-US" dirty="0" err="1" smtClean="0"/>
              <a:t>eosinophil</a:t>
            </a:r>
            <a:r>
              <a:rPr lang="en-US" dirty="0" smtClean="0"/>
              <a:t> count of at least 300 cells per </a:t>
            </a:r>
            <a:r>
              <a:rPr lang="en-US" dirty="0" err="1" smtClean="0"/>
              <a:t>microliter</a:t>
            </a:r>
            <a:r>
              <a:rPr lang="en-US" dirty="0" smtClean="0"/>
              <a:t> or a sputum </a:t>
            </a:r>
            <a:r>
              <a:rPr lang="en-US" dirty="0" err="1" smtClean="0"/>
              <a:t>eosinophil</a:t>
            </a:r>
            <a:r>
              <a:rPr lang="en-US" dirty="0" smtClean="0"/>
              <a:t> level of at least 3% who used ICS/LABA received </a:t>
            </a:r>
            <a:r>
              <a:rPr lang="en-US" dirty="0" err="1" smtClean="0"/>
              <a:t>dupilumab</a:t>
            </a:r>
            <a:r>
              <a:rPr lang="en-US" dirty="0" smtClean="0"/>
              <a:t> (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fully humanized monoclonal antibody to the </a:t>
            </a:r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α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subunit of the IL-4 receptors)</a:t>
            </a:r>
            <a:r>
              <a:rPr lang="en-US" dirty="0" smtClean="0"/>
              <a:t>or placebo subcutaneously once weekly. </a:t>
            </a:r>
          </a:p>
          <a:p>
            <a:pPr algn="l" rtl="0"/>
            <a:r>
              <a:rPr lang="en-US" dirty="0" smtClean="0"/>
              <a:t>Patients were instructed to discontinue LABAs at week 4 and to taper and discontinue inhaled </a:t>
            </a:r>
            <a:r>
              <a:rPr lang="en-US" dirty="0" err="1" smtClean="0"/>
              <a:t>glucocorticoids</a:t>
            </a:r>
            <a:r>
              <a:rPr lang="en-US" dirty="0" smtClean="0"/>
              <a:t> during weeks 6 through 9. </a:t>
            </a:r>
          </a:p>
          <a:p>
            <a:pPr algn="l" rtl="0"/>
            <a:r>
              <a:rPr lang="en-US" dirty="0" smtClean="0"/>
              <a:t>Patients received the study drug for 12 weeks or until a protocol-defined asthma exacerbation occurred. </a:t>
            </a:r>
          </a:p>
          <a:p>
            <a:pPr algn="l" rtl="0">
              <a:buNone/>
            </a:pPr>
            <a:r>
              <a:rPr lang="en-GB" sz="1700" dirty="0" smtClean="0"/>
              <a:t>                                                                     Wenzel et al N </a:t>
            </a:r>
            <a:r>
              <a:rPr lang="en-GB" sz="1700" dirty="0" err="1" smtClean="0"/>
              <a:t>Engl</a:t>
            </a:r>
            <a:r>
              <a:rPr lang="en-GB" sz="1700" dirty="0" smtClean="0"/>
              <a:t> J Med 2013;368:2455-66.</a:t>
            </a:r>
            <a:endParaRPr lang="en-US" sz="1700" dirty="0" smtClean="0"/>
          </a:p>
          <a:p>
            <a:pPr algn="l" rtl="0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sthma-Insights.jp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78940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8115328" cy="1000132"/>
          </a:xfrm>
        </p:spPr>
        <p:txBody>
          <a:bodyPr>
            <a:normAutofit/>
          </a:bodyPr>
          <a:lstStyle/>
          <a:p>
            <a:r>
              <a:rPr lang="en-US" sz="2900" b="1" dirty="0" smtClean="0"/>
              <a:t>Anti-interleukin-4 therapy</a:t>
            </a:r>
            <a:br>
              <a:rPr lang="en-US" sz="2900" b="1" dirty="0" smtClean="0"/>
            </a:br>
            <a:r>
              <a:rPr lang="en-US" sz="2900" b="1" dirty="0" smtClean="0"/>
              <a:t>(</a:t>
            </a:r>
            <a:r>
              <a:rPr lang="en-US" sz="2900" b="1" dirty="0" err="1" smtClean="0"/>
              <a:t>Dupilumab</a:t>
            </a:r>
            <a:r>
              <a:rPr lang="en-US" sz="2900" b="1" dirty="0" smtClean="0"/>
              <a:t>)</a:t>
            </a:r>
            <a:endParaRPr lang="en-GB" sz="29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43050"/>
            <a:ext cx="8401080" cy="4681550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dirty="0" smtClean="0"/>
              <a:t>Three patients had an asthma exacerbation with </a:t>
            </a:r>
            <a:r>
              <a:rPr lang="en-US" dirty="0" err="1" smtClean="0"/>
              <a:t>dupilumab</a:t>
            </a:r>
            <a:r>
              <a:rPr lang="en-US" dirty="0" smtClean="0"/>
              <a:t> (6%) versus 23 with placebo (44%), corresponding to an 87% reduction with </a:t>
            </a:r>
            <a:r>
              <a:rPr lang="en-US" dirty="0" err="1" smtClean="0"/>
              <a:t>dupilumab</a:t>
            </a:r>
            <a:r>
              <a:rPr lang="en-US" dirty="0" smtClean="0"/>
              <a:t> (P&lt;0.001). </a:t>
            </a:r>
          </a:p>
          <a:p>
            <a:pPr algn="l" rtl="0"/>
            <a:r>
              <a:rPr lang="en-US" dirty="0" smtClean="0"/>
              <a:t>Significant improvements were observed for most measures of lung function and asthma control.</a:t>
            </a:r>
          </a:p>
          <a:p>
            <a:pPr algn="l" rtl="0"/>
            <a:r>
              <a:rPr lang="en-US" dirty="0" smtClean="0"/>
              <a:t>This study, using a withdrawal design, was not designed to show a beneficial adjuvant effect of </a:t>
            </a:r>
            <a:r>
              <a:rPr lang="en-US" dirty="0" err="1" smtClean="0"/>
              <a:t>dupilumab</a:t>
            </a:r>
            <a:r>
              <a:rPr lang="en-US" dirty="0" smtClean="0"/>
              <a:t>. Rather, it shows that </a:t>
            </a:r>
            <a:r>
              <a:rPr lang="en-US" dirty="0" err="1" smtClean="0"/>
              <a:t>dupilumab</a:t>
            </a:r>
            <a:r>
              <a:rPr lang="en-US" dirty="0" smtClean="0"/>
              <a:t> is able to substitute ICS and LABAs in a specific subgroup of patients with asthma. </a:t>
            </a:r>
          </a:p>
          <a:p>
            <a:pPr algn="l" rtl="0">
              <a:buNone/>
            </a:pPr>
            <a:r>
              <a:rPr lang="en-GB" sz="1700" dirty="0" smtClean="0"/>
              <a:t>                                                                          Wenzel et al N </a:t>
            </a:r>
            <a:r>
              <a:rPr lang="en-GB" sz="1700" dirty="0" err="1" smtClean="0"/>
              <a:t>Engl</a:t>
            </a:r>
            <a:r>
              <a:rPr lang="en-GB" sz="1700" dirty="0" smtClean="0"/>
              <a:t> J Med 2013;368:2455-66</a:t>
            </a:r>
            <a:endParaRPr lang="en-US" sz="1700" dirty="0" smtClean="0"/>
          </a:p>
          <a:p>
            <a:pPr algn="l" rtl="0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704088"/>
            <a:ext cx="8186766" cy="581772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The role of </a:t>
            </a:r>
            <a:r>
              <a:rPr lang="en-US" sz="3200" b="1" dirty="0" err="1" smtClean="0"/>
              <a:t>macrolide</a:t>
            </a:r>
            <a:r>
              <a:rPr lang="en-US" sz="3200" b="1" dirty="0" smtClean="0"/>
              <a:t> prophylaxis</a:t>
            </a:r>
            <a:endParaRPr lang="ar-IQ" sz="32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428736"/>
            <a:ext cx="8429684" cy="5214974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GB" sz="2800" dirty="0" smtClean="0"/>
              <a:t>The </a:t>
            </a:r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non-</a:t>
            </a:r>
            <a:r>
              <a:rPr lang="en-GB" sz="2800" dirty="0" err="1" smtClean="0">
                <a:solidFill>
                  <a:schemeClr val="accent1">
                    <a:lumMod val="75000"/>
                  </a:schemeClr>
                </a:solidFill>
              </a:rPr>
              <a:t>eosinophilic</a:t>
            </a:r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 asthma </a:t>
            </a:r>
            <a:r>
              <a:rPr lang="en-GB" sz="2800" dirty="0" smtClean="0"/>
              <a:t>phenotype responds </a:t>
            </a:r>
            <a:r>
              <a:rPr lang="en-US" sz="2800" dirty="0" smtClean="0"/>
              <a:t>poorly to currently available anti-inflammatory therapy*</a:t>
            </a:r>
          </a:p>
          <a:p>
            <a:pPr algn="l" rtl="0"/>
            <a:r>
              <a:rPr lang="en-US" sz="2800" dirty="0" err="1" smtClean="0"/>
              <a:t>Macrolides</a:t>
            </a:r>
            <a:r>
              <a:rPr lang="en-US" sz="2800" dirty="0" smtClean="0"/>
              <a:t> have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</a:rPr>
              <a:t>immunomodulatory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 and anti-inflammatory </a:t>
            </a:r>
            <a:r>
              <a:rPr lang="en-US" sz="2800" dirty="0" smtClean="0"/>
              <a:t>effects in addition to their antibacterial effects. Maintenance treatment with </a:t>
            </a:r>
            <a:r>
              <a:rPr lang="en-US" sz="2800" dirty="0" err="1" smtClean="0"/>
              <a:t>macrolides</a:t>
            </a:r>
            <a:r>
              <a:rPr lang="en-US" sz="2800" dirty="0" smtClean="0"/>
              <a:t> such as </a:t>
            </a:r>
            <a:r>
              <a:rPr lang="en-US" sz="2800" dirty="0" err="1" smtClean="0"/>
              <a:t>azithromycin</a:t>
            </a:r>
            <a:r>
              <a:rPr lang="en-US" sz="2800" dirty="0" smtClean="0"/>
              <a:t> has been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proved to be effective in chronic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</a:rPr>
              <a:t>neutrophilic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 airway diseases</a:t>
            </a:r>
            <a:r>
              <a:rPr lang="en-US" sz="2800" dirty="0" smtClean="0"/>
              <a:t> including </a:t>
            </a:r>
            <a:r>
              <a:rPr lang="en-GB" sz="2800" dirty="0" smtClean="0"/>
              <a:t>cystic fibrosis, bronchiectasis **and recently COPD***</a:t>
            </a:r>
          </a:p>
          <a:p>
            <a:pPr algn="l" rtl="0">
              <a:buNone/>
            </a:pPr>
            <a:endParaRPr lang="en-GB" dirty="0" smtClean="0"/>
          </a:p>
          <a:p>
            <a:pPr algn="l" rtl="0">
              <a:buNone/>
            </a:pPr>
            <a:r>
              <a:rPr lang="en-GB" sz="1900" dirty="0" smtClean="0"/>
              <a:t>                                      </a:t>
            </a:r>
          </a:p>
          <a:p>
            <a:pPr algn="l" rtl="0">
              <a:buNone/>
            </a:pPr>
            <a:r>
              <a:rPr lang="en-GB" sz="1700" dirty="0" smtClean="0"/>
              <a:t>                                                       *McGrath et al. Am J </a:t>
            </a:r>
            <a:r>
              <a:rPr lang="en-GB" sz="1700" dirty="0" err="1" smtClean="0"/>
              <a:t>Respir</a:t>
            </a:r>
            <a:r>
              <a:rPr lang="en-GB" sz="1700" dirty="0" smtClean="0"/>
              <a:t> </a:t>
            </a:r>
            <a:r>
              <a:rPr lang="en-GB" sz="1700" dirty="0" err="1" smtClean="0"/>
              <a:t>Crit</a:t>
            </a:r>
            <a:r>
              <a:rPr lang="en-GB" sz="1700" dirty="0" smtClean="0"/>
              <a:t> Care Med 2012;185:612-9</a:t>
            </a:r>
          </a:p>
          <a:p>
            <a:pPr algn="l" rtl="0">
              <a:buNone/>
            </a:pPr>
            <a:r>
              <a:rPr lang="en-GB" sz="1700" dirty="0" smtClean="0"/>
              <a:t>                                                                                          **Wong et al. Lancet 2012;380:660-7</a:t>
            </a:r>
          </a:p>
          <a:p>
            <a:pPr algn="l" rtl="0">
              <a:buNone/>
            </a:pPr>
            <a:r>
              <a:rPr lang="en-GB" sz="1700" dirty="0" smtClean="0"/>
              <a:t>                                                                           ***Albert et al. N </a:t>
            </a:r>
            <a:r>
              <a:rPr lang="en-GB" sz="1700" dirty="0" err="1" smtClean="0"/>
              <a:t>Engl</a:t>
            </a:r>
            <a:r>
              <a:rPr lang="en-GB" sz="1700" dirty="0" smtClean="0"/>
              <a:t> J Med 2011;365:689-98</a:t>
            </a:r>
          </a:p>
          <a:p>
            <a:pPr algn="l" rtl="0"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58204" cy="1061294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 </a:t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err="1" smtClean="0"/>
              <a:t>Azithromycin</a:t>
            </a:r>
            <a:r>
              <a:rPr lang="en-US" sz="2800" b="1" dirty="0" smtClean="0"/>
              <a:t> for prevention of exacerbations in</a:t>
            </a:r>
            <a:br>
              <a:rPr lang="en-US" sz="2800" b="1" dirty="0" smtClean="0"/>
            </a:br>
            <a:r>
              <a:rPr lang="en-GB" sz="2800" b="1" dirty="0" smtClean="0"/>
              <a:t>severe asthma (AZISAST) </a:t>
            </a:r>
            <a:endParaRPr lang="ar-IQ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GB" dirty="0" smtClean="0"/>
              <a:t>A randomised double-blind </a:t>
            </a:r>
            <a:r>
              <a:rPr lang="en-US" dirty="0" smtClean="0"/>
              <a:t>placebo-controlled trial in subjects </a:t>
            </a:r>
            <a:r>
              <a:rPr lang="en-US" dirty="0" smtClean="0"/>
              <a:t>with </a:t>
            </a:r>
            <a:r>
              <a:rPr lang="en-US" dirty="0" smtClean="0"/>
              <a:t>severe asthma. </a:t>
            </a:r>
          </a:p>
          <a:p>
            <a:pPr algn="l" rtl="0"/>
            <a:r>
              <a:rPr lang="en-US" dirty="0" smtClean="0"/>
              <a:t>Subjects received low-dose </a:t>
            </a:r>
            <a:r>
              <a:rPr lang="en-US" dirty="0" err="1" smtClean="0"/>
              <a:t>azithromycin</a:t>
            </a:r>
            <a:r>
              <a:rPr lang="en-US" dirty="0" smtClean="0"/>
              <a:t> (n=55) or placebo (n=54) as add-on </a:t>
            </a:r>
            <a:r>
              <a:rPr lang="en-US" dirty="0" err="1" smtClean="0"/>
              <a:t>treatmen</a:t>
            </a:r>
            <a:r>
              <a:rPr lang="en-US" dirty="0" smtClean="0"/>
              <a:t> to ICS/LABA for 6 months.</a:t>
            </a:r>
          </a:p>
          <a:p>
            <a:pPr algn="l" rtl="0"/>
            <a:r>
              <a:rPr lang="en-US" dirty="0" smtClean="0"/>
              <a:t>The primary </a:t>
            </a:r>
            <a:r>
              <a:rPr lang="en-US" dirty="0" smtClean="0"/>
              <a:t>endpoints (PFPs)</a:t>
            </a:r>
            <a:r>
              <a:rPr lang="en-US" dirty="0" smtClean="0"/>
              <a:t> were </a:t>
            </a:r>
            <a:r>
              <a:rPr lang="en-US" dirty="0" smtClean="0"/>
              <a:t>the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rate of severe exacerbations and LRTI</a:t>
            </a:r>
            <a:r>
              <a:rPr lang="en-US" dirty="0" smtClean="0"/>
              <a:t> requiring treatment with antibiotics during the 26-week treatment phase</a:t>
            </a:r>
          </a:p>
          <a:p>
            <a:pPr algn="l" rtl="0">
              <a:buNone/>
            </a:pPr>
            <a:endParaRPr lang="en-US" sz="2000" dirty="0" smtClean="0"/>
          </a:p>
          <a:p>
            <a:pPr algn="l" rtl="0">
              <a:buNone/>
            </a:pPr>
            <a:r>
              <a:rPr lang="en-US" sz="2000" dirty="0" smtClean="0"/>
              <a:t>                                                                </a:t>
            </a:r>
            <a:r>
              <a:rPr lang="en-US" sz="2000" dirty="0" err="1" smtClean="0"/>
              <a:t>Brussel</a:t>
            </a:r>
            <a:r>
              <a:rPr lang="en-US" sz="2000" dirty="0" smtClean="0"/>
              <a:t> et al. Thorax 2013;68:322-39</a:t>
            </a:r>
          </a:p>
          <a:p>
            <a:pPr algn="l" rtl="0"/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704088"/>
            <a:ext cx="8043890" cy="867524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 </a:t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err="1" smtClean="0"/>
              <a:t>Azithromycin</a:t>
            </a:r>
            <a:r>
              <a:rPr lang="en-US" sz="2800" b="1" dirty="0" smtClean="0"/>
              <a:t> for prevention of exacerbations in</a:t>
            </a:r>
            <a:br>
              <a:rPr lang="en-US" sz="2800" b="1" dirty="0" smtClean="0"/>
            </a:br>
            <a:r>
              <a:rPr lang="en-GB" sz="2800" b="1" dirty="0" smtClean="0"/>
              <a:t>severe asthma (AZISAST) </a:t>
            </a:r>
            <a:endParaRPr lang="ar-IQ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401080" cy="4708230"/>
          </a:xfrm>
        </p:spPr>
        <p:txBody>
          <a:bodyPr>
            <a:normAutofit fontScale="92500"/>
          </a:bodyPr>
          <a:lstStyle/>
          <a:p>
            <a:pPr algn="l" rtl="0"/>
            <a:r>
              <a:rPr lang="en-US" dirty="0" smtClean="0"/>
              <a:t>The </a:t>
            </a:r>
            <a:r>
              <a:rPr lang="en-US" dirty="0" smtClean="0"/>
              <a:t>rate of </a:t>
            </a:r>
            <a:r>
              <a:rPr lang="en-US" dirty="0" smtClean="0"/>
              <a:t>PEPs</a:t>
            </a:r>
            <a:r>
              <a:rPr lang="en-US" dirty="0" smtClean="0"/>
              <a:t> </a:t>
            </a:r>
            <a:r>
              <a:rPr lang="en-US" dirty="0" smtClean="0"/>
              <a:t>during 6 months was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not significantly different</a:t>
            </a:r>
            <a:r>
              <a:rPr lang="en-US" dirty="0" smtClean="0"/>
              <a:t> between the two treatment groups</a:t>
            </a:r>
          </a:p>
          <a:p>
            <a:pPr algn="l" rtl="0"/>
            <a:r>
              <a:rPr lang="en-US" dirty="0" smtClean="0"/>
              <a:t>In a predefined subgroup analysis according to the inflammatory phenotype, </a:t>
            </a:r>
            <a:r>
              <a:rPr lang="en-US" dirty="0" err="1" smtClean="0"/>
              <a:t>azithromycin</a:t>
            </a:r>
            <a:r>
              <a:rPr lang="en-US" dirty="0" smtClean="0"/>
              <a:t> was associated with a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significantly lower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PEPs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rate than placebo in subjects with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noneosinophilic</a:t>
            </a:r>
            <a:r>
              <a:rPr lang="en-US" dirty="0" smtClean="0"/>
              <a:t> </a:t>
            </a:r>
            <a:r>
              <a:rPr lang="en-GB" dirty="0" smtClean="0"/>
              <a:t>severe asthma (blood </a:t>
            </a:r>
            <a:r>
              <a:rPr lang="en-GB" dirty="0" err="1" smtClean="0"/>
              <a:t>eosinophilia</a:t>
            </a:r>
            <a:r>
              <a:rPr lang="en-GB" dirty="0" smtClean="0"/>
              <a:t> ≤200/ml)</a:t>
            </a:r>
            <a:endParaRPr lang="en-US" dirty="0" smtClean="0"/>
          </a:p>
          <a:p>
            <a:pPr algn="l" rtl="0"/>
            <a:r>
              <a:rPr lang="it-IT" dirty="0" smtClean="0"/>
              <a:t>Azithromycin significantly </a:t>
            </a:r>
            <a:r>
              <a:rPr lang="en-US" dirty="0" smtClean="0"/>
              <a:t>improved QOL score but there were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no significant differences in the asthma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contol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or lung 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function.</a:t>
            </a:r>
          </a:p>
          <a:p>
            <a:pPr algn="l" rtl="0">
              <a:buNone/>
            </a:pPr>
            <a:r>
              <a:rPr lang="en-US" sz="2200" dirty="0" smtClean="0"/>
              <a:t>                                                               </a:t>
            </a:r>
          </a:p>
          <a:p>
            <a:pPr algn="l" rtl="0">
              <a:buNone/>
            </a:pPr>
            <a:r>
              <a:rPr lang="en-US" sz="2200" dirty="0" smtClean="0"/>
              <a:t>                                                                   </a:t>
            </a:r>
            <a:r>
              <a:rPr lang="en-US" sz="2200" dirty="0" err="1" smtClean="0"/>
              <a:t>Brussel</a:t>
            </a:r>
            <a:r>
              <a:rPr lang="en-US" sz="2200" dirty="0" smtClean="0"/>
              <a:t> et al. Thorax 2013;68:322-39</a:t>
            </a:r>
            <a:endParaRPr lang="en-GB" sz="2200" dirty="0" smtClean="0"/>
          </a:p>
          <a:p>
            <a:pPr algn="l" rtl="0"/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Severe refractory asthma</a:t>
            </a:r>
            <a:endParaRPr lang="ar-IQ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dirty="0" smtClean="0"/>
              <a:t>Patients with severe refractory asthma represent small subset of asthmatic patients (5-10% of all patients), but:</a:t>
            </a:r>
          </a:p>
          <a:p>
            <a:pPr algn="l" rtl="0"/>
            <a:r>
              <a:rPr lang="en-US" dirty="0" smtClean="0"/>
              <a:t>The greatest burden on health care system</a:t>
            </a:r>
          </a:p>
          <a:p>
            <a:pPr algn="l" rtl="0"/>
            <a:r>
              <a:rPr lang="en-US" dirty="0" smtClean="0"/>
              <a:t>The population most in need for new treatment approaches 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187325"/>
            <a:ext cx="6464300" cy="667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err="1" smtClean="0"/>
              <a:t>Azithromycin</a:t>
            </a:r>
            <a:r>
              <a:rPr lang="en-US" sz="3600" b="1" dirty="0" smtClean="0"/>
              <a:t> prophylaxis</a:t>
            </a:r>
            <a:endParaRPr lang="ar-IQ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The beneficial effects of </a:t>
            </a:r>
            <a:r>
              <a:rPr lang="en-US" dirty="0" err="1" smtClean="0"/>
              <a:t>azithromycin</a:t>
            </a:r>
            <a:r>
              <a:rPr lang="en-US" dirty="0" smtClean="0"/>
              <a:t> in non-</a:t>
            </a:r>
            <a:r>
              <a:rPr lang="en-US" dirty="0" err="1" smtClean="0"/>
              <a:t>eosinophilic</a:t>
            </a:r>
            <a:r>
              <a:rPr lang="en-US" dirty="0" smtClean="0"/>
              <a:t> severe asthma might be due to antibiotic properties or </a:t>
            </a:r>
            <a:r>
              <a:rPr lang="en-US" dirty="0" err="1" smtClean="0"/>
              <a:t>antiinflammatory</a:t>
            </a:r>
            <a:r>
              <a:rPr lang="en-US" dirty="0" smtClean="0"/>
              <a:t> and </a:t>
            </a:r>
            <a:r>
              <a:rPr lang="en-US" dirty="0" err="1" smtClean="0"/>
              <a:t>immunomodulatory</a:t>
            </a:r>
            <a:r>
              <a:rPr lang="en-US" dirty="0" smtClean="0"/>
              <a:t> effects.</a:t>
            </a:r>
          </a:p>
          <a:p>
            <a:pPr algn="l" rtl="0"/>
            <a:r>
              <a:rPr lang="en-US" dirty="0" smtClean="0"/>
              <a:t>Chronic respiratory infection with atypical bacteria such as </a:t>
            </a:r>
            <a:r>
              <a:rPr lang="en-US" i="1" dirty="0" err="1" smtClean="0"/>
              <a:t>Mycoplasma</a:t>
            </a:r>
            <a:r>
              <a:rPr lang="en-US" i="1" dirty="0" smtClean="0"/>
              <a:t> </a:t>
            </a:r>
            <a:r>
              <a:rPr lang="en-US" i="1" dirty="0" err="1" smtClean="0"/>
              <a:t>pneumoniae</a:t>
            </a:r>
            <a:r>
              <a:rPr lang="en-US" i="1" dirty="0" smtClean="0"/>
              <a:t> </a:t>
            </a:r>
            <a:r>
              <a:rPr lang="en-US" dirty="0" smtClean="0"/>
              <a:t>or </a:t>
            </a:r>
            <a:r>
              <a:rPr lang="en-US" i="1" dirty="0" err="1" smtClean="0"/>
              <a:t>Chlamydophila</a:t>
            </a:r>
            <a:r>
              <a:rPr lang="en-US" i="1" dirty="0" smtClean="0"/>
              <a:t> </a:t>
            </a:r>
            <a:r>
              <a:rPr lang="en-US" i="1" dirty="0" err="1" smtClean="0"/>
              <a:t>pneumoniae</a:t>
            </a:r>
            <a:r>
              <a:rPr lang="en-US" i="1" dirty="0" smtClean="0"/>
              <a:t> </a:t>
            </a:r>
            <a:r>
              <a:rPr lang="en-US" dirty="0" smtClean="0"/>
              <a:t>might play a role in the </a:t>
            </a:r>
            <a:r>
              <a:rPr lang="en-GB" dirty="0" smtClean="0"/>
              <a:t>pathogenesis of severe asthma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Refractory asthma phenotypes</a:t>
            </a:r>
            <a:endParaRPr lang="ar-IQ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err="1" smtClean="0"/>
              <a:t>Phenotyping</a:t>
            </a:r>
            <a:r>
              <a:rPr lang="en-US" dirty="0" smtClean="0"/>
              <a:t> patients with refractory asthma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according to the type of inflammatory cells </a:t>
            </a:r>
            <a:r>
              <a:rPr lang="en-US" dirty="0" smtClean="0"/>
              <a:t>that is usually present in their airways has proven the most useful approach in selecting new treatment options</a:t>
            </a:r>
          </a:p>
          <a:p>
            <a:pPr algn="l" rtl="0"/>
            <a:r>
              <a:rPr lang="en-US" dirty="0" smtClean="0"/>
              <a:t>Approximately 50% of severe asthmatic exacerbations are oesinophilic in nature, whereas many of the remaining are </a:t>
            </a:r>
            <a:r>
              <a:rPr lang="en-US" dirty="0" err="1" smtClean="0"/>
              <a:t>neutrophilic</a:t>
            </a: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>
              <a:buNone/>
            </a:pPr>
            <a:r>
              <a:rPr lang="en-US" dirty="0" smtClean="0"/>
              <a:t>                                                       </a:t>
            </a:r>
            <a:r>
              <a:rPr lang="en-US" sz="1800" dirty="0" smtClean="0"/>
              <a:t>Turner et al. Thorax 1995;50:1057-61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Treatment approaches</a:t>
            </a:r>
            <a:endParaRPr lang="ar-IQ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buNone/>
            </a:pPr>
            <a:r>
              <a:rPr lang="en-US" dirty="0"/>
              <a:t>A variety of approaches have been attempted to</a:t>
            </a:r>
          </a:p>
          <a:p>
            <a:pPr algn="l" rtl="0">
              <a:buNone/>
            </a:pPr>
            <a:r>
              <a:rPr lang="en-US" dirty="0"/>
              <a:t>improve outcomes in patients with severe </a:t>
            </a:r>
            <a:r>
              <a:rPr lang="en-US" dirty="0" smtClean="0"/>
              <a:t>refractory </a:t>
            </a:r>
            <a:r>
              <a:rPr lang="en-GB" dirty="0" smtClean="0"/>
              <a:t>asthma</a:t>
            </a:r>
            <a:r>
              <a:rPr lang="en-GB" dirty="0"/>
              <a:t>. These have included:</a:t>
            </a:r>
          </a:p>
          <a:p>
            <a:pPr algn="l" rtl="0"/>
            <a:r>
              <a:rPr lang="en-GB" dirty="0" smtClean="0"/>
              <a:t>Optimizing </a:t>
            </a:r>
            <a:r>
              <a:rPr lang="en-GB" dirty="0" err="1" smtClean="0"/>
              <a:t>bronchodilatation</a:t>
            </a:r>
            <a:endParaRPr lang="en-GB" dirty="0" smtClean="0"/>
          </a:p>
          <a:p>
            <a:pPr algn="l" rtl="0"/>
            <a:r>
              <a:rPr lang="en-GB" dirty="0" smtClean="0"/>
              <a:t>Reducing </a:t>
            </a:r>
            <a:r>
              <a:rPr lang="en-GB" dirty="0"/>
              <a:t>airway smooth </a:t>
            </a:r>
            <a:r>
              <a:rPr lang="en-GB" dirty="0" smtClean="0"/>
              <a:t>muscle</a:t>
            </a:r>
          </a:p>
          <a:p>
            <a:pPr algn="l" rtl="0"/>
            <a:r>
              <a:rPr lang="en-US" dirty="0" smtClean="0"/>
              <a:t>Reducing </a:t>
            </a:r>
            <a:r>
              <a:rPr lang="en-US" dirty="0"/>
              <a:t>airway inflammatory cell number and/or</a:t>
            </a:r>
          </a:p>
          <a:p>
            <a:pPr algn="l" rtl="0">
              <a:buNone/>
            </a:pPr>
            <a:r>
              <a:rPr lang="en-GB" dirty="0" smtClean="0"/>
              <a:t>activity </a:t>
            </a:r>
          </a:p>
          <a:p>
            <a:pPr algn="l" rtl="0"/>
            <a:r>
              <a:rPr lang="en-US" dirty="0" smtClean="0"/>
              <a:t>Use of </a:t>
            </a:r>
            <a:r>
              <a:rPr lang="en-US" dirty="0" err="1" smtClean="0"/>
              <a:t>macrolide</a:t>
            </a:r>
            <a:r>
              <a:rPr lang="en-US" dirty="0" smtClean="0"/>
              <a:t> antibiotics</a:t>
            </a:r>
            <a:endParaRPr lang="en-GB" dirty="0" smtClean="0"/>
          </a:p>
          <a:p>
            <a:pPr algn="l" rtl="0"/>
            <a:endParaRPr lang="en-GB" dirty="0" smtClean="0"/>
          </a:p>
          <a:p>
            <a:pPr algn="l" rtl="0">
              <a:buNone/>
            </a:pPr>
            <a:endParaRPr lang="en-GB" dirty="0"/>
          </a:p>
          <a:p>
            <a:pPr algn="l" rtl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/>
              <a:t>Optimizing </a:t>
            </a:r>
            <a:r>
              <a:rPr lang="en-US" sz="4000" b="1" dirty="0" err="1" smtClean="0"/>
              <a:t>bronchodilatation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err="1" smtClean="0"/>
              <a:t>(Adding tiotropium</a:t>
            </a:r>
            <a:r>
              <a:rPr lang="en-US" sz="4000" b="1" dirty="0" smtClean="0"/>
              <a:t>)</a:t>
            </a:r>
            <a:endParaRPr lang="ar-IQ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329642" cy="4636792"/>
          </a:xfrm>
        </p:spPr>
        <p:txBody>
          <a:bodyPr>
            <a:normAutofit fontScale="85000" lnSpcReduction="20000"/>
          </a:bodyPr>
          <a:lstStyle/>
          <a:p>
            <a:pPr algn="l" rtl="0"/>
            <a:r>
              <a:rPr lang="en-US" sz="3300" dirty="0" smtClean="0"/>
              <a:t>Adding </a:t>
            </a:r>
            <a:r>
              <a:rPr lang="en-US" sz="3300" dirty="0" err="1" smtClean="0"/>
              <a:t>tiotropium</a:t>
            </a:r>
            <a:r>
              <a:rPr lang="en-US" sz="3300" dirty="0" smtClean="0"/>
              <a:t> was equivalent to adding  </a:t>
            </a:r>
            <a:r>
              <a:rPr lang="en-US" sz="3300" dirty="0" err="1" smtClean="0"/>
              <a:t>salmeterol</a:t>
            </a:r>
            <a:r>
              <a:rPr lang="en-US" sz="3300" dirty="0" smtClean="0"/>
              <a:t>, and both were superior to doubling ICS dose for improving lung function and asthma control.</a:t>
            </a:r>
          </a:p>
          <a:p>
            <a:pPr algn="l" rtl="0"/>
            <a:r>
              <a:rPr lang="en-US" sz="3300" dirty="0" err="1" smtClean="0"/>
              <a:t>Tiotropium</a:t>
            </a:r>
            <a:r>
              <a:rPr lang="en-US" sz="3300" dirty="0" smtClean="0"/>
              <a:t> was superior to </a:t>
            </a:r>
            <a:r>
              <a:rPr lang="en-US" sz="3300" dirty="0" err="1" smtClean="0"/>
              <a:t>salmeterol</a:t>
            </a:r>
            <a:r>
              <a:rPr lang="en-US" sz="3300" dirty="0" smtClean="0"/>
              <a:t> in improving evening PEF and pre-bronchodilator FEV1.</a:t>
            </a:r>
          </a:p>
          <a:p>
            <a:pPr algn="l" rtl="0"/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>
              <a:buNone/>
            </a:pPr>
            <a:r>
              <a:rPr lang="en-US" sz="2000" dirty="0" smtClean="0"/>
              <a:t>                                        </a:t>
            </a:r>
          </a:p>
          <a:p>
            <a:pPr algn="l" rtl="0">
              <a:buNone/>
            </a:pPr>
            <a:r>
              <a:rPr lang="en-US" sz="2000" dirty="0" smtClean="0"/>
              <a:t>                                                                      Peters et al. N </a:t>
            </a:r>
            <a:r>
              <a:rPr lang="en-US" sz="2000" dirty="0" err="1" smtClean="0"/>
              <a:t>Engl</a:t>
            </a:r>
            <a:r>
              <a:rPr lang="en-US" sz="2000" dirty="0" smtClean="0"/>
              <a:t> J Med 2010;363:1715-26</a:t>
            </a:r>
          </a:p>
          <a:p>
            <a:pPr algn="l" rtl="0">
              <a:buNone/>
            </a:pP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nejmoa1008770_f3.jpe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356898" y="598928"/>
            <a:ext cx="8287068" cy="583046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357166"/>
            <a:ext cx="7829576" cy="92869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000" b="1" dirty="0" smtClean="0"/>
              <a:t>Adding </a:t>
            </a:r>
            <a:r>
              <a:rPr lang="en-US" sz="4000" b="1" dirty="0" err="1" smtClean="0"/>
              <a:t>tiotroprium</a:t>
            </a:r>
            <a:r>
              <a:rPr lang="en-US" sz="4000" b="1" dirty="0" smtClean="0"/>
              <a:t> </a:t>
            </a:r>
            <a:endParaRPr lang="ar-IQ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142984"/>
            <a:ext cx="8258204" cy="4983179"/>
          </a:xfrm>
        </p:spPr>
        <p:txBody>
          <a:bodyPr>
            <a:normAutofit/>
          </a:bodyPr>
          <a:lstStyle/>
          <a:p>
            <a:pPr algn="just" rtl="0"/>
            <a:endParaRPr lang="en-US" dirty="0" smtClean="0"/>
          </a:p>
          <a:p>
            <a:pPr algn="just" rtl="0"/>
            <a:r>
              <a:rPr lang="en-US" dirty="0" smtClean="0"/>
              <a:t>Another study has evaluated the benefits of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adding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tiotropium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to ICS/LABA</a:t>
            </a:r>
            <a:r>
              <a:rPr lang="en-US" dirty="0" smtClean="0"/>
              <a:t> treatment in severe refractory asthma, a more clinical relevant situation, as this is the currently recommended treatment approach. </a:t>
            </a:r>
          </a:p>
          <a:p>
            <a:pPr algn="l" rtl="0"/>
            <a:r>
              <a:rPr lang="en-US" dirty="0" smtClean="0"/>
              <a:t>The authors concluded that the addition of </a:t>
            </a:r>
            <a:r>
              <a:rPr lang="en-US" dirty="0" err="1" smtClean="0"/>
              <a:t>tiotropium</a:t>
            </a:r>
            <a:r>
              <a:rPr lang="en-US" dirty="0" smtClean="0"/>
              <a:t> to high-dose ICS plus LABA significantly improved lung function, as measured by FEV1 over 24 h, in patients with severe refractory asthma.</a:t>
            </a:r>
          </a:p>
          <a:p>
            <a:pPr algn="l" rtl="0"/>
            <a:endParaRPr lang="en-US" dirty="0" smtClean="0"/>
          </a:p>
          <a:p>
            <a:pPr algn="l" rtl="0">
              <a:buNone/>
            </a:pPr>
            <a:r>
              <a:rPr lang="en-US" sz="1600" dirty="0" smtClean="0"/>
              <a:t>                                                 </a:t>
            </a:r>
          </a:p>
          <a:p>
            <a:pPr algn="l" rtl="0">
              <a:buNone/>
            </a:pPr>
            <a:r>
              <a:rPr lang="en-US" sz="1600" dirty="0" smtClean="0"/>
              <a:t>                                                           </a:t>
            </a:r>
            <a:r>
              <a:rPr lang="en-US" sz="1600" dirty="0" err="1" smtClean="0"/>
              <a:t>Kerstjens</a:t>
            </a:r>
            <a:r>
              <a:rPr lang="en-US" sz="1600" dirty="0" smtClean="0"/>
              <a:t> et al. J Allergy </a:t>
            </a:r>
            <a:r>
              <a:rPr lang="en-US" sz="1600" dirty="0" err="1" smtClean="0"/>
              <a:t>Clin</a:t>
            </a:r>
            <a:r>
              <a:rPr lang="en-US" sz="1600" dirty="0" smtClean="0"/>
              <a:t> </a:t>
            </a:r>
            <a:r>
              <a:rPr lang="en-US" sz="1600" dirty="0" err="1" smtClean="0"/>
              <a:t>Immunol</a:t>
            </a:r>
            <a:r>
              <a:rPr lang="en-US" sz="1600" dirty="0" smtClean="0"/>
              <a:t> 2011; 128:308-14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884</TotalTime>
  <Words>2264</Words>
  <Application>Microsoft Office PowerPoint</Application>
  <PresentationFormat>On-screen Show (4:3)</PresentationFormat>
  <Paragraphs>203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Flow</vt:lpstr>
      <vt:lpstr>Novel approaches for Severe refractory asthma </vt:lpstr>
      <vt:lpstr>Difficult asthma</vt:lpstr>
      <vt:lpstr>Severe refractory asthma</vt:lpstr>
      <vt:lpstr>Severe refractory asthma</vt:lpstr>
      <vt:lpstr>Refractory asthma phenotypes</vt:lpstr>
      <vt:lpstr>Treatment approaches</vt:lpstr>
      <vt:lpstr>Optimizing bronchodilatation (Adding tiotropium)</vt:lpstr>
      <vt:lpstr>Slide 8</vt:lpstr>
      <vt:lpstr> Adding tiotroprium </vt:lpstr>
      <vt:lpstr>Slide 10</vt:lpstr>
      <vt:lpstr>Adding tiotroprium</vt:lpstr>
      <vt:lpstr>Adding tiotroprium</vt:lpstr>
      <vt:lpstr>Adding tiotroprium</vt:lpstr>
      <vt:lpstr>Reducing airway smooth muscle (bronchial thermoplasty) </vt:lpstr>
      <vt:lpstr>Bronchial thermoplasty</vt:lpstr>
      <vt:lpstr>Bronchial thermoplasty</vt:lpstr>
      <vt:lpstr>Bronchial thermoplasty</vt:lpstr>
      <vt:lpstr>Safety of bronchial thermoplasty</vt:lpstr>
      <vt:lpstr>Bronchial thermoplasty</vt:lpstr>
      <vt:lpstr>Reducing airway inflammatory cell number and/or activity   (Use of biological agents)</vt:lpstr>
      <vt:lpstr>Anti-IgE therapy (Omalizumab)</vt:lpstr>
      <vt:lpstr>Anti-IgE therapy (Omalizumab)</vt:lpstr>
      <vt:lpstr>Anti-IgE therapy (Omalizumab)</vt:lpstr>
      <vt:lpstr>Anti-IgE therapy (Omalizumab)</vt:lpstr>
      <vt:lpstr>Anti-IgE therapy (Omalizumab)</vt:lpstr>
      <vt:lpstr>Targeting Th2 response</vt:lpstr>
      <vt:lpstr>Targeting Th2 response</vt:lpstr>
      <vt:lpstr>       Mepolizumab for severe eosinophilic asthma  Dose Ranging Efficacy And safety with Mepolizumab in severe asthma (DREAM) trial </vt:lpstr>
      <vt:lpstr>Mepolizumab for severe eosinophilic asthma  (DREAM)</vt:lpstr>
      <vt:lpstr>Anti-interleukin-5 Therapy (Reslizumab)</vt:lpstr>
      <vt:lpstr>Anti-interleukin-13 therapy (Lebrikizumab)</vt:lpstr>
      <vt:lpstr>Anti-interleukin-13 therapy (Lebrikizumab)</vt:lpstr>
      <vt:lpstr>Slide 33</vt:lpstr>
      <vt:lpstr>Anti-interleukin-4 therapy (Dupilumab)</vt:lpstr>
      <vt:lpstr>Slide 35</vt:lpstr>
      <vt:lpstr>Anti-interleukin-4 therapy (Dupilumab)</vt:lpstr>
      <vt:lpstr>The role of macrolide prophylaxis</vt:lpstr>
      <vt:lpstr>   Azithromycin for prevention of exacerbations in severe asthma (AZISAST) </vt:lpstr>
      <vt:lpstr>   Azithromycin for prevention of exacerbations in severe asthma (AZISAST) </vt:lpstr>
      <vt:lpstr>Slide 40</vt:lpstr>
      <vt:lpstr>Azithromycin prophylaxis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Severe refractory asthma: new treatment approaches</dc:title>
  <dc:creator>HP G62</dc:creator>
  <cp:lastModifiedBy>HP G62</cp:lastModifiedBy>
  <cp:revision>95</cp:revision>
  <dcterms:created xsi:type="dcterms:W3CDTF">2013-03-30T10:07:44Z</dcterms:created>
  <dcterms:modified xsi:type="dcterms:W3CDTF">2013-11-15T10:54:13Z</dcterms:modified>
</cp:coreProperties>
</file>