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5" r:id="rId2"/>
    <p:sldId id="286" r:id="rId3"/>
    <p:sldId id="300" r:id="rId4"/>
    <p:sldId id="288" r:id="rId5"/>
    <p:sldId id="289" r:id="rId6"/>
    <p:sldId id="257" r:id="rId7"/>
    <p:sldId id="258" r:id="rId8"/>
    <p:sldId id="259" r:id="rId9"/>
    <p:sldId id="279" r:id="rId10"/>
    <p:sldId id="260" r:id="rId11"/>
    <p:sldId id="298" r:id="rId12"/>
    <p:sldId id="299" r:id="rId13"/>
    <p:sldId id="261" r:id="rId14"/>
    <p:sldId id="281" r:id="rId15"/>
    <p:sldId id="262" r:id="rId16"/>
    <p:sldId id="263" r:id="rId17"/>
    <p:sldId id="264" r:id="rId18"/>
    <p:sldId id="265" r:id="rId19"/>
    <p:sldId id="267" r:id="rId20"/>
    <p:sldId id="269" r:id="rId21"/>
    <p:sldId id="282" r:id="rId22"/>
    <p:sldId id="270" r:id="rId23"/>
    <p:sldId id="271" r:id="rId24"/>
    <p:sldId id="283" r:id="rId25"/>
    <p:sldId id="272" r:id="rId26"/>
    <p:sldId id="273" r:id="rId27"/>
    <p:sldId id="274" r:id="rId28"/>
    <p:sldId id="275" r:id="rId29"/>
    <p:sldId id="295" r:id="rId30"/>
    <p:sldId id="276" r:id="rId3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50" d="100"/>
          <a:sy n="50" d="100"/>
        </p:scale>
        <p:origin x="-109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7E2FCE5B-BDC7-4907-AF27-7DEF9C26394D}" type="datetimeFigureOut">
              <a:rPr lang="ar-IQ" smtClean="0"/>
              <a:pPr/>
              <a:t>24/05/1435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6CECF4C-DA8F-4CF9-BEC0-3ADA631377EC}" type="slidenum">
              <a:rPr lang="ar-IQ" smtClean="0"/>
              <a:pPr/>
              <a:t>‹#›</a:t>
            </a:fld>
            <a:endParaRPr lang="ar-IQ"/>
          </a:p>
        </p:txBody>
      </p:sp>
    </p:spTree>
    <p:extLst>
      <p:ext uri="{BB962C8B-B14F-4D97-AF65-F5344CB8AC3E}">
        <p14:creationId xmlns:p14="http://schemas.microsoft.com/office/powerpoint/2010/main" xmlns="" val="111084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E2FCE5B-BDC7-4907-AF27-7DEF9C26394D}" type="datetimeFigureOut">
              <a:rPr lang="ar-IQ" smtClean="0"/>
              <a:pPr/>
              <a:t>24/05/1435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6CECF4C-DA8F-4CF9-BEC0-3ADA631377EC}" type="slidenum">
              <a:rPr lang="ar-IQ" smtClean="0"/>
              <a:pPr/>
              <a:t>‹#›</a:t>
            </a:fld>
            <a:endParaRPr lang="ar-IQ"/>
          </a:p>
        </p:txBody>
      </p:sp>
    </p:spTree>
    <p:extLst>
      <p:ext uri="{BB962C8B-B14F-4D97-AF65-F5344CB8AC3E}">
        <p14:creationId xmlns:p14="http://schemas.microsoft.com/office/powerpoint/2010/main" xmlns="" val="364917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E2FCE5B-BDC7-4907-AF27-7DEF9C26394D}" type="datetimeFigureOut">
              <a:rPr lang="ar-IQ" smtClean="0"/>
              <a:pPr/>
              <a:t>24/05/1435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6CECF4C-DA8F-4CF9-BEC0-3ADA631377EC}" type="slidenum">
              <a:rPr lang="ar-IQ" smtClean="0"/>
              <a:pPr/>
              <a:t>‹#›</a:t>
            </a:fld>
            <a:endParaRPr lang="ar-IQ"/>
          </a:p>
        </p:txBody>
      </p:sp>
    </p:spTree>
    <p:extLst>
      <p:ext uri="{BB962C8B-B14F-4D97-AF65-F5344CB8AC3E}">
        <p14:creationId xmlns:p14="http://schemas.microsoft.com/office/powerpoint/2010/main" xmlns="" val="1302088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E2FCE5B-BDC7-4907-AF27-7DEF9C26394D}" type="datetimeFigureOut">
              <a:rPr lang="ar-IQ" smtClean="0"/>
              <a:pPr/>
              <a:t>24/05/1435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6CECF4C-DA8F-4CF9-BEC0-3ADA631377EC}" type="slidenum">
              <a:rPr lang="ar-IQ" smtClean="0"/>
              <a:pPr/>
              <a:t>‹#›</a:t>
            </a:fld>
            <a:endParaRPr lang="ar-IQ"/>
          </a:p>
        </p:txBody>
      </p:sp>
    </p:spTree>
    <p:extLst>
      <p:ext uri="{BB962C8B-B14F-4D97-AF65-F5344CB8AC3E}">
        <p14:creationId xmlns:p14="http://schemas.microsoft.com/office/powerpoint/2010/main" xmlns="" val="335057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E2FCE5B-BDC7-4907-AF27-7DEF9C26394D}" type="datetimeFigureOut">
              <a:rPr lang="ar-IQ" smtClean="0"/>
              <a:pPr/>
              <a:t>24/05/1435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6CECF4C-DA8F-4CF9-BEC0-3ADA631377EC}" type="slidenum">
              <a:rPr lang="ar-IQ" smtClean="0"/>
              <a:pPr/>
              <a:t>‹#›</a:t>
            </a:fld>
            <a:endParaRPr lang="ar-IQ"/>
          </a:p>
        </p:txBody>
      </p:sp>
    </p:spTree>
    <p:extLst>
      <p:ext uri="{BB962C8B-B14F-4D97-AF65-F5344CB8AC3E}">
        <p14:creationId xmlns:p14="http://schemas.microsoft.com/office/powerpoint/2010/main" xmlns="" val="192745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7E2FCE5B-BDC7-4907-AF27-7DEF9C26394D}" type="datetimeFigureOut">
              <a:rPr lang="ar-IQ" smtClean="0"/>
              <a:pPr/>
              <a:t>24/05/1435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6CECF4C-DA8F-4CF9-BEC0-3ADA631377EC}" type="slidenum">
              <a:rPr lang="ar-IQ" smtClean="0"/>
              <a:pPr/>
              <a:t>‹#›</a:t>
            </a:fld>
            <a:endParaRPr lang="ar-IQ"/>
          </a:p>
        </p:txBody>
      </p:sp>
    </p:spTree>
    <p:extLst>
      <p:ext uri="{BB962C8B-B14F-4D97-AF65-F5344CB8AC3E}">
        <p14:creationId xmlns:p14="http://schemas.microsoft.com/office/powerpoint/2010/main" xmlns="" val="262863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7E2FCE5B-BDC7-4907-AF27-7DEF9C26394D}" type="datetimeFigureOut">
              <a:rPr lang="ar-IQ" smtClean="0"/>
              <a:pPr/>
              <a:t>24/05/1435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06CECF4C-DA8F-4CF9-BEC0-3ADA631377EC}" type="slidenum">
              <a:rPr lang="ar-IQ" smtClean="0"/>
              <a:pPr/>
              <a:t>‹#›</a:t>
            </a:fld>
            <a:endParaRPr lang="ar-IQ"/>
          </a:p>
        </p:txBody>
      </p:sp>
    </p:spTree>
    <p:extLst>
      <p:ext uri="{BB962C8B-B14F-4D97-AF65-F5344CB8AC3E}">
        <p14:creationId xmlns:p14="http://schemas.microsoft.com/office/powerpoint/2010/main" xmlns="" val="338060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7E2FCE5B-BDC7-4907-AF27-7DEF9C26394D}" type="datetimeFigureOut">
              <a:rPr lang="ar-IQ" smtClean="0"/>
              <a:pPr/>
              <a:t>24/05/1435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06CECF4C-DA8F-4CF9-BEC0-3ADA631377EC}" type="slidenum">
              <a:rPr lang="ar-IQ" smtClean="0"/>
              <a:pPr/>
              <a:t>‹#›</a:t>
            </a:fld>
            <a:endParaRPr lang="ar-IQ"/>
          </a:p>
        </p:txBody>
      </p:sp>
    </p:spTree>
    <p:extLst>
      <p:ext uri="{BB962C8B-B14F-4D97-AF65-F5344CB8AC3E}">
        <p14:creationId xmlns:p14="http://schemas.microsoft.com/office/powerpoint/2010/main" xmlns="" val="342175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E2FCE5B-BDC7-4907-AF27-7DEF9C26394D}" type="datetimeFigureOut">
              <a:rPr lang="ar-IQ" smtClean="0"/>
              <a:pPr/>
              <a:t>24/05/1435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06CECF4C-DA8F-4CF9-BEC0-3ADA631377EC}" type="slidenum">
              <a:rPr lang="ar-IQ" smtClean="0"/>
              <a:pPr/>
              <a:t>‹#›</a:t>
            </a:fld>
            <a:endParaRPr lang="ar-IQ"/>
          </a:p>
        </p:txBody>
      </p:sp>
    </p:spTree>
    <p:extLst>
      <p:ext uri="{BB962C8B-B14F-4D97-AF65-F5344CB8AC3E}">
        <p14:creationId xmlns:p14="http://schemas.microsoft.com/office/powerpoint/2010/main" xmlns="" val="100536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E2FCE5B-BDC7-4907-AF27-7DEF9C26394D}" type="datetimeFigureOut">
              <a:rPr lang="ar-IQ" smtClean="0"/>
              <a:pPr/>
              <a:t>24/05/1435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6CECF4C-DA8F-4CF9-BEC0-3ADA631377EC}" type="slidenum">
              <a:rPr lang="ar-IQ" smtClean="0"/>
              <a:pPr/>
              <a:t>‹#›</a:t>
            </a:fld>
            <a:endParaRPr lang="ar-IQ"/>
          </a:p>
        </p:txBody>
      </p:sp>
    </p:spTree>
    <p:extLst>
      <p:ext uri="{BB962C8B-B14F-4D97-AF65-F5344CB8AC3E}">
        <p14:creationId xmlns:p14="http://schemas.microsoft.com/office/powerpoint/2010/main" xmlns="" val="241465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E2FCE5B-BDC7-4907-AF27-7DEF9C26394D}" type="datetimeFigureOut">
              <a:rPr lang="ar-IQ" smtClean="0"/>
              <a:pPr/>
              <a:t>24/05/1435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6CECF4C-DA8F-4CF9-BEC0-3ADA631377EC}" type="slidenum">
              <a:rPr lang="ar-IQ" smtClean="0"/>
              <a:pPr/>
              <a:t>‹#›</a:t>
            </a:fld>
            <a:endParaRPr lang="ar-IQ"/>
          </a:p>
        </p:txBody>
      </p:sp>
    </p:spTree>
    <p:extLst>
      <p:ext uri="{BB962C8B-B14F-4D97-AF65-F5344CB8AC3E}">
        <p14:creationId xmlns:p14="http://schemas.microsoft.com/office/powerpoint/2010/main" xmlns="" val="175245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E2FCE5B-BDC7-4907-AF27-7DEF9C26394D}" type="datetimeFigureOut">
              <a:rPr lang="ar-IQ" smtClean="0"/>
              <a:pPr/>
              <a:t>24/05/1435</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6CECF4C-DA8F-4CF9-BEC0-3ADA631377EC}" type="slidenum">
              <a:rPr lang="ar-IQ" smtClean="0"/>
              <a:pPr/>
              <a:t>‹#›</a:t>
            </a:fld>
            <a:endParaRPr lang="ar-IQ"/>
          </a:p>
        </p:txBody>
      </p:sp>
    </p:spTree>
    <p:extLst>
      <p:ext uri="{BB962C8B-B14F-4D97-AF65-F5344CB8AC3E}">
        <p14:creationId xmlns:p14="http://schemas.microsoft.com/office/powerpoint/2010/main" xmlns="" val="3274870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483768" y="1587195"/>
            <a:ext cx="4278122" cy="3240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0637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620688"/>
            <a:ext cx="7056784" cy="1143000"/>
          </a:xfrm>
        </p:spPr>
        <p:txBody>
          <a:bodyPr>
            <a:normAutofit fontScale="90000"/>
          </a:bodyPr>
          <a:lstStyle/>
          <a:p>
            <a:pPr algn="justLow">
              <a:tabLst>
                <a:tab pos="130810" algn="l"/>
                <a:tab pos="245110" algn="l"/>
              </a:tabLst>
            </a:pPr>
            <a:r>
              <a:rPr lang="ar-IQ" sz="4800" b="1" dirty="0" smtClean="0">
                <a:solidFill>
                  <a:srgbClr val="FF0000"/>
                </a:solidFill>
                <a:effectLst/>
                <a:latin typeface="Times New Roman"/>
                <a:ea typeface="Times New Roman"/>
                <a:cs typeface="Simplified Arabic"/>
              </a:rPr>
              <a:t>يعين لون التربة </a:t>
            </a:r>
            <a:r>
              <a:rPr lang="ar-SA" b="1" dirty="0" smtClean="0">
                <a:solidFill>
                  <a:srgbClr val="FF0000"/>
                </a:solidFill>
                <a:effectLst/>
                <a:latin typeface="Times New Roman"/>
                <a:ea typeface="Times New Roman"/>
                <a:cs typeface="Simplified Arabic"/>
              </a:rPr>
              <a:t>من خلال خواص الضوء الأساسية الثلاثة وهي </a:t>
            </a:r>
            <a:r>
              <a:rPr lang="en-US" sz="4000" dirty="0" smtClean="0">
                <a:effectLst/>
                <a:latin typeface="Times New Roman"/>
                <a:ea typeface="Times New Roman"/>
              </a:rPr>
              <a:t/>
            </a:r>
            <a:br>
              <a:rPr lang="en-US" sz="4000" dirty="0" smtClean="0">
                <a:effectLst/>
                <a:latin typeface="Times New Roman"/>
                <a:ea typeface="Times New Roman"/>
              </a:rPr>
            </a:br>
            <a:endParaRPr lang="ar-IQ" dirty="0"/>
          </a:p>
        </p:txBody>
      </p:sp>
      <p:sp>
        <p:nvSpPr>
          <p:cNvPr id="3" name="عنصر نائب للمحتوى 2"/>
          <p:cNvSpPr>
            <a:spLocks noGrp="1"/>
          </p:cNvSpPr>
          <p:nvPr>
            <p:ph idx="1"/>
          </p:nvPr>
        </p:nvSpPr>
        <p:spPr>
          <a:xfrm>
            <a:off x="467544" y="1844824"/>
            <a:ext cx="8229600" cy="4525963"/>
          </a:xfrm>
        </p:spPr>
        <p:txBody>
          <a:bodyPr/>
          <a:lstStyle/>
          <a:p>
            <a:pPr lvl="0" algn="justLow">
              <a:buFont typeface="+mj-lt"/>
              <a:buAutoNum type="arabicPeriod"/>
              <a:tabLst>
                <a:tab pos="130810" algn="l"/>
                <a:tab pos="245110" algn="l"/>
                <a:tab pos="457200" algn="l"/>
              </a:tabLst>
            </a:pPr>
            <a:r>
              <a:rPr lang="ar-SA" b="1" dirty="0" err="1" smtClean="0">
                <a:effectLst/>
                <a:latin typeface="Times New Roman"/>
                <a:ea typeface="Times New Roman"/>
                <a:cs typeface="Simplified Arabic"/>
              </a:rPr>
              <a:t>هيو</a:t>
            </a:r>
            <a:r>
              <a:rPr lang="ar-SA" b="1" dirty="0" smtClean="0">
                <a:effectLst/>
                <a:latin typeface="Times New Roman"/>
                <a:ea typeface="Times New Roman"/>
                <a:cs typeface="Simplified Arabic"/>
              </a:rPr>
              <a:t> </a:t>
            </a:r>
            <a:r>
              <a:rPr lang="en-US" b="1" dirty="0" smtClean="0">
                <a:effectLst/>
                <a:latin typeface="Times New Roman"/>
                <a:ea typeface="Times New Roman"/>
                <a:cs typeface="Simplified Arabic"/>
              </a:rPr>
              <a:t>hue</a:t>
            </a:r>
            <a:r>
              <a:rPr lang="ar-IQ" b="1" dirty="0" smtClean="0">
                <a:effectLst/>
                <a:latin typeface="Times New Roman"/>
                <a:ea typeface="Times New Roman"/>
                <a:cs typeface="Simplified Arabic"/>
              </a:rPr>
              <a:t> ويتعلق بطول الموجة الضوئية</a:t>
            </a:r>
            <a:endParaRPr lang="en-US" sz="2800" dirty="0" smtClean="0">
              <a:effectLst/>
              <a:latin typeface="Times New Roman"/>
              <a:ea typeface="Times New Roman"/>
            </a:endParaRPr>
          </a:p>
          <a:p>
            <a:pPr lvl="0" algn="justLow">
              <a:buFont typeface="+mj-lt"/>
              <a:buAutoNum type="arabicPeriod"/>
              <a:tabLst>
                <a:tab pos="130810" algn="l"/>
                <a:tab pos="245110" algn="l"/>
                <a:tab pos="457200" algn="l"/>
              </a:tabLst>
            </a:pPr>
            <a:r>
              <a:rPr lang="ar-IQ" b="1" dirty="0" err="1" smtClean="0">
                <a:effectLst/>
                <a:latin typeface="Times New Roman"/>
                <a:ea typeface="Times New Roman"/>
                <a:cs typeface="Simplified Arabic"/>
              </a:rPr>
              <a:t>فاليو</a:t>
            </a:r>
            <a:r>
              <a:rPr lang="ar-IQ" b="1" dirty="0" smtClean="0">
                <a:effectLst/>
                <a:latin typeface="Times New Roman"/>
                <a:ea typeface="Times New Roman"/>
                <a:cs typeface="Simplified Arabic"/>
              </a:rPr>
              <a:t> </a:t>
            </a:r>
            <a:r>
              <a:rPr lang="en-US" b="1" dirty="0" smtClean="0">
                <a:effectLst/>
                <a:latin typeface="Times New Roman"/>
                <a:ea typeface="Times New Roman"/>
                <a:cs typeface="Simplified Arabic"/>
              </a:rPr>
              <a:t>value</a:t>
            </a:r>
            <a:r>
              <a:rPr lang="ar-IQ" b="1" dirty="0" smtClean="0">
                <a:effectLst/>
                <a:latin typeface="Times New Roman"/>
                <a:ea typeface="Times New Roman"/>
                <a:cs typeface="Simplified Arabic"/>
              </a:rPr>
              <a:t> وهو السطوع أو اللمعان حيث يتعلق بكمية الضوء</a:t>
            </a:r>
            <a:endParaRPr lang="en-US" sz="2800" dirty="0" smtClean="0">
              <a:effectLst/>
              <a:latin typeface="Times New Roman"/>
              <a:ea typeface="Times New Roman"/>
            </a:endParaRPr>
          </a:p>
          <a:p>
            <a:pPr lvl="0" algn="justLow">
              <a:buFont typeface="+mj-lt"/>
              <a:buAutoNum type="arabicPeriod"/>
              <a:tabLst>
                <a:tab pos="130810" algn="l"/>
                <a:tab pos="245110" algn="l"/>
                <a:tab pos="457200" algn="l"/>
              </a:tabLst>
            </a:pPr>
            <a:r>
              <a:rPr lang="ar-IQ" b="1" dirty="0" smtClean="0">
                <a:effectLst/>
                <a:latin typeface="Times New Roman"/>
                <a:ea typeface="Times New Roman"/>
                <a:cs typeface="Simplified Arabic"/>
              </a:rPr>
              <a:t>كروما </a:t>
            </a:r>
            <a:r>
              <a:rPr lang="en-US" b="1" dirty="0" err="1" smtClean="0">
                <a:effectLst/>
                <a:latin typeface="Times New Roman"/>
                <a:ea typeface="Times New Roman"/>
                <a:cs typeface="Simplified Arabic"/>
              </a:rPr>
              <a:t>chroma</a:t>
            </a:r>
            <a:r>
              <a:rPr lang="en-US" b="1" dirty="0" smtClean="0">
                <a:effectLst/>
                <a:latin typeface="Times New Roman"/>
                <a:ea typeface="Times New Roman"/>
                <a:cs typeface="Simplified Arabic"/>
              </a:rPr>
              <a:t> </a:t>
            </a:r>
            <a:r>
              <a:rPr lang="ar-IQ" b="1" dirty="0" smtClean="0">
                <a:effectLst/>
                <a:latin typeface="Times New Roman"/>
                <a:ea typeface="Times New Roman"/>
                <a:cs typeface="Simplified Arabic"/>
              </a:rPr>
              <a:t> ويدل على النقاوة النسبية للموجة </a:t>
            </a:r>
            <a:r>
              <a:rPr lang="ar-IQ" b="1" dirty="0" err="1" smtClean="0">
                <a:effectLst/>
                <a:latin typeface="Times New Roman"/>
                <a:ea typeface="Times New Roman"/>
                <a:cs typeface="Simplified Arabic"/>
              </a:rPr>
              <a:t>الضوية</a:t>
            </a:r>
            <a:endParaRPr lang="en-US" sz="2800" dirty="0" smtClean="0">
              <a:effectLst/>
              <a:latin typeface="Times New Roman"/>
              <a:ea typeface="Times New Roman"/>
            </a:endParaRPr>
          </a:p>
          <a:p>
            <a:pPr algn="justLow">
              <a:tabLst>
                <a:tab pos="130810" algn="l"/>
                <a:tab pos="245110" algn="l"/>
              </a:tabLst>
            </a:pPr>
            <a:r>
              <a:rPr lang="ar-IQ" b="1" dirty="0" smtClean="0">
                <a:effectLst/>
                <a:latin typeface="Times New Roman"/>
                <a:ea typeface="Times New Roman"/>
                <a:cs typeface="Simplified Arabic"/>
              </a:rPr>
              <a:t>هذه الخواص الثلاثة وضعت في كتاب للألوان، أول من وضعها العالم منسل </a:t>
            </a:r>
            <a:r>
              <a:rPr lang="en-US" b="1" dirty="0" err="1" smtClean="0">
                <a:effectLst/>
                <a:latin typeface="Times New Roman"/>
                <a:ea typeface="Times New Roman"/>
                <a:cs typeface="Simplified Arabic"/>
              </a:rPr>
              <a:t>Munsell</a:t>
            </a:r>
            <a:r>
              <a:rPr lang="ar-IQ" b="1" dirty="0" smtClean="0">
                <a:effectLst/>
                <a:latin typeface="Times New Roman"/>
                <a:ea typeface="Times New Roman"/>
                <a:cs typeface="Simplified Arabic"/>
              </a:rPr>
              <a:t>، فمثلا </a:t>
            </a:r>
            <a:r>
              <a:rPr lang="en-US" b="1" dirty="0" err="1" smtClean="0">
                <a:solidFill>
                  <a:srgbClr val="FF0000"/>
                </a:solidFill>
                <a:effectLst/>
                <a:latin typeface="Times New Roman"/>
                <a:ea typeface="Times New Roman"/>
                <a:cs typeface="Simplified Arabic"/>
              </a:rPr>
              <a:t>10YR</a:t>
            </a:r>
            <a:r>
              <a:rPr lang="en-US" b="1" dirty="0" smtClean="0">
                <a:solidFill>
                  <a:srgbClr val="FF0000"/>
                </a:solidFill>
                <a:effectLst/>
                <a:latin typeface="Times New Roman"/>
                <a:ea typeface="Times New Roman"/>
                <a:cs typeface="Simplified Arabic"/>
              </a:rPr>
              <a:t> 6/3</a:t>
            </a:r>
            <a:r>
              <a:rPr lang="ar-IQ" b="1" dirty="0" smtClean="0">
                <a:solidFill>
                  <a:srgbClr val="FF0000"/>
                </a:solidFill>
                <a:effectLst/>
                <a:latin typeface="Times New Roman"/>
                <a:ea typeface="Times New Roman"/>
                <a:cs typeface="Simplified Arabic"/>
              </a:rPr>
              <a:t> </a:t>
            </a:r>
            <a:r>
              <a:rPr lang="ar-IQ" b="1" dirty="0" smtClean="0">
                <a:effectLst/>
                <a:latin typeface="Times New Roman"/>
                <a:ea typeface="Times New Roman"/>
                <a:cs typeface="Simplified Arabic"/>
              </a:rPr>
              <a:t>تدل </a:t>
            </a:r>
            <a:r>
              <a:rPr lang="en-US" b="1" dirty="0" err="1" smtClean="0">
                <a:effectLst/>
                <a:latin typeface="Times New Roman"/>
                <a:ea typeface="Times New Roman"/>
                <a:cs typeface="Simplified Arabic"/>
              </a:rPr>
              <a:t>10YR</a:t>
            </a:r>
            <a:r>
              <a:rPr lang="ar-IQ" b="1" dirty="0" smtClean="0">
                <a:effectLst/>
                <a:latin typeface="Times New Roman"/>
                <a:ea typeface="Times New Roman"/>
                <a:cs typeface="Simplified Arabic"/>
              </a:rPr>
              <a:t> على </a:t>
            </a:r>
            <a:r>
              <a:rPr lang="ar-IQ" b="1" dirty="0" err="1" smtClean="0">
                <a:effectLst/>
                <a:latin typeface="Times New Roman"/>
                <a:ea typeface="Times New Roman"/>
                <a:cs typeface="Simplified Arabic"/>
              </a:rPr>
              <a:t>الهيو</a:t>
            </a:r>
            <a:r>
              <a:rPr lang="ar-IQ" b="1" dirty="0" smtClean="0">
                <a:effectLst/>
                <a:latin typeface="Times New Roman"/>
                <a:ea typeface="Times New Roman"/>
                <a:cs typeface="Simplified Arabic"/>
              </a:rPr>
              <a:t> و</a:t>
            </a:r>
            <a:r>
              <a:rPr lang="en-US" b="1" dirty="0" smtClean="0">
                <a:effectLst/>
                <a:latin typeface="Times New Roman"/>
                <a:ea typeface="Times New Roman"/>
                <a:cs typeface="Simplified Arabic"/>
              </a:rPr>
              <a:t> 6</a:t>
            </a:r>
            <a:r>
              <a:rPr lang="ar-IQ" b="1" dirty="0" smtClean="0">
                <a:effectLst/>
                <a:latin typeface="Times New Roman"/>
                <a:ea typeface="Times New Roman"/>
                <a:cs typeface="Simplified Arabic"/>
              </a:rPr>
              <a:t>تدل على </a:t>
            </a:r>
            <a:r>
              <a:rPr lang="ar-IQ" b="1" dirty="0" err="1" smtClean="0">
                <a:effectLst/>
                <a:latin typeface="Times New Roman"/>
                <a:ea typeface="Times New Roman"/>
                <a:cs typeface="Simplified Arabic"/>
              </a:rPr>
              <a:t>الفاليو</a:t>
            </a:r>
            <a:r>
              <a:rPr lang="ar-IQ" b="1" dirty="0" smtClean="0">
                <a:effectLst/>
                <a:latin typeface="Times New Roman"/>
                <a:ea typeface="Times New Roman"/>
                <a:cs typeface="Simplified Arabic"/>
              </a:rPr>
              <a:t> و</a:t>
            </a:r>
            <a:r>
              <a:rPr lang="en-US" b="1" dirty="0" smtClean="0">
                <a:effectLst/>
                <a:latin typeface="Times New Roman"/>
                <a:ea typeface="Times New Roman"/>
                <a:cs typeface="Simplified Arabic"/>
              </a:rPr>
              <a:t>3</a:t>
            </a:r>
            <a:r>
              <a:rPr lang="ar-IQ" b="1" dirty="0" smtClean="0">
                <a:effectLst/>
                <a:latin typeface="Times New Roman"/>
                <a:ea typeface="Times New Roman"/>
                <a:cs typeface="Simplified Arabic"/>
              </a:rPr>
              <a:t> على </a:t>
            </a:r>
            <a:r>
              <a:rPr lang="ar-IQ" b="1" dirty="0" err="1" smtClean="0">
                <a:effectLst/>
                <a:latin typeface="Times New Roman"/>
                <a:ea typeface="Times New Roman"/>
                <a:cs typeface="Simplified Arabic"/>
              </a:rPr>
              <a:t>الكروما</a:t>
            </a:r>
            <a:endParaRPr lang="en-US" sz="2800" dirty="0" smtClean="0">
              <a:effectLst/>
              <a:latin typeface="Times New Roman"/>
              <a:ea typeface="Times New Roman"/>
            </a:endParaRPr>
          </a:p>
          <a:p>
            <a:endParaRPr lang="ar-IQ" dirty="0"/>
          </a:p>
        </p:txBody>
      </p:sp>
    </p:spTree>
    <p:extLst>
      <p:ext uri="{BB962C8B-B14F-4D97-AF65-F5344CB8AC3E}">
        <p14:creationId xmlns:p14="http://schemas.microsoft.com/office/powerpoint/2010/main" xmlns="" val="2239357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667296"/>
            <a:ext cx="7344816" cy="5181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64047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59832" y="836712"/>
            <a:ext cx="3312368" cy="51125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39405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620688"/>
            <a:ext cx="7067128" cy="634082"/>
          </a:xfrm>
        </p:spPr>
        <p:txBody>
          <a:bodyPr>
            <a:normAutofit fontScale="90000"/>
          </a:bodyPr>
          <a:lstStyle/>
          <a:p>
            <a:pPr algn="justLow">
              <a:tabLst>
                <a:tab pos="130810" algn="l"/>
                <a:tab pos="245110" algn="l"/>
              </a:tabLst>
            </a:pPr>
            <a:r>
              <a:rPr lang="ar-IQ" b="1" dirty="0" smtClean="0">
                <a:effectLst/>
                <a:latin typeface="Times New Roman"/>
                <a:ea typeface="Times New Roman"/>
                <a:cs typeface="Simplified Arabic"/>
              </a:rPr>
              <a:t>نسجه التربة (القوام) </a:t>
            </a:r>
            <a:r>
              <a:rPr lang="en-US" b="1" dirty="0" smtClean="0">
                <a:effectLst/>
                <a:latin typeface="Times New Roman"/>
                <a:ea typeface="Times New Roman"/>
                <a:cs typeface="Simplified Arabic"/>
              </a:rPr>
              <a:t>Soil  Texture </a:t>
            </a:r>
            <a:r>
              <a:rPr lang="en-US" sz="3600" dirty="0" smtClean="0">
                <a:effectLst/>
                <a:latin typeface="Times New Roman"/>
                <a:ea typeface="Times New Roman"/>
              </a:rPr>
              <a:t/>
            </a:r>
            <a:br>
              <a:rPr lang="en-US" sz="3600" dirty="0" smtClean="0">
                <a:effectLst/>
                <a:latin typeface="Times New Roman"/>
                <a:ea typeface="Times New Roman"/>
              </a:rPr>
            </a:br>
            <a:endParaRPr lang="ar-IQ" dirty="0"/>
          </a:p>
        </p:txBody>
      </p:sp>
      <p:sp>
        <p:nvSpPr>
          <p:cNvPr id="3" name="عنصر نائب للمحتوى 2"/>
          <p:cNvSpPr>
            <a:spLocks noGrp="1"/>
          </p:cNvSpPr>
          <p:nvPr>
            <p:ph idx="1"/>
          </p:nvPr>
        </p:nvSpPr>
        <p:spPr>
          <a:xfrm>
            <a:off x="457200" y="1600200"/>
            <a:ext cx="8229600" cy="4853136"/>
          </a:xfrm>
        </p:spPr>
        <p:txBody>
          <a:bodyPr>
            <a:normAutofit fontScale="85000" lnSpcReduction="20000"/>
          </a:bodyPr>
          <a:lstStyle/>
          <a:p>
            <a:pPr algn="just"/>
            <a:r>
              <a:rPr lang="ar-IQ" b="1" dirty="0" smtClean="0">
                <a:solidFill>
                  <a:srgbClr val="FF0000"/>
                </a:solidFill>
                <a:effectLst/>
                <a:latin typeface="Times New Roman"/>
                <a:ea typeface="Times New Roman"/>
                <a:cs typeface="Simplified Arabic"/>
              </a:rPr>
              <a:t>نسجه التربة هي التوزيع النسبي لمجاميع الأحجام المختلفة </a:t>
            </a:r>
            <a:r>
              <a:rPr lang="ar-IQ" b="1" dirty="0" smtClean="0">
                <a:effectLst/>
                <a:latin typeface="Times New Roman"/>
                <a:ea typeface="Times New Roman"/>
                <a:cs typeface="Simplified Arabic"/>
              </a:rPr>
              <a:t>لمفصولات التربة أي مدى نعومة وخشونة التربة، وتحدد </a:t>
            </a:r>
            <a:r>
              <a:rPr lang="ar-IQ" b="1" dirty="0" err="1" smtClean="0">
                <a:effectLst/>
                <a:latin typeface="Times New Roman"/>
                <a:ea typeface="Times New Roman"/>
                <a:cs typeface="Simplified Arabic"/>
              </a:rPr>
              <a:t>النسجة</a:t>
            </a:r>
            <a:r>
              <a:rPr lang="ar-IQ" b="1" dirty="0" smtClean="0">
                <a:effectLst/>
                <a:latin typeface="Times New Roman"/>
                <a:ea typeface="Times New Roman"/>
                <a:cs typeface="Simplified Arabic"/>
              </a:rPr>
              <a:t> المساحة السطحية النوعية للتربة التي تعتمد عليها الكثير من الخواص الكيميائية </a:t>
            </a:r>
            <a:r>
              <a:rPr lang="ar-IQ" b="1" dirty="0" err="1" smtClean="0">
                <a:effectLst/>
                <a:latin typeface="Times New Roman"/>
                <a:ea typeface="Times New Roman"/>
                <a:cs typeface="Simplified Arabic"/>
              </a:rPr>
              <a:t>الفيزياوية</a:t>
            </a:r>
            <a:r>
              <a:rPr lang="ar-IQ" b="1" dirty="0" smtClean="0">
                <a:effectLst/>
                <a:latin typeface="Times New Roman"/>
                <a:ea typeface="Times New Roman"/>
                <a:cs typeface="Simplified Arabic"/>
              </a:rPr>
              <a:t> والبيولوجية. يتم تحديد </a:t>
            </a:r>
            <a:r>
              <a:rPr lang="ar-IQ" b="1" dirty="0" err="1" smtClean="0">
                <a:effectLst/>
                <a:latin typeface="Times New Roman"/>
                <a:ea typeface="Times New Roman"/>
                <a:cs typeface="Simplified Arabic"/>
              </a:rPr>
              <a:t>النسجة</a:t>
            </a:r>
            <a:r>
              <a:rPr lang="ar-IQ" b="1" dirty="0" smtClean="0">
                <a:effectLst/>
                <a:latin typeface="Times New Roman"/>
                <a:ea typeface="Times New Roman"/>
                <a:cs typeface="Simplified Arabic"/>
              </a:rPr>
              <a:t> أما عن طريق اللمس أو </a:t>
            </a:r>
            <a:r>
              <a:rPr lang="ar-IQ" b="1" dirty="0" smtClean="0">
                <a:solidFill>
                  <a:srgbClr val="FF0000"/>
                </a:solidFill>
                <a:effectLst/>
                <a:latin typeface="Times New Roman"/>
                <a:ea typeface="Times New Roman"/>
                <a:cs typeface="Simplified Arabic"/>
              </a:rPr>
              <a:t>قياس النسب المختلفة للرمل والغرين والطين </a:t>
            </a:r>
            <a:r>
              <a:rPr lang="ar-IQ" b="1" dirty="0" smtClean="0">
                <a:effectLst/>
                <a:latin typeface="Times New Roman"/>
                <a:ea typeface="Times New Roman"/>
                <a:cs typeface="Simplified Arabic"/>
              </a:rPr>
              <a:t>في المختبر. </a:t>
            </a:r>
            <a:r>
              <a:rPr lang="ar-IQ" b="1" dirty="0" err="1" smtClean="0">
                <a:effectLst/>
                <a:latin typeface="Times New Roman"/>
                <a:ea typeface="Times New Roman"/>
                <a:cs typeface="Simplified Arabic"/>
              </a:rPr>
              <a:t>ان</a:t>
            </a:r>
            <a:r>
              <a:rPr lang="ar-IQ" b="1" dirty="0" smtClean="0">
                <a:effectLst/>
                <a:latin typeface="Times New Roman"/>
                <a:ea typeface="Times New Roman"/>
                <a:cs typeface="Simplified Arabic"/>
              </a:rPr>
              <a:t> نسجه التربة من صفات التربة الثابتة حيث من غير المتوقع </a:t>
            </a:r>
            <a:r>
              <a:rPr lang="ar-IQ" b="1" dirty="0" err="1" smtClean="0">
                <a:effectLst/>
                <a:latin typeface="Times New Roman"/>
                <a:ea typeface="Times New Roman"/>
                <a:cs typeface="Simplified Arabic"/>
              </a:rPr>
              <a:t>ان</a:t>
            </a:r>
            <a:r>
              <a:rPr lang="ar-IQ" b="1" dirty="0" smtClean="0">
                <a:effectLst/>
                <a:latin typeface="Times New Roman"/>
                <a:ea typeface="Times New Roman"/>
                <a:cs typeface="Simplified Arabic"/>
              </a:rPr>
              <a:t> تتغير خلال الفترات الزمنية الاعتيادية، فالتربة </a:t>
            </a:r>
            <a:r>
              <a:rPr lang="ar-IQ" b="1" dirty="0" err="1" smtClean="0">
                <a:effectLst/>
                <a:latin typeface="Times New Roman"/>
                <a:ea typeface="Times New Roman"/>
                <a:cs typeface="Simplified Arabic"/>
              </a:rPr>
              <a:t>المزيجية</a:t>
            </a:r>
            <a:r>
              <a:rPr lang="ar-IQ" b="1" dirty="0" smtClean="0">
                <a:effectLst/>
                <a:latin typeface="Times New Roman"/>
                <a:ea typeface="Times New Roman"/>
                <a:cs typeface="Simplified Arabic"/>
              </a:rPr>
              <a:t> ستبقى </a:t>
            </a:r>
            <a:r>
              <a:rPr lang="ar-IQ" b="1" dirty="0" err="1" smtClean="0">
                <a:effectLst/>
                <a:latin typeface="Times New Roman"/>
                <a:ea typeface="Times New Roman"/>
                <a:cs typeface="Simplified Arabic"/>
              </a:rPr>
              <a:t>مزيجية</a:t>
            </a:r>
            <a:r>
              <a:rPr lang="ar-IQ" b="1" dirty="0" smtClean="0">
                <a:effectLst/>
                <a:latin typeface="Times New Roman"/>
                <a:ea typeface="Times New Roman"/>
                <a:cs typeface="Simplified Arabic"/>
              </a:rPr>
              <a:t> والرملية ستبقى رملية إلا إذا حدثت بعض التغيرات غير الاعتيادية في ظروف المنطقة والتي قد تسبب انجراف سطح التربة. أيضا ينتقل الطين وبعض المعادن والمواد </a:t>
            </a:r>
            <a:r>
              <a:rPr lang="ar-IQ" b="1" dirty="0" err="1" smtClean="0">
                <a:effectLst/>
                <a:latin typeface="Times New Roman"/>
                <a:ea typeface="Times New Roman"/>
                <a:cs typeface="Simplified Arabic"/>
              </a:rPr>
              <a:t>الدبالية</a:t>
            </a:r>
            <a:r>
              <a:rPr lang="ar-IQ" b="1" dirty="0" smtClean="0">
                <a:effectLst/>
                <a:latin typeface="Times New Roman"/>
                <a:ea typeface="Times New Roman"/>
                <a:cs typeface="Simplified Arabic"/>
              </a:rPr>
              <a:t> من الأفاق العليا إلى أفاق التربة السفلى نتيجة لعمليات تكوين التربة وعند ذلك يحصل تباين في نسجه الأفاق المختلفة، وان مقدار هذا الاختلاف يحدد درجة التغيرات التي حصلت في التربة.</a:t>
            </a:r>
            <a:endParaRPr lang="ar-IQ" dirty="0"/>
          </a:p>
        </p:txBody>
      </p:sp>
    </p:spTree>
    <p:extLst>
      <p:ext uri="{BB962C8B-B14F-4D97-AF65-F5344CB8AC3E}">
        <p14:creationId xmlns:p14="http://schemas.microsoft.com/office/powerpoint/2010/main" xmlns="" val="404528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59832" y="743248"/>
            <a:ext cx="3014464" cy="23197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92740" y="3645024"/>
            <a:ext cx="4548647" cy="1584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96823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normAutofit lnSpcReduction="10000"/>
          </a:bodyPr>
          <a:lstStyle/>
          <a:p>
            <a:pPr algn="justLow">
              <a:tabLst>
                <a:tab pos="130810" algn="l"/>
                <a:tab pos="245110" algn="l"/>
              </a:tabLst>
            </a:pPr>
            <a:r>
              <a:rPr lang="ar-IQ" b="1" dirty="0" smtClean="0">
                <a:effectLst/>
                <a:latin typeface="Times New Roman"/>
                <a:ea typeface="Times New Roman"/>
                <a:cs typeface="Simplified Arabic"/>
              </a:rPr>
              <a:t> 1. </a:t>
            </a:r>
            <a:r>
              <a:rPr lang="ar-IQ" b="1" dirty="0" smtClean="0">
                <a:solidFill>
                  <a:srgbClr val="FF0000"/>
                </a:solidFill>
                <a:effectLst/>
                <a:latin typeface="Times New Roman"/>
                <a:ea typeface="Times New Roman"/>
                <a:cs typeface="Simplified Arabic"/>
              </a:rPr>
              <a:t>مجموعة الترب الخشنة </a:t>
            </a:r>
            <a:r>
              <a:rPr lang="ar-IQ" b="1" dirty="0" err="1" smtClean="0">
                <a:solidFill>
                  <a:srgbClr val="FF0000"/>
                </a:solidFill>
                <a:effectLst/>
                <a:latin typeface="Times New Roman"/>
                <a:ea typeface="Times New Roman"/>
                <a:cs typeface="Simplified Arabic"/>
              </a:rPr>
              <a:t>النسجه</a:t>
            </a:r>
            <a:r>
              <a:rPr lang="ar-IQ" b="1" dirty="0" smtClean="0">
                <a:solidFill>
                  <a:srgbClr val="FF0000"/>
                </a:solidFill>
                <a:effectLst/>
                <a:latin typeface="Times New Roman"/>
                <a:ea typeface="Times New Roman"/>
                <a:cs typeface="Simplified Arabic"/>
              </a:rPr>
              <a:t>: </a:t>
            </a:r>
            <a:r>
              <a:rPr lang="ar-IQ" b="1" dirty="0" smtClean="0">
                <a:effectLst/>
                <a:latin typeface="Times New Roman"/>
                <a:ea typeface="Times New Roman"/>
                <a:cs typeface="Simplified Arabic"/>
              </a:rPr>
              <a:t>وتشمل الترب الحاوية على اكثر من 70 % من وزنها من الرمل ويقع ضمن المجموعة صنفان هما الترب الرملية (</a:t>
            </a:r>
            <a:r>
              <a:rPr lang="en-US" b="1" dirty="0" smtClean="0">
                <a:effectLst/>
                <a:latin typeface="Times New Roman"/>
                <a:ea typeface="Times New Roman"/>
                <a:cs typeface="Simplified Arabic"/>
              </a:rPr>
              <a:t>Sandy</a:t>
            </a:r>
            <a:r>
              <a:rPr lang="ar-IQ" b="1" dirty="0" smtClean="0">
                <a:effectLst/>
                <a:latin typeface="Times New Roman"/>
                <a:ea typeface="Times New Roman"/>
                <a:cs typeface="Simplified Arabic"/>
              </a:rPr>
              <a:t>) والترب الرملية </a:t>
            </a:r>
            <a:r>
              <a:rPr lang="ar-IQ" b="1" dirty="0" err="1" smtClean="0">
                <a:effectLst/>
                <a:latin typeface="Times New Roman"/>
                <a:ea typeface="Times New Roman"/>
                <a:cs typeface="Simplified Arabic"/>
              </a:rPr>
              <a:t>المزيجية</a:t>
            </a:r>
            <a:r>
              <a:rPr lang="ar-IQ" b="1" dirty="0" smtClean="0">
                <a:effectLst/>
                <a:latin typeface="Times New Roman"/>
                <a:ea typeface="Times New Roman"/>
                <a:cs typeface="Simplified Arabic"/>
              </a:rPr>
              <a:t> (</a:t>
            </a:r>
            <a:r>
              <a:rPr lang="en-US" b="1" dirty="0" smtClean="0">
                <a:effectLst/>
                <a:latin typeface="Times New Roman"/>
                <a:ea typeface="Times New Roman"/>
                <a:cs typeface="Simplified Arabic"/>
              </a:rPr>
              <a:t>Loamy Sand</a:t>
            </a:r>
            <a:r>
              <a:rPr lang="ar-IQ" b="1" dirty="0" smtClean="0">
                <a:effectLst/>
                <a:latin typeface="Times New Roman"/>
                <a:ea typeface="Times New Roman"/>
                <a:cs typeface="Simplified Arabic"/>
              </a:rPr>
              <a:t>).</a:t>
            </a:r>
            <a:endParaRPr lang="en-US" sz="2400" dirty="0" smtClean="0">
              <a:effectLst/>
              <a:latin typeface="Times New Roman"/>
              <a:ea typeface="Times New Roman"/>
            </a:endParaRPr>
          </a:p>
          <a:p>
            <a:pPr algn="justLow">
              <a:tabLst>
                <a:tab pos="130810" algn="l"/>
                <a:tab pos="245110" algn="l"/>
              </a:tabLst>
            </a:pPr>
            <a:r>
              <a:rPr lang="ar-IQ" b="1" dirty="0" smtClean="0">
                <a:effectLst/>
                <a:latin typeface="Times New Roman"/>
                <a:ea typeface="Times New Roman"/>
                <a:cs typeface="Simplified Arabic"/>
              </a:rPr>
              <a:t> 2. </a:t>
            </a:r>
            <a:r>
              <a:rPr lang="ar-IQ" b="1" dirty="0" smtClean="0">
                <a:solidFill>
                  <a:srgbClr val="FF0000"/>
                </a:solidFill>
                <a:effectLst/>
                <a:latin typeface="Times New Roman"/>
                <a:ea typeface="Times New Roman"/>
                <a:cs typeface="Simplified Arabic"/>
              </a:rPr>
              <a:t>مجموعة الترب المتوسطة </a:t>
            </a:r>
            <a:r>
              <a:rPr lang="ar-IQ" b="1" dirty="0" err="1" smtClean="0">
                <a:solidFill>
                  <a:srgbClr val="FF0000"/>
                </a:solidFill>
                <a:effectLst/>
                <a:latin typeface="Times New Roman"/>
                <a:ea typeface="Times New Roman"/>
                <a:cs typeface="Simplified Arabic"/>
              </a:rPr>
              <a:t>النسجه</a:t>
            </a:r>
            <a:r>
              <a:rPr lang="ar-IQ" b="1" dirty="0" smtClean="0">
                <a:solidFill>
                  <a:srgbClr val="FF0000"/>
                </a:solidFill>
                <a:effectLst/>
                <a:latin typeface="Times New Roman"/>
                <a:ea typeface="Times New Roman"/>
                <a:cs typeface="Simplified Arabic"/>
              </a:rPr>
              <a:t> : </a:t>
            </a:r>
            <a:r>
              <a:rPr lang="ar-IQ" b="1" dirty="0" smtClean="0">
                <a:effectLst/>
                <a:latin typeface="Times New Roman"/>
                <a:ea typeface="Times New Roman"/>
                <a:cs typeface="Simplified Arabic"/>
              </a:rPr>
              <a:t>وتحتوي هذه المجموعة على تسعة أصناف وتقع ضمنها معظم الترب المهمة زراعياً في العالم، وأهمها التربة </a:t>
            </a:r>
            <a:r>
              <a:rPr lang="ar-IQ" b="1" dirty="0" err="1" smtClean="0">
                <a:effectLst/>
                <a:latin typeface="Times New Roman"/>
                <a:ea typeface="Times New Roman"/>
                <a:cs typeface="Simplified Arabic"/>
              </a:rPr>
              <a:t>المزيجية</a:t>
            </a:r>
            <a:r>
              <a:rPr lang="ar-IQ" b="1" dirty="0" smtClean="0">
                <a:effectLst/>
                <a:latin typeface="Times New Roman"/>
                <a:ea typeface="Times New Roman"/>
                <a:cs typeface="Simplified Arabic"/>
              </a:rPr>
              <a:t> </a:t>
            </a:r>
            <a:r>
              <a:rPr lang="ar-IQ" b="1" dirty="0" err="1" smtClean="0">
                <a:effectLst/>
                <a:latin typeface="Times New Roman"/>
                <a:ea typeface="Times New Roman"/>
                <a:cs typeface="Simplified Arabic"/>
              </a:rPr>
              <a:t>والمزيجية</a:t>
            </a:r>
            <a:r>
              <a:rPr lang="ar-IQ" b="1" dirty="0" smtClean="0">
                <a:effectLst/>
                <a:latin typeface="Times New Roman"/>
                <a:ea typeface="Times New Roman"/>
                <a:cs typeface="Simplified Arabic"/>
              </a:rPr>
              <a:t> الرملية.</a:t>
            </a:r>
            <a:endParaRPr lang="en-US" sz="2400" dirty="0" smtClean="0">
              <a:effectLst/>
              <a:latin typeface="Times New Roman"/>
              <a:ea typeface="Times New Roman"/>
            </a:endParaRPr>
          </a:p>
          <a:p>
            <a:pPr algn="justLow">
              <a:tabLst>
                <a:tab pos="130810" algn="l"/>
                <a:tab pos="245110" algn="l"/>
              </a:tabLst>
            </a:pPr>
            <a:r>
              <a:rPr lang="ar-IQ" b="1" dirty="0" smtClean="0">
                <a:effectLst/>
                <a:latin typeface="Times New Roman"/>
                <a:ea typeface="Times New Roman"/>
                <a:cs typeface="Simplified Arabic"/>
              </a:rPr>
              <a:t>3. </a:t>
            </a:r>
            <a:r>
              <a:rPr lang="ar-IQ" b="1" dirty="0" smtClean="0">
                <a:solidFill>
                  <a:srgbClr val="FF0000"/>
                </a:solidFill>
                <a:effectLst/>
                <a:latin typeface="Times New Roman"/>
                <a:ea typeface="Times New Roman"/>
                <a:cs typeface="Simplified Arabic"/>
              </a:rPr>
              <a:t>مجموعة الترب الناعمة </a:t>
            </a:r>
            <a:r>
              <a:rPr lang="ar-IQ" b="1" dirty="0" err="1" smtClean="0">
                <a:solidFill>
                  <a:srgbClr val="FF0000"/>
                </a:solidFill>
                <a:effectLst/>
                <a:latin typeface="Times New Roman"/>
                <a:ea typeface="Times New Roman"/>
                <a:cs typeface="Simplified Arabic"/>
              </a:rPr>
              <a:t>النسجة</a:t>
            </a:r>
            <a:r>
              <a:rPr lang="ar-IQ" b="1" dirty="0" smtClean="0">
                <a:solidFill>
                  <a:srgbClr val="FF0000"/>
                </a:solidFill>
                <a:effectLst/>
                <a:latin typeface="Times New Roman"/>
                <a:ea typeface="Times New Roman"/>
                <a:cs typeface="Simplified Arabic"/>
              </a:rPr>
              <a:t> : </a:t>
            </a:r>
            <a:r>
              <a:rPr lang="ar-IQ" b="1" dirty="0" smtClean="0">
                <a:effectLst/>
                <a:latin typeface="Times New Roman"/>
                <a:ea typeface="Times New Roman"/>
                <a:cs typeface="Simplified Arabic"/>
              </a:rPr>
              <a:t>وتشمل الترب الحاوية على 40% أو أكثر من وزنها من الطين. وتشمل ثلاثة أصناف هي الطينية (</a:t>
            </a:r>
            <a:r>
              <a:rPr lang="en-US" b="1" dirty="0" smtClean="0">
                <a:effectLst/>
                <a:latin typeface="Times New Roman"/>
                <a:ea typeface="Times New Roman"/>
                <a:cs typeface="Simplified Arabic"/>
              </a:rPr>
              <a:t>Clay</a:t>
            </a:r>
            <a:r>
              <a:rPr lang="ar-IQ" b="1" dirty="0" smtClean="0">
                <a:effectLst/>
                <a:latin typeface="Times New Roman"/>
                <a:ea typeface="Times New Roman"/>
                <a:cs typeface="Simplified Arabic"/>
              </a:rPr>
              <a:t>) والطينية </a:t>
            </a:r>
            <a:r>
              <a:rPr lang="ar-IQ" b="1" dirty="0" err="1" smtClean="0">
                <a:effectLst/>
                <a:latin typeface="Times New Roman"/>
                <a:ea typeface="Times New Roman"/>
                <a:cs typeface="Simplified Arabic"/>
              </a:rPr>
              <a:t>الغرينية</a:t>
            </a:r>
            <a:r>
              <a:rPr lang="ar-IQ" b="1" dirty="0" smtClean="0">
                <a:effectLst/>
                <a:latin typeface="Times New Roman"/>
                <a:ea typeface="Times New Roman"/>
                <a:cs typeface="Simplified Arabic"/>
              </a:rPr>
              <a:t> (</a:t>
            </a:r>
            <a:r>
              <a:rPr lang="en-US" b="1" dirty="0" smtClean="0">
                <a:effectLst/>
                <a:latin typeface="Times New Roman"/>
                <a:ea typeface="Times New Roman"/>
                <a:cs typeface="Simplified Arabic"/>
              </a:rPr>
              <a:t>Slit </a:t>
            </a:r>
            <a:r>
              <a:rPr lang="en-US" b="1" dirty="0" err="1" smtClean="0">
                <a:effectLst/>
                <a:latin typeface="Times New Roman"/>
                <a:ea typeface="Times New Roman"/>
                <a:cs typeface="Simplified Arabic"/>
              </a:rPr>
              <a:t>Caly</a:t>
            </a:r>
            <a:r>
              <a:rPr lang="ar-IQ" b="1" dirty="0" smtClean="0">
                <a:effectLst/>
                <a:latin typeface="Times New Roman"/>
                <a:ea typeface="Times New Roman"/>
                <a:cs typeface="Simplified Arabic"/>
              </a:rPr>
              <a:t>) والطينية الرملية (</a:t>
            </a:r>
            <a:r>
              <a:rPr lang="en-US" b="1" dirty="0" smtClean="0">
                <a:effectLst/>
                <a:latin typeface="Times New Roman"/>
                <a:ea typeface="Times New Roman"/>
                <a:cs typeface="Simplified Arabic"/>
              </a:rPr>
              <a:t>Sandy Clay</a:t>
            </a:r>
            <a:r>
              <a:rPr lang="ar-IQ" b="1" dirty="0" smtClean="0">
                <a:effectLst/>
                <a:latin typeface="Times New Roman"/>
                <a:ea typeface="Times New Roman"/>
                <a:cs typeface="Simplified Arabic"/>
              </a:rPr>
              <a:t>). </a:t>
            </a:r>
            <a:endParaRPr lang="en-US" sz="2400" dirty="0">
              <a:effectLst/>
              <a:latin typeface="Times New Roman"/>
              <a:ea typeface="Times New Roman"/>
            </a:endParaRPr>
          </a:p>
        </p:txBody>
      </p:sp>
    </p:spTree>
    <p:extLst>
      <p:ext uri="{BB962C8B-B14F-4D97-AF65-F5344CB8AC3E}">
        <p14:creationId xmlns:p14="http://schemas.microsoft.com/office/powerpoint/2010/main" xmlns="" val="3957173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39752" y="548680"/>
            <a:ext cx="4618856" cy="1354162"/>
          </a:xfrm>
        </p:spPr>
        <p:txBody>
          <a:bodyPr>
            <a:normAutofit fontScale="90000"/>
          </a:bodyPr>
          <a:lstStyle/>
          <a:p>
            <a:pPr algn="justLow">
              <a:tabLst>
                <a:tab pos="130810" algn="l"/>
                <a:tab pos="245110" algn="l"/>
              </a:tabLst>
            </a:pPr>
            <a:r>
              <a:rPr lang="ar-IQ" b="1" dirty="0" smtClean="0">
                <a:effectLst/>
                <a:latin typeface="Times New Roman"/>
                <a:ea typeface="Times New Roman"/>
                <a:cs typeface="Simplified Arabic"/>
              </a:rPr>
              <a:t>الكثافة </a:t>
            </a:r>
            <a:br>
              <a:rPr lang="ar-IQ" b="1" dirty="0" smtClean="0">
                <a:effectLst/>
                <a:latin typeface="Times New Roman"/>
                <a:ea typeface="Times New Roman"/>
                <a:cs typeface="Simplified Arabic"/>
              </a:rPr>
            </a:br>
            <a:r>
              <a:rPr lang="ar-IQ" b="1" dirty="0" err="1" smtClean="0">
                <a:solidFill>
                  <a:srgbClr val="FF0000"/>
                </a:solidFill>
                <a:latin typeface="Times New Roman"/>
                <a:ea typeface="Times New Roman"/>
                <a:cs typeface="Simplified Arabic"/>
              </a:rPr>
              <a:t>الكثافة</a:t>
            </a:r>
            <a:r>
              <a:rPr lang="ar-IQ" b="1" dirty="0" smtClean="0">
                <a:solidFill>
                  <a:srgbClr val="FF0000"/>
                </a:solidFill>
                <a:latin typeface="Times New Roman"/>
                <a:ea typeface="Times New Roman"/>
                <a:cs typeface="Simplified Arabic"/>
              </a:rPr>
              <a:t> الحقيقية</a:t>
            </a:r>
            <a:r>
              <a:rPr lang="ar-IQ" b="1" dirty="0" smtClean="0">
                <a:solidFill>
                  <a:srgbClr val="FF0000"/>
                </a:solidFill>
                <a:effectLst/>
                <a:latin typeface="Times New Roman"/>
                <a:ea typeface="Times New Roman"/>
                <a:cs typeface="Simplified Arabic"/>
              </a:rPr>
              <a:t> للترب </a:t>
            </a:r>
            <a:r>
              <a:rPr lang="en-US" sz="3600" dirty="0" smtClean="0">
                <a:effectLst/>
                <a:latin typeface="Times New Roman"/>
                <a:ea typeface="Times New Roman"/>
              </a:rPr>
              <a:t/>
            </a:r>
            <a:br>
              <a:rPr lang="en-US" sz="3600" dirty="0" smtClean="0">
                <a:effectLst/>
                <a:latin typeface="Times New Roman"/>
                <a:ea typeface="Times New Roman"/>
              </a:rPr>
            </a:br>
            <a:endParaRPr lang="ar-IQ" dirty="0"/>
          </a:p>
        </p:txBody>
      </p:sp>
      <p:sp>
        <p:nvSpPr>
          <p:cNvPr id="3" name="عنصر نائب للمحتوى 2"/>
          <p:cNvSpPr>
            <a:spLocks noGrp="1"/>
          </p:cNvSpPr>
          <p:nvPr>
            <p:ph idx="1"/>
          </p:nvPr>
        </p:nvSpPr>
        <p:spPr>
          <a:xfrm>
            <a:off x="539552" y="1844824"/>
            <a:ext cx="8229600" cy="4680520"/>
          </a:xfrm>
        </p:spPr>
        <p:txBody>
          <a:bodyPr>
            <a:normAutofit/>
          </a:bodyPr>
          <a:lstStyle/>
          <a:p>
            <a:pPr algn="just"/>
            <a:r>
              <a:rPr lang="ar-IQ" sz="4000" b="1" dirty="0" smtClean="0">
                <a:effectLst/>
                <a:latin typeface="Times New Roman"/>
                <a:ea typeface="Times New Roman"/>
                <a:cs typeface="Simplified Arabic"/>
              </a:rPr>
              <a:t>الكثافة هي كتلة المادة الصلبة التي تشغل وحدة الحجوم، وحدتها هي غم/</a:t>
            </a:r>
            <a:r>
              <a:rPr lang="ar-IQ" sz="4000" b="1" dirty="0" err="1" smtClean="0">
                <a:effectLst/>
                <a:latin typeface="Times New Roman"/>
                <a:ea typeface="Times New Roman"/>
                <a:cs typeface="Simplified Arabic"/>
              </a:rPr>
              <a:t>سم</a:t>
            </a:r>
            <a:r>
              <a:rPr lang="ar-IQ" sz="4000" b="1" baseline="30000" dirty="0" err="1" smtClean="0">
                <a:effectLst/>
                <a:latin typeface="Times New Roman"/>
                <a:ea typeface="Times New Roman"/>
                <a:cs typeface="Simplified Arabic"/>
              </a:rPr>
              <a:t>3</a:t>
            </a:r>
            <a:r>
              <a:rPr lang="ar-IQ" sz="4000" b="1" baseline="30000" dirty="0" smtClean="0">
                <a:effectLst/>
                <a:latin typeface="Times New Roman"/>
                <a:ea typeface="Times New Roman"/>
                <a:cs typeface="Simplified Arabic"/>
              </a:rPr>
              <a:t> </a:t>
            </a:r>
            <a:r>
              <a:rPr lang="ar-IQ" sz="4000" b="1" dirty="0" smtClean="0">
                <a:effectLst/>
                <a:latin typeface="Times New Roman"/>
                <a:ea typeface="Times New Roman"/>
                <a:cs typeface="Simplified Arabic"/>
              </a:rPr>
              <a:t>فاذا ما قدرت كتلة الدقائق الصلبة للتربة في وحدة الحجوم سميت بالكثافة الحقيقة. بصورة عامة تتراوح الكثافة الحقيقية للترب الزراعية بين 2.75-2.6 غم/</a:t>
            </a:r>
            <a:r>
              <a:rPr lang="ar-IQ" sz="4000" b="1" dirty="0" err="1" smtClean="0">
                <a:effectLst/>
                <a:latin typeface="Times New Roman"/>
                <a:ea typeface="Times New Roman"/>
                <a:cs typeface="Simplified Arabic"/>
              </a:rPr>
              <a:t>سم</a:t>
            </a:r>
            <a:r>
              <a:rPr lang="ar-IQ" sz="4000" b="1" baseline="30000" dirty="0" err="1" smtClean="0">
                <a:effectLst/>
                <a:latin typeface="Times New Roman"/>
                <a:ea typeface="Times New Roman"/>
                <a:cs typeface="Simplified Arabic"/>
              </a:rPr>
              <a:t>3</a:t>
            </a:r>
            <a:endParaRPr lang="ar-IQ" sz="4000" dirty="0"/>
          </a:p>
        </p:txBody>
      </p:sp>
    </p:spTree>
    <p:extLst>
      <p:ext uri="{BB962C8B-B14F-4D97-AF65-F5344CB8AC3E}">
        <p14:creationId xmlns:p14="http://schemas.microsoft.com/office/powerpoint/2010/main" xmlns="" val="1879345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justLow">
              <a:tabLst>
                <a:tab pos="130810" algn="l"/>
                <a:tab pos="245110" algn="l"/>
              </a:tabLst>
            </a:pPr>
            <a:r>
              <a:rPr lang="ar-IQ" b="1" dirty="0" smtClean="0">
                <a:solidFill>
                  <a:srgbClr val="FF0000"/>
                </a:solidFill>
                <a:effectLst/>
                <a:latin typeface="Times New Roman"/>
                <a:ea typeface="Times New Roman"/>
                <a:cs typeface="Simplified Arabic"/>
              </a:rPr>
              <a:t>الكثافة الظاهرية للتربة </a:t>
            </a:r>
            <a:r>
              <a:rPr lang="en-US" sz="3600" dirty="0" smtClean="0">
                <a:effectLst/>
                <a:latin typeface="Times New Roman"/>
                <a:ea typeface="Times New Roman"/>
              </a:rPr>
              <a:t/>
            </a:r>
            <a:br>
              <a:rPr lang="en-US" sz="3600" dirty="0" smtClean="0">
                <a:effectLst/>
                <a:latin typeface="Times New Roman"/>
                <a:ea typeface="Times New Roman"/>
              </a:rPr>
            </a:br>
            <a:endParaRPr lang="ar-IQ" dirty="0"/>
          </a:p>
        </p:txBody>
      </p:sp>
      <p:sp>
        <p:nvSpPr>
          <p:cNvPr id="3" name="عنصر نائب للمحتوى 2"/>
          <p:cNvSpPr>
            <a:spLocks noGrp="1"/>
          </p:cNvSpPr>
          <p:nvPr>
            <p:ph idx="1"/>
          </p:nvPr>
        </p:nvSpPr>
        <p:spPr>
          <a:xfrm>
            <a:off x="457200" y="1196752"/>
            <a:ext cx="8229600" cy="5184576"/>
          </a:xfrm>
        </p:spPr>
        <p:txBody>
          <a:bodyPr>
            <a:normAutofit fontScale="85000" lnSpcReduction="20000"/>
          </a:bodyPr>
          <a:lstStyle/>
          <a:p>
            <a:pPr algn="just"/>
            <a:r>
              <a:rPr lang="ar-IQ" b="1" dirty="0" smtClean="0">
                <a:effectLst/>
                <a:latin typeface="Times New Roman"/>
                <a:ea typeface="Times New Roman"/>
                <a:cs typeface="Simplified Arabic"/>
              </a:rPr>
              <a:t>هي وزن </a:t>
            </a:r>
            <a:r>
              <a:rPr lang="ar-IQ" b="1" dirty="0" err="1" smtClean="0">
                <a:effectLst/>
                <a:latin typeface="Times New Roman"/>
                <a:ea typeface="Times New Roman"/>
                <a:cs typeface="Simplified Arabic"/>
              </a:rPr>
              <a:t>سم</a:t>
            </a:r>
            <a:r>
              <a:rPr lang="ar-IQ" b="1" baseline="30000" dirty="0" err="1" smtClean="0">
                <a:effectLst/>
                <a:latin typeface="Times New Roman"/>
                <a:ea typeface="Times New Roman"/>
                <a:cs typeface="Simplified Arabic"/>
              </a:rPr>
              <a:t>3</a:t>
            </a:r>
            <a:r>
              <a:rPr lang="ar-IQ" b="1" baseline="-25000" dirty="0" smtClean="0">
                <a:effectLst/>
                <a:latin typeface="Times New Roman"/>
                <a:ea typeface="Times New Roman"/>
                <a:cs typeface="Simplified Arabic"/>
              </a:rPr>
              <a:t> </a:t>
            </a:r>
            <a:r>
              <a:rPr lang="ar-IQ" b="1" dirty="0" smtClean="0">
                <a:effectLst/>
                <a:latin typeface="Times New Roman"/>
                <a:ea typeface="Times New Roman"/>
                <a:cs typeface="Simplified Arabic"/>
              </a:rPr>
              <a:t>واحد من التربة المحتفظة ببنائها الطبيعي. الحجم هنا يشمل كل من المادة الصلبة والمسامات.  الكثافة الظاهرية تكون دائماً اقل من الكثافة الحقيقية لنفس التربة. قيم الكثافة الظاهرية للتربة تعكس نسجتها وبنائها ونوعية معادنها، فالترب الثقيلة تكون كثافتها الظاهرية اقل من الترب الخفيفـة كما </a:t>
            </a:r>
            <a:r>
              <a:rPr lang="ar-IQ" b="1" dirty="0" err="1" smtClean="0">
                <a:effectLst/>
                <a:latin typeface="Times New Roman"/>
                <a:ea typeface="Times New Roman"/>
                <a:cs typeface="Simplified Arabic"/>
              </a:rPr>
              <a:t>ان</a:t>
            </a:r>
            <a:r>
              <a:rPr lang="ar-IQ" b="1" dirty="0" smtClean="0">
                <a:effectLst/>
                <a:latin typeface="Times New Roman"/>
                <a:ea typeface="Times New Roman"/>
                <a:cs typeface="Simplified Arabic"/>
              </a:rPr>
              <a:t> الكثافة الظاهرية لترب الأفاق العليـــــا اقل من </a:t>
            </a:r>
            <a:r>
              <a:rPr lang="ar-IQ" b="1" dirty="0" err="1" smtClean="0">
                <a:effectLst/>
                <a:latin typeface="Times New Roman"/>
                <a:ea typeface="Times New Roman"/>
                <a:cs typeface="Simplified Arabic"/>
              </a:rPr>
              <a:t>الافاق</a:t>
            </a:r>
            <a:r>
              <a:rPr lang="ar-IQ" b="1" dirty="0" smtClean="0">
                <a:effectLst/>
                <a:latin typeface="Times New Roman"/>
                <a:ea typeface="Times New Roman"/>
                <a:cs typeface="Simplified Arabic"/>
              </a:rPr>
              <a:t> السفلى لان العليا تكون معرضة للعمليات الزراعية كما </a:t>
            </a:r>
            <a:r>
              <a:rPr lang="ar-IQ" b="1" dirty="0" err="1" smtClean="0">
                <a:effectLst/>
                <a:latin typeface="Times New Roman"/>
                <a:ea typeface="Times New Roman"/>
                <a:cs typeface="Simplified Arabic"/>
              </a:rPr>
              <a:t>ان</a:t>
            </a:r>
            <a:r>
              <a:rPr lang="ar-IQ" b="1" dirty="0" smtClean="0">
                <a:effectLst/>
                <a:latin typeface="Times New Roman"/>
                <a:ea typeface="Times New Roman"/>
                <a:cs typeface="Simplified Arabic"/>
              </a:rPr>
              <a:t> نمو الجذور يجعلها مفككة ولاحتوائها على نسبة اكبر من المادة العضوية، أيضا </a:t>
            </a:r>
            <a:r>
              <a:rPr lang="ar-IQ" b="1" dirty="0" err="1" smtClean="0">
                <a:effectLst/>
                <a:latin typeface="Times New Roman"/>
                <a:ea typeface="Times New Roman"/>
                <a:cs typeface="Simplified Arabic"/>
              </a:rPr>
              <a:t>الافاق</a:t>
            </a:r>
            <a:r>
              <a:rPr lang="ar-IQ" b="1" dirty="0" smtClean="0">
                <a:effectLst/>
                <a:latin typeface="Times New Roman"/>
                <a:ea typeface="Times New Roman"/>
                <a:cs typeface="Simplified Arabic"/>
              </a:rPr>
              <a:t> السفلى تكون معرضة للرص بسبب سير المكائن الزراعية وضغط </a:t>
            </a:r>
            <a:r>
              <a:rPr lang="ar-IQ" b="1" dirty="0" err="1" smtClean="0">
                <a:effectLst/>
                <a:latin typeface="Times New Roman"/>
                <a:ea typeface="Times New Roman"/>
                <a:cs typeface="Simplified Arabic"/>
              </a:rPr>
              <a:t>الافاق</a:t>
            </a:r>
            <a:r>
              <a:rPr lang="ar-IQ" b="1" dirty="0" smtClean="0">
                <a:effectLst/>
                <a:latin typeface="Times New Roman"/>
                <a:ea typeface="Times New Roman"/>
                <a:cs typeface="Simplified Arabic"/>
              </a:rPr>
              <a:t> العليا عليها. تختلف الكثافة الظاهرية ضمن الموسم الزراعي الواحد فتصل إلى 1 غم/</a:t>
            </a:r>
            <a:r>
              <a:rPr lang="ar-IQ" b="1" dirty="0" err="1" smtClean="0">
                <a:effectLst/>
                <a:latin typeface="Times New Roman"/>
                <a:ea typeface="Times New Roman"/>
                <a:cs typeface="Simplified Arabic"/>
              </a:rPr>
              <a:t>سم</a:t>
            </a:r>
            <a:r>
              <a:rPr lang="ar-IQ" b="1" baseline="30000" dirty="0" err="1" smtClean="0">
                <a:effectLst/>
                <a:latin typeface="Times New Roman"/>
                <a:ea typeface="Times New Roman"/>
                <a:cs typeface="Simplified Arabic"/>
              </a:rPr>
              <a:t>3</a:t>
            </a:r>
            <a:r>
              <a:rPr lang="ar-IQ" b="1" baseline="30000" dirty="0" smtClean="0">
                <a:effectLst/>
                <a:latin typeface="Times New Roman"/>
                <a:ea typeface="Times New Roman"/>
                <a:cs typeface="Simplified Arabic"/>
              </a:rPr>
              <a:t> </a:t>
            </a:r>
            <a:r>
              <a:rPr lang="ar-IQ" b="1" dirty="0" smtClean="0">
                <a:effectLst/>
                <a:latin typeface="Times New Roman"/>
                <a:ea typeface="Times New Roman"/>
                <a:cs typeface="Simplified Arabic"/>
              </a:rPr>
              <a:t>في الترب المحروثة وترتفع إلى </a:t>
            </a:r>
            <a:r>
              <a:rPr lang="ar-IQ" b="1" dirty="0" err="1" smtClean="0">
                <a:effectLst/>
                <a:latin typeface="Times New Roman"/>
                <a:ea typeface="Times New Roman"/>
                <a:cs typeface="Simplified Arabic"/>
              </a:rPr>
              <a:t>1.6غم</a:t>
            </a:r>
            <a:r>
              <a:rPr lang="ar-IQ" b="1" dirty="0" smtClean="0">
                <a:effectLst/>
                <a:latin typeface="Times New Roman"/>
                <a:ea typeface="Times New Roman"/>
                <a:cs typeface="Simplified Arabic"/>
              </a:rPr>
              <a:t>/</a:t>
            </a:r>
            <a:r>
              <a:rPr lang="ar-IQ" b="1" dirty="0" err="1" smtClean="0">
                <a:effectLst/>
                <a:latin typeface="Times New Roman"/>
                <a:ea typeface="Times New Roman"/>
                <a:cs typeface="Simplified Arabic"/>
              </a:rPr>
              <a:t>سم</a:t>
            </a:r>
            <a:r>
              <a:rPr lang="ar-IQ" b="1" baseline="30000" dirty="0" err="1" smtClean="0">
                <a:effectLst/>
                <a:latin typeface="Times New Roman"/>
                <a:ea typeface="Times New Roman"/>
                <a:cs typeface="Simplified Arabic"/>
              </a:rPr>
              <a:t>3</a:t>
            </a:r>
            <a:r>
              <a:rPr lang="ar-IQ" b="1" baseline="30000" dirty="0" smtClean="0">
                <a:effectLst/>
                <a:latin typeface="Times New Roman"/>
                <a:ea typeface="Times New Roman"/>
                <a:cs typeface="Simplified Arabic"/>
              </a:rPr>
              <a:t> </a:t>
            </a:r>
            <a:r>
              <a:rPr lang="ar-IQ" b="1" dirty="0" smtClean="0">
                <a:effectLst/>
                <a:latin typeface="Times New Roman"/>
                <a:ea typeface="Times New Roman"/>
                <a:cs typeface="Simplified Arabic"/>
              </a:rPr>
              <a:t>في نهاية الموسم الزراعي بعد </a:t>
            </a:r>
            <a:r>
              <a:rPr lang="ar-IQ" b="1" dirty="0" err="1" smtClean="0">
                <a:effectLst/>
                <a:latin typeface="Times New Roman"/>
                <a:ea typeface="Times New Roman"/>
                <a:cs typeface="Simplified Arabic"/>
              </a:rPr>
              <a:t>ان</a:t>
            </a:r>
            <a:r>
              <a:rPr lang="ar-IQ" b="1" dirty="0" smtClean="0">
                <a:effectLst/>
                <a:latin typeface="Times New Roman"/>
                <a:ea typeface="Times New Roman"/>
                <a:cs typeface="Simplified Arabic"/>
              </a:rPr>
              <a:t> تكون التربة قد استقرت كما يؤثر نوعية المحصول والتسميد العضوي على كثافة التربة الظاهرية وخصوصاً  للطبقات السطحية. افضل كثافة ظاهرية للترب هي 1.3-1.2 غم/</a:t>
            </a:r>
            <a:r>
              <a:rPr lang="ar-IQ" b="1" dirty="0" err="1" smtClean="0">
                <a:effectLst/>
                <a:latin typeface="Times New Roman"/>
                <a:ea typeface="Times New Roman"/>
                <a:cs typeface="Simplified Arabic"/>
              </a:rPr>
              <a:t>سم</a:t>
            </a:r>
            <a:r>
              <a:rPr lang="ar-IQ" b="1" baseline="30000" dirty="0" err="1" smtClean="0">
                <a:effectLst/>
                <a:latin typeface="Times New Roman"/>
                <a:ea typeface="Times New Roman"/>
                <a:cs typeface="Simplified Arabic"/>
              </a:rPr>
              <a:t>3</a:t>
            </a:r>
            <a:r>
              <a:rPr lang="ar-IQ" b="1" baseline="30000" dirty="0" smtClean="0">
                <a:effectLst/>
                <a:latin typeface="Times New Roman"/>
                <a:ea typeface="Times New Roman"/>
                <a:cs typeface="Simplified Arabic"/>
              </a:rPr>
              <a:t> </a:t>
            </a:r>
            <a:r>
              <a:rPr lang="ar-IQ" b="1" dirty="0" smtClean="0">
                <a:effectLst/>
                <a:latin typeface="Times New Roman"/>
                <a:ea typeface="Times New Roman"/>
                <a:cs typeface="Simplified Arabic"/>
              </a:rPr>
              <a:t>واقصى حد لها هو 1.4 غم/</a:t>
            </a:r>
            <a:r>
              <a:rPr lang="ar-IQ" b="1" dirty="0" err="1" smtClean="0">
                <a:effectLst/>
                <a:latin typeface="Times New Roman"/>
                <a:ea typeface="Times New Roman"/>
                <a:cs typeface="Simplified Arabic"/>
              </a:rPr>
              <a:t>سم</a:t>
            </a:r>
            <a:r>
              <a:rPr lang="ar-IQ" b="1" baseline="30000" dirty="0" err="1" smtClean="0">
                <a:effectLst/>
                <a:latin typeface="Times New Roman"/>
                <a:ea typeface="Times New Roman"/>
                <a:cs typeface="Simplified Arabic"/>
              </a:rPr>
              <a:t>3</a:t>
            </a:r>
            <a:r>
              <a:rPr lang="ar-IQ" b="1" baseline="30000" dirty="0" smtClean="0">
                <a:effectLst/>
                <a:latin typeface="Times New Roman"/>
                <a:ea typeface="Times New Roman"/>
                <a:cs typeface="Simplified Arabic"/>
              </a:rPr>
              <a:t> </a:t>
            </a:r>
            <a:endParaRPr lang="ar-IQ" dirty="0"/>
          </a:p>
        </p:txBody>
      </p:sp>
    </p:spTree>
    <p:extLst>
      <p:ext uri="{BB962C8B-B14F-4D97-AF65-F5344CB8AC3E}">
        <p14:creationId xmlns:p14="http://schemas.microsoft.com/office/powerpoint/2010/main" xmlns="" val="803037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95736" y="620688"/>
            <a:ext cx="4690864" cy="1143000"/>
          </a:xfrm>
        </p:spPr>
        <p:txBody>
          <a:bodyPr>
            <a:normAutofit fontScale="90000"/>
          </a:bodyPr>
          <a:lstStyle/>
          <a:p>
            <a:pPr algn="justLow">
              <a:tabLst>
                <a:tab pos="130810" algn="l"/>
                <a:tab pos="245110" algn="l"/>
              </a:tabLst>
            </a:pPr>
            <a:r>
              <a:rPr lang="ar-SA" b="1" dirty="0" smtClean="0">
                <a:solidFill>
                  <a:srgbClr val="FF0000"/>
                </a:solidFill>
                <a:effectLst/>
                <a:latin typeface="Times New Roman"/>
                <a:ea typeface="Times New Roman"/>
                <a:cs typeface="Simplified Arabic"/>
              </a:rPr>
              <a:t>تركيب التربة (بناء التربة)</a:t>
            </a:r>
            <a:r>
              <a:rPr lang="ar-IQ" b="1" dirty="0" smtClean="0">
                <a:solidFill>
                  <a:srgbClr val="FF0000"/>
                </a:solidFill>
                <a:effectLst/>
                <a:latin typeface="Times New Roman"/>
                <a:ea typeface="Times New Roman"/>
                <a:cs typeface="Simplified Arabic"/>
              </a:rPr>
              <a:t/>
            </a:r>
            <a:br>
              <a:rPr lang="ar-IQ" b="1" dirty="0" smtClean="0">
                <a:solidFill>
                  <a:srgbClr val="FF0000"/>
                </a:solidFill>
                <a:effectLst/>
                <a:latin typeface="Times New Roman"/>
                <a:ea typeface="Times New Roman"/>
                <a:cs typeface="Simplified Arabic"/>
              </a:rPr>
            </a:br>
            <a:r>
              <a:rPr lang="ar-SA" b="1" dirty="0" smtClean="0">
                <a:solidFill>
                  <a:srgbClr val="FF0000"/>
                </a:solidFill>
                <a:effectLst/>
                <a:latin typeface="Times New Roman"/>
                <a:ea typeface="Times New Roman"/>
                <a:cs typeface="Simplified Arabic"/>
              </a:rPr>
              <a:t> </a:t>
            </a:r>
            <a:r>
              <a:rPr lang="en-US" b="1" dirty="0" smtClean="0">
                <a:solidFill>
                  <a:srgbClr val="FF0000"/>
                </a:solidFill>
                <a:effectLst/>
                <a:latin typeface="Times New Roman"/>
                <a:ea typeface="Times New Roman"/>
                <a:cs typeface="Simplified Arabic"/>
              </a:rPr>
              <a:t>Soil   Structure</a:t>
            </a:r>
            <a:r>
              <a:rPr lang="en-US" sz="3600" dirty="0" smtClean="0">
                <a:solidFill>
                  <a:srgbClr val="FF0000"/>
                </a:solidFill>
                <a:effectLst/>
                <a:latin typeface="Times New Roman"/>
                <a:ea typeface="Times New Roman"/>
              </a:rPr>
              <a:t/>
            </a:r>
            <a:br>
              <a:rPr lang="en-US" sz="3600" dirty="0" smtClean="0">
                <a:solidFill>
                  <a:srgbClr val="FF0000"/>
                </a:solidFill>
                <a:effectLst/>
                <a:latin typeface="Times New Roman"/>
                <a:ea typeface="Times New Roman"/>
              </a:rPr>
            </a:br>
            <a:endParaRPr lang="ar-IQ" dirty="0">
              <a:solidFill>
                <a:srgbClr val="FF0000"/>
              </a:solidFill>
            </a:endParaRPr>
          </a:p>
        </p:txBody>
      </p:sp>
      <p:sp>
        <p:nvSpPr>
          <p:cNvPr id="3" name="عنصر نائب للمحتوى 2"/>
          <p:cNvSpPr>
            <a:spLocks noGrp="1"/>
          </p:cNvSpPr>
          <p:nvPr>
            <p:ph idx="1"/>
          </p:nvPr>
        </p:nvSpPr>
        <p:spPr>
          <a:xfrm>
            <a:off x="539552" y="2132856"/>
            <a:ext cx="8229600" cy="3168352"/>
          </a:xfrm>
        </p:spPr>
        <p:txBody>
          <a:bodyPr/>
          <a:lstStyle/>
          <a:p>
            <a:r>
              <a:rPr lang="ar-IQ" b="1" dirty="0" smtClean="0">
                <a:effectLst/>
                <a:latin typeface="Times New Roman"/>
                <a:ea typeface="Times New Roman"/>
                <a:cs typeface="Simplified Arabic"/>
              </a:rPr>
              <a:t>يقصد به الكيفية التي ترتبط بها دقائق التربة الأولية (الرمل والغرين والطين) مع بعضها البعض وما ينتج عنها من تجمعات مختلفة من حيث الشكل والحجم والصلابة. الاختلاف في انتظام الدقائق وتجمعاتها بين تربة </a:t>
            </a:r>
            <a:r>
              <a:rPr lang="ar-IQ" b="1" dirty="0" err="1" smtClean="0">
                <a:effectLst/>
                <a:latin typeface="Times New Roman"/>
                <a:ea typeface="Times New Roman"/>
                <a:cs typeface="Simplified Arabic"/>
              </a:rPr>
              <a:t>واخرى</a:t>
            </a:r>
            <a:r>
              <a:rPr lang="ar-IQ" b="1" dirty="0" smtClean="0">
                <a:effectLst/>
                <a:latin typeface="Times New Roman"/>
                <a:ea typeface="Times New Roman"/>
                <a:cs typeface="Simplified Arabic"/>
              </a:rPr>
              <a:t> يؤدي إلى اختلاف أشكال وأحجام وانتظام المسامات البينية  والذي يؤثر بدوره على صفات التربة الأخرى بصورة مباشرة. </a:t>
            </a:r>
            <a:endParaRPr lang="ar-IQ" dirty="0"/>
          </a:p>
        </p:txBody>
      </p:sp>
    </p:spTree>
    <p:extLst>
      <p:ext uri="{BB962C8B-B14F-4D97-AF65-F5344CB8AC3E}">
        <p14:creationId xmlns:p14="http://schemas.microsoft.com/office/powerpoint/2010/main" xmlns="" val="4071341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76672"/>
            <a:ext cx="8229600" cy="1143000"/>
          </a:xfrm>
        </p:spPr>
        <p:txBody>
          <a:bodyPr>
            <a:normAutofit fontScale="90000"/>
          </a:bodyPr>
          <a:lstStyle/>
          <a:p>
            <a:pPr algn="justLow">
              <a:tabLst>
                <a:tab pos="130810" algn="l"/>
                <a:tab pos="245110" algn="l"/>
              </a:tabLst>
            </a:pPr>
            <a:r>
              <a:rPr lang="ar-IQ" b="1" dirty="0" smtClean="0">
                <a:solidFill>
                  <a:srgbClr val="FF0000"/>
                </a:solidFill>
                <a:effectLst/>
                <a:latin typeface="Times New Roman"/>
                <a:ea typeface="Times New Roman"/>
                <a:cs typeface="Simplified Arabic"/>
              </a:rPr>
              <a:t>أهم العوامل التي تساعد على تكوين بناء التربة</a:t>
            </a:r>
            <a:r>
              <a:rPr lang="en-US" sz="3600" dirty="0" smtClean="0">
                <a:effectLst/>
                <a:latin typeface="Times New Roman"/>
                <a:ea typeface="Times New Roman"/>
              </a:rPr>
              <a:t/>
            </a:r>
            <a:br>
              <a:rPr lang="en-US" sz="3600" dirty="0" smtClean="0">
                <a:effectLst/>
                <a:latin typeface="Times New Roman"/>
                <a:ea typeface="Times New Roman"/>
              </a:rPr>
            </a:br>
            <a:endParaRPr lang="ar-IQ" dirty="0"/>
          </a:p>
        </p:txBody>
      </p:sp>
      <p:sp>
        <p:nvSpPr>
          <p:cNvPr id="3" name="عنصر نائب للمحتوى 2"/>
          <p:cNvSpPr>
            <a:spLocks noGrp="1"/>
          </p:cNvSpPr>
          <p:nvPr>
            <p:ph idx="1"/>
          </p:nvPr>
        </p:nvSpPr>
        <p:spPr/>
        <p:txBody>
          <a:bodyPr/>
          <a:lstStyle/>
          <a:p>
            <a:pPr lvl="0" algn="justLow">
              <a:buFont typeface="+mj-lt"/>
              <a:buAutoNum type="arabicPeriod"/>
              <a:tabLst>
                <a:tab pos="130810" algn="l"/>
                <a:tab pos="245110" algn="l"/>
                <a:tab pos="457200" algn="l"/>
              </a:tabLst>
            </a:pPr>
            <a:r>
              <a:rPr lang="ar-IQ" b="1" dirty="0" smtClean="0">
                <a:effectLst/>
                <a:latin typeface="Times New Roman"/>
                <a:ea typeface="Times New Roman"/>
                <a:cs typeface="Simplified Arabic"/>
              </a:rPr>
              <a:t>تأثير النباتات النامية وخاصة الجذور وفعالية </a:t>
            </a:r>
            <a:r>
              <a:rPr lang="ar-IQ" b="1" dirty="0" err="1" smtClean="0">
                <a:effectLst/>
                <a:latin typeface="Times New Roman"/>
                <a:ea typeface="Times New Roman"/>
                <a:cs typeface="Simplified Arabic"/>
              </a:rPr>
              <a:t>احياء</a:t>
            </a:r>
            <a:r>
              <a:rPr lang="ar-IQ" b="1" dirty="0" smtClean="0">
                <a:effectLst/>
                <a:latin typeface="Times New Roman"/>
                <a:ea typeface="Times New Roman"/>
                <a:cs typeface="Simplified Arabic"/>
              </a:rPr>
              <a:t> التربة والديدان الأرضية والمواد العضوية الناتجة من التحلل.</a:t>
            </a:r>
            <a:endParaRPr lang="en-US" sz="2400" dirty="0" smtClean="0">
              <a:effectLst/>
              <a:latin typeface="Times New Roman"/>
              <a:ea typeface="Times New Roman"/>
            </a:endParaRPr>
          </a:p>
          <a:p>
            <a:pPr lvl="0" algn="justLow">
              <a:buFont typeface="+mj-lt"/>
              <a:buAutoNum type="arabicPeriod"/>
              <a:tabLst>
                <a:tab pos="130810" algn="l"/>
                <a:tab pos="245110" algn="l"/>
                <a:tab pos="457200" algn="l"/>
              </a:tabLst>
            </a:pPr>
            <a:r>
              <a:rPr lang="ar-IQ" b="1" dirty="0" err="1" smtClean="0">
                <a:effectLst/>
                <a:latin typeface="Times New Roman"/>
                <a:ea typeface="Times New Roman"/>
                <a:cs typeface="Simplified Arabic"/>
              </a:rPr>
              <a:t>الايونات</a:t>
            </a:r>
            <a:r>
              <a:rPr lang="ar-IQ" b="1" dirty="0" smtClean="0">
                <a:effectLst/>
                <a:latin typeface="Times New Roman"/>
                <a:ea typeface="Times New Roman"/>
                <a:cs typeface="Simplified Arabic"/>
              </a:rPr>
              <a:t> الموجبة </a:t>
            </a:r>
            <a:r>
              <a:rPr lang="ar-IQ" b="1" dirty="0" err="1" smtClean="0">
                <a:effectLst/>
                <a:latin typeface="Times New Roman"/>
                <a:ea typeface="Times New Roman"/>
                <a:cs typeface="Simplified Arabic"/>
              </a:rPr>
              <a:t>الممدصة</a:t>
            </a:r>
            <a:r>
              <a:rPr lang="ar-IQ" b="1" dirty="0" smtClean="0">
                <a:effectLst/>
                <a:latin typeface="Times New Roman"/>
                <a:ea typeface="Times New Roman"/>
                <a:cs typeface="Simplified Arabic"/>
              </a:rPr>
              <a:t> على معقد التبادل.</a:t>
            </a:r>
            <a:endParaRPr lang="en-US" sz="2400" dirty="0" smtClean="0">
              <a:effectLst/>
              <a:latin typeface="Times New Roman"/>
              <a:ea typeface="Times New Roman"/>
            </a:endParaRPr>
          </a:p>
          <a:p>
            <a:pPr lvl="0" algn="justLow">
              <a:buFont typeface="+mj-lt"/>
              <a:buAutoNum type="arabicPeriod"/>
              <a:tabLst>
                <a:tab pos="130810" algn="l"/>
                <a:tab pos="245110" algn="l"/>
                <a:tab pos="457200" algn="l"/>
              </a:tabLst>
            </a:pPr>
            <a:r>
              <a:rPr lang="ar-IQ" b="1" dirty="0" smtClean="0">
                <a:effectLst/>
                <a:latin typeface="Times New Roman"/>
                <a:ea typeface="Times New Roman"/>
                <a:cs typeface="Simplified Arabic"/>
              </a:rPr>
              <a:t>الترطيب والتجفيف.</a:t>
            </a:r>
            <a:endParaRPr lang="en-US" sz="2400" dirty="0" smtClean="0">
              <a:effectLst/>
              <a:latin typeface="Times New Roman"/>
              <a:ea typeface="Times New Roman"/>
            </a:endParaRPr>
          </a:p>
          <a:p>
            <a:pPr lvl="0" algn="justLow">
              <a:buFont typeface="+mj-lt"/>
              <a:buAutoNum type="arabicPeriod"/>
              <a:tabLst>
                <a:tab pos="130810" algn="l"/>
                <a:tab pos="245110" algn="l"/>
                <a:tab pos="457200" algn="l"/>
              </a:tabLst>
            </a:pPr>
            <a:r>
              <a:rPr lang="ar-IQ" b="1" dirty="0" smtClean="0">
                <a:effectLst/>
                <a:latin typeface="Times New Roman"/>
                <a:ea typeface="Times New Roman"/>
                <a:cs typeface="Simplified Arabic"/>
              </a:rPr>
              <a:t>الانجماد والذوبان.</a:t>
            </a:r>
            <a:endParaRPr lang="en-US" sz="2400" dirty="0" smtClean="0">
              <a:effectLst/>
              <a:latin typeface="Times New Roman"/>
              <a:ea typeface="Times New Roman"/>
            </a:endParaRPr>
          </a:p>
          <a:p>
            <a:r>
              <a:rPr lang="ar-IQ" b="1" dirty="0" smtClean="0">
                <a:effectLst/>
                <a:latin typeface="Times New Roman"/>
                <a:ea typeface="Times New Roman"/>
                <a:cs typeface="Simplified Arabic"/>
              </a:rPr>
              <a:t>العمليات الزراعية وذلك عندما تكون رطوبة التربة بنسبة ملائمة وفي حالة زيادة أو نقصان الرطوبة فأنها تؤدي إلى تلف التجمعات وتفككها. </a:t>
            </a:r>
            <a:endParaRPr lang="ar-IQ" dirty="0"/>
          </a:p>
        </p:txBody>
      </p:sp>
    </p:spTree>
    <p:extLst>
      <p:ext uri="{BB962C8B-B14F-4D97-AF65-F5344CB8AC3E}">
        <p14:creationId xmlns:p14="http://schemas.microsoft.com/office/powerpoint/2010/main" xmlns="" val="697843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97652" y="3140968"/>
            <a:ext cx="7344816" cy="2835746"/>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sz="8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FUNDAMENTALS OF SOIL SCIENCE </a:t>
            </a:r>
            <a:endParaRPr lang="ar-IQ" sz="8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عنوان فرعي 2"/>
          <p:cNvSpPr>
            <a:spLocks noGrp="1"/>
          </p:cNvSpPr>
          <p:nvPr>
            <p:ph type="subTitle" idx="1"/>
          </p:nvPr>
        </p:nvSpPr>
        <p:spPr>
          <a:xfrm>
            <a:off x="1547664" y="548680"/>
            <a:ext cx="6400800" cy="2160240"/>
          </a:xfrm>
        </p:spPr>
        <p:txBody>
          <a:bodyPr>
            <a:normAutofit/>
          </a:bodyPr>
          <a:lstStyle/>
          <a:p>
            <a:r>
              <a:rPr lang="ar-IQ" sz="5400" b="1" dirty="0" smtClean="0">
                <a:solidFill>
                  <a:srgbClr val="FF0000"/>
                </a:solidFill>
                <a:effectLst/>
                <a:latin typeface="Times New Roman"/>
                <a:ea typeface="Times New Roman"/>
                <a:cs typeface="Simplified Arabic"/>
              </a:rPr>
              <a:t>أساسيات</a:t>
            </a:r>
          </a:p>
          <a:p>
            <a:r>
              <a:rPr lang="ar-IQ" sz="5400" b="1" dirty="0" smtClean="0">
                <a:solidFill>
                  <a:srgbClr val="FF0000"/>
                </a:solidFill>
                <a:effectLst/>
                <a:latin typeface="Times New Roman"/>
                <a:ea typeface="Times New Roman"/>
                <a:cs typeface="Simplified Arabic"/>
              </a:rPr>
              <a:t> التربة العامة</a:t>
            </a:r>
            <a:endParaRPr lang="en-US" sz="5400" dirty="0" smtClean="0">
              <a:solidFill>
                <a:srgbClr val="FF0000"/>
              </a:solidFill>
              <a:effectLst/>
              <a:latin typeface="Times New Roman"/>
              <a:ea typeface="Times New Roman"/>
            </a:endParaRPr>
          </a:p>
          <a:p>
            <a:endParaRPr lang="ar-IQ" dirty="0"/>
          </a:p>
        </p:txBody>
      </p:sp>
      <p:pic>
        <p:nvPicPr>
          <p:cNvPr id="1026" name="Picture 2" descr="Bitmap in 23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23794" y="548680"/>
            <a:ext cx="1127125" cy="12573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cer\Desktop\شعار\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618" t="12803" r="9343" b="30769"/>
          <a:stretch/>
        </p:blipFill>
        <p:spPr bwMode="auto">
          <a:xfrm>
            <a:off x="683568" y="548680"/>
            <a:ext cx="1355363" cy="13681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8571610"/>
      </p:ext>
    </p:extLst>
  </p:cSld>
  <p:clrMapOvr>
    <a:masterClrMapping/>
  </p:clrMapOvr>
  <mc:AlternateContent xmlns:mc="http://schemas.openxmlformats.org/markup-compatibility/2006">
    <mc:Choice xmlns:p14="http://schemas.microsoft.com/office/powerpoint/2010/main" xmlns=""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29600" cy="1143000"/>
          </a:xfrm>
        </p:spPr>
        <p:txBody>
          <a:bodyPr>
            <a:normAutofit fontScale="90000"/>
          </a:bodyPr>
          <a:lstStyle/>
          <a:p>
            <a:pPr algn="justLow">
              <a:tabLst>
                <a:tab pos="130810" algn="l"/>
                <a:tab pos="245110" algn="l"/>
              </a:tabLst>
            </a:pPr>
            <a:r>
              <a:rPr lang="ar-IQ" b="1" dirty="0" smtClean="0">
                <a:effectLst/>
                <a:latin typeface="Times New Roman"/>
                <a:ea typeface="Times New Roman"/>
                <a:cs typeface="Simplified Arabic"/>
              </a:rPr>
              <a:t>ويصنف تركيب التربة إلى ....</a:t>
            </a:r>
            <a:r>
              <a:rPr lang="en-US" sz="3600" dirty="0" smtClean="0">
                <a:effectLst/>
                <a:latin typeface="Times New Roman"/>
                <a:ea typeface="Times New Roman"/>
              </a:rPr>
              <a:t/>
            </a:r>
            <a:br>
              <a:rPr lang="en-US" sz="3600" dirty="0" smtClean="0">
                <a:effectLst/>
                <a:latin typeface="Times New Roman"/>
                <a:ea typeface="Times New Roman"/>
              </a:rPr>
            </a:br>
            <a:endParaRPr lang="ar-IQ" dirty="0"/>
          </a:p>
        </p:txBody>
      </p:sp>
      <p:sp>
        <p:nvSpPr>
          <p:cNvPr id="3" name="عنصر نائب للمحتوى 2"/>
          <p:cNvSpPr>
            <a:spLocks noGrp="1"/>
          </p:cNvSpPr>
          <p:nvPr>
            <p:ph idx="1"/>
          </p:nvPr>
        </p:nvSpPr>
        <p:spPr/>
        <p:txBody>
          <a:bodyPr/>
          <a:lstStyle/>
          <a:p>
            <a:pPr lvl="0" algn="justLow">
              <a:buFont typeface="+mj-lt"/>
              <a:buAutoNum type="arabicPeriod"/>
              <a:tabLst>
                <a:tab pos="130810" algn="l"/>
                <a:tab pos="245110" algn="l"/>
                <a:tab pos="476250" algn="l"/>
              </a:tabLst>
            </a:pPr>
            <a:r>
              <a:rPr lang="ar-IQ" b="1" dirty="0" smtClean="0">
                <a:effectLst/>
                <a:latin typeface="Times New Roman"/>
                <a:ea typeface="Times New Roman"/>
                <a:cs typeface="Simplified Arabic"/>
              </a:rPr>
              <a:t>عديم التركيب كما في التربة الرملية</a:t>
            </a:r>
            <a:endParaRPr lang="en-US" sz="2400" dirty="0" smtClean="0">
              <a:effectLst/>
              <a:latin typeface="Times New Roman"/>
              <a:ea typeface="Times New Roman"/>
            </a:endParaRPr>
          </a:p>
          <a:p>
            <a:pPr lvl="0" algn="justLow">
              <a:buFont typeface="+mj-lt"/>
              <a:buAutoNum type="arabicPeriod"/>
              <a:tabLst>
                <a:tab pos="130810" algn="l"/>
                <a:tab pos="245110" algn="l"/>
                <a:tab pos="476250" algn="l"/>
              </a:tabLst>
            </a:pPr>
            <a:r>
              <a:rPr lang="ar-IQ" b="1" dirty="0" smtClean="0">
                <a:effectLst/>
                <a:latin typeface="Times New Roman"/>
                <a:ea typeface="Times New Roman"/>
                <a:cs typeface="Simplified Arabic"/>
              </a:rPr>
              <a:t>فتاتي، حبيبات صغيرة</a:t>
            </a:r>
            <a:endParaRPr lang="en-US" sz="2400" dirty="0" smtClean="0">
              <a:effectLst/>
              <a:latin typeface="Times New Roman"/>
              <a:ea typeface="Times New Roman"/>
            </a:endParaRPr>
          </a:p>
          <a:p>
            <a:pPr lvl="0" algn="justLow">
              <a:buFont typeface="+mj-lt"/>
              <a:buAutoNum type="arabicPeriod"/>
              <a:tabLst>
                <a:tab pos="130810" algn="l"/>
                <a:tab pos="245110" algn="l"/>
                <a:tab pos="476250" algn="l"/>
              </a:tabLst>
            </a:pPr>
            <a:r>
              <a:rPr lang="ar-IQ" b="1" dirty="0" smtClean="0">
                <a:effectLst/>
                <a:latin typeface="Times New Roman"/>
                <a:ea typeface="Times New Roman"/>
                <a:cs typeface="Simplified Arabic"/>
              </a:rPr>
              <a:t>حبيبي، أحجام اكبر</a:t>
            </a:r>
            <a:endParaRPr lang="en-US" sz="2400" dirty="0" smtClean="0">
              <a:effectLst/>
              <a:latin typeface="Times New Roman"/>
              <a:ea typeface="Times New Roman"/>
            </a:endParaRPr>
          </a:p>
          <a:p>
            <a:pPr lvl="0" algn="justLow">
              <a:buFont typeface="+mj-lt"/>
              <a:buAutoNum type="arabicPeriod"/>
              <a:tabLst>
                <a:tab pos="130810" algn="l"/>
                <a:tab pos="245110" algn="l"/>
                <a:tab pos="476250" algn="l"/>
              </a:tabLst>
            </a:pPr>
            <a:r>
              <a:rPr lang="ar-IQ" b="1" dirty="0" smtClean="0">
                <a:effectLst/>
                <a:latin typeface="Times New Roman"/>
                <a:ea typeface="Times New Roman"/>
                <a:cs typeface="Simplified Arabic"/>
              </a:rPr>
              <a:t>كتلي، كبيرة الأحجام دائرية</a:t>
            </a:r>
            <a:endParaRPr lang="en-US" sz="2400" dirty="0" smtClean="0">
              <a:effectLst/>
              <a:latin typeface="Times New Roman"/>
              <a:ea typeface="Times New Roman"/>
            </a:endParaRPr>
          </a:p>
          <a:p>
            <a:pPr lvl="0" algn="justLow">
              <a:buFont typeface="+mj-lt"/>
              <a:buAutoNum type="arabicPeriod"/>
              <a:tabLst>
                <a:tab pos="130810" algn="l"/>
                <a:tab pos="245110" algn="l"/>
                <a:tab pos="476250" algn="l"/>
              </a:tabLst>
            </a:pPr>
            <a:r>
              <a:rPr lang="ar-IQ" b="1" dirty="0" smtClean="0">
                <a:effectLst/>
                <a:latin typeface="Times New Roman"/>
                <a:ea typeface="Times New Roman"/>
                <a:cs typeface="Simplified Arabic"/>
              </a:rPr>
              <a:t>عمودي</a:t>
            </a:r>
            <a:endParaRPr lang="en-US" sz="2400" dirty="0" smtClean="0">
              <a:effectLst/>
              <a:latin typeface="Times New Roman"/>
              <a:ea typeface="Times New Roman"/>
            </a:endParaRPr>
          </a:p>
          <a:p>
            <a:pPr lvl="0" algn="justLow">
              <a:buFont typeface="+mj-lt"/>
              <a:buAutoNum type="arabicPeriod"/>
              <a:tabLst>
                <a:tab pos="130810" algn="l"/>
                <a:tab pos="245110" algn="l"/>
                <a:tab pos="476250" algn="l"/>
              </a:tabLst>
            </a:pPr>
            <a:r>
              <a:rPr lang="ar-IQ" b="1" dirty="0" smtClean="0">
                <a:effectLst/>
                <a:latin typeface="Times New Roman"/>
                <a:ea typeface="Times New Roman"/>
                <a:cs typeface="Simplified Arabic"/>
              </a:rPr>
              <a:t>منشوري</a:t>
            </a:r>
            <a:endParaRPr lang="en-US" sz="2400" dirty="0" smtClean="0">
              <a:effectLst/>
              <a:latin typeface="Times New Roman"/>
              <a:ea typeface="Times New Roman"/>
            </a:endParaRPr>
          </a:p>
          <a:p>
            <a:pPr lvl="0" algn="justLow">
              <a:buFont typeface="+mj-lt"/>
              <a:buAutoNum type="arabicPeriod"/>
              <a:tabLst>
                <a:tab pos="130810" algn="l"/>
                <a:tab pos="245110" algn="l"/>
                <a:tab pos="476250" algn="l"/>
              </a:tabLst>
            </a:pPr>
            <a:r>
              <a:rPr lang="ar-IQ" b="1" dirty="0" smtClean="0">
                <a:effectLst/>
                <a:latin typeface="Times New Roman"/>
                <a:ea typeface="Times New Roman"/>
                <a:cs typeface="Simplified Arabic"/>
              </a:rPr>
              <a:t>صفائحي</a:t>
            </a:r>
            <a:endParaRPr lang="en-US" sz="2400" dirty="0" smtClean="0">
              <a:effectLst/>
              <a:latin typeface="Times New Roman"/>
              <a:ea typeface="Times New Roman"/>
            </a:endParaRPr>
          </a:p>
          <a:p>
            <a:endParaRPr lang="ar-IQ" dirty="0"/>
          </a:p>
        </p:txBody>
      </p:sp>
    </p:spTree>
    <p:extLst>
      <p:ext uri="{BB962C8B-B14F-4D97-AF65-F5344CB8AC3E}">
        <p14:creationId xmlns:p14="http://schemas.microsoft.com/office/powerpoint/2010/main" xmlns="" val="2489027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48064" y="274447"/>
            <a:ext cx="3445966" cy="25701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3784837"/>
            <a:ext cx="3973610" cy="23841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2" y="274447"/>
            <a:ext cx="3240360" cy="35103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246138" y="3284984"/>
            <a:ext cx="3347892" cy="27899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45077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20688"/>
            <a:ext cx="8229600" cy="1143000"/>
          </a:xfrm>
        </p:spPr>
        <p:txBody>
          <a:bodyPr>
            <a:normAutofit fontScale="90000"/>
          </a:bodyPr>
          <a:lstStyle/>
          <a:p>
            <a:pPr algn="justLow">
              <a:tabLst>
                <a:tab pos="130810" algn="l"/>
                <a:tab pos="245110" algn="l"/>
              </a:tabLst>
            </a:pPr>
            <a:r>
              <a:rPr lang="ar-IQ" b="1" dirty="0" smtClean="0">
                <a:solidFill>
                  <a:srgbClr val="FF0000"/>
                </a:solidFill>
                <a:effectLst/>
                <a:latin typeface="Times New Roman"/>
                <a:ea typeface="Times New Roman"/>
                <a:cs typeface="Simplified Arabic"/>
              </a:rPr>
              <a:t>والعوامل المؤثرة على تكوين تركيب التربة</a:t>
            </a:r>
            <a:r>
              <a:rPr lang="en-US" sz="3600" dirty="0" smtClean="0">
                <a:effectLst/>
                <a:latin typeface="Times New Roman"/>
                <a:ea typeface="Times New Roman"/>
              </a:rPr>
              <a:t/>
            </a:r>
            <a:br>
              <a:rPr lang="en-US" sz="3600" dirty="0" smtClean="0">
                <a:effectLst/>
                <a:latin typeface="Times New Roman"/>
                <a:ea typeface="Times New Roman"/>
              </a:rPr>
            </a:br>
            <a:endParaRPr lang="ar-IQ" dirty="0"/>
          </a:p>
        </p:txBody>
      </p:sp>
      <p:sp>
        <p:nvSpPr>
          <p:cNvPr id="3" name="عنصر نائب للمحتوى 2"/>
          <p:cNvSpPr>
            <a:spLocks noGrp="1"/>
          </p:cNvSpPr>
          <p:nvPr>
            <p:ph idx="1"/>
          </p:nvPr>
        </p:nvSpPr>
        <p:spPr>
          <a:xfrm>
            <a:off x="457200" y="1600201"/>
            <a:ext cx="8229600" cy="3629000"/>
          </a:xfrm>
        </p:spPr>
        <p:txBody>
          <a:bodyPr/>
          <a:lstStyle/>
          <a:p>
            <a:pPr lvl="0" algn="justLow">
              <a:buFont typeface="+mj-lt"/>
              <a:buAutoNum type="arabicPeriod"/>
              <a:tabLst>
                <a:tab pos="130810" algn="l"/>
                <a:tab pos="245110" algn="l"/>
                <a:tab pos="476250" algn="l"/>
              </a:tabLst>
            </a:pPr>
            <a:r>
              <a:rPr lang="ar-IQ" b="1" dirty="0" smtClean="0">
                <a:effectLst/>
                <a:latin typeface="Times New Roman"/>
                <a:ea typeface="Times New Roman"/>
                <a:cs typeface="Simplified Arabic"/>
              </a:rPr>
              <a:t>المواد العضوية </a:t>
            </a:r>
            <a:endParaRPr lang="en-US" sz="2400" dirty="0" smtClean="0">
              <a:effectLst/>
              <a:latin typeface="Times New Roman"/>
              <a:ea typeface="Times New Roman"/>
            </a:endParaRPr>
          </a:p>
          <a:p>
            <a:pPr lvl="0" algn="justLow">
              <a:buFont typeface="+mj-lt"/>
              <a:buAutoNum type="arabicPeriod"/>
              <a:tabLst>
                <a:tab pos="130810" algn="l"/>
                <a:tab pos="245110" algn="l"/>
                <a:tab pos="476250" algn="l"/>
              </a:tabLst>
            </a:pPr>
            <a:r>
              <a:rPr lang="ar-IQ" b="1" dirty="0" err="1" smtClean="0">
                <a:effectLst/>
                <a:latin typeface="Times New Roman"/>
                <a:ea typeface="Times New Roman"/>
                <a:cs typeface="Simplified Arabic"/>
              </a:rPr>
              <a:t>الايونات</a:t>
            </a:r>
            <a:r>
              <a:rPr lang="ar-IQ" b="1" dirty="0" smtClean="0">
                <a:effectLst/>
                <a:latin typeface="Times New Roman"/>
                <a:ea typeface="Times New Roman"/>
                <a:cs typeface="Simplified Arabic"/>
              </a:rPr>
              <a:t> الموجبة</a:t>
            </a:r>
            <a:endParaRPr lang="en-US" sz="2400" dirty="0" smtClean="0">
              <a:effectLst/>
              <a:latin typeface="Times New Roman"/>
              <a:ea typeface="Times New Roman"/>
            </a:endParaRPr>
          </a:p>
          <a:p>
            <a:pPr lvl="0" algn="justLow">
              <a:buFont typeface="+mj-lt"/>
              <a:buAutoNum type="arabicPeriod"/>
              <a:tabLst>
                <a:tab pos="130810" algn="l"/>
                <a:tab pos="245110" algn="l"/>
                <a:tab pos="476250" algn="l"/>
              </a:tabLst>
            </a:pPr>
            <a:r>
              <a:rPr lang="ar-IQ" b="1" dirty="0" smtClean="0">
                <a:effectLst/>
                <a:latin typeface="Times New Roman"/>
                <a:ea typeface="Times New Roman"/>
                <a:cs typeface="Simplified Arabic"/>
              </a:rPr>
              <a:t>الترطيب والجفاف</a:t>
            </a:r>
            <a:endParaRPr lang="en-US" sz="2400" dirty="0" smtClean="0">
              <a:effectLst/>
              <a:latin typeface="Times New Roman"/>
              <a:ea typeface="Times New Roman"/>
            </a:endParaRPr>
          </a:p>
          <a:p>
            <a:pPr lvl="0" algn="justLow">
              <a:buFont typeface="+mj-lt"/>
              <a:buAutoNum type="arabicPeriod"/>
              <a:tabLst>
                <a:tab pos="130810" algn="l"/>
                <a:tab pos="245110" algn="l"/>
                <a:tab pos="476250" algn="l"/>
              </a:tabLst>
            </a:pPr>
            <a:r>
              <a:rPr lang="ar-IQ" b="1" dirty="0" smtClean="0">
                <a:effectLst/>
                <a:latin typeface="Times New Roman"/>
                <a:ea typeface="Times New Roman"/>
                <a:cs typeface="Simplified Arabic"/>
              </a:rPr>
              <a:t>جذور النباتات</a:t>
            </a:r>
            <a:endParaRPr lang="en-US" sz="2400" dirty="0" smtClean="0">
              <a:effectLst/>
              <a:latin typeface="Times New Roman"/>
              <a:ea typeface="Times New Roman"/>
            </a:endParaRPr>
          </a:p>
          <a:p>
            <a:pPr lvl="0" algn="justLow">
              <a:buFont typeface="+mj-lt"/>
              <a:buAutoNum type="arabicPeriod"/>
              <a:tabLst>
                <a:tab pos="130810" algn="l"/>
                <a:tab pos="245110" algn="l"/>
                <a:tab pos="476250" algn="l"/>
              </a:tabLst>
            </a:pPr>
            <a:r>
              <a:rPr lang="ar-IQ" b="1" dirty="0" smtClean="0">
                <a:effectLst/>
                <a:latin typeface="Times New Roman"/>
                <a:ea typeface="Times New Roman"/>
                <a:cs typeface="Simplified Arabic"/>
              </a:rPr>
              <a:t>الانجماد والذوبانية</a:t>
            </a:r>
            <a:endParaRPr lang="en-US" sz="2400" dirty="0" smtClean="0">
              <a:effectLst/>
              <a:latin typeface="Times New Roman"/>
              <a:ea typeface="Times New Roman"/>
            </a:endParaRPr>
          </a:p>
          <a:p>
            <a:pPr lvl="0" algn="justLow">
              <a:buFont typeface="+mj-lt"/>
              <a:buAutoNum type="arabicPeriod"/>
              <a:tabLst>
                <a:tab pos="130810" algn="l"/>
                <a:tab pos="245110" algn="l"/>
                <a:tab pos="476250" algn="l"/>
              </a:tabLst>
            </a:pPr>
            <a:r>
              <a:rPr lang="ar-IQ" b="1" dirty="0" smtClean="0">
                <a:effectLst/>
                <a:latin typeface="Times New Roman"/>
                <a:ea typeface="Times New Roman"/>
                <a:cs typeface="Simplified Arabic"/>
              </a:rPr>
              <a:t>العمليات الزراعية</a:t>
            </a:r>
            <a:endParaRPr lang="en-US" sz="2400" dirty="0" smtClean="0">
              <a:effectLst/>
              <a:latin typeface="Times New Roman"/>
              <a:ea typeface="Times New Roman"/>
            </a:endParaRPr>
          </a:p>
          <a:p>
            <a:endParaRPr lang="ar-IQ" dirty="0"/>
          </a:p>
        </p:txBody>
      </p:sp>
    </p:spTree>
    <p:extLst>
      <p:ext uri="{BB962C8B-B14F-4D97-AF65-F5344CB8AC3E}">
        <p14:creationId xmlns:p14="http://schemas.microsoft.com/office/powerpoint/2010/main" xmlns="" val="1645455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88024" y="548680"/>
            <a:ext cx="3837112" cy="706090"/>
          </a:xfrm>
        </p:spPr>
        <p:txBody>
          <a:bodyPr>
            <a:normAutofit fontScale="90000"/>
          </a:bodyPr>
          <a:lstStyle/>
          <a:p>
            <a:pPr algn="justLow">
              <a:tabLst>
                <a:tab pos="130810" algn="l"/>
                <a:tab pos="245110" algn="l"/>
              </a:tabLst>
            </a:pPr>
            <a:r>
              <a:rPr lang="ar-IQ" b="1" dirty="0" smtClean="0">
                <a:solidFill>
                  <a:srgbClr val="FF0000"/>
                </a:solidFill>
                <a:effectLst/>
                <a:latin typeface="Times New Roman"/>
                <a:ea typeface="Times New Roman"/>
                <a:cs typeface="Simplified Arabic"/>
              </a:rPr>
              <a:t>هواء التربة</a:t>
            </a:r>
            <a:br>
              <a:rPr lang="ar-IQ" b="1" dirty="0" smtClean="0">
                <a:solidFill>
                  <a:srgbClr val="FF0000"/>
                </a:solidFill>
                <a:effectLst/>
                <a:latin typeface="Times New Roman"/>
                <a:ea typeface="Times New Roman"/>
                <a:cs typeface="Simplified Arabic"/>
              </a:rPr>
            </a:br>
            <a:r>
              <a:rPr lang="ar-IQ" b="1" dirty="0" smtClean="0">
                <a:solidFill>
                  <a:srgbClr val="FF0000"/>
                </a:solidFill>
                <a:effectLst/>
                <a:latin typeface="Times New Roman"/>
                <a:ea typeface="Times New Roman"/>
                <a:cs typeface="Simplified Arabic"/>
              </a:rPr>
              <a:t> </a:t>
            </a:r>
            <a:r>
              <a:rPr lang="en-US" b="1" dirty="0" smtClean="0">
                <a:solidFill>
                  <a:srgbClr val="FF0000"/>
                </a:solidFill>
                <a:effectLst/>
                <a:latin typeface="Times New Roman"/>
                <a:ea typeface="Times New Roman"/>
                <a:cs typeface="Simplified Arabic"/>
              </a:rPr>
              <a:t>Soil  Air</a:t>
            </a:r>
            <a:r>
              <a:rPr lang="en-US" sz="3600" dirty="0" smtClean="0">
                <a:solidFill>
                  <a:srgbClr val="FF0000"/>
                </a:solidFill>
                <a:effectLst/>
                <a:latin typeface="Times New Roman"/>
                <a:ea typeface="Times New Roman"/>
              </a:rPr>
              <a:t/>
            </a:r>
            <a:br>
              <a:rPr lang="en-US" sz="3600" dirty="0" smtClean="0">
                <a:solidFill>
                  <a:srgbClr val="FF0000"/>
                </a:solidFill>
                <a:effectLst/>
                <a:latin typeface="Times New Roman"/>
                <a:ea typeface="Times New Roman"/>
              </a:rPr>
            </a:br>
            <a:endParaRPr lang="ar-IQ" dirty="0">
              <a:solidFill>
                <a:srgbClr val="FF0000"/>
              </a:solidFill>
            </a:endParaRPr>
          </a:p>
        </p:txBody>
      </p:sp>
      <p:sp>
        <p:nvSpPr>
          <p:cNvPr id="3" name="عنصر نائب للمحتوى 2"/>
          <p:cNvSpPr>
            <a:spLocks noGrp="1"/>
          </p:cNvSpPr>
          <p:nvPr>
            <p:ph idx="1"/>
          </p:nvPr>
        </p:nvSpPr>
        <p:spPr>
          <a:xfrm>
            <a:off x="457200" y="1600200"/>
            <a:ext cx="8229600" cy="4781128"/>
          </a:xfrm>
        </p:spPr>
        <p:txBody>
          <a:bodyPr>
            <a:normAutofit fontScale="92500" lnSpcReduction="20000"/>
          </a:bodyPr>
          <a:lstStyle/>
          <a:p>
            <a:pPr marL="0" indent="0" algn="justLow">
              <a:buNone/>
              <a:tabLst>
                <a:tab pos="130810" algn="l"/>
                <a:tab pos="245110" algn="l"/>
              </a:tabLst>
            </a:pPr>
            <a:r>
              <a:rPr lang="ar-IQ" b="1" dirty="0" smtClean="0">
                <a:effectLst/>
                <a:latin typeface="Times New Roman"/>
                <a:ea typeface="Times New Roman"/>
                <a:cs typeface="Simplified Arabic"/>
              </a:rPr>
              <a:t>1. الأوكسجين ضروري لتنفس جذور النباتات والكائنات الحية في التربة.</a:t>
            </a:r>
            <a:endParaRPr lang="en-US" sz="2400" dirty="0" smtClean="0">
              <a:effectLst/>
              <a:latin typeface="Times New Roman"/>
              <a:ea typeface="Times New Roman"/>
            </a:endParaRPr>
          </a:p>
          <a:p>
            <a:pPr marL="0" indent="0" algn="justLow">
              <a:buNone/>
              <a:tabLst>
                <a:tab pos="130810" algn="l"/>
                <a:tab pos="245110" algn="l"/>
              </a:tabLst>
            </a:pPr>
            <a:r>
              <a:rPr lang="ar-IQ" b="1" dirty="0" smtClean="0">
                <a:effectLst/>
                <a:latin typeface="Times New Roman"/>
                <a:ea typeface="Times New Roman"/>
                <a:cs typeface="Simplified Arabic"/>
              </a:rPr>
              <a:t>2. قلة الأوكسجين تؤدي إلى إعاقة تحلل المواد العضوية وتحرر العناصر الغذائية.</a:t>
            </a:r>
            <a:endParaRPr lang="en-US" sz="2400" dirty="0" smtClean="0">
              <a:effectLst/>
              <a:latin typeface="Times New Roman"/>
              <a:ea typeface="Times New Roman"/>
            </a:endParaRPr>
          </a:p>
          <a:p>
            <a:pPr marL="0" indent="0" algn="justLow">
              <a:buNone/>
              <a:tabLst>
                <a:tab pos="130810" algn="l"/>
                <a:tab pos="245110" algn="l"/>
              </a:tabLst>
            </a:pPr>
            <a:r>
              <a:rPr lang="ar-IQ" b="1" dirty="0" smtClean="0">
                <a:effectLst/>
                <a:latin typeface="Times New Roman"/>
                <a:ea typeface="Times New Roman"/>
                <a:cs typeface="Simplified Arabic"/>
              </a:rPr>
              <a:t>3. قلته تسبب اختزال بعض الأيونات مثل المنغنيز</a:t>
            </a:r>
            <a:r>
              <a:rPr lang="en-US" b="1" dirty="0" err="1" smtClean="0">
                <a:effectLst/>
                <a:latin typeface="Times New Roman"/>
                <a:ea typeface="Times New Roman"/>
                <a:cs typeface="Simplified Arabic"/>
              </a:rPr>
              <a:t>Mn</a:t>
            </a:r>
            <a:r>
              <a:rPr lang="en-US" b="1" baseline="30000" dirty="0" smtClean="0">
                <a:effectLst/>
                <a:latin typeface="Times New Roman"/>
                <a:ea typeface="Times New Roman"/>
                <a:cs typeface="Simplified Arabic"/>
              </a:rPr>
              <a:t>++</a:t>
            </a:r>
            <a:r>
              <a:rPr lang="ar-IQ" b="1" dirty="0" smtClean="0">
                <a:effectLst/>
                <a:latin typeface="Times New Roman"/>
                <a:ea typeface="Times New Roman"/>
                <a:cs typeface="Simplified Arabic"/>
              </a:rPr>
              <a:t> والكبريت ومركبات الحديد إلى صيغ سامة للنبات.</a:t>
            </a:r>
            <a:endParaRPr lang="en-US" sz="2400" dirty="0" smtClean="0">
              <a:effectLst/>
              <a:latin typeface="Times New Roman"/>
              <a:ea typeface="Times New Roman"/>
            </a:endParaRPr>
          </a:p>
          <a:p>
            <a:pPr marL="0" indent="0" algn="justLow">
              <a:buNone/>
              <a:tabLst>
                <a:tab pos="130810" algn="l"/>
                <a:tab pos="245110" algn="l"/>
              </a:tabLst>
            </a:pPr>
            <a:r>
              <a:rPr lang="ar-IQ" b="1" dirty="0" smtClean="0">
                <a:effectLst/>
                <a:latin typeface="Times New Roman"/>
                <a:ea typeface="Times New Roman"/>
                <a:cs typeface="Simplified Arabic"/>
              </a:rPr>
              <a:t>     هواء التربة هو خليط من النتروجين والأوكسجين وثاني أوكسيد الكاربون وبخار الماء بكميات متفاوتة. ويعتمد تركيبه على فعاليات الكائنات الحية ونشاط جذور النباتات، درجة ذوبان </a:t>
            </a:r>
            <a:r>
              <a:rPr lang="en-US" b="1" dirty="0" smtClean="0">
                <a:effectLst/>
                <a:latin typeface="Times New Roman"/>
                <a:ea typeface="Times New Roman"/>
                <a:cs typeface="Simplified Arabic"/>
              </a:rPr>
              <a:t>CO</a:t>
            </a:r>
            <a:r>
              <a:rPr lang="en-US" b="1" baseline="-25000" dirty="0" smtClean="0">
                <a:effectLst/>
                <a:latin typeface="Times New Roman"/>
                <a:ea typeface="Times New Roman"/>
                <a:cs typeface="Simplified Arabic"/>
              </a:rPr>
              <a:t>2</a:t>
            </a:r>
            <a:r>
              <a:rPr lang="en-US" b="1" dirty="0" smtClean="0">
                <a:effectLst/>
                <a:latin typeface="Times New Roman"/>
                <a:ea typeface="Times New Roman"/>
                <a:cs typeface="Simplified Arabic"/>
              </a:rPr>
              <a:t> ,</a:t>
            </a:r>
            <a:r>
              <a:rPr lang="en-US" b="1" dirty="0" err="1" smtClean="0">
                <a:effectLst/>
                <a:latin typeface="Times New Roman"/>
                <a:ea typeface="Times New Roman"/>
                <a:cs typeface="Simplified Arabic"/>
              </a:rPr>
              <a:t>O</a:t>
            </a:r>
            <a:r>
              <a:rPr lang="en-US" b="1" baseline="-25000" dirty="0" err="1" smtClean="0">
                <a:effectLst/>
                <a:latin typeface="Times New Roman"/>
                <a:ea typeface="Times New Roman"/>
                <a:cs typeface="Simplified Arabic"/>
              </a:rPr>
              <a:t>2</a:t>
            </a:r>
            <a:r>
              <a:rPr lang="en-US" b="1" baseline="-25000" dirty="0" smtClean="0">
                <a:effectLst/>
                <a:latin typeface="Simplified Arabic"/>
                <a:ea typeface="Times New Roman"/>
              </a:rPr>
              <a:t> </a:t>
            </a:r>
            <a:r>
              <a:rPr lang="ar-IQ" b="1" dirty="0" smtClean="0">
                <a:effectLst/>
                <a:latin typeface="Times New Roman"/>
                <a:ea typeface="Times New Roman"/>
                <a:cs typeface="Simplified Arabic"/>
              </a:rPr>
              <a:t>في الماء ومعدل تبادل الغازات مع الهواء الجوي. هواء التربة الموجود في المسامات على اتصال دائم بالهواء الجوي وبالتالي فأن تركيبه يتأثر بدرجة </a:t>
            </a:r>
            <a:r>
              <a:rPr lang="ar-IQ" b="1" dirty="0" err="1" smtClean="0">
                <a:effectLst/>
                <a:latin typeface="Times New Roman"/>
                <a:ea typeface="Times New Roman"/>
                <a:cs typeface="Simplified Arabic"/>
              </a:rPr>
              <a:t>او</a:t>
            </a:r>
            <a:r>
              <a:rPr lang="ar-IQ" b="1" dirty="0" smtClean="0">
                <a:effectLst/>
                <a:latin typeface="Times New Roman"/>
                <a:ea typeface="Times New Roman"/>
                <a:cs typeface="Simplified Arabic"/>
              </a:rPr>
              <a:t> بأخرى بتركيب الهواء الجوي.  </a:t>
            </a:r>
            <a:endParaRPr lang="ar-IQ" dirty="0"/>
          </a:p>
        </p:txBody>
      </p:sp>
    </p:spTree>
    <p:extLst>
      <p:ext uri="{BB962C8B-B14F-4D97-AF65-F5344CB8AC3E}">
        <p14:creationId xmlns:p14="http://schemas.microsoft.com/office/powerpoint/2010/main" xmlns="" val="449941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9434" y="290622"/>
            <a:ext cx="3954994" cy="26476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7780" y="260647"/>
            <a:ext cx="3780420" cy="26776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93030" y="3219850"/>
            <a:ext cx="2522796" cy="30174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21494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justLow">
              <a:tabLst>
                <a:tab pos="130810" algn="l"/>
                <a:tab pos="245110" algn="l"/>
              </a:tabLst>
            </a:pPr>
            <a:r>
              <a:rPr lang="ar-IQ" b="1" dirty="0" smtClean="0">
                <a:solidFill>
                  <a:srgbClr val="FF0000"/>
                </a:solidFill>
                <a:effectLst/>
                <a:latin typeface="Times New Roman"/>
                <a:ea typeface="Times New Roman"/>
                <a:cs typeface="Simplified Arabic"/>
              </a:rPr>
              <a:t>العوامل التي تؤثر على تركيب هواء التربة</a:t>
            </a:r>
            <a:r>
              <a:rPr lang="en-US" sz="3600" dirty="0" smtClean="0">
                <a:effectLst/>
                <a:latin typeface="Times New Roman"/>
                <a:ea typeface="Times New Roman"/>
              </a:rPr>
              <a:t/>
            </a:r>
            <a:br>
              <a:rPr lang="en-US" sz="3600" dirty="0" smtClean="0">
                <a:effectLst/>
                <a:latin typeface="Times New Roman"/>
                <a:ea typeface="Times New Roman"/>
              </a:rPr>
            </a:br>
            <a:endParaRPr lang="ar-IQ" dirty="0"/>
          </a:p>
        </p:txBody>
      </p:sp>
      <p:sp>
        <p:nvSpPr>
          <p:cNvPr id="3" name="عنصر نائب للمحتوى 2"/>
          <p:cNvSpPr>
            <a:spLocks noGrp="1"/>
          </p:cNvSpPr>
          <p:nvPr>
            <p:ph idx="1"/>
          </p:nvPr>
        </p:nvSpPr>
        <p:spPr/>
        <p:txBody>
          <a:bodyPr>
            <a:normAutofit lnSpcReduction="10000"/>
          </a:bodyPr>
          <a:lstStyle/>
          <a:p>
            <a:pPr lvl="0" algn="justLow" fontAlgn="base">
              <a:buFont typeface="+mj-lt"/>
              <a:buAutoNum type="arabicPeriod"/>
              <a:tabLst>
                <a:tab pos="130810" algn="l"/>
                <a:tab pos="228600" algn="l"/>
                <a:tab pos="245110" algn="l"/>
              </a:tabLst>
            </a:pPr>
            <a:r>
              <a:rPr lang="ar-IQ" b="1" dirty="0" smtClean="0">
                <a:effectLst/>
                <a:latin typeface="Times New Roman"/>
                <a:ea typeface="Times New Roman"/>
                <a:cs typeface="Simplified Arabic"/>
              </a:rPr>
              <a:t>نوع التربة: ومقدار المسامات الهوائية الموجودة فيها.</a:t>
            </a:r>
            <a:endParaRPr lang="en-US" sz="2400" dirty="0" smtClean="0">
              <a:effectLst/>
              <a:latin typeface="Times New Roman"/>
              <a:ea typeface="Times New Roman"/>
            </a:endParaRPr>
          </a:p>
          <a:p>
            <a:pPr lvl="0" algn="justLow" fontAlgn="base">
              <a:buFont typeface="+mj-lt"/>
              <a:buAutoNum type="arabicPeriod"/>
              <a:tabLst>
                <a:tab pos="130810" algn="l"/>
                <a:tab pos="228600" algn="l"/>
                <a:tab pos="245110" algn="l"/>
              </a:tabLst>
            </a:pPr>
            <a:r>
              <a:rPr lang="ar-IQ" b="1" dirty="0" smtClean="0">
                <a:effectLst/>
                <a:latin typeface="Times New Roman"/>
                <a:ea typeface="Times New Roman"/>
                <a:cs typeface="Simplified Arabic"/>
              </a:rPr>
              <a:t>العمق : عموماً الترب تكون ذات محتوى عالي من الأوكسجين في الطبقات البعيدة عن السطح، ثاني أوكسيد الكاربون تكون نسبته خاصة في الأجزاء البعيدة عن السطح أعلى من نسبته في الهواء الجوي.</a:t>
            </a:r>
            <a:endParaRPr lang="en-US" sz="2400" dirty="0" smtClean="0">
              <a:effectLst/>
              <a:latin typeface="Times New Roman"/>
              <a:ea typeface="Times New Roman"/>
            </a:endParaRPr>
          </a:p>
          <a:p>
            <a:pPr lvl="0" algn="justLow" fontAlgn="base">
              <a:buFont typeface="+mj-lt"/>
              <a:buAutoNum type="arabicPeriod"/>
              <a:tabLst>
                <a:tab pos="130810" algn="l"/>
                <a:tab pos="228600" algn="l"/>
                <a:tab pos="245110" algn="l"/>
              </a:tabLst>
            </a:pPr>
            <a:r>
              <a:rPr lang="ar-IQ" b="1" dirty="0" smtClean="0">
                <a:effectLst/>
                <a:latin typeface="Times New Roman"/>
                <a:ea typeface="Times New Roman"/>
                <a:cs typeface="Simplified Arabic"/>
              </a:rPr>
              <a:t>فعالية الأحياء الدقيقة.</a:t>
            </a:r>
            <a:endParaRPr lang="en-US" sz="2400" dirty="0" smtClean="0">
              <a:effectLst/>
              <a:latin typeface="Times New Roman"/>
              <a:ea typeface="Times New Roman"/>
            </a:endParaRPr>
          </a:p>
          <a:p>
            <a:pPr lvl="0" algn="justLow" fontAlgn="base">
              <a:buFont typeface="+mj-lt"/>
              <a:buAutoNum type="arabicPeriod"/>
              <a:tabLst>
                <a:tab pos="130810" algn="l"/>
                <a:tab pos="228600" algn="l"/>
                <a:tab pos="245110" algn="l"/>
              </a:tabLst>
            </a:pPr>
            <a:r>
              <a:rPr lang="ar-IQ" b="1" dirty="0" smtClean="0">
                <a:effectLst/>
                <a:latin typeface="Times New Roman"/>
                <a:ea typeface="Times New Roman"/>
                <a:cs typeface="Simplified Arabic"/>
              </a:rPr>
              <a:t>تبادل الغازات بين الجو والتربة .</a:t>
            </a:r>
            <a:endParaRPr lang="en-US" sz="2400" dirty="0" smtClean="0">
              <a:effectLst/>
              <a:latin typeface="Times New Roman"/>
              <a:ea typeface="Times New Roman"/>
            </a:endParaRPr>
          </a:p>
          <a:p>
            <a:r>
              <a:rPr lang="ar-IQ" b="1" dirty="0" smtClean="0">
                <a:effectLst/>
                <a:latin typeface="Times New Roman"/>
                <a:ea typeface="Times New Roman"/>
                <a:cs typeface="Simplified Arabic"/>
              </a:rPr>
              <a:t>الاختلافات الموسمية ويعزى ذلك إلى الاختلاف في درجة حرارة التربة والرطوبة </a:t>
            </a:r>
            <a:endParaRPr lang="ar-IQ" dirty="0"/>
          </a:p>
        </p:txBody>
      </p:sp>
    </p:spTree>
    <p:extLst>
      <p:ext uri="{BB962C8B-B14F-4D97-AF65-F5344CB8AC3E}">
        <p14:creationId xmlns:p14="http://schemas.microsoft.com/office/powerpoint/2010/main" xmlns="" val="3205335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03848" y="1124744"/>
            <a:ext cx="3178696" cy="418058"/>
          </a:xfrm>
        </p:spPr>
        <p:txBody>
          <a:bodyPr>
            <a:normAutofit fontScale="90000"/>
          </a:bodyPr>
          <a:lstStyle/>
          <a:p>
            <a:pPr algn="justLow">
              <a:tabLst>
                <a:tab pos="130810" algn="l"/>
                <a:tab pos="245110" algn="l"/>
              </a:tabLst>
            </a:pPr>
            <a:r>
              <a:rPr lang="ar-IQ" b="1" dirty="0" smtClean="0">
                <a:solidFill>
                  <a:srgbClr val="FF0000"/>
                </a:solidFill>
                <a:effectLst/>
                <a:latin typeface="Times New Roman"/>
                <a:ea typeface="Times New Roman"/>
                <a:cs typeface="Simplified Arabic"/>
              </a:rPr>
              <a:t>مسامية</a:t>
            </a:r>
            <a:r>
              <a:rPr lang="ar-IQ" b="1" dirty="0" smtClean="0">
                <a:effectLst/>
                <a:latin typeface="Times New Roman"/>
                <a:ea typeface="Times New Roman"/>
                <a:cs typeface="Simplified Arabic"/>
              </a:rPr>
              <a:t> </a:t>
            </a:r>
            <a:r>
              <a:rPr lang="ar-IQ" b="1" dirty="0" smtClean="0">
                <a:solidFill>
                  <a:srgbClr val="FF0000"/>
                </a:solidFill>
                <a:effectLst/>
                <a:latin typeface="Times New Roman"/>
                <a:ea typeface="Times New Roman"/>
                <a:cs typeface="Simplified Arabic"/>
              </a:rPr>
              <a:t>التربة</a:t>
            </a:r>
            <a:r>
              <a:rPr lang="en-US" b="1" dirty="0" smtClean="0">
                <a:effectLst/>
                <a:latin typeface="Times New Roman"/>
                <a:ea typeface="Times New Roman"/>
                <a:cs typeface="Simplified Arabic"/>
              </a:rPr>
              <a:t>                 </a:t>
            </a:r>
            <a:r>
              <a:rPr lang="en-US" sz="3600" dirty="0" smtClean="0">
                <a:effectLst/>
                <a:latin typeface="Times New Roman"/>
                <a:ea typeface="Times New Roman"/>
              </a:rPr>
              <a:t/>
            </a:r>
            <a:br>
              <a:rPr lang="en-US" sz="3600" dirty="0" smtClean="0">
                <a:effectLst/>
                <a:latin typeface="Times New Roman"/>
                <a:ea typeface="Times New Roman"/>
              </a:rPr>
            </a:br>
            <a:endParaRPr lang="ar-IQ" dirty="0"/>
          </a:p>
        </p:txBody>
      </p:sp>
      <p:sp>
        <p:nvSpPr>
          <p:cNvPr id="3" name="عنصر نائب للمحتوى 2"/>
          <p:cNvSpPr>
            <a:spLocks noGrp="1"/>
          </p:cNvSpPr>
          <p:nvPr>
            <p:ph idx="1"/>
          </p:nvPr>
        </p:nvSpPr>
        <p:spPr>
          <a:xfrm>
            <a:off x="457200" y="1600201"/>
            <a:ext cx="8229600" cy="2620888"/>
          </a:xfrm>
        </p:spPr>
        <p:txBody>
          <a:bodyPr/>
          <a:lstStyle/>
          <a:p>
            <a:r>
              <a:rPr lang="en-US" b="1" dirty="0" smtClean="0">
                <a:effectLst/>
                <a:latin typeface="Times New Roman"/>
                <a:ea typeface="Times New Roman"/>
                <a:cs typeface="Simplified Arabic"/>
              </a:rPr>
              <a:t> </a:t>
            </a:r>
            <a:r>
              <a:rPr lang="ar-IQ" b="1" dirty="0" smtClean="0">
                <a:effectLst/>
                <a:latin typeface="Times New Roman"/>
                <a:ea typeface="Times New Roman"/>
                <a:cs typeface="Simplified Arabic"/>
              </a:rPr>
              <a:t>التربة مهما كانت مرصوصة ومهما كانت دقائقها صغيرة لابد </a:t>
            </a:r>
            <a:r>
              <a:rPr lang="ar-IQ" b="1" dirty="0" err="1" smtClean="0">
                <a:effectLst/>
                <a:latin typeface="Times New Roman"/>
                <a:ea typeface="Times New Roman"/>
                <a:cs typeface="Simplified Arabic"/>
              </a:rPr>
              <a:t>ان</a:t>
            </a:r>
            <a:r>
              <a:rPr lang="ar-IQ" b="1" dirty="0" smtClean="0">
                <a:effectLst/>
                <a:latin typeface="Times New Roman"/>
                <a:ea typeface="Times New Roman"/>
                <a:cs typeface="Simplified Arabic"/>
              </a:rPr>
              <a:t> توجد يبنها مسامات يشغلها  أما الهواء أو الماء وغالباً الاثنان معاً. قسم من الفراغات تشغلها جذور النباتات والأحياء التي تعيش في التربة. مجموع حجم المسامات بالنسبة للحجم الكلي للتربة تسمى مسامية التربة. </a:t>
            </a:r>
            <a:endParaRPr lang="ar-IQ" dirty="0"/>
          </a:p>
        </p:txBody>
      </p:sp>
    </p:spTree>
    <p:extLst>
      <p:ext uri="{BB962C8B-B14F-4D97-AF65-F5344CB8AC3E}">
        <p14:creationId xmlns:p14="http://schemas.microsoft.com/office/powerpoint/2010/main" xmlns="" val="579164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normAutofit fontScale="92500" lnSpcReduction="10000"/>
          </a:bodyPr>
          <a:lstStyle/>
          <a:p>
            <a:pPr algn="just"/>
            <a:r>
              <a:rPr lang="ar-IQ" b="1" dirty="0" smtClean="0">
                <a:effectLst/>
                <a:latin typeface="Times New Roman"/>
                <a:ea typeface="Times New Roman"/>
                <a:cs typeface="Simplified Arabic"/>
              </a:rPr>
              <a:t> من العوامل التي تؤثر على </a:t>
            </a:r>
            <a:r>
              <a:rPr lang="ar-IQ" b="1" dirty="0" err="1" smtClean="0">
                <a:effectLst/>
                <a:latin typeface="Times New Roman"/>
                <a:ea typeface="Times New Roman"/>
                <a:cs typeface="Simplified Arabic"/>
              </a:rPr>
              <a:t>المسامية،النسجه</a:t>
            </a:r>
            <a:r>
              <a:rPr lang="ar-IQ" b="1" dirty="0" smtClean="0">
                <a:effectLst/>
                <a:latin typeface="Times New Roman"/>
                <a:ea typeface="Times New Roman"/>
                <a:cs typeface="Simplified Arabic"/>
              </a:rPr>
              <a:t> والبناء ومقدار الرص إضافة إلى التجوية من مواد عضوية وجذور وأحياء وحيوانات التربة. مقدار مسامية الترب الاعتيادية يتراوح بين (60-50 %) في الأفاق العليا وتقل كلما ازداد عمق التربة حتى تصل إلى (30-25 %). إضافة إلى أهمية مسامية التربة في استخداماتها المختلفة للأغراض الزراعية والهندسية والمدنية فان لتوزيع حجوم المسامات كذلك أهمية كبيرة لاستعمالات التربة، فعندما تكون معظم المسامات صغيرة الحجم فان ذلك يؤدي إلى انخفاض في قابلية التربة على توصيل الماء وتبادل الغازات، ولما كانت معظم مسام التربة الرملية كبيرة الحجم فان حركة الماء والهواء فيما تكون عادة عالية مقارنة بالترب المعدنية الأخرى بالرغم من </a:t>
            </a:r>
            <a:r>
              <a:rPr lang="ar-IQ" b="1" dirty="0" err="1" smtClean="0">
                <a:effectLst/>
                <a:latin typeface="Times New Roman"/>
                <a:ea typeface="Times New Roman"/>
                <a:cs typeface="Simplified Arabic"/>
              </a:rPr>
              <a:t>ان</a:t>
            </a:r>
            <a:r>
              <a:rPr lang="ar-IQ" b="1" dirty="0" smtClean="0">
                <a:effectLst/>
                <a:latin typeface="Times New Roman"/>
                <a:ea typeface="Times New Roman"/>
                <a:cs typeface="Simplified Arabic"/>
              </a:rPr>
              <a:t> مجموع المسامات في هذه الترب منخفضة مقارنة بالترب الأخرى.</a:t>
            </a:r>
            <a:endParaRPr lang="ar-IQ" dirty="0"/>
          </a:p>
        </p:txBody>
      </p:sp>
    </p:spTree>
    <p:extLst>
      <p:ext uri="{BB962C8B-B14F-4D97-AF65-F5344CB8AC3E}">
        <p14:creationId xmlns:p14="http://schemas.microsoft.com/office/powerpoint/2010/main" xmlns="" val="1588403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932040" y="476672"/>
            <a:ext cx="3754760" cy="720080"/>
          </a:xfrm>
        </p:spPr>
        <p:txBody>
          <a:bodyPr>
            <a:normAutofit fontScale="90000"/>
          </a:bodyPr>
          <a:lstStyle/>
          <a:p>
            <a:pPr algn="justLow">
              <a:tabLst>
                <a:tab pos="130810" algn="l"/>
                <a:tab pos="245110" algn="l"/>
              </a:tabLst>
            </a:pPr>
            <a:r>
              <a:rPr lang="ar-IQ" b="1" dirty="0" smtClean="0">
                <a:solidFill>
                  <a:srgbClr val="FF0000"/>
                </a:solidFill>
                <a:effectLst/>
                <a:latin typeface="Times New Roman"/>
                <a:ea typeface="Times New Roman"/>
                <a:cs typeface="Simplified Arabic"/>
              </a:rPr>
              <a:t>حرارة التربة </a:t>
            </a:r>
            <a:r>
              <a:rPr lang="en-US" sz="3600" dirty="0" smtClean="0">
                <a:solidFill>
                  <a:srgbClr val="FF0000"/>
                </a:solidFill>
                <a:effectLst/>
                <a:latin typeface="Times New Roman"/>
                <a:ea typeface="Times New Roman"/>
              </a:rPr>
              <a:t/>
            </a:r>
            <a:br>
              <a:rPr lang="en-US" sz="3600" dirty="0" smtClean="0">
                <a:solidFill>
                  <a:srgbClr val="FF0000"/>
                </a:solidFill>
                <a:effectLst/>
                <a:latin typeface="Times New Roman"/>
                <a:ea typeface="Times New Roman"/>
              </a:rPr>
            </a:br>
            <a:endParaRPr lang="ar-IQ" dirty="0">
              <a:solidFill>
                <a:srgbClr val="FF0000"/>
              </a:solidFill>
            </a:endParaRPr>
          </a:p>
        </p:txBody>
      </p:sp>
      <p:sp>
        <p:nvSpPr>
          <p:cNvPr id="3" name="عنصر نائب للمحتوى 2"/>
          <p:cNvSpPr>
            <a:spLocks noGrp="1"/>
          </p:cNvSpPr>
          <p:nvPr>
            <p:ph idx="1"/>
          </p:nvPr>
        </p:nvSpPr>
        <p:spPr/>
        <p:txBody>
          <a:bodyPr>
            <a:normAutofit fontScale="77500" lnSpcReduction="20000"/>
          </a:bodyPr>
          <a:lstStyle/>
          <a:p>
            <a:pPr algn="justLow">
              <a:tabLst>
                <a:tab pos="130810" algn="l"/>
                <a:tab pos="245110" algn="l"/>
              </a:tabLst>
            </a:pPr>
            <a:r>
              <a:rPr lang="ar-SA" b="1" dirty="0" smtClean="0">
                <a:effectLst/>
                <a:latin typeface="Times New Roman"/>
                <a:ea typeface="Times New Roman"/>
                <a:cs typeface="Simplified Arabic"/>
              </a:rPr>
              <a:t>تنمو النباتات عندما تكون درجة حرارة الجو 4 </a:t>
            </a:r>
            <a:r>
              <a:rPr lang="ar-SA" b="1" dirty="0" err="1" smtClean="0">
                <a:effectLst/>
                <a:latin typeface="Times New Roman"/>
                <a:ea typeface="Times New Roman"/>
                <a:cs typeface="Simplified Arabic"/>
              </a:rPr>
              <a:t>م</a:t>
            </a:r>
            <a:r>
              <a:rPr lang="ar-SA" b="1" baseline="30000" dirty="0" err="1" smtClean="0">
                <a:effectLst/>
                <a:latin typeface="Times New Roman"/>
                <a:ea typeface="Times New Roman"/>
                <a:cs typeface="Simplified Arabic"/>
              </a:rPr>
              <a:t>5</a:t>
            </a:r>
            <a:r>
              <a:rPr lang="ar-SA" b="1" dirty="0" smtClean="0">
                <a:effectLst/>
                <a:latin typeface="Times New Roman"/>
                <a:ea typeface="Times New Roman"/>
                <a:cs typeface="Simplified Arabic"/>
              </a:rPr>
              <a:t> وعندما تزداد درجة الحرارة يزداد النمو إلى أن تصل إلى 35 </a:t>
            </a:r>
            <a:r>
              <a:rPr lang="ar-SA" b="1" dirty="0" err="1" smtClean="0">
                <a:effectLst/>
                <a:latin typeface="Times New Roman"/>
                <a:ea typeface="Times New Roman"/>
                <a:cs typeface="Simplified Arabic"/>
              </a:rPr>
              <a:t>م</a:t>
            </a:r>
            <a:r>
              <a:rPr lang="ar-SA" b="1" baseline="30000" dirty="0" err="1" smtClean="0">
                <a:effectLst/>
                <a:latin typeface="Times New Roman"/>
                <a:ea typeface="Times New Roman"/>
                <a:cs typeface="Simplified Arabic"/>
              </a:rPr>
              <a:t>5</a:t>
            </a:r>
            <a:r>
              <a:rPr lang="ar-SA" b="1" dirty="0" smtClean="0">
                <a:effectLst/>
                <a:latin typeface="Times New Roman"/>
                <a:ea typeface="Times New Roman"/>
                <a:cs typeface="Simplified Arabic"/>
              </a:rPr>
              <a:t> حيث يبدأ الانخفاض في إنتاج المحاصيل، على </a:t>
            </a:r>
            <a:r>
              <a:rPr lang="ar-SA" b="1" dirty="0" err="1" smtClean="0">
                <a:effectLst/>
                <a:latin typeface="Times New Roman"/>
                <a:ea typeface="Times New Roman"/>
                <a:cs typeface="Simplified Arabic"/>
              </a:rPr>
              <a:t>ان</a:t>
            </a:r>
            <a:r>
              <a:rPr lang="ar-SA" b="1" dirty="0" smtClean="0">
                <a:effectLst/>
                <a:latin typeface="Times New Roman"/>
                <a:ea typeface="Times New Roman"/>
                <a:cs typeface="Simplified Arabic"/>
              </a:rPr>
              <a:t> درجة الحرارة (15-25 </a:t>
            </a:r>
            <a:r>
              <a:rPr lang="ar-SA" b="1" dirty="0" err="1" smtClean="0">
                <a:effectLst/>
                <a:latin typeface="Times New Roman"/>
                <a:ea typeface="Times New Roman"/>
                <a:cs typeface="Simplified Arabic"/>
              </a:rPr>
              <a:t>م</a:t>
            </a:r>
            <a:r>
              <a:rPr lang="ar-SA" b="1" baseline="30000" dirty="0" err="1" smtClean="0">
                <a:effectLst/>
                <a:latin typeface="Times New Roman"/>
                <a:ea typeface="Times New Roman"/>
                <a:cs typeface="Simplified Arabic"/>
              </a:rPr>
              <a:t>5</a:t>
            </a:r>
            <a:r>
              <a:rPr lang="ar-SA" b="1" dirty="0" smtClean="0">
                <a:effectLst/>
                <a:latin typeface="Times New Roman"/>
                <a:ea typeface="Times New Roman"/>
                <a:cs typeface="Simplified Arabic"/>
              </a:rPr>
              <a:t>) من الدرجات الأكثر ملائمة لجميع النباتات، تتأثر حرارة التربة بـ</a:t>
            </a:r>
            <a:endParaRPr lang="en-US" sz="2400" dirty="0" smtClean="0">
              <a:effectLst/>
              <a:latin typeface="Times New Roman"/>
              <a:ea typeface="Times New Roman"/>
            </a:endParaRPr>
          </a:p>
          <a:p>
            <a:pPr lvl="0" algn="justLow">
              <a:buFont typeface="+mj-lt"/>
              <a:buAutoNum type="arabicPeriod"/>
              <a:tabLst>
                <a:tab pos="130810" algn="l"/>
                <a:tab pos="245110" algn="l"/>
                <a:tab pos="457200" algn="l"/>
              </a:tabLst>
            </a:pPr>
            <a:r>
              <a:rPr lang="ar-SA" b="1" dirty="0" smtClean="0">
                <a:effectLst/>
                <a:latin typeface="Times New Roman"/>
                <a:ea typeface="Times New Roman"/>
                <a:cs typeface="Simplified Arabic"/>
              </a:rPr>
              <a:t>كثافة التربة</a:t>
            </a:r>
            <a:endParaRPr lang="en-US" sz="2400" dirty="0" smtClean="0">
              <a:effectLst/>
              <a:latin typeface="Times New Roman"/>
              <a:ea typeface="Times New Roman"/>
            </a:endParaRPr>
          </a:p>
          <a:p>
            <a:pPr lvl="0" algn="justLow">
              <a:buFont typeface="+mj-lt"/>
              <a:buAutoNum type="arabicPeriod"/>
              <a:tabLst>
                <a:tab pos="130810" algn="l"/>
                <a:tab pos="245110" algn="l"/>
                <a:tab pos="457200" algn="l"/>
              </a:tabLst>
            </a:pPr>
            <a:r>
              <a:rPr lang="ar-SA" b="1" dirty="0" smtClean="0">
                <a:effectLst/>
                <a:latin typeface="Times New Roman"/>
                <a:ea typeface="Times New Roman"/>
                <a:cs typeface="Simplified Arabic"/>
              </a:rPr>
              <a:t>ماء التربة </a:t>
            </a:r>
            <a:endParaRPr lang="en-US" sz="2400" dirty="0" smtClean="0">
              <a:effectLst/>
              <a:latin typeface="Times New Roman"/>
              <a:ea typeface="Times New Roman"/>
            </a:endParaRPr>
          </a:p>
          <a:p>
            <a:pPr lvl="0" algn="justLow">
              <a:buFont typeface="+mj-lt"/>
              <a:buAutoNum type="arabicPeriod"/>
              <a:tabLst>
                <a:tab pos="130810" algn="l"/>
                <a:tab pos="245110" algn="l"/>
                <a:tab pos="457200" algn="l"/>
              </a:tabLst>
            </a:pPr>
            <a:r>
              <a:rPr lang="ar-SA" b="1" dirty="0" smtClean="0">
                <a:effectLst/>
                <a:latin typeface="Times New Roman"/>
                <a:ea typeface="Times New Roman"/>
                <a:cs typeface="Simplified Arabic"/>
              </a:rPr>
              <a:t>لون التربة</a:t>
            </a:r>
            <a:endParaRPr lang="en-US" sz="2400" dirty="0" smtClean="0">
              <a:effectLst/>
              <a:latin typeface="Times New Roman"/>
              <a:ea typeface="Times New Roman"/>
            </a:endParaRPr>
          </a:p>
          <a:p>
            <a:pPr lvl="0" algn="justLow">
              <a:buFont typeface="+mj-lt"/>
              <a:buAutoNum type="arabicPeriod"/>
              <a:tabLst>
                <a:tab pos="130810" algn="l"/>
                <a:tab pos="245110" algn="l"/>
                <a:tab pos="457200" algn="l"/>
              </a:tabLst>
            </a:pPr>
            <a:r>
              <a:rPr lang="ar-SA" b="1" dirty="0" smtClean="0">
                <a:effectLst/>
                <a:latin typeface="Times New Roman"/>
                <a:ea typeface="Times New Roman"/>
                <a:cs typeface="Simplified Arabic"/>
              </a:rPr>
              <a:t>تركيب التربة</a:t>
            </a:r>
            <a:endParaRPr lang="en-US" sz="2400" dirty="0" smtClean="0">
              <a:effectLst/>
              <a:latin typeface="Times New Roman"/>
              <a:ea typeface="Times New Roman"/>
            </a:endParaRPr>
          </a:p>
          <a:p>
            <a:pPr lvl="0" algn="justLow">
              <a:buFont typeface="+mj-lt"/>
              <a:buAutoNum type="arabicPeriod"/>
              <a:tabLst>
                <a:tab pos="130810" algn="l"/>
                <a:tab pos="245110" algn="l"/>
                <a:tab pos="457200" algn="l"/>
              </a:tabLst>
            </a:pPr>
            <a:r>
              <a:rPr lang="ar-SA" b="1" dirty="0" smtClean="0">
                <a:effectLst/>
                <a:latin typeface="Times New Roman"/>
                <a:ea typeface="Times New Roman"/>
                <a:cs typeface="Simplified Arabic"/>
              </a:rPr>
              <a:t>أحياء التربة  </a:t>
            </a:r>
            <a:endParaRPr lang="en-US" sz="2400" dirty="0" smtClean="0">
              <a:effectLst/>
              <a:latin typeface="Times New Roman"/>
              <a:ea typeface="Times New Roman"/>
            </a:endParaRPr>
          </a:p>
          <a:p>
            <a:pPr lvl="0" algn="justLow">
              <a:buFont typeface="+mj-lt"/>
              <a:buAutoNum type="arabicPeriod"/>
              <a:tabLst>
                <a:tab pos="130810" algn="l"/>
                <a:tab pos="245110" algn="l"/>
                <a:tab pos="457200" algn="l"/>
              </a:tabLst>
            </a:pPr>
            <a:r>
              <a:rPr lang="ar-SA" b="1" dirty="0" smtClean="0">
                <a:effectLst/>
                <a:latin typeface="Times New Roman"/>
                <a:ea typeface="Times New Roman"/>
                <a:cs typeface="Simplified Arabic"/>
              </a:rPr>
              <a:t>الغطاء النباتي  </a:t>
            </a:r>
            <a:endParaRPr lang="en-US" sz="2400" dirty="0" smtClean="0">
              <a:effectLst/>
              <a:latin typeface="Times New Roman"/>
              <a:ea typeface="Times New Roman"/>
            </a:endParaRPr>
          </a:p>
          <a:p>
            <a:pPr lvl="0" algn="justLow">
              <a:buFont typeface="+mj-lt"/>
              <a:buAutoNum type="arabicPeriod"/>
              <a:tabLst>
                <a:tab pos="130810" algn="l"/>
                <a:tab pos="245110" algn="l"/>
                <a:tab pos="457200" algn="l"/>
              </a:tabLst>
            </a:pPr>
            <a:r>
              <a:rPr lang="ar-SA" b="1" dirty="0" smtClean="0">
                <a:effectLst/>
                <a:latin typeface="Times New Roman"/>
                <a:ea typeface="Times New Roman"/>
                <a:cs typeface="Simplified Arabic"/>
              </a:rPr>
              <a:t>العوامل الجوية </a:t>
            </a:r>
            <a:endParaRPr lang="en-US" sz="2400" dirty="0" smtClean="0">
              <a:effectLst/>
              <a:latin typeface="Times New Roman"/>
              <a:ea typeface="Times New Roman"/>
            </a:endParaRPr>
          </a:p>
          <a:p>
            <a:pPr lvl="0" algn="justLow">
              <a:buFont typeface="+mj-lt"/>
              <a:buAutoNum type="arabicPeriod"/>
              <a:tabLst>
                <a:tab pos="130810" algn="l"/>
                <a:tab pos="245110" algn="l"/>
                <a:tab pos="457200" algn="l"/>
              </a:tabLst>
            </a:pPr>
            <a:r>
              <a:rPr lang="ar-SA" b="1" dirty="0" smtClean="0">
                <a:effectLst/>
                <a:latin typeface="Times New Roman"/>
                <a:ea typeface="Times New Roman"/>
                <a:cs typeface="Simplified Arabic"/>
              </a:rPr>
              <a:t>الموقع والتضاريس</a:t>
            </a:r>
            <a:endParaRPr lang="en-US" sz="2400" dirty="0" smtClean="0">
              <a:effectLst/>
              <a:latin typeface="Times New Roman"/>
              <a:ea typeface="Times New Roman"/>
            </a:endParaRPr>
          </a:p>
          <a:p>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52833" y="3060192"/>
            <a:ext cx="2592288" cy="32082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1600" y="260648"/>
            <a:ext cx="1909425" cy="11967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81072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6"/>
          </a:xfrm>
        </p:spPr>
        <p:txBody>
          <a:bodyPr>
            <a:normAutofit fontScale="92500" lnSpcReduction="10000"/>
          </a:bodyPr>
          <a:lstStyle/>
          <a:p>
            <a:pPr indent="0" algn="ctr">
              <a:buNone/>
              <a:tabLst>
                <a:tab pos="487045" algn="l"/>
                <a:tab pos="577215" algn="l"/>
              </a:tabLst>
            </a:pPr>
            <a:r>
              <a:rPr lang="ar-IQ" sz="4800" b="1" dirty="0">
                <a:latin typeface="Times New Roman"/>
                <a:ea typeface="Times New Roman"/>
                <a:cs typeface="Simplified Arabic"/>
              </a:rPr>
              <a:t>أسئلة الفصل الثالث/ النظري</a:t>
            </a:r>
            <a:endParaRPr lang="en-US" sz="4000" dirty="0">
              <a:latin typeface="Times New Roman"/>
              <a:ea typeface="Times New Roman"/>
            </a:endParaRPr>
          </a:p>
          <a:p>
            <a:pPr indent="0" algn="just">
              <a:buNone/>
              <a:tabLst>
                <a:tab pos="487045" algn="l"/>
                <a:tab pos="577215" algn="l"/>
              </a:tabLst>
            </a:pPr>
            <a:r>
              <a:rPr lang="ar-IQ" sz="4000" b="1" dirty="0" err="1">
                <a:latin typeface="Times New Roman"/>
                <a:ea typeface="Times New Roman"/>
                <a:cs typeface="Simplified Arabic"/>
              </a:rPr>
              <a:t>س1</a:t>
            </a:r>
            <a:r>
              <a:rPr lang="ar-IQ" sz="4000" b="1" dirty="0">
                <a:latin typeface="Times New Roman"/>
                <a:ea typeface="Times New Roman"/>
                <a:cs typeface="Simplified Arabic"/>
              </a:rPr>
              <a:t>: لكل لون للتربة دلالة معينة. توسع في هذا المفهوم مع أمثلة ؟</a:t>
            </a:r>
            <a:endParaRPr lang="en-US" sz="4000" dirty="0">
              <a:latin typeface="Times New Roman"/>
              <a:ea typeface="Times New Roman"/>
            </a:endParaRPr>
          </a:p>
          <a:p>
            <a:pPr indent="0" algn="just">
              <a:buNone/>
              <a:tabLst>
                <a:tab pos="487045" algn="l"/>
                <a:tab pos="577215" algn="l"/>
              </a:tabLst>
            </a:pPr>
            <a:r>
              <a:rPr lang="ar-IQ" sz="4000" b="1" dirty="0" err="1">
                <a:latin typeface="Times New Roman"/>
                <a:ea typeface="Times New Roman"/>
                <a:cs typeface="Simplified Arabic"/>
              </a:rPr>
              <a:t>س2</a:t>
            </a:r>
            <a:r>
              <a:rPr lang="ar-IQ" sz="4000" b="1" dirty="0">
                <a:latin typeface="Times New Roman"/>
                <a:ea typeface="Times New Roman"/>
                <a:cs typeface="Simplified Arabic"/>
              </a:rPr>
              <a:t>: عرف الكثافة الحقيقة والظاهرية للتربة ؟</a:t>
            </a:r>
            <a:endParaRPr lang="en-US" sz="4000" dirty="0">
              <a:latin typeface="Times New Roman"/>
              <a:ea typeface="Times New Roman"/>
            </a:endParaRPr>
          </a:p>
          <a:p>
            <a:pPr indent="0" algn="just">
              <a:buNone/>
              <a:tabLst>
                <a:tab pos="487045" algn="l"/>
                <a:tab pos="577215" algn="l"/>
              </a:tabLst>
            </a:pPr>
            <a:r>
              <a:rPr lang="ar-IQ" sz="4000" b="1" dirty="0" err="1">
                <a:latin typeface="Times New Roman"/>
                <a:ea typeface="Times New Roman"/>
                <a:cs typeface="Simplified Arabic"/>
              </a:rPr>
              <a:t>س3</a:t>
            </a:r>
            <a:r>
              <a:rPr lang="ar-IQ" sz="4000" b="1" dirty="0">
                <a:latin typeface="Times New Roman"/>
                <a:ea typeface="Times New Roman"/>
                <a:cs typeface="Simplified Arabic"/>
              </a:rPr>
              <a:t>: عدد أهم العوامل التي تساعد على تكوين بناء التربة ؟</a:t>
            </a:r>
            <a:endParaRPr lang="en-US" sz="4000" dirty="0">
              <a:latin typeface="Times New Roman"/>
              <a:ea typeface="Times New Roman"/>
            </a:endParaRPr>
          </a:p>
          <a:p>
            <a:pPr indent="0" algn="just">
              <a:buNone/>
              <a:tabLst>
                <a:tab pos="487045" algn="l"/>
                <a:tab pos="577215" algn="l"/>
              </a:tabLst>
            </a:pPr>
            <a:r>
              <a:rPr lang="ar-IQ" sz="4000" b="1" dirty="0" err="1">
                <a:latin typeface="Times New Roman"/>
                <a:ea typeface="Times New Roman"/>
                <a:cs typeface="Simplified Arabic"/>
              </a:rPr>
              <a:t>س4</a:t>
            </a:r>
            <a:r>
              <a:rPr lang="ar-IQ" sz="4000" b="1" dirty="0">
                <a:latin typeface="Times New Roman"/>
                <a:ea typeface="Times New Roman"/>
                <a:cs typeface="Simplified Arabic"/>
              </a:rPr>
              <a:t>: ما هي العوامل المؤثرة على تكوين تركيب التربة ؟</a:t>
            </a:r>
            <a:endParaRPr lang="en-US" sz="4000" dirty="0">
              <a:latin typeface="Times New Roman"/>
              <a:ea typeface="Times New Roman"/>
            </a:endParaRPr>
          </a:p>
          <a:p>
            <a:pPr indent="0" algn="just">
              <a:buNone/>
              <a:tabLst>
                <a:tab pos="487045" algn="l"/>
                <a:tab pos="577215" algn="l"/>
              </a:tabLst>
            </a:pPr>
            <a:r>
              <a:rPr lang="ar-IQ" sz="4000" b="1" dirty="0" err="1">
                <a:latin typeface="Times New Roman"/>
                <a:ea typeface="Times New Roman"/>
                <a:cs typeface="Simplified Arabic"/>
              </a:rPr>
              <a:t>س5</a:t>
            </a:r>
            <a:r>
              <a:rPr lang="ar-IQ" sz="4000" b="1" dirty="0">
                <a:latin typeface="Times New Roman"/>
                <a:ea typeface="Times New Roman"/>
                <a:cs typeface="Simplified Arabic"/>
              </a:rPr>
              <a:t>: بماذا تتأثر حرارة التربة ؟</a:t>
            </a:r>
            <a:endParaRPr lang="en-US" sz="4000" dirty="0">
              <a:latin typeface="Times New Roman"/>
              <a:ea typeface="Times New Roman"/>
            </a:endParaRPr>
          </a:p>
          <a:p>
            <a:pPr marL="0" indent="0">
              <a:buNone/>
            </a:pPr>
            <a:endParaRPr lang="ar-IQ" dirty="0"/>
          </a:p>
        </p:txBody>
      </p:sp>
      <p:pic>
        <p:nvPicPr>
          <p:cNvPr id="15368"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4857750"/>
            <a:ext cx="2304256" cy="1728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6665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circle(in)">
                                      <p:cBhvr>
                                        <p:cTn id="7" dur="20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412776"/>
            <a:ext cx="8229600" cy="1143000"/>
          </a:xfrm>
        </p:spPr>
        <p:txBody>
          <a:bodyPr/>
          <a:lstStyle/>
          <a:p>
            <a:r>
              <a:rPr lang="ar-IQ" dirty="0" smtClean="0"/>
              <a:t>إعداد</a:t>
            </a:r>
            <a:endParaRPr lang="ar-IQ" dirty="0"/>
          </a:p>
        </p:txBody>
      </p:sp>
      <p:sp>
        <p:nvSpPr>
          <p:cNvPr id="3" name="عنصر نائب للمحتوى 2"/>
          <p:cNvSpPr>
            <a:spLocks noGrp="1"/>
          </p:cNvSpPr>
          <p:nvPr>
            <p:ph idx="1"/>
          </p:nvPr>
        </p:nvSpPr>
        <p:spPr>
          <a:xfrm>
            <a:off x="2051720" y="2852936"/>
            <a:ext cx="5554960" cy="676672"/>
          </a:xfrm>
        </p:spPr>
        <p:txBody>
          <a:bodyPr/>
          <a:lstStyle/>
          <a:p>
            <a:pPr marL="0" indent="0">
              <a:buNone/>
            </a:pPr>
            <a:r>
              <a:rPr lang="ar-IQ" dirty="0" smtClean="0"/>
              <a:t>الأستاذ الدكتور مظفر احمد الموصلي</a:t>
            </a:r>
            <a:endParaRPr lang="ar-IQ" dirty="0"/>
          </a:p>
        </p:txBody>
      </p:sp>
    </p:spTree>
    <p:extLst>
      <p:ext uri="{BB962C8B-B14F-4D97-AF65-F5344CB8AC3E}">
        <p14:creationId xmlns:p14="http://schemas.microsoft.com/office/powerpoint/2010/main" xmlns="" val="1464685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836712"/>
            <a:ext cx="8229600" cy="1143000"/>
          </a:xfrm>
        </p:spPr>
        <p:txBody>
          <a:bodyPr/>
          <a:lstStyle/>
          <a:p>
            <a:r>
              <a:rPr lang="ar-IQ" dirty="0" smtClean="0">
                <a:solidFill>
                  <a:srgbClr val="FF0000"/>
                </a:solidFill>
              </a:rPr>
              <a:t>الأسبوع القادم بأذن الله تعالى</a:t>
            </a:r>
            <a:endParaRPr lang="ar-IQ" dirty="0">
              <a:solidFill>
                <a:srgbClr val="FF0000"/>
              </a:solidFill>
            </a:endParaRPr>
          </a:p>
        </p:txBody>
      </p:sp>
      <p:sp>
        <p:nvSpPr>
          <p:cNvPr id="3" name="عنصر نائب للمحتوى 2"/>
          <p:cNvSpPr>
            <a:spLocks noGrp="1"/>
          </p:cNvSpPr>
          <p:nvPr>
            <p:ph idx="1"/>
          </p:nvPr>
        </p:nvSpPr>
        <p:spPr>
          <a:xfrm>
            <a:off x="395536" y="2564904"/>
            <a:ext cx="8229600" cy="936104"/>
          </a:xfrm>
        </p:spPr>
        <p:txBody>
          <a:bodyPr>
            <a:normAutofit/>
          </a:bodyPr>
          <a:lstStyle/>
          <a:p>
            <a:pPr marL="0" indent="0" algn="ctr">
              <a:buNone/>
            </a:pPr>
            <a:r>
              <a:rPr lang="ar-IQ" sz="3600" b="1" dirty="0" smtClean="0">
                <a:effectLst/>
                <a:latin typeface="Simplified Arabic" panose="02020603050405020304" pitchFamily="18" charset="-78"/>
                <a:ea typeface="Times New Roman"/>
                <a:cs typeface="Simplified Arabic" panose="02020603050405020304" pitchFamily="18" charset="-78"/>
              </a:rPr>
              <a:t>الفصل الرابع</a:t>
            </a:r>
            <a:r>
              <a:rPr lang="ar-IQ" sz="3600" b="1" dirty="0">
                <a:latin typeface="Simplified Arabic" panose="02020603050405020304" pitchFamily="18" charset="-78"/>
                <a:ea typeface="Times New Roman"/>
                <a:cs typeface="Simplified Arabic" panose="02020603050405020304" pitchFamily="18" charset="-78"/>
              </a:rPr>
              <a:t> </a:t>
            </a:r>
            <a:r>
              <a:rPr lang="ar-IQ" sz="3600" b="1" dirty="0" smtClean="0">
                <a:latin typeface="Simplified Arabic" panose="02020603050405020304" pitchFamily="18" charset="-78"/>
                <a:ea typeface="Times New Roman"/>
                <a:cs typeface="Simplified Arabic" panose="02020603050405020304" pitchFamily="18" charset="-78"/>
              </a:rPr>
              <a:t> </a:t>
            </a:r>
            <a:r>
              <a:rPr lang="ar-IQ" sz="3600" b="1" dirty="0" smtClean="0">
                <a:effectLst/>
                <a:latin typeface="Simplified Arabic" panose="02020603050405020304" pitchFamily="18" charset="-78"/>
                <a:ea typeface="Times New Roman"/>
                <a:cs typeface="Simplified Arabic" panose="02020603050405020304" pitchFamily="18" charset="-78"/>
              </a:rPr>
              <a:t>ماء التربة</a:t>
            </a:r>
            <a:endParaRPr lang="ar-IQ" sz="3600" b="1" dirty="0" smtClean="0">
              <a:latin typeface="Simplified Arabic" panose="02020603050405020304" pitchFamily="18" charset="-78"/>
              <a:ea typeface="Times New Roman"/>
              <a:cs typeface="Simplified Arabic" panose="02020603050405020304" pitchFamily="18" charset="-78"/>
            </a:endParaRPr>
          </a:p>
          <a:p>
            <a:endParaRPr lang="ar-IQ" dirty="0"/>
          </a:p>
        </p:txBody>
      </p:sp>
    </p:spTree>
    <p:extLst>
      <p:ext uri="{BB962C8B-B14F-4D97-AF65-F5344CB8AC3E}">
        <p14:creationId xmlns:p14="http://schemas.microsoft.com/office/powerpoint/2010/main" xmlns="" val="3187366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635896" y="386916"/>
            <a:ext cx="4341168" cy="1143000"/>
          </a:xfrm>
        </p:spPr>
        <p:txBody>
          <a:bodyPr>
            <a:normAutofit fontScale="90000"/>
          </a:bodyPr>
          <a:lstStyle/>
          <a:p>
            <a:pPr>
              <a:tabLst>
                <a:tab pos="130810" algn="l"/>
                <a:tab pos="245110" algn="l"/>
                <a:tab pos="359410" algn="l"/>
              </a:tabLst>
            </a:pPr>
            <a:r>
              <a:rPr lang="ar-IQ" b="1" dirty="0">
                <a:latin typeface="Times New Roman"/>
                <a:ea typeface="Times New Roman"/>
                <a:cs typeface="Simplified Arabic"/>
              </a:rPr>
              <a:t>القسم النظري</a:t>
            </a:r>
            <a:r>
              <a:rPr lang="en-US" sz="2400" dirty="0">
                <a:latin typeface="Times New Roman"/>
                <a:ea typeface="Times New Roman"/>
              </a:rPr>
              <a:t/>
            </a:r>
            <a:br>
              <a:rPr lang="en-US" sz="2400" dirty="0">
                <a:latin typeface="Times New Roman"/>
                <a:ea typeface="Times New Roman"/>
              </a:rPr>
            </a:br>
            <a:endParaRPr lang="ar-IQ"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3747673959"/>
              </p:ext>
            </p:extLst>
          </p:nvPr>
        </p:nvGraphicFramePr>
        <p:xfrm>
          <a:off x="2771800" y="1052736"/>
          <a:ext cx="5760640" cy="5547360"/>
        </p:xfrm>
        <a:graphic>
          <a:graphicData uri="http://schemas.openxmlformats.org/drawingml/2006/table">
            <a:tbl>
              <a:tblPr rtl="1" firstRow="1" firstCol="1" lastRow="1" lastCol="1" bandRow="1" bandCol="1">
                <a:tableStyleId>{5C22544A-7EE6-4342-B048-85BDC9FD1C3A}</a:tableStyleId>
              </a:tblPr>
              <a:tblGrid>
                <a:gridCol w="5760640"/>
              </a:tblGrid>
              <a:tr h="315625">
                <a:tc>
                  <a:txBody>
                    <a:bodyPr/>
                    <a:lstStyle/>
                    <a:p>
                      <a:pPr algn="r" rtl="1">
                        <a:spcAft>
                          <a:spcPts val="0"/>
                        </a:spcAft>
                      </a:pPr>
                      <a:r>
                        <a:rPr lang="ar-IQ" sz="2800" dirty="0">
                          <a:solidFill>
                            <a:srgbClr val="FF0000"/>
                          </a:solidFill>
                          <a:effectLst/>
                        </a:rPr>
                        <a:t>الفصل الأول : مفهوم التربة</a:t>
                      </a:r>
                      <a:endParaRPr lang="en-US" sz="2800" dirty="0">
                        <a:solidFill>
                          <a:srgbClr val="FF0000"/>
                        </a:solidFill>
                        <a:effectLst/>
                        <a:latin typeface="Times New Roman"/>
                        <a:ea typeface="Times New Roman"/>
                      </a:endParaRPr>
                    </a:p>
                  </a:txBody>
                  <a:tcPr marL="54457" marR="54457" marT="0" marB="0"/>
                </a:tc>
              </a:tr>
              <a:tr h="315625">
                <a:tc>
                  <a:txBody>
                    <a:bodyPr/>
                    <a:lstStyle/>
                    <a:p>
                      <a:pPr algn="r" rtl="1">
                        <a:spcAft>
                          <a:spcPts val="0"/>
                        </a:spcAft>
                      </a:pPr>
                      <a:r>
                        <a:rPr lang="ar-IQ" sz="2800" dirty="0">
                          <a:solidFill>
                            <a:srgbClr val="FF0000"/>
                          </a:solidFill>
                          <a:effectLst/>
                        </a:rPr>
                        <a:t>الفصل الثاني : نشوء وتصنيف الترب</a:t>
                      </a:r>
                      <a:endParaRPr lang="en-US" sz="2800" dirty="0">
                        <a:solidFill>
                          <a:srgbClr val="FF0000"/>
                        </a:solidFill>
                        <a:effectLst/>
                        <a:latin typeface="Times New Roman"/>
                        <a:ea typeface="Times New Roman"/>
                      </a:endParaRPr>
                    </a:p>
                  </a:txBody>
                  <a:tcPr marL="54457" marR="54457" marT="0" marB="0"/>
                </a:tc>
              </a:tr>
              <a:tr h="315625">
                <a:tc>
                  <a:txBody>
                    <a:bodyPr/>
                    <a:lstStyle/>
                    <a:p>
                      <a:pPr algn="r" rtl="1">
                        <a:spcAft>
                          <a:spcPts val="0"/>
                        </a:spcAft>
                      </a:pPr>
                      <a:r>
                        <a:rPr lang="ar-IQ" sz="2800" dirty="0">
                          <a:effectLst/>
                        </a:rPr>
                        <a:t>الفصل الثالث : الخواص </a:t>
                      </a:r>
                      <a:r>
                        <a:rPr lang="ar-IQ" sz="2800" dirty="0" smtClean="0">
                          <a:effectLst/>
                        </a:rPr>
                        <a:t>الفيزيائية </a:t>
                      </a:r>
                      <a:r>
                        <a:rPr lang="ar-IQ" sz="2800" dirty="0">
                          <a:effectLst/>
                        </a:rPr>
                        <a:t>للتربة</a:t>
                      </a:r>
                      <a:endParaRPr lang="en-US" sz="2800" dirty="0">
                        <a:effectLst/>
                        <a:latin typeface="Times New Roman"/>
                        <a:ea typeface="Times New Roman"/>
                      </a:endParaRPr>
                    </a:p>
                  </a:txBody>
                  <a:tcPr marL="54457" marR="54457" marT="0" marB="0"/>
                </a:tc>
              </a:tr>
              <a:tr h="315625">
                <a:tc>
                  <a:txBody>
                    <a:bodyPr/>
                    <a:lstStyle/>
                    <a:p>
                      <a:pPr algn="r" rtl="1">
                        <a:spcAft>
                          <a:spcPts val="0"/>
                        </a:spcAft>
                      </a:pPr>
                      <a:r>
                        <a:rPr lang="ar-IQ" sz="2800" dirty="0">
                          <a:effectLst/>
                        </a:rPr>
                        <a:t>الفصل الرابع : ماء </a:t>
                      </a:r>
                      <a:r>
                        <a:rPr lang="ar-IQ" sz="2800" dirty="0" smtClean="0">
                          <a:effectLst/>
                        </a:rPr>
                        <a:t>التربة</a:t>
                      </a:r>
                    </a:p>
                    <a:p>
                      <a:pPr algn="r" rtl="1">
                        <a:spcAft>
                          <a:spcPts val="0"/>
                        </a:spcAft>
                      </a:pPr>
                      <a:r>
                        <a:rPr lang="ar-IQ" sz="2800" dirty="0" smtClean="0">
                          <a:effectLst/>
                          <a:latin typeface="Times New Roman"/>
                          <a:ea typeface="Times New Roman"/>
                        </a:rPr>
                        <a:t>امتحان 2014/3/17</a:t>
                      </a:r>
                      <a:endParaRPr lang="en-US" sz="2800" dirty="0">
                        <a:effectLst/>
                        <a:latin typeface="Times New Roman"/>
                        <a:ea typeface="Times New Roman"/>
                      </a:endParaRPr>
                    </a:p>
                  </a:txBody>
                  <a:tcPr marL="54457" marR="54457" marT="0" marB="0"/>
                </a:tc>
              </a:tr>
              <a:tr h="315625">
                <a:tc>
                  <a:txBody>
                    <a:bodyPr/>
                    <a:lstStyle/>
                    <a:p>
                      <a:pPr algn="r" rtl="1">
                        <a:spcAft>
                          <a:spcPts val="0"/>
                        </a:spcAft>
                      </a:pPr>
                      <a:r>
                        <a:rPr lang="ar-IQ" sz="2800" dirty="0">
                          <a:effectLst/>
                        </a:rPr>
                        <a:t>الفصل الخامس: الخواص الكيميائية للتربة</a:t>
                      </a:r>
                      <a:endParaRPr lang="en-US" sz="2800" dirty="0">
                        <a:effectLst/>
                        <a:latin typeface="Times New Roman"/>
                        <a:ea typeface="Times New Roman"/>
                      </a:endParaRPr>
                    </a:p>
                  </a:txBody>
                  <a:tcPr marL="54457" marR="54457" marT="0" marB="0"/>
                </a:tc>
              </a:tr>
              <a:tr h="315625">
                <a:tc>
                  <a:txBody>
                    <a:bodyPr/>
                    <a:lstStyle/>
                    <a:p>
                      <a:pPr algn="r" rtl="1">
                        <a:spcAft>
                          <a:spcPts val="0"/>
                        </a:spcAft>
                      </a:pPr>
                      <a:r>
                        <a:rPr lang="ar-IQ" sz="2800" dirty="0">
                          <a:effectLst/>
                        </a:rPr>
                        <a:t>الفصل السادس : ملوحة التربة</a:t>
                      </a:r>
                      <a:endParaRPr lang="en-US" sz="2800" dirty="0">
                        <a:effectLst/>
                        <a:latin typeface="Times New Roman"/>
                        <a:ea typeface="Times New Roman"/>
                      </a:endParaRPr>
                    </a:p>
                  </a:txBody>
                  <a:tcPr marL="54457" marR="54457" marT="0" marB="0"/>
                </a:tc>
              </a:tr>
              <a:tr h="315625">
                <a:tc>
                  <a:txBody>
                    <a:bodyPr/>
                    <a:lstStyle/>
                    <a:p>
                      <a:pPr algn="r" rtl="1">
                        <a:spcAft>
                          <a:spcPts val="0"/>
                        </a:spcAft>
                      </a:pPr>
                      <a:r>
                        <a:rPr lang="ar-IQ" sz="2800" dirty="0">
                          <a:effectLst/>
                        </a:rPr>
                        <a:t>الفصل السابع : الخواص الحيوية للتربة </a:t>
                      </a:r>
                      <a:endParaRPr lang="en-US" sz="2800" dirty="0">
                        <a:effectLst/>
                        <a:latin typeface="Times New Roman"/>
                        <a:ea typeface="Times New Roman"/>
                      </a:endParaRPr>
                    </a:p>
                  </a:txBody>
                  <a:tcPr marL="54457" marR="54457" marT="0" marB="0"/>
                </a:tc>
              </a:tr>
              <a:tr h="315625">
                <a:tc>
                  <a:txBody>
                    <a:bodyPr/>
                    <a:lstStyle/>
                    <a:p>
                      <a:pPr algn="r" rtl="1">
                        <a:spcAft>
                          <a:spcPts val="0"/>
                        </a:spcAft>
                      </a:pPr>
                      <a:r>
                        <a:rPr lang="ar-IQ" sz="2800" dirty="0">
                          <a:effectLst/>
                        </a:rPr>
                        <a:t>الفصل الثامن : </a:t>
                      </a:r>
                      <a:r>
                        <a:rPr lang="ar-SA" sz="2800" dirty="0">
                          <a:effectLst/>
                        </a:rPr>
                        <a:t>المادة العضوية</a:t>
                      </a:r>
                      <a:endParaRPr lang="en-US" sz="2800" dirty="0">
                        <a:effectLst/>
                        <a:latin typeface="Times New Roman"/>
                        <a:ea typeface="Times New Roman"/>
                      </a:endParaRPr>
                    </a:p>
                  </a:txBody>
                  <a:tcPr marL="54457" marR="54457" marT="0" marB="0"/>
                </a:tc>
              </a:tr>
              <a:tr h="315625">
                <a:tc>
                  <a:txBody>
                    <a:bodyPr/>
                    <a:lstStyle/>
                    <a:p>
                      <a:pPr algn="r" rtl="1">
                        <a:spcAft>
                          <a:spcPts val="0"/>
                        </a:spcAft>
                        <a:tabLst>
                          <a:tab pos="214630" algn="l"/>
                        </a:tabLst>
                      </a:pPr>
                      <a:r>
                        <a:rPr lang="ar-IQ" sz="2800" dirty="0">
                          <a:effectLst/>
                        </a:rPr>
                        <a:t>الفصل التاسع : العناصر الغذائية</a:t>
                      </a:r>
                      <a:r>
                        <a:rPr lang="ar-SA" sz="2800" dirty="0">
                          <a:effectLst/>
                        </a:rPr>
                        <a:t> الكبرى </a:t>
                      </a:r>
                      <a:endParaRPr lang="en-US" sz="2800" dirty="0">
                        <a:effectLst/>
                        <a:latin typeface="Times New Roman"/>
                        <a:ea typeface="Times New Roman"/>
                      </a:endParaRPr>
                    </a:p>
                  </a:txBody>
                  <a:tcPr marL="54457" marR="54457" marT="0" marB="0"/>
                </a:tc>
              </a:tr>
              <a:tr h="315625">
                <a:tc>
                  <a:txBody>
                    <a:bodyPr/>
                    <a:lstStyle/>
                    <a:p>
                      <a:pPr algn="r" rtl="1">
                        <a:spcAft>
                          <a:spcPts val="0"/>
                        </a:spcAft>
                        <a:tabLst>
                          <a:tab pos="214630" algn="l"/>
                        </a:tabLst>
                      </a:pPr>
                      <a:r>
                        <a:rPr lang="ar-IQ" sz="2800" dirty="0">
                          <a:effectLst/>
                        </a:rPr>
                        <a:t>الفصل العاشر : العناصر الغذائية الصغرى</a:t>
                      </a:r>
                      <a:endParaRPr lang="en-US" sz="2800" dirty="0">
                        <a:effectLst/>
                        <a:latin typeface="Times New Roman"/>
                        <a:ea typeface="Times New Roman"/>
                      </a:endParaRPr>
                    </a:p>
                  </a:txBody>
                  <a:tcPr marL="54457" marR="54457" marT="0" marB="0"/>
                </a:tc>
              </a:tr>
              <a:tr h="315625">
                <a:tc>
                  <a:txBody>
                    <a:bodyPr/>
                    <a:lstStyle/>
                    <a:p>
                      <a:pPr algn="r" rtl="1">
                        <a:spcAft>
                          <a:spcPts val="0"/>
                        </a:spcAft>
                        <a:tabLst>
                          <a:tab pos="130810" algn="l"/>
                          <a:tab pos="245110" algn="l"/>
                          <a:tab pos="359410" algn="l"/>
                        </a:tabLst>
                      </a:pPr>
                      <a:r>
                        <a:rPr lang="ar-IQ" sz="2800" dirty="0">
                          <a:effectLst/>
                        </a:rPr>
                        <a:t>الفصل الحادي عشر : </a:t>
                      </a:r>
                      <a:r>
                        <a:rPr lang="ar-SA" sz="2800" dirty="0" smtClean="0">
                          <a:effectLst/>
                        </a:rPr>
                        <a:t>الأسمدة </a:t>
                      </a:r>
                      <a:r>
                        <a:rPr lang="ar-SA" sz="2800" dirty="0">
                          <a:effectLst/>
                        </a:rPr>
                        <a:t>والتسميد</a:t>
                      </a:r>
                      <a:endParaRPr lang="en-US" sz="2800" dirty="0">
                        <a:effectLst/>
                        <a:latin typeface="Times New Roman"/>
                        <a:ea typeface="Times New Roman"/>
                      </a:endParaRPr>
                    </a:p>
                  </a:txBody>
                  <a:tcPr marL="54457" marR="54457" marT="0" marB="0"/>
                </a:tc>
              </a:tr>
              <a:tr h="315625">
                <a:tc>
                  <a:txBody>
                    <a:bodyPr/>
                    <a:lstStyle/>
                    <a:p>
                      <a:pPr algn="r" rtl="1">
                        <a:spcAft>
                          <a:spcPts val="0"/>
                        </a:spcAft>
                        <a:tabLst>
                          <a:tab pos="214630" algn="l"/>
                        </a:tabLst>
                      </a:pPr>
                      <a:r>
                        <a:rPr lang="ar-IQ" sz="2800" dirty="0">
                          <a:effectLst/>
                        </a:rPr>
                        <a:t>الفصل الثاني عشر : تربة المشاتل والبساتين</a:t>
                      </a:r>
                      <a:endParaRPr lang="en-US" sz="2800" dirty="0">
                        <a:effectLst/>
                        <a:latin typeface="Times New Roman"/>
                        <a:ea typeface="Times New Roman"/>
                      </a:endParaRPr>
                    </a:p>
                  </a:txBody>
                  <a:tcPr marL="54457" marR="54457" marT="0" marB="0"/>
                </a:tc>
              </a:tr>
            </a:tbl>
          </a:graphicData>
        </a:graphic>
      </p:graphicFrame>
      <p:pic>
        <p:nvPicPr>
          <p:cNvPr id="5" name="Picture 1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508618" y="508618"/>
            <a:ext cx="3212976" cy="2195737"/>
          </a:xfrm>
          <a:prstGeom prst="rect">
            <a:avLst/>
          </a:prstGeom>
          <a:noFill/>
          <a:ln>
            <a:noFill/>
          </a:ln>
        </p:spPr>
      </p:pic>
      <p:pic>
        <p:nvPicPr>
          <p:cNvPr id="6" name="Picture 11" descr="C:\Users\acer\Pictures\2013-04-29 2\2 005.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97" y="3212977"/>
            <a:ext cx="1679983" cy="2304256"/>
          </a:xfrm>
          <a:prstGeom prst="rect">
            <a:avLst/>
          </a:prstGeom>
          <a:noFill/>
          <a:ln>
            <a:noFill/>
          </a:ln>
        </p:spPr>
      </p:pic>
    </p:spTree>
    <p:extLst>
      <p:ext uri="{BB962C8B-B14F-4D97-AF65-F5344CB8AC3E}">
        <p14:creationId xmlns:p14="http://schemas.microsoft.com/office/powerpoint/2010/main" xmlns="" val="2359512243"/>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620688"/>
            <a:ext cx="7772400" cy="1470025"/>
          </a:xfrm>
        </p:spPr>
        <p:txBody>
          <a:bodyPr>
            <a:normAutofit fontScale="90000"/>
          </a:bodyPr>
          <a:lstStyle/>
          <a:p>
            <a:r>
              <a:rPr lang="ar-IQ" b="1" dirty="0" smtClean="0">
                <a:effectLst/>
                <a:latin typeface="Times New Roman"/>
                <a:ea typeface="Times New Roman"/>
                <a:cs typeface="Simplified Arabic"/>
              </a:rPr>
              <a:t>الفصل الثالث</a:t>
            </a:r>
            <a:r>
              <a:rPr lang="en-US" sz="2800" dirty="0" smtClean="0">
                <a:effectLst/>
                <a:latin typeface="Times New Roman"/>
                <a:ea typeface="Times New Roman"/>
              </a:rPr>
              <a:t/>
            </a:r>
            <a:br>
              <a:rPr lang="en-US" sz="2800" dirty="0" smtClean="0">
                <a:effectLst/>
                <a:latin typeface="Times New Roman"/>
                <a:ea typeface="Times New Roman"/>
              </a:rPr>
            </a:br>
            <a:r>
              <a:rPr lang="ar-IQ" b="1" dirty="0" smtClean="0">
                <a:effectLst/>
                <a:latin typeface="Times New Roman"/>
                <a:ea typeface="Times New Roman"/>
                <a:cs typeface="Simplified Arabic"/>
              </a:rPr>
              <a:t>الخواص الفيزيائية للتربة</a:t>
            </a:r>
            <a:r>
              <a:rPr lang="en-US" sz="2800" dirty="0" smtClean="0">
                <a:effectLst/>
                <a:latin typeface="Times New Roman"/>
                <a:ea typeface="Times New Roman"/>
              </a:rPr>
              <a:t/>
            </a:r>
            <a:br>
              <a:rPr lang="en-US" sz="2800" dirty="0" smtClean="0">
                <a:effectLst/>
                <a:latin typeface="Times New Roman"/>
                <a:ea typeface="Times New Roman"/>
              </a:rPr>
            </a:br>
            <a:endParaRPr lang="ar-IQ" dirty="0"/>
          </a:p>
        </p:txBody>
      </p:sp>
      <p:pic>
        <p:nvPicPr>
          <p:cNvPr id="4" name="Picture 2" descr="صور مناظر طبيعية متحركة 2011 خطيرة جدا اجمل و اروع صور مناظر طبيعية متحركة 2012 "/>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1418027" y="2132856"/>
            <a:ext cx="6451917" cy="4032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1661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r>
              <a:rPr lang="ar-IQ" b="1" dirty="0" smtClean="0">
                <a:effectLst/>
                <a:latin typeface="Times New Roman"/>
                <a:ea typeface="Times New Roman"/>
                <a:cs typeface="Simplified Arabic"/>
              </a:rPr>
              <a:t> للخواص الفيزيائية للتربة أهمية كبيرة في استعمالاتها الزراعية والهندسية، فهي مهمة في عمليات تسوية التربة وصيانتها وريها وبزلها وتسميدها وحصاد الحاصل، وأهم تلك الخواص .....</a:t>
            </a:r>
            <a:endParaRPr lang="ar-IQ" dirty="0"/>
          </a:p>
        </p:txBody>
      </p:sp>
    </p:spTree>
    <p:extLst>
      <p:ext uri="{BB962C8B-B14F-4D97-AF65-F5344CB8AC3E}">
        <p14:creationId xmlns:p14="http://schemas.microsoft.com/office/powerpoint/2010/main" xmlns="" val="2666824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91680" y="476672"/>
            <a:ext cx="5770984" cy="1143000"/>
          </a:xfrm>
        </p:spPr>
        <p:txBody>
          <a:bodyPr>
            <a:noAutofit/>
          </a:bodyPr>
          <a:lstStyle/>
          <a:p>
            <a:pPr>
              <a:tabLst>
                <a:tab pos="130810" algn="l"/>
                <a:tab pos="245110" algn="l"/>
              </a:tabLst>
            </a:pPr>
            <a:r>
              <a:rPr lang="ar-IQ" sz="3600" b="1" dirty="0" smtClean="0">
                <a:solidFill>
                  <a:srgbClr val="FF0000"/>
                </a:solidFill>
                <a:effectLst/>
                <a:latin typeface="Times New Roman"/>
                <a:ea typeface="Times New Roman"/>
                <a:cs typeface="Simplified Arabic"/>
              </a:rPr>
              <a:t>لون التربة  </a:t>
            </a:r>
            <a:r>
              <a:rPr lang="en-US" sz="3600" b="1" dirty="0" smtClean="0">
                <a:solidFill>
                  <a:srgbClr val="FF0000"/>
                </a:solidFill>
                <a:effectLst/>
                <a:latin typeface="Times New Roman"/>
                <a:ea typeface="Times New Roman"/>
                <a:cs typeface="Simplified Arabic"/>
              </a:rPr>
              <a:t>Soil Color</a:t>
            </a:r>
            <a:endParaRPr lang="ar-IQ" sz="3600" b="1" dirty="0">
              <a:solidFill>
                <a:srgbClr val="FF0000"/>
              </a:solidFill>
            </a:endParaRPr>
          </a:p>
        </p:txBody>
      </p:sp>
      <p:sp>
        <p:nvSpPr>
          <p:cNvPr id="3" name="عنصر نائب للمحتوى 2"/>
          <p:cNvSpPr>
            <a:spLocks noGrp="1"/>
          </p:cNvSpPr>
          <p:nvPr>
            <p:ph idx="1"/>
          </p:nvPr>
        </p:nvSpPr>
        <p:spPr>
          <a:xfrm>
            <a:off x="827584" y="1988840"/>
            <a:ext cx="7725544" cy="3672408"/>
          </a:xfrm>
        </p:spPr>
        <p:txBody>
          <a:bodyPr>
            <a:normAutofit/>
          </a:bodyPr>
          <a:lstStyle/>
          <a:p>
            <a:pPr algn="justLow">
              <a:tabLst>
                <a:tab pos="130810" algn="l"/>
                <a:tab pos="245110" algn="l"/>
              </a:tabLst>
            </a:pPr>
            <a:r>
              <a:rPr lang="ar-IQ" b="1" dirty="0" smtClean="0">
                <a:effectLst/>
                <a:latin typeface="Times New Roman"/>
                <a:ea typeface="Times New Roman"/>
                <a:cs typeface="Simplified Arabic"/>
              </a:rPr>
              <a:t>من أوضح صفات التربة وأكثرها استخداماً في الوصف، نسبة كبيرة من أسماء الترب تعتمد على اللون.  يتأثر لون التربة بنوع المعادن المكونة للمادة </a:t>
            </a:r>
            <a:r>
              <a:rPr lang="ar-IQ" b="1" dirty="0" err="1" smtClean="0">
                <a:effectLst/>
                <a:latin typeface="Times New Roman"/>
                <a:ea typeface="Times New Roman"/>
                <a:cs typeface="Simplified Arabic"/>
              </a:rPr>
              <a:t>الاُمْ</a:t>
            </a:r>
            <a:r>
              <a:rPr lang="ar-IQ" b="1" dirty="0" smtClean="0">
                <a:effectLst/>
                <a:latin typeface="Times New Roman"/>
                <a:ea typeface="Times New Roman"/>
                <a:cs typeface="Simplified Arabic"/>
              </a:rPr>
              <a:t> والتربة وحالة التأكسد والاختزال لتلك المعادن وخاصة تلك الحاوية على الحديد والمنغنيز إضافة إلى محتوى التربة من المادة العضوية المتفسخة (الدبال) ونسبة الرطوبة. </a:t>
            </a:r>
            <a:r>
              <a:rPr lang="ar-SA" b="1" dirty="0" smtClean="0">
                <a:effectLst/>
                <a:latin typeface="Times New Roman"/>
                <a:ea typeface="Times New Roman"/>
                <a:cs typeface="Simplified Arabic"/>
              </a:rPr>
              <a:t>وكل لون له دلالة معينة</a:t>
            </a:r>
            <a:r>
              <a:rPr lang="ar-IQ" b="1" dirty="0" smtClean="0">
                <a:effectLst/>
                <a:latin typeface="Times New Roman"/>
                <a:ea typeface="Times New Roman"/>
                <a:cs typeface="Simplified Arabic"/>
              </a:rPr>
              <a:t>.</a:t>
            </a:r>
            <a:endParaRPr lang="en-US" sz="2400" dirty="0" smtClean="0">
              <a:effectLst/>
              <a:latin typeface="Times New Roman"/>
              <a:ea typeface="Times New Roman"/>
            </a:endParaRPr>
          </a:p>
          <a:p>
            <a:endParaRPr lang="ar-IQ" dirty="0"/>
          </a:p>
        </p:txBody>
      </p:sp>
    </p:spTree>
    <p:extLst>
      <p:ext uri="{BB962C8B-B14F-4D97-AF65-F5344CB8AC3E}">
        <p14:creationId xmlns:p14="http://schemas.microsoft.com/office/powerpoint/2010/main" xmlns="" val="3374303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a:bodyPr>
          <a:lstStyle/>
          <a:p>
            <a:pPr lvl="0" algn="justLow">
              <a:buFont typeface="+mj-lt"/>
              <a:buAutoNum type="arabicPeriod"/>
              <a:tabLst>
                <a:tab pos="130810" algn="l"/>
                <a:tab pos="245110" algn="l"/>
                <a:tab pos="457200" algn="l"/>
              </a:tabLst>
            </a:pPr>
            <a:r>
              <a:rPr lang="ar-SA" b="1" dirty="0" smtClean="0">
                <a:effectLst/>
                <a:latin typeface="Times New Roman"/>
                <a:ea typeface="Times New Roman"/>
                <a:cs typeface="Simplified Arabic"/>
              </a:rPr>
              <a:t>الترب البيضاء، وفيها </a:t>
            </a:r>
            <a:r>
              <a:rPr lang="ar-SA" b="1" dirty="0" err="1" smtClean="0">
                <a:effectLst/>
                <a:latin typeface="Times New Roman"/>
                <a:ea typeface="Times New Roman"/>
                <a:cs typeface="Simplified Arabic"/>
              </a:rPr>
              <a:t>كاربونات</a:t>
            </a:r>
            <a:r>
              <a:rPr lang="ar-SA" b="1" dirty="0" smtClean="0">
                <a:effectLst/>
                <a:latin typeface="Times New Roman"/>
                <a:ea typeface="Times New Roman"/>
                <a:cs typeface="Simplified Arabic"/>
              </a:rPr>
              <a:t> الكالسيوم هي الغالبة فيه، مع </a:t>
            </a:r>
            <a:r>
              <a:rPr lang="ar-SA" b="1" dirty="0" err="1" smtClean="0">
                <a:effectLst/>
                <a:latin typeface="Times New Roman"/>
                <a:ea typeface="Times New Roman"/>
                <a:cs typeface="Simplified Arabic"/>
              </a:rPr>
              <a:t>ان</a:t>
            </a:r>
            <a:r>
              <a:rPr lang="ar-SA" b="1" dirty="0" smtClean="0">
                <a:effectLst/>
                <a:latin typeface="Times New Roman"/>
                <a:ea typeface="Times New Roman"/>
                <a:cs typeface="Simplified Arabic"/>
              </a:rPr>
              <a:t> الترب المالحة بيضاء أيضا</a:t>
            </a:r>
            <a:endParaRPr lang="en-US" sz="2400" dirty="0" smtClean="0">
              <a:effectLst/>
              <a:latin typeface="Times New Roman"/>
              <a:ea typeface="Times New Roman"/>
            </a:endParaRPr>
          </a:p>
          <a:p>
            <a:pPr lvl="0" algn="justLow">
              <a:buFont typeface="+mj-lt"/>
              <a:buAutoNum type="arabicPeriod"/>
              <a:tabLst>
                <a:tab pos="130810" algn="l"/>
                <a:tab pos="245110" algn="l"/>
                <a:tab pos="457200" algn="l"/>
              </a:tabLst>
            </a:pPr>
            <a:r>
              <a:rPr lang="ar-SA" b="1" dirty="0" smtClean="0">
                <a:effectLst/>
                <a:latin typeface="Times New Roman"/>
                <a:ea typeface="Times New Roman"/>
                <a:cs typeface="Simplified Arabic"/>
              </a:rPr>
              <a:t>الترب السوداء، وفيها المادة العضوية وخصوصا المتحللة</a:t>
            </a:r>
            <a:endParaRPr lang="en-US" sz="2400" dirty="0" smtClean="0">
              <a:effectLst/>
              <a:latin typeface="Times New Roman"/>
              <a:ea typeface="Times New Roman"/>
            </a:endParaRPr>
          </a:p>
          <a:p>
            <a:pPr lvl="0" algn="justLow">
              <a:buFont typeface="+mj-lt"/>
              <a:buAutoNum type="arabicPeriod"/>
              <a:tabLst>
                <a:tab pos="130810" algn="l"/>
                <a:tab pos="245110" algn="l"/>
                <a:tab pos="457200" algn="l"/>
              </a:tabLst>
            </a:pPr>
            <a:r>
              <a:rPr lang="ar-SA" b="1" dirty="0" smtClean="0">
                <a:effectLst/>
                <a:latin typeface="Times New Roman"/>
                <a:ea typeface="Times New Roman"/>
                <a:cs typeface="Simplified Arabic"/>
              </a:rPr>
              <a:t>الترب الحمراء، وفيها </a:t>
            </a:r>
            <a:r>
              <a:rPr lang="ar-SA" b="1" dirty="0" err="1" smtClean="0">
                <a:effectLst/>
                <a:latin typeface="Times New Roman"/>
                <a:ea typeface="Times New Roman"/>
                <a:cs typeface="Simplified Arabic"/>
              </a:rPr>
              <a:t>اكاسيد</a:t>
            </a:r>
            <a:r>
              <a:rPr lang="ar-SA" b="1" dirty="0" smtClean="0">
                <a:effectLst/>
                <a:latin typeface="Times New Roman"/>
                <a:ea typeface="Times New Roman"/>
                <a:cs typeface="Simplified Arabic"/>
              </a:rPr>
              <a:t> الحديد</a:t>
            </a:r>
            <a:endParaRPr lang="en-US" sz="2400" dirty="0" smtClean="0">
              <a:effectLst/>
              <a:latin typeface="Times New Roman"/>
              <a:ea typeface="Times New Roman"/>
            </a:endParaRPr>
          </a:p>
          <a:p>
            <a:pPr lvl="0" algn="justLow">
              <a:buFont typeface="+mj-lt"/>
              <a:buAutoNum type="arabicPeriod"/>
              <a:tabLst>
                <a:tab pos="130810" algn="l"/>
                <a:tab pos="245110" algn="l"/>
                <a:tab pos="457200" algn="l"/>
              </a:tabLst>
            </a:pPr>
            <a:r>
              <a:rPr lang="ar-SA" b="1" dirty="0" smtClean="0">
                <a:effectLst/>
                <a:latin typeface="Times New Roman"/>
                <a:ea typeface="Times New Roman"/>
                <a:cs typeface="Simplified Arabic"/>
              </a:rPr>
              <a:t>الترب الصفراء، وهي الترب الصحراوية التي يغلب عليها كمية الرمل</a:t>
            </a:r>
            <a:endParaRPr lang="en-US" sz="2400" dirty="0" smtClean="0">
              <a:effectLst/>
              <a:latin typeface="Times New Roman"/>
              <a:ea typeface="Times New Roman"/>
            </a:endParaRPr>
          </a:p>
          <a:p>
            <a:pPr lvl="0" algn="justLow">
              <a:buFont typeface="+mj-lt"/>
              <a:buAutoNum type="arabicPeriod"/>
              <a:tabLst>
                <a:tab pos="130810" algn="l"/>
                <a:tab pos="245110" algn="l"/>
                <a:tab pos="457200" algn="l"/>
              </a:tabLst>
            </a:pPr>
            <a:r>
              <a:rPr lang="ar-SA" b="1" dirty="0" smtClean="0">
                <a:effectLst/>
                <a:latin typeface="Times New Roman"/>
                <a:ea typeface="Times New Roman"/>
                <a:cs typeface="Simplified Arabic"/>
              </a:rPr>
              <a:t>الترب الخضراء، وفيه عنصر المنغنيز هو الغالب</a:t>
            </a:r>
            <a:endParaRPr lang="en-US" sz="2400" dirty="0" smtClean="0">
              <a:effectLst/>
              <a:latin typeface="Times New Roman"/>
              <a:ea typeface="Times New Roman"/>
            </a:endParaRPr>
          </a:p>
          <a:p>
            <a:pPr lvl="0" algn="justLow">
              <a:buFont typeface="+mj-lt"/>
              <a:buAutoNum type="arabicPeriod"/>
              <a:tabLst>
                <a:tab pos="130810" algn="l"/>
                <a:tab pos="245110" algn="l"/>
                <a:tab pos="457200" algn="l"/>
              </a:tabLst>
            </a:pPr>
            <a:r>
              <a:rPr lang="ar-SA" b="1" dirty="0" smtClean="0">
                <a:effectLst/>
                <a:latin typeface="Times New Roman"/>
                <a:ea typeface="Times New Roman"/>
                <a:cs typeface="Simplified Arabic"/>
              </a:rPr>
              <a:t>الترب المزرقة، دلالة على سوء الصرف وتغدق التربة</a:t>
            </a:r>
            <a:endParaRPr lang="en-US" sz="2400" dirty="0" smtClean="0">
              <a:effectLst/>
              <a:latin typeface="Times New Roman"/>
              <a:ea typeface="Times New Roman"/>
            </a:endParaRPr>
          </a:p>
          <a:p>
            <a:pPr lvl="0" algn="justLow">
              <a:buFont typeface="+mj-lt"/>
              <a:buAutoNum type="arabicPeriod"/>
              <a:tabLst>
                <a:tab pos="130810" algn="l"/>
                <a:tab pos="245110" algn="l"/>
                <a:tab pos="457200" algn="l"/>
              </a:tabLst>
            </a:pPr>
            <a:r>
              <a:rPr lang="ar-SA" b="1" dirty="0" smtClean="0">
                <a:effectLst/>
                <a:latin typeface="Times New Roman"/>
                <a:ea typeface="Times New Roman"/>
                <a:cs typeface="Simplified Arabic"/>
              </a:rPr>
              <a:t>الترب الرمادية، تدل على وجود الكوارتز وكربونات المغنيسيوم</a:t>
            </a:r>
            <a:endParaRPr lang="en-US" sz="2400" dirty="0" smtClean="0">
              <a:effectLst/>
              <a:latin typeface="Times New Roman"/>
              <a:ea typeface="Times New Roman"/>
            </a:endParaRPr>
          </a:p>
          <a:p>
            <a:endParaRPr lang="ar-IQ" dirty="0"/>
          </a:p>
        </p:txBody>
      </p:sp>
    </p:spTree>
    <p:extLst>
      <p:ext uri="{BB962C8B-B14F-4D97-AF65-F5344CB8AC3E}">
        <p14:creationId xmlns:p14="http://schemas.microsoft.com/office/powerpoint/2010/main" xmlns="" val="2532346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55776" y="898961"/>
            <a:ext cx="4017649" cy="50622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52074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1387</Words>
  <Application>Microsoft Office PowerPoint</Application>
  <PresentationFormat>عرض على الشاشة (3:4)‏</PresentationFormat>
  <Paragraphs>99</Paragraphs>
  <Slides>30</Slides>
  <Notes>0</Notes>
  <HiddenSlides>0</HiddenSlides>
  <MMClips>0</MMClips>
  <ScaleCrop>false</ScaleCrop>
  <HeadingPairs>
    <vt:vector size="4" baseType="variant">
      <vt:variant>
        <vt:lpstr>سمة</vt:lpstr>
      </vt:variant>
      <vt:variant>
        <vt:i4>1</vt:i4>
      </vt:variant>
      <vt:variant>
        <vt:lpstr>عناوين الشرائح</vt:lpstr>
      </vt:variant>
      <vt:variant>
        <vt:i4>30</vt:i4>
      </vt:variant>
    </vt:vector>
  </HeadingPairs>
  <TitlesOfParts>
    <vt:vector size="31" baseType="lpstr">
      <vt:lpstr>نسق Office</vt:lpstr>
      <vt:lpstr>الشريحة 1</vt:lpstr>
      <vt:lpstr>FUNDAMENTALS OF SOIL SCIENCE </vt:lpstr>
      <vt:lpstr>إعداد</vt:lpstr>
      <vt:lpstr>القسم النظري </vt:lpstr>
      <vt:lpstr>الفصل الثالث الخواص الفيزيائية للتربة </vt:lpstr>
      <vt:lpstr>الشريحة 6</vt:lpstr>
      <vt:lpstr>لون التربة  Soil Color</vt:lpstr>
      <vt:lpstr>الشريحة 8</vt:lpstr>
      <vt:lpstr>الشريحة 9</vt:lpstr>
      <vt:lpstr>يعين لون التربة من خلال خواص الضوء الأساسية الثلاثة وهي  </vt:lpstr>
      <vt:lpstr>الشريحة 11</vt:lpstr>
      <vt:lpstr>الشريحة 12</vt:lpstr>
      <vt:lpstr>نسجه التربة (القوام) Soil  Texture  </vt:lpstr>
      <vt:lpstr>الشريحة 14</vt:lpstr>
      <vt:lpstr>الشريحة 15</vt:lpstr>
      <vt:lpstr>الكثافة  الكثافة الحقيقية للترب  </vt:lpstr>
      <vt:lpstr>الكثافة الظاهرية للتربة  </vt:lpstr>
      <vt:lpstr>تركيب التربة (بناء التربة)  Soil   Structure </vt:lpstr>
      <vt:lpstr>أهم العوامل التي تساعد على تكوين بناء التربة </vt:lpstr>
      <vt:lpstr>ويصنف تركيب التربة إلى .... </vt:lpstr>
      <vt:lpstr>الشريحة 21</vt:lpstr>
      <vt:lpstr>والعوامل المؤثرة على تكوين تركيب التربة </vt:lpstr>
      <vt:lpstr>هواء التربة  Soil  Air </vt:lpstr>
      <vt:lpstr>الشريحة 24</vt:lpstr>
      <vt:lpstr>العوامل التي تؤثر على تركيب هواء التربة </vt:lpstr>
      <vt:lpstr>مسامية التربة                  </vt:lpstr>
      <vt:lpstr>الشريحة 27</vt:lpstr>
      <vt:lpstr>حرارة التربة  </vt:lpstr>
      <vt:lpstr>الشريحة 29</vt:lpstr>
      <vt:lpstr>الأسبوع القادم بأذن الله تعالى</vt:lpstr>
    </vt:vector>
  </TitlesOfParts>
  <Company>By DR.Ahmed Saker 2O11 - 2O12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الثالث الخواص الفيزياوية للتربة</dc:title>
  <dc:creator>acer</dc:creator>
  <cp:lastModifiedBy>ayad</cp:lastModifiedBy>
  <cp:revision>19</cp:revision>
  <dcterms:created xsi:type="dcterms:W3CDTF">2014-02-26T14:16:16Z</dcterms:created>
  <dcterms:modified xsi:type="dcterms:W3CDTF">2014-03-25T10:44:04Z</dcterms:modified>
</cp:coreProperties>
</file>