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5" r:id="rId2"/>
    <p:sldId id="276" r:id="rId3"/>
    <p:sldId id="289" r:id="rId4"/>
    <p:sldId id="277" r:id="rId5"/>
    <p:sldId id="256" r:id="rId6"/>
    <p:sldId id="258" r:id="rId7"/>
    <p:sldId id="259" r:id="rId8"/>
    <p:sldId id="260" r:id="rId9"/>
    <p:sldId id="261" r:id="rId10"/>
    <p:sldId id="262" r:id="rId11"/>
    <p:sldId id="263" r:id="rId12"/>
    <p:sldId id="264" r:id="rId13"/>
    <p:sldId id="266" r:id="rId14"/>
    <p:sldId id="268" r:id="rId15"/>
    <p:sldId id="284" r:id="rId16"/>
    <p:sldId id="269" r:id="rId17"/>
    <p:sldId id="270" r:id="rId18"/>
    <p:sldId id="271" r:id="rId19"/>
    <p:sldId id="272" r:id="rId20"/>
    <p:sldId id="273" r:id="rId21"/>
    <p:sldId id="267" r:id="rId22"/>
    <p:sldId id="285" r:id="rId23"/>
    <p:sldId id="274" r:id="rId24"/>
    <p:sldId id="265" r:id="rId2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FF"/>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84" d="100"/>
          <a:sy n="84" d="100"/>
        </p:scale>
        <p:origin x="-115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BD2D9099-FF3C-4840-90BF-6F68389CEBD2}" type="datetimeFigureOut">
              <a:rPr lang="ar-IQ" smtClean="0"/>
              <a:pPr/>
              <a:t>25/04/1435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39DCC30-FCAF-430C-8D72-67C302D1A46A}" type="slidenum">
              <a:rPr lang="ar-IQ" smtClean="0"/>
              <a:pPr/>
              <a:t>‹#›</a:t>
            </a:fld>
            <a:endParaRPr lang="ar-IQ"/>
          </a:p>
        </p:txBody>
      </p:sp>
    </p:spTree>
    <p:extLst>
      <p:ext uri="{BB962C8B-B14F-4D97-AF65-F5344CB8AC3E}">
        <p14:creationId xmlns:p14="http://schemas.microsoft.com/office/powerpoint/2010/main" xmlns="" val="305982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D2D9099-FF3C-4840-90BF-6F68389CEBD2}" type="datetimeFigureOut">
              <a:rPr lang="ar-IQ" smtClean="0"/>
              <a:pPr/>
              <a:t>25/04/1435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39DCC30-FCAF-430C-8D72-67C302D1A46A}" type="slidenum">
              <a:rPr lang="ar-IQ" smtClean="0"/>
              <a:pPr/>
              <a:t>‹#›</a:t>
            </a:fld>
            <a:endParaRPr lang="ar-IQ"/>
          </a:p>
        </p:txBody>
      </p:sp>
    </p:spTree>
    <p:extLst>
      <p:ext uri="{BB962C8B-B14F-4D97-AF65-F5344CB8AC3E}">
        <p14:creationId xmlns:p14="http://schemas.microsoft.com/office/powerpoint/2010/main" xmlns="" val="427025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D2D9099-FF3C-4840-90BF-6F68389CEBD2}" type="datetimeFigureOut">
              <a:rPr lang="ar-IQ" smtClean="0"/>
              <a:pPr/>
              <a:t>25/04/1435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39DCC30-FCAF-430C-8D72-67C302D1A46A}" type="slidenum">
              <a:rPr lang="ar-IQ" smtClean="0"/>
              <a:pPr/>
              <a:t>‹#›</a:t>
            </a:fld>
            <a:endParaRPr lang="ar-IQ"/>
          </a:p>
        </p:txBody>
      </p:sp>
    </p:spTree>
    <p:extLst>
      <p:ext uri="{BB962C8B-B14F-4D97-AF65-F5344CB8AC3E}">
        <p14:creationId xmlns:p14="http://schemas.microsoft.com/office/powerpoint/2010/main" xmlns="" val="22076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D2D9099-FF3C-4840-90BF-6F68389CEBD2}" type="datetimeFigureOut">
              <a:rPr lang="ar-IQ" smtClean="0"/>
              <a:pPr/>
              <a:t>25/04/1435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39DCC30-FCAF-430C-8D72-67C302D1A46A}" type="slidenum">
              <a:rPr lang="ar-IQ" smtClean="0"/>
              <a:pPr/>
              <a:t>‹#›</a:t>
            </a:fld>
            <a:endParaRPr lang="ar-IQ"/>
          </a:p>
        </p:txBody>
      </p:sp>
    </p:spTree>
    <p:extLst>
      <p:ext uri="{BB962C8B-B14F-4D97-AF65-F5344CB8AC3E}">
        <p14:creationId xmlns:p14="http://schemas.microsoft.com/office/powerpoint/2010/main" xmlns="" val="246713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D2D9099-FF3C-4840-90BF-6F68389CEBD2}" type="datetimeFigureOut">
              <a:rPr lang="ar-IQ" smtClean="0"/>
              <a:pPr/>
              <a:t>25/04/1435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39DCC30-FCAF-430C-8D72-67C302D1A46A}" type="slidenum">
              <a:rPr lang="ar-IQ" smtClean="0"/>
              <a:pPr/>
              <a:t>‹#›</a:t>
            </a:fld>
            <a:endParaRPr lang="ar-IQ"/>
          </a:p>
        </p:txBody>
      </p:sp>
    </p:spTree>
    <p:extLst>
      <p:ext uri="{BB962C8B-B14F-4D97-AF65-F5344CB8AC3E}">
        <p14:creationId xmlns:p14="http://schemas.microsoft.com/office/powerpoint/2010/main" xmlns="" val="36195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BD2D9099-FF3C-4840-90BF-6F68389CEBD2}" type="datetimeFigureOut">
              <a:rPr lang="ar-IQ" smtClean="0"/>
              <a:pPr/>
              <a:t>25/04/1435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39DCC30-FCAF-430C-8D72-67C302D1A46A}" type="slidenum">
              <a:rPr lang="ar-IQ" smtClean="0"/>
              <a:pPr/>
              <a:t>‹#›</a:t>
            </a:fld>
            <a:endParaRPr lang="ar-IQ"/>
          </a:p>
        </p:txBody>
      </p:sp>
    </p:spTree>
    <p:extLst>
      <p:ext uri="{BB962C8B-B14F-4D97-AF65-F5344CB8AC3E}">
        <p14:creationId xmlns:p14="http://schemas.microsoft.com/office/powerpoint/2010/main" xmlns="" val="57552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BD2D9099-FF3C-4840-90BF-6F68389CEBD2}" type="datetimeFigureOut">
              <a:rPr lang="ar-IQ" smtClean="0"/>
              <a:pPr/>
              <a:t>25/04/1435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39DCC30-FCAF-430C-8D72-67C302D1A46A}" type="slidenum">
              <a:rPr lang="ar-IQ" smtClean="0"/>
              <a:pPr/>
              <a:t>‹#›</a:t>
            </a:fld>
            <a:endParaRPr lang="ar-IQ"/>
          </a:p>
        </p:txBody>
      </p:sp>
    </p:spTree>
    <p:extLst>
      <p:ext uri="{BB962C8B-B14F-4D97-AF65-F5344CB8AC3E}">
        <p14:creationId xmlns:p14="http://schemas.microsoft.com/office/powerpoint/2010/main" xmlns="" val="121333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BD2D9099-FF3C-4840-90BF-6F68389CEBD2}" type="datetimeFigureOut">
              <a:rPr lang="ar-IQ" smtClean="0"/>
              <a:pPr/>
              <a:t>25/04/1435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239DCC30-FCAF-430C-8D72-67C302D1A46A}" type="slidenum">
              <a:rPr lang="ar-IQ" smtClean="0"/>
              <a:pPr/>
              <a:t>‹#›</a:t>
            </a:fld>
            <a:endParaRPr lang="ar-IQ"/>
          </a:p>
        </p:txBody>
      </p:sp>
    </p:spTree>
    <p:extLst>
      <p:ext uri="{BB962C8B-B14F-4D97-AF65-F5344CB8AC3E}">
        <p14:creationId xmlns:p14="http://schemas.microsoft.com/office/powerpoint/2010/main" xmlns="" val="69836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D2D9099-FF3C-4840-90BF-6F68389CEBD2}" type="datetimeFigureOut">
              <a:rPr lang="ar-IQ" smtClean="0"/>
              <a:pPr/>
              <a:t>25/04/1435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39DCC30-FCAF-430C-8D72-67C302D1A46A}" type="slidenum">
              <a:rPr lang="ar-IQ" smtClean="0"/>
              <a:pPr/>
              <a:t>‹#›</a:t>
            </a:fld>
            <a:endParaRPr lang="ar-IQ"/>
          </a:p>
        </p:txBody>
      </p:sp>
    </p:spTree>
    <p:extLst>
      <p:ext uri="{BB962C8B-B14F-4D97-AF65-F5344CB8AC3E}">
        <p14:creationId xmlns:p14="http://schemas.microsoft.com/office/powerpoint/2010/main" xmlns="" val="2560902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D2D9099-FF3C-4840-90BF-6F68389CEBD2}" type="datetimeFigureOut">
              <a:rPr lang="ar-IQ" smtClean="0"/>
              <a:pPr/>
              <a:t>25/04/1435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39DCC30-FCAF-430C-8D72-67C302D1A46A}" type="slidenum">
              <a:rPr lang="ar-IQ" smtClean="0"/>
              <a:pPr/>
              <a:t>‹#›</a:t>
            </a:fld>
            <a:endParaRPr lang="ar-IQ"/>
          </a:p>
        </p:txBody>
      </p:sp>
    </p:spTree>
    <p:extLst>
      <p:ext uri="{BB962C8B-B14F-4D97-AF65-F5344CB8AC3E}">
        <p14:creationId xmlns:p14="http://schemas.microsoft.com/office/powerpoint/2010/main" xmlns="" val="9935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D2D9099-FF3C-4840-90BF-6F68389CEBD2}" type="datetimeFigureOut">
              <a:rPr lang="ar-IQ" smtClean="0"/>
              <a:pPr/>
              <a:t>25/04/1435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39DCC30-FCAF-430C-8D72-67C302D1A46A}" type="slidenum">
              <a:rPr lang="ar-IQ" smtClean="0"/>
              <a:pPr/>
              <a:t>‹#›</a:t>
            </a:fld>
            <a:endParaRPr lang="ar-IQ"/>
          </a:p>
        </p:txBody>
      </p:sp>
    </p:spTree>
    <p:extLst>
      <p:ext uri="{BB962C8B-B14F-4D97-AF65-F5344CB8AC3E}">
        <p14:creationId xmlns:p14="http://schemas.microsoft.com/office/powerpoint/2010/main" xmlns="" val="43998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D2D9099-FF3C-4840-90BF-6F68389CEBD2}" type="datetimeFigureOut">
              <a:rPr lang="ar-IQ" smtClean="0"/>
              <a:pPr/>
              <a:t>25/04/1435</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9DCC30-FCAF-430C-8D72-67C302D1A46A}" type="slidenum">
              <a:rPr lang="ar-IQ" smtClean="0"/>
              <a:pPr/>
              <a:t>‹#›</a:t>
            </a:fld>
            <a:endParaRPr lang="ar-IQ"/>
          </a:p>
        </p:txBody>
      </p:sp>
    </p:spTree>
    <p:extLst>
      <p:ext uri="{BB962C8B-B14F-4D97-AF65-F5344CB8AC3E}">
        <p14:creationId xmlns:p14="http://schemas.microsoft.com/office/powerpoint/2010/main" xmlns="" val="895968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483768" y="1587195"/>
            <a:ext cx="4278122" cy="3240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5212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b="1" dirty="0">
                <a:latin typeface="Times New Roman"/>
                <a:ea typeface="Times New Roman"/>
                <a:cs typeface="Simplified Arabic"/>
              </a:rPr>
              <a:t>1. المناخ</a:t>
            </a:r>
            <a:r>
              <a:rPr lang="en-US" b="1" dirty="0">
                <a:latin typeface="Times New Roman"/>
                <a:ea typeface="Times New Roman"/>
                <a:cs typeface="Simplified Arabic"/>
              </a:rPr>
              <a:t>CL = Climate  </a:t>
            </a:r>
            <a:r>
              <a:rPr lang="ar-IQ" b="1" dirty="0">
                <a:latin typeface="Times New Roman"/>
                <a:ea typeface="Times New Roman"/>
                <a:cs typeface="Simplified Arabic"/>
              </a:rPr>
              <a:t> </a:t>
            </a:r>
            <a:r>
              <a:rPr lang="en-US" sz="3600" dirty="0">
                <a:latin typeface="Times New Roman"/>
                <a:ea typeface="Times New Roman"/>
              </a:rPr>
              <a:t/>
            </a:r>
            <a:br>
              <a:rPr lang="en-US" sz="3600" dirty="0">
                <a:latin typeface="Times New Roman"/>
                <a:ea typeface="Times New Roman"/>
              </a:rPr>
            </a:br>
            <a:endParaRPr lang="ar-IQ" dirty="0"/>
          </a:p>
        </p:txBody>
      </p:sp>
      <p:sp>
        <p:nvSpPr>
          <p:cNvPr id="3" name="عنصر نائب للمحتوى 2"/>
          <p:cNvSpPr>
            <a:spLocks noGrp="1"/>
          </p:cNvSpPr>
          <p:nvPr>
            <p:ph idx="1"/>
          </p:nvPr>
        </p:nvSpPr>
        <p:spPr/>
        <p:txBody>
          <a:bodyPr/>
          <a:lstStyle/>
          <a:p>
            <a:r>
              <a:rPr lang="ar-IQ" b="1" dirty="0">
                <a:latin typeface="Times New Roman"/>
                <a:ea typeface="Times New Roman"/>
                <a:cs typeface="Simplified Arabic"/>
              </a:rPr>
              <a:t>الحرارة والأمطار </a:t>
            </a:r>
            <a:r>
              <a:rPr lang="ar-IQ" b="1" dirty="0" smtClean="0">
                <a:latin typeface="Times New Roman"/>
                <a:ea typeface="Times New Roman"/>
                <a:cs typeface="Simplified Arabic"/>
              </a:rPr>
              <a:t>والرياح</a:t>
            </a:r>
          </a:p>
          <a:p>
            <a:pPr algn="justLow"/>
            <a:r>
              <a:rPr lang="ar-IQ" b="1" dirty="0">
                <a:latin typeface="Times New Roman"/>
                <a:ea typeface="Times New Roman"/>
                <a:cs typeface="Simplified Arabic"/>
              </a:rPr>
              <a:t> أ. تأثير المناخ على بعض صفات التربة الكيماوية:</a:t>
            </a:r>
            <a:endParaRPr lang="en-US" sz="2400" dirty="0">
              <a:latin typeface="Times New Roman"/>
              <a:ea typeface="Times New Roman"/>
            </a:endParaRPr>
          </a:p>
          <a:p>
            <a:pPr algn="justLow"/>
            <a:r>
              <a:rPr lang="ar-IQ" b="1" dirty="0">
                <a:latin typeface="Times New Roman"/>
                <a:ea typeface="Times New Roman"/>
                <a:cs typeface="Simplified Arabic"/>
              </a:rPr>
              <a:t>ب. تأثير المناخ على محتوى التربة من المادة العضوية </a:t>
            </a:r>
            <a:r>
              <a:rPr lang="ar-IQ" b="1" dirty="0" smtClean="0">
                <a:latin typeface="Times New Roman"/>
                <a:ea typeface="Times New Roman"/>
                <a:cs typeface="Simplified Arabic"/>
              </a:rPr>
              <a:t>والطين</a:t>
            </a:r>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3428999"/>
            <a:ext cx="4810125" cy="3152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86968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b="1" dirty="0">
                <a:latin typeface="Times New Roman"/>
                <a:ea typeface="Times New Roman"/>
                <a:cs typeface="Simplified Arabic"/>
              </a:rPr>
              <a:t>2. الكائنات الحية </a:t>
            </a:r>
            <a:r>
              <a:rPr lang="en-US" b="1" dirty="0">
                <a:latin typeface="Times New Roman"/>
                <a:ea typeface="Times New Roman"/>
                <a:cs typeface="Simplified Arabic"/>
              </a:rPr>
              <a:t>O = living Organisms </a:t>
            </a:r>
            <a:r>
              <a:rPr lang="en-US" sz="3600" dirty="0">
                <a:latin typeface="Times New Roman"/>
                <a:ea typeface="Times New Roman"/>
              </a:rPr>
              <a:t/>
            </a:r>
            <a:br>
              <a:rPr lang="en-US" sz="3600" dirty="0">
                <a:latin typeface="Times New Roman"/>
                <a:ea typeface="Times New Roman"/>
              </a:rPr>
            </a:br>
            <a:endParaRPr lang="ar-IQ"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1628800"/>
            <a:ext cx="6315652" cy="43204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52367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6412" y="404664"/>
            <a:ext cx="8229600" cy="1143000"/>
          </a:xfrm>
        </p:spPr>
        <p:txBody>
          <a:bodyPr>
            <a:normAutofit fontScale="90000"/>
          </a:bodyPr>
          <a:lstStyle/>
          <a:p>
            <a:pPr algn="r"/>
            <a:r>
              <a:rPr lang="ar-IQ" b="1" dirty="0">
                <a:latin typeface="Times New Roman"/>
                <a:ea typeface="Times New Roman"/>
                <a:cs typeface="Simplified Arabic"/>
              </a:rPr>
              <a:t>3. الطبوغرافية </a:t>
            </a:r>
            <a:r>
              <a:rPr lang="en-US" b="1" dirty="0">
                <a:latin typeface="Times New Roman"/>
                <a:ea typeface="Times New Roman"/>
                <a:cs typeface="Simplified Arabic"/>
              </a:rPr>
              <a:t> TO  = Topography</a:t>
            </a:r>
            <a:r>
              <a:rPr lang="ar-IQ" b="1" dirty="0">
                <a:latin typeface="Times New Roman"/>
                <a:ea typeface="Times New Roman"/>
                <a:cs typeface="Simplified Arabic"/>
              </a:rPr>
              <a:t>(الانحدار</a:t>
            </a:r>
            <a:r>
              <a:rPr lang="en-US" b="1" dirty="0">
                <a:latin typeface="Times New Roman"/>
                <a:ea typeface="Times New Roman"/>
                <a:cs typeface="Simplified Arabic"/>
              </a:rPr>
              <a:t>Relief</a:t>
            </a:r>
            <a:r>
              <a:rPr lang="ar-IQ" b="1" dirty="0">
                <a:latin typeface="Times New Roman"/>
                <a:ea typeface="Times New Roman"/>
                <a:cs typeface="Simplified Arabic"/>
              </a:rPr>
              <a:t>)</a:t>
            </a:r>
            <a:r>
              <a:rPr lang="en-US" sz="3600" dirty="0">
                <a:latin typeface="Times New Roman"/>
                <a:ea typeface="Times New Roman"/>
              </a:rPr>
              <a:t/>
            </a:r>
            <a:br>
              <a:rPr lang="en-US" sz="3600" dirty="0">
                <a:latin typeface="Times New Roman"/>
                <a:ea typeface="Times New Roman"/>
              </a:rPr>
            </a:br>
            <a:endParaRPr lang="ar-IQ" dirty="0"/>
          </a:p>
        </p:txBody>
      </p:sp>
      <p:sp>
        <p:nvSpPr>
          <p:cNvPr id="3" name="عنصر نائب للمحتوى 2"/>
          <p:cNvSpPr>
            <a:spLocks noGrp="1"/>
          </p:cNvSpPr>
          <p:nvPr>
            <p:ph idx="1"/>
          </p:nvPr>
        </p:nvSpPr>
        <p:spPr/>
        <p:txBody>
          <a:bodyPr/>
          <a:lstStyle/>
          <a:p>
            <a:pPr algn="justLow"/>
            <a:r>
              <a:rPr lang="ar-IQ" b="1" dirty="0">
                <a:latin typeface="Times New Roman"/>
                <a:ea typeface="Times New Roman"/>
                <a:cs typeface="Simplified Arabic"/>
              </a:rPr>
              <a:t>يؤثر شكل سطح الأرض على تطور مقد التربة عن طريق</a:t>
            </a:r>
            <a:endParaRPr lang="en-US" sz="2400" dirty="0">
              <a:latin typeface="Times New Roman"/>
              <a:ea typeface="Times New Roman"/>
            </a:endParaRPr>
          </a:p>
          <a:p>
            <a:pPr algn="justLow"/>
            <a:r>
              <a:rPr lang="ar-IQ" b="1" dirty="0">
                <a:latin typeface="Times New Roman"/>
                <a:ea typeface="Times New Roman"/>
                <a:cs typeface="Simplified Arabic"/>
              </a:rPr>
              <a:t>أ. تأثيره على كمية المياه </a:t>
            </a:r>
            <a:r>
              <a:rPr lang="ar-IQ" b="1" dirty="0" err="1">
                <a:latin typeface="Times New Roman"/>
                <a:ea typeface="Times New Roman"/>
                <a:cs typeface="Simplified Arabic"/>
              </a:rPr>
              <a:t>الغائضة</a:t>
            </a:r>
            <a:r>
              <a:rPr lang="ar-IQ" b="1" dirty="0">
                <a:latin typeface="Times New Roman"/>
                <a:ea typeface="Times New Roman"/>
                <a:cs typeface="Simplified Arabic"/>
              </a:rPr>
              <a:t> داخل التربة والجارية فوق السطح.</a:t>
            </a:r>
            <a:endParaRPr lang="en-US" sz="2400" dirty="0">
              <a:latin typeface="Times New Roman"/>
              <a:ea typeface="Times New Roman"/>
            </a:endParaRPr>
          </a:p>
          <a:p>
            <a:r>
              <a:rPr lang="ar-IQ" b="1" dirty="0">
                <a:latin typeface="Times New Roman"/>
                <a:ea typeface="Times New Roman"/>
                <a:cs typeface="Simplified Arabic"/>
              </a:rPr>
              <a:t>ب. تأثيره على مقدار التعرية وكمية المادة المنقولة من منطقة </a:t>
            </a:r>
            <a:r>
              <a:rPr lang="ar-IQ" b="1" dirty="0" err="1">
                <a:latin typeface="Times New Roman"/>
                <a:ea typeface="Times New Roman"/>
                <a:cs typeface="Simplified Arabic"/>
              </a:rPr>
              <a:t>لاخرى</a:t>
            </a:r>
            <a:r>
              <a:rPr lang="ar-IQ" b="1" dirty="0">
                <a:latin typeface="Times New Roman"/>
                <a:ea typeface="Times New Roman"/>
                <a:cs typeface="Simplified Arabic"/>
              </a:rPr>
              <a:t>. </a:t>
            </a:r>
            <a:endParaRPr lang="ar-IQ"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4042657"/>
            <a:ext cx="2521843" cy="25218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8566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250" fill="hold"/>
                                        <p:tgtEl>
                                          <p:spTgt spid="102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b="1" dirty="0">
                <a:latin typeface="Times New Roman"/>
                <a:ea typeface="Times New Roman"/>
                <a:cs typeface="Simplified Arabic"/>
              </a:rPr>
              <a:t>4. المادة </a:t>
            </a:r>
            <a:r>
              <a:rPr lang="ar-IQ" b="1" dirty="0" err="1">
                <a:latin typeface="Times New Roman"/>
                <a:ea typeface="Times New Roman"/>
                <a:cs typeface="Simplified Arabic"/>
              </a:rPr>
              <a:t>الاُمْ</a:t>
            </a:r>
            <a:r>
              <a:rPr lang="ar-IQ" b="1" dirty="0">
                <a:latin typeface="Times New Roman"/>
                <a:ea typeface="Times New Roman"/>
                <a:cs typeface="Simplified Arabic"/>
              </a:rPr>
              <a:t> </a:t>
            </a:r>
            <a:r>
              <a:rPr lang="en-US" b="1" dirty="0">
                <a:latin typeface="Times New Roman"/>
                <a:ea typeface="Times New Roman"/>
                <a:cs typeface="Simplified Arabic"/>
              </a:rPr>
              <a:t>P = Parent Material   </a:t>
            </a:r>
            <a:r>
              <a:rPr lang="en-US" sz="3600" dirty="0">
                <a:latin typeface="Times New Roman"/>
                <a:ea typeface="Times New Roman"/>
              </a:rPr>
              <a:t/>
            </a:r>
            <a:br>
              <a:rPr lang="en-US" sz="3600" dirty="0">
                <a:latin typeface="Times New Roman"/>
                <a:ea typeface="Times New Roman"/>
              </a:rPr>
            </a:br>
            <a:endParaRPr lang="ar-IQ" dirty="0"/>
          </a:p>
        </p:txBody>
      </p:sp>
      <p:sp>
        <p:nvSpPr>
          <p:cNvPr id="3" name="عنصر نائب للمحتوى 2"/>
          <p:cNvSpPr>
            <a:spLocks noGrp="1"/>
          </p:cNvSpPr>
          <p:nvPr>
            <p:ph idx="1"/>
          </p:nvPr>
        </p:nvSpPr>
        <p:spPr>
          <a:xfrm>
            <a:off x="2587246" y="1600200"/>
            <a:ext cx="6099554" cy="4525963"/>
          </a:xfrm>
        </p:spPr>
        <p:txBody>
          <a:bodyPr>
            <a:normAutofit fontScale="70000" lnSpcReduction="20000"/>
          </a:bodyPr>
          <a:lstStyle/>
          <a:p>
            <a:pPr algn="justLow"/>
            <a:r>
              <a:rPr lang="ar-IQ" b="1" dirty="0">
                <a:latin typeface="Times New Roman"/>
                <a:ea typeface="Times New Roman"/>
                <a:cs typeface="Simplified Arabic"/>
              </a:rPr>
              <a:t>تصنيف المادة </a:t>
            </a:r>
            <a:r>
              <a:rPr lang="ar-IQ" b="1" dirty="0" err="1">
                <a:latin typeface="Times New Roman"/>
                <a:ea typeface="Times New Roman"/>
                <a:cs typeface="Simplified Arabic"/>
              </a:rPr>
              <a:t>الاُمْ</a:t>
            </a:r>
            <a:r>
              <a:rPr lang="ar-IQ" b="1" dirty="0">
                <a:latin typeface="Times New Roman"/>
                <a:ea typeface="Times New Roman"/>
                <a:cs typeface="Simplified Arabic"/>
              </a:rPr>
              <a:t>  إلى ثلاثة مجاميع رئيسية : </a:t>
            </a:r>
            <a:endParaRPr lang="en-US" sz="2400" dirty="0">
              <a:latin typeface="Times New Roman"/>
              <a:ea typeface="Times New Roman"/>
            </a:endParaRPr>
          </a:p>
          <a:p>
            <a:r>
              <a:rPr lang="ar-IQ" b="1" dirty="0">
                <a:latin typeface="Times New Roman"/>
                <a:ea typeface="Times New Roman"/>
                <a:cs typeface="Simplified Arabic"/>
              </a:rPr>
              <a:t>تلك المتكونة من تجوية الصخور في موضعها وتسمى بالمادة </a:t>
            </a:r>
            <a:r>
              <a:rPr lang="ar-IQ" b="1" dirty="0" err="1">
                <a:latin typeface="Times New Roman"/>
                <a:ea typeface="Times New Roman"/>
                <a:cs typeface="Simplified Arabic"/>
              </a:rPr>
              <a:t>الاُمْ</a:t>
            </a:r>
            <a:r>
              <a:rPr lang="ar-IQ" b="1" dirty="0">
                <a:latin typeface="Times New Roman"/>
                <a:ea typeface="Times New Roman"/>
                <a:cs typeface="Simplified Arabic"/>
              </a:rPr>
              <a:t>  الماكثة.</a:t>
            </a:r>
            <a:r>
              <a:rPr lang="en-US" b="1" dirty="0">
                <a:latin typeface="Times New Roman"/>
                <a:ea typeface="Times New Roman"/>
                <a:cs typeface="Simplified Arabic"/>
              </a:rPr>
              <a:t>Residual Parent Material</a:t>
            </a:r>
            <a:r>
              <a:rPr lang="ar-IQ" b="1" dirty="0">
                <a:latin typeface="Times New Roman"/>
                <a:ea typeface="Times New Roman"/>
                <a:cs typeface="Simplified Arabic"/>
              </a:rPr>
              <a:t> : </a:t>
            </a:r>
            <a:endParaRPr lang="ar-IQ" b="1" dirty="0" smtClean="0">
              <a:latin typeface="Times New Roman"/>
              <a:ea typeface="Times New Roman"/>
              <a:cs typeface="Simplified Arabic"/>
            </a:endParaRPr>
          </a:p>
          <a:p>
            <a:r>
              <a:rPr lang="ar-IQ" b="1" dirty="0">
                <a:latin typeface="Times New Roman"/>
                <a:ea typeface="Times New Roman"/>
                <a:cs typeface="Simplified Arabic"/>
              </a:rPr>
              <a:t>المواد </a:t>
            </a:r>
            <a:r>
              <a:rPr lang="ar-IQ" b="1" dirty="0" err="1">
                <a:latin typeface="Times New Roman"/>
                <a:ea typeface="Times New Roman"/>
                <a:cs typeface="Simplified Arabic"/>
              </a:rPr>
              <a:t>الاُمْ</a:t>
            </a:r>
            <a:r>
              <a:rPr lang="ar-IQ" b="1" dirty="0">
                <a:latin typeface="Times New Roman"/>
                <a:ea typeface="Times New Roman"/>
                <a:cs typeface="Simplified Arabic"/>
              </a:rPr>
              <a:t>  المنقولة </a:t>
            </a:r>
            <a:r>
              <a:rPr lang="en-US" b="1" dirty="0">
                <a:latin typeface="Times New Roman"/>
                <a:ea typeface="Times New Roman"/>
                <a:cs typeface="Simplified Arabic"/>
              </a:rPr>
              <a:t>Transported Parent Material</a:t>
            </a:r>
            <a:r>
              <a:rPr lang="ar-IQ" b="1" dirty="0">
                <a:latin typeface="Times New Roman"/>
                <a:ea typeface="Times New Roman"/>
                <a:cs typeface="Simplified Arabic"/>
              </a:rPr>
              <a:t> : وهي </a:t>
            </a:r>
            <a:endParaRPr lang="ar-IQ" b="1" dirty="0" smtClean="0">
              <a:latin typeface="Times New Roman"/>
              <a:ea typeface="Times New Roman"/>
              <a:cs typeface="Simplified Arabic"/>
            </a:endParaRPr>
          </a:p>
          <a:p>
            <a:pPr algn="justLow"/>
            <a:r>
              <a:rPr lang="ar-IQ" b="1" dirty="0">
                <a:latin typeface="Times New Roman"/>
                <a:ea typeface="Times New Roman"/>
                <a:cs typeface="Simplified Arabic"/>
              </a:rPr>
              <a:t>1.   المواد </a:t>
            </a:r>
            <a:r>
              <a:rPr lang="ar-IQ" b="1" dirty="0" err="1">
                <a:latin typeface="Times New Roman"/>
                <a:ea typeface="Times New Roman"/>
                <a:cs typeface="Simplified Arabic"/>
              </a:rPr>
              <a:t>الاُمْ</a:t>
            </a:r>
            <a:r>
              <a:rPr lang="ar-IQ" b="1" dirty="0">
                <a:latin typeface="Times New Roman"/>
                <a:ea typeface="Times New Roman"/>
                <a:cs typeface="Simplified Arabic"/>
              </a:rPr>
              <a:t>  المنقولة بواسطة الجاذبية الأرضية </a:t>
            </a:r>
            <a:r>
              <a:rPr lang="en-US" b="1" dirty="0" err="1">
                <a:latin typeface="Times New Roman"/>
                <a:ea typeface="Times New Roman"/>
                <a:cs typeface="Simplified Arabic"/>
              </a:rPr>
              <a:t>Colluvial</a:t>
            </a:r>
            <a:r>
              <a:rPr lang="en-US" b="1" dirty="0">
                <a:latin typeface="Times New Roman"/>
                <a:ea typeface="Times New Roman"/>
                <a:cs typeface="Simplified Arabic"/>
              </a:rPr>
              <a:t> </a:t>
            </a:r>
            <a:r>
              <a:rPr lang="en-US" b="1" dirty="0" err="1">
                <a:latin typeface="Times New Roman"/>
                <a:ea typeface="Times New Roman"/>
                <a:cs typeface="Simplified Arabic"/>
              </a:rPr>
              <a:t>P.M</a:t>
            </a:r>
            <a:r>
              <a:rPr lang="en-US" b="1" dirty="0">
                <a:latin typeface="Simplified Arabic"/>
                <a:ea typeface="Times New Roman"/>
              </a:rPr>
              <a:t> </a:t>
            </a:r>
            <a:endParaRPr lang="en-US" sz="2400" dirty="0">
              <a:latin typeface="Times New Roman"/>
              <a:ea typeface="Times New Roman"/>
            </a:endParaRPr>
          </a:p>
          <a:p>
            <a:r>
              <a:rPr lang="ar-IQ" b="1" dirty="0">
                <a:latin typeface="Times New Roman"/>
                <a:ea typeface="Times New Roman"/>
                <a:cs typeface="Simplified Arabic"/>
              </a:rPr>
              <a:t>2.  المواد </a:t>
            </a:r>
            <a:r>
              <a:rPr lang="ar-IQ" b="1" dirty="0" err="1">
                <a:latin typeface="Times New Roman"/>
                <a:ea typeface="Times New Roman"/>
                <a:cs typeface="Simplified Arabic"/>
              </a:rPr>
              <a:t>الاُمْ</a:t>
            </a:r>
            <a:r>
              <a:rPr lang="ar-IQ" b="1" dirty="0">
                <a:latin typeface="Times New Roman"/>
                <a:ea typeface="Times New Roman"/>
                <a:cs typeface="Simplified Arabic"/>
              </a:rPr>
              <a:t>  المنقولة بواسطة المياه الجارية </a:t>
            </a:r>
            <a:r>
              <a:rPr lang="en-US" b="1" dirty="0">
                <a:latin typeface="Times New Roman"/>
                <a:ea typeface="Times New Roman"/>
                <a:cs typeface="Simplified Arabic"/>
              </a:rPr>
              <a:t>Alluvial Stream Deposit </a:t>
            </a:r>
            <a:endParaRPr lang="ar-IQ" b="1" dirty="0" smtClean="0">
              <a:latin typeface="Times New Roman"/>
              <a:ea typeface="Times New Roman"/>
              <a:cs typeface="Simplified Arabic"/>
            </a:endParaRPr>
          </a:p>
          <a:p>
            <a:r>
              <a:rPr lang="ar-IQ" b="1" dirty="0" smtClean="0">
                <a:latin typeface="Times New Roman"/>
                <a:ea typeface="Times New Roman"/>
                <a:cs typeface="Simplified Arabic"/>
              </a:rPr>
              <a:t>.3 </a:t>
            </a:r>
            <a:r>
              <a:rPr lang="ar-IQ" b="1" dirty="0">
                <a:latin typeface="Times New Roman"/>
                <a:ea typeface="Times New Roman"/>
                <a:cs typeface="Simplified Arabic"/>
              </a:rPr>
              <a:t>الترسبات الجليدية </a:t>
            </a:r>
            <a:r>
              <a:rPr lang="en-US" b="1" dirty="0">
                <a:latin typeface="Times New Roman"/>
                <a:ea typeface="Times New Roman"/>
                <a:cs typeface="Simplified Arabic"/>
              </a:rPr>
              <a:t>Glacial Deposit</a:t>
            </a:r>
            <a:r>
              <a:rPr lang="ar-IQ" b="1" dirty="0">
                <a:latin typeface="Times New Roman"/>
                <a:ea typeface="Times New Roman"/>
                <a:cs typeface="Simplified Arabic"/>
              </a:rPr>
              <a:t> : كلمة (</a:t>
            </a:r>
            <a:r>
              <a:rPr lang="en-US" b="1" dirty="0">
                <a:latin typeface="Times New Roman"/>
                <a:ea typeface="Times New Roman"/>
                <a:cs typeface="Simplified Arabic"/>
              </a:rPr>
              <a:t>Glacier</a:t>
            </a:r>
            <a:r>
              <a:rPr lang="ar-IQ" b="1" dirty="0">
                <a:latin typeface="Times New Roman"/>
                <a:ea typeface="Times New Roman"/>
                <a:cs typeface="Simplified Arabic"/>
              </a:rPr>
              <a:t>) </a:t>
            </a:r>
            <a:endParaRPr lang="ar-IQ" b="1" dirty="0" smtClean="0">
              <a:latin typeface="Times New Roman"/>
              <a:ea typeface="Times New Roman"/>
              <a:cs typeface="Simplified Arabic"/>
            </a:endParaRPr>
          </a:p>
          <a:p>
            <a:r>
              <a:rPr lang="ar-IQ" b="1" dirty="0">
                <a:latin typeface="Times New Roman"/>
                <a:ea typeface="Times New Roman"/>
                <a:cs typeface="Simplified Arabic"/>
              </a:rPr>
              <a:t>.  </a:t>
            </a:r>
            <a:r>
              <a:rPr lang="ar-IQ" b="1" dirty="0" smtClean="0">
                <a:latin typeface="Times New Roman"/>
                <a:ea typeface="Times New Roman"/>
                <a:cs typeface="Simplified Arabic"/>
              </a:rPr>
              <a:t>4 </a:t>
            </a:r>
            <a:r>
              <a:rPr lang="ar-IQ" b="1" dirty="0">
                <a:latin typeface="Times New Roman"/>
                <a:ea typeface="Times New Roman"/>
                <a:cs typeface="Simplified Arabic"/>
              </a:rPr>
              <a:t>الترسبات المنقولة بواسطة الرياح </a:t>
            </a:r>
            <a:r>
              <a:rPr lang="en-US" b="1" dirty="0">
                <a:latin typeface="Times New Roman"/>
                <a:ea typeface="Times New Roman"/>
                <a:cs typeface="Simplified Arabic"/>
              </a:rPr>
              <a:t>Aeolian Deposit</a:t>
            </a:r>
            <a:r>
              <a:rPr lang="ar-IQ" b="1" dirty="0">
                <a:latin typeface="Times New Roman"/>
                <a:ea typeface="Times New Roman"/>
                <a:cs typeface="Simplified Arabic"/>
              </a:rPr>
              <a:t> : </a:t>
            </a:r>
            <a:endParaRPr lang="ar-IQ"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700808"/>
            <a:ext cx="2335726" cy="43204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5583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b="1" dirty="0">
                <a:latin typeface="Times New Roman"/>
                <a:ea typeface="Times New Roman"/>
                <a:cs typeface="Simplified Arabic"/>
              </a:rPr>
              <a:t>5. الزمن   </a:t>
            </a:r>
            <a:r>
              <a:rPr lang="en-US" b="1" dirty="0">
                <a:latin typeface="Times New Roman"/>
                <a:ea typeface="Times New Roman"/>
                <a:cs typeface="Simplified Arabic"/>
              </a:rPr>
              <a:t>T  = Time </a:t>
            </a:r>
            <a:r>
              <a:rPr lang="en-US" b="1" dirty="0">
                <a:latin typeface="Simplified Arabic"/>
                <a:ea typeface="Times New Roman"/>
              </a:rPr>
              <a:t> </a:t>
            </a:r>
            <a:r>
              <a:rPr lang="en-US" sz="3600" dirty="0">
                <a:latin typeface="Times New Roman"/>
                <a:ea typeface="Times New Roman"/>
              </a:rPr>
              <a:t/>
            </a:r>
            <a:br>
              <a:rPr lang="en-US" sz="3600" dirty="0">
                <a:latin typeface="Times New Roman"/>
                <a:ea typeface="Times New Roman"/>
              </a:rPr>
            </a:br>
            <a:endParaRPr lang="ar-IQ" dirty="0"/>
          </a:p>
        </p:txBody>
      </p:sp>
      <p:sp>
        <p:nvSpPr>
          <p:cNvPr id="3" name="عنصر نائب للمحتوى 2"/>
          <p:cNvSpPr>
            <a:spLocks noGrp="1"/>
          </p:cNvSpPr>
          <p:nvPr>
            <p:ph idx="1"/>
          </p:nvPr>
        </p:nvSpPr>
        <p:spPr/>
        <p:txBody>
          <a:bodyPr/>
          <a:lstStyle/>
          <a:p>
            <a:endParaRPr lang="ar-IQ"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55418" y="2348880"/>
            <a:ext cx="3543300" cy="2924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2348880"/>
            <a:ext cx="2664296" cy="28083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5383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1000"/>
                                        <p:tgtEl>
                                          <p:spTgt spid="12292"/>
                                        </p:tgtEl>
                                      </p:cBhvr>
                                    </p:animEffect>
                                    <p:anim calcmode="lin" valueType="num">
                                      <p:cBhvr>
                                        <p:cTn id="13" dur="1000" fill="hold"/>
                                        <p:tgtEl>
                                          <p:spTgt spid="12292"/>
                                        </p:tgtEl>
                                        <p:attrNameLst>
                                          <p:attrName>ppt_x</p:attrName>
                                        </p:attrNameLst>
                                      </p:cBhvr>
                                      <p:tavLst>
                                        <p:tav tm="0">
                                          <p:val>
                                            <p:strVal val="#ppt_x"/>
                                          </p:val>
                                        </p:tav>
                                        <p:tav tm="100000">
                                          <p:val>
                                            <p:strVal val="#ppt_x"/>
                                          </p:val>
                                        </p:tav>
                                      </p:tavLst>
                                    </p:anim>
                                    <p:anim calcmode="lin" valueType="num">
                                      <p:cBhvr>
                                        <p:cTn id="14"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5589240"/>
            <a:ext cx="8013576" cy="604664"/>
          </a:xfrm>
        </p:spPr>
        <p:txBody>
          <a:bodyPr>
            <a:noAutofit/>
          </a:bodyPr>
          <a:lstStyle/>
          <a:p>
            <a:pPr marL="0" lvl="0" indent="0">
              <a:buNone/>
            </a:pPr>
            <a:r>
              <a:rPr lang="ar-IQ" sz="4400" dirty="0" smtClean="0">
                <a:solidFill>
                  <a:srgbClr val="FF0000"/>
                </a:solidFill>
              </a:rPr>
              <a:t>هل يوجد على سطح القمر تربة ؟</a:t>
            </a:r>
            <a:endParaRPr lang="ar-IQ" sz="4400" dirty="0"/>
          </a:p>
        </p:txBody>
      </p:sp>
      <p:sp>
        <p:nvSpPr>
          <p:cNvPr id="4" name="AutoShape 2" descr="data:image/jpeg;base64,/9j/4AAQSkZJRgABAQAAAQABAAD/2wCEAAkGBhQSERQUExQUFRUWGBgaGBgYFRgXGhwYHhkaHRwYGB0YICYeGh8jHBocIC8gJCcpLCwsFx8xNTAqNSYrLCkBCQoKDgwOGg8PGi0kHyUsKiksLCwtKSosLCwsLCwsLCwsLCwsLCwsLCwpLCwsLCwsLCwsLCksLCwsLCwsKSwsLP/AABEIAM0A9gMBIgACEQEDEQH/xAAcAAABBAMBAAAAAAAAAAAAAAAGAAQFBwECAwj/xABTEAACAQIEAwUFBAQICgcJAAABAgMEEQAFEiEGEzEHIkFRYRQycYGRI0JSoTNicrEVF1NUlMHR0jRDVXOCkpOywvAWJDVEorPTCCVjdKO04uPx/8QAGgEAAgMBAQAAAAAAAAAAAAAAAAQBAgMFBv/EADQRAAEEAQMCAwcDBAIDAAAAAAEAAgMRBBIhMQVBE1GRFBUyYXGBoQYiUrHR4fBC8RZiwf/aAAwDAQACEQMRAD8AvHCwsLAhK+ME4j8/rzBTTzKATFFI4B6EqpYA28NsUjVdqmYyqLSxw33+yiF7He15NX5AYkAnhM4+LJkEiMK/NWFqxQHDVdVVlYIp6useJlkZ1E7oNtNvctpGogeHgMCUWqRVaSSR2I3ZpXJ+G5wAW7SOVrHgSSTmDaxuV6s1jGdYx5U9nHm3+u/9uMpBYhlaRSOhEji3w3xfwynD0WetiF6qvhaseVPbpyR/1qp3dhbnydAOnX/m+HkvEVfGn2VdVjQNgZmI238f68V0lK+7ptJdtsvUAOM4Z5VWCaGOUdHRXF7dGUHw28cOi2KrnrbHN5ABcmw9dsZ1Yo7tczCGTMkjqDIIohErBSRdWDySBQDuzLoQXtYk+WBSBauDO+IIKSIy1EixINrt4n8KgbsfQC+K/PbMZamKKnpWdHdAS7NzNLMAZOXGraFA375BOK94jzuaZ+8V59tgWvHSQjZVBbYPa133Yn5YWVRs8IjUSyxg36+yws1vestnlbzZt8ZOlDRZTDMZzjS9DnN4QwUyxgtewMiXNuthffDtZAfn0x55gyJNYD0dMF8WU3P0ZQfriTpoZoLGkqZqexvoDl4ifIxuSLegxh7ZGDRTXu2UttqvYHGb4rLKO1R4tswiCr/LwBmjH+cQkunxFxixKKuSVFkjZXRwCrKbgg+IIw01wcLC5743RmnCk5wsK+ME4sqLOFjW+FqwIW2FjQtjhPmMaW1uiXNhqZVufIXO+BCdYWOInF7XF+tr7288dQcCFnCxi+M4EJYWFhYEJYwcZwsCFH55l/tFPNDq082N01WvbUpW9vG18V5B2HQqg5lVUswH3BGgNh0AKsfzxaeNHGBXZI9nwmlSfD2V5WIYy8lZFVRgrMYzVK4e/ejcopUWsNh5eONnyDIwC7T1gUE6mJqbatVjcmO19Rtv44leHpneFXk9+SSVzb9aZyD9LfQeWIueDTloUgbvGT4g6qxTv57HfCGODO+QaiNPzTGQDCGPvdy4vkmTBioGaNY2uI6ix+F0GFNw9lqkaabN3+AZbenfK4K26n4n9+MWxyT1BwO1+q6ww3fzKrbOsiUWjhy+qEkjERNLWoRr0kklEG9lB+9bz8ia5R2Q0dXRwTRzVkTPGCburd4ixurLbZr7C2M1kYNZRk/dFQw9DpjF/oTic4TzVaHI4537wVZHUL1bXM5jQepLKPnjv4zzJA2Q97XHyHOjmMYJ7KVfMoMpooIpZGbQgjjULeSQqPuIOp8T4DxIwA592g1cgOuVKKJvdSOzzkftm4DH9RTbzxE1tTUStJO5jkrGsNJPciQnaNfJQLk+LHffxaCExMFQCWpZQXkf7g6aj4gdQEWxNvnhd+RZpp/3+ydiwtIt43P++q45nmBCanNW6/dNRWPH/qKW1Hw6jEU1UzyxzSxS93Ty/aKlQpC3AUGRNTWvtc7C3hbE3HTBJCsaNVVZFybX0jpqc+7DGPlt1Pjgl4fyhGYNHGldMW0y1UovSxqPfjpwd5Njp7oNzuTtbF4rcD5KJgxjhVX5KuaYSzTtJySI9ZIKpz1DX3bY6Xb1NwPADbBFHFHIwR55y23cYmH4jSoGr1Av0xYmb8AQyMXgY0shtcxKuhrdNcR7rEDa40n44GM04LnB5QqKSqYqWEEq8mVlHUppYgb9Da3r5RLG53HCvDK1g/dz+FGvkiWADzpbppmf5bMSMaijqEtomEgv0lQXI/bTf6jEJlVbNTzyxSBwqWLRTH7WNdQUkE+8FLA7XBW7bWOJ3Ls4WZ5FAIMZtc2swuRqW2xGpSMISxyx3e4XRgmgm+HYralzG50SJy5N7KSGVh5o3RvUbEeWHORZw+VScyO7UbsOfDudFzbnRDwt4r4j4ba1VRo0kgkFgCdu7fYE+Nr2Fx0vjprF9Nxe3S4vbp08vDFI5nRuDmjbyWs2O2ZhY879irno6tZUV42DI4DKwNwQRcEfLELxxxI9FAsiIrFpAl316EuGOpuWrMR3bWA6sN8B/Zlm5p52oXP2UgaSmuSdJFuZCL+A98Dy1YO+IOIY6REd1lcu4RUiQyOzEM1go8gpJ+GO41wc3UF5SWMxuLXdlWcXGVbOSErWYqbsKXLibXvpUvUEKPPe3xxo9Vmcvv8AtrLYgj2ulpSfUCFGI+Oq/XG+YcUqK+oqWpK1I3hgQFqYgllL3JufIgAnrbGf4w6f+Sqv9h/+WCvmsgL7pqcgq5Laten8M+Z1MoB/EREFB+AbCg4JYXvFlwNtm9nmna99y3NksT679cbt2m0+xVJGBANy9Oh+FmluPniNzLtfjjJC0zttcHmxkX9eXqA+t8FBW8K+xUplfDolDSRMKSsp5ZIudTqEVtJFi8QOkqykHT+fhgroeO5KcquYxhF90VUZJhJvsZF96G/rdb+IxXfC/ahSxpK0/NEs0zysqx6lW9lVQbi9lUb2wS0PHPtSMaehqp16W+yUMPUM17HfwOFA6VryALCQBnZIQG21WtDKGAIIINiCDcEHcEEddvHHbFY8PcR1tFTQwvlsjxxLpLR1MUklgTp0pe5stgd/LBjw7xfT1gPKch19+JxolTe3fQ7gevTfrh1dAgjlTuFjF8LAoWcYvjXXhvVTWU2KhiDp1dL22uNiRfAhOtWONV7jW66Tb42xRddx9XCnR2zFVZ1fUojgRlZBugI1HVquNwL2t1Iw6qOLO6b5vJID4CeCMgWJuDGmo7gCw338cVLls2EnuPVSfCH+B03ny1v8bm9/W/7scMx/wBfjB/8Acx4GaOvp4xpSrlCgkhTUzAXI1X7kV/0ha/13vbDySSk5fLZqwptdVNU6e9q/CL97foN8YYsZgdIedSYydMzYxqaNJ7nlHBO5+JxjAgc1g8HzEnyHtVz6C464TVVx+jzceoEu31bHI91SH/pdI9Rgby9vqFL5zKVmiYblYaw/SNDhznmVzvktBJBywlPBHPKjsyBglPcW0qbkMS1the2/jgMqo0L/AG8eaPFpCrzBICHdtJGxGzDSN9icGPD9E1HLrljqYKNYZFm9qk1xFbKI0RC796+wAG4JHjbHZhjMUQicOFyZXtkeZ2OH2NobyWQNCraldmGtypB7zbkbdLe6L9NNsNYopTGqxqRVVT7C26sTuT5LGg+XpfGvFGbItcJaaBafnLFHyJYHgkPeNpkVbKykeN7i1rYKezOgkaeqnkZX5dqdCF09CHc2ubG5UH4YWbjVIb45XS9s1xChvwnmaZNRUMKLPMkdKB9pGV79TMN9UzDvyjx5Y2v12sMMaDtVWe6UNIWEZiQcyRYR35FRAioG8SdriwUn0wSS5ZKlVLPyIarWgjjDy6DHHp7yBWRlIZrksDc3AsAMccnoEaoYuIEenIYQ00eiGNnQgOz6RzZQhPlpD7KL3w8uYdWrZTmaZitPBJNJfTGhdtI1GwG+npc/T5Yq7Ou0SGrlMBoqiOoi70cq6Wmide8X0qLlQBcrc3BPocWvUWKsCofunubd4WPd721j0323wO5QKn2YRU0sBiAMSySpItRCFJUo4BKSOnug3Ud0HvDEBTJe1LmMijzAQ1ZddT0ksLcohlPNWzaWPghLgD+zcT4tSOiq40RbRxZfsAANllYknwux3+JOLPy6gSCJIoxZI1CqPQDx9T1PqcVz2o5O71lMyylRPG8TrpGyRkSGx63Yuev7jikgDmkHhbxWxzXDlRhq4qhZIdQ16O8oO63F+vjYkdPHEQzSTGnqI/fip5ppBbYpGVDjb8W/w2+Il8n4akqKGtzG6CWOUtBpUglYAyyBhubOpIsd7qDh12QZQaxaprFI/Z5acPpvZ5nZjo6X0oVv06gYwjxgz6LWbOLwfP8AsU64fyySuqI+QwVKeSKR5je6ndhHGOjMydbmwDeOwxLdtGb92npVYd9jI4BGoKuyWPVbsTYixIUj4nfDXDkVDTRwRABUAuQLFmsNTtubljv18h0GKr7aeG50lFYpR43MUWg31KQDYrci9ySbC1up8TjcR6GaWpds7ZJxJNx/uyB3pEJuyhj+tdv96+EtGg6Iv+qP7MRlROL2jkViOurui3hYpI4PwxzaoltbVCPg74SONKf+S9VH1vAbxEPQf2U1y18h9BjJUeQt8MQYrJEsWKsLi+lnYgedtr/XDtszh6lnFvOBv65d8V9kk80wP1BhkfBX2TtIQWJsNthsPEXOJnhTs+OZSzaJTT8lBZ0UbyPfSGsQbWUk233xFU1XRtcmuRbno1JNfp+qxxP8McTewNK8GYZa6yhbrKlWrd0EL0S6nc3FyMMQwva+3LkdS6jjTY2iIfuJs7KarsxrsoW9UHmi1BdTPrjI03ukp+1jckEaJFZb9GHXGKWWtzdVqaSkWmYa1iq3qSjixOw0KS69QQQwudiLXxD5h2pT1FTCXGXWpn5iyXqOUxZCpjuwPes1wdIsVvfFx8EcSrmFHHUrGYw2oaSQ1irEGxAFxcfnh27XmS91UVtwuleI29vNMXuAvI12ItuX1gbk+AFh+5YnrYWBUQxxbwoawArLIjIrAJzHET3+7KqEFhta4O1/HAFLBSQsy1MUMEq21LMVba3vRs5OtDvYr63AOLi0Ya1WUxSlTJFG5X3SyKxH7JYG3yxrHJoPFpDMwhlNrUW/Q0qmpq3Lvej9m2v3kjBttvuF8sbDibL/AAmpv/D/AGYt0xhRsAPhtih+C8jgqagy1MaSM1PNM5cXBdpANTX22U7DwxpJneG0uLQuWf09G47yv9UQnjKj/nUP+vhue0Civb2kE9NhIfpZd8QeS06iCKyqLxoTYAXOkbm3X44faB6Y09tf2AWf/jWP/wAnuP3/AMKRPHVJ/LMfTlzG/p7uNP8AprT/AIaj+jSf2YZ6j5n6nGL4j2yT5K4/TeJ3LvVcKji2OtPsdOk4mmYIpZRGBZgxYFmv3QpNupwe8fShqjLYWN1ad5WQC5cQxM67ePet89PlgFy//tXLP89J/wCWcHXabSSqlNWQKZGo5tboq3ZoWXTIF9dO/wCfhheSQvNldnDw4sRuiLi7QZxg8ssFPNVxIhZ4pYXXuPDclpKd9Zu1o11FgBci1vMt7OKMpl8TMLNMXmba36RywHQfd04Ga7iminlZYYmzGeraNRFINMcYRbhLuNKle+xtc3JubYOeHs0jnp43iUom6aCNJRkOkxkDoVIt5dD44wI7rrMO9KSOBur4O5pkjkkBpZJnmeEIyuzNvpeRXBKa+9YAE7C9hiYGbRmdoAe+kYkbbZVLWGo9ATuQPJScR44xgdmSAS1TKbN7PGZFU+RckR39NXwxG6u4tPK3zDh67RyUxhhmRdAlaHmkRAW5Y7w2+N/lh3kuUCnj0BmdmZnd2tqeRzdmOkAfIdAAPDHTLK7nRh9Esd9isiFGBHUEHr8RcHwOHlsCsGjlK2ADtNk0zUTfhFWdvSJDt9MH98CXaBlVPMkBnWWR1kPJihazysy7xeikLdm2sqnEEWKUudp3XTshoA2SRoXvzedqta41uwI+Nt9/PBbwvw5FQ00dPDfQgO5tqJJJLNYAEm/W2BPgulWGuZEg9m5tKjvApUojrMyBjo7upl6HxC+YOLCGNVzzylbA3xzU00dOpqYBUfaLyotIYtNvpC6tgbXuTsBfBIcVT2053KDT01PrEw1T6ljdzZQUCpoVtzra9xYC1zuMQb7IFXumNC9fBPPPTxZfGakozxnmsFKiwsVABJuSdrX6YmVz/NdrmgB8uTOf+PfFWrmNS5tVTVEQNrK+pWa3XuFol2JtfcHxw9jyqhZ9Msk7HYuwqcvRWO2wcyMw+vgcLaJ+7h6Jkvh7NPqjuo4zrk9+oypf2kkHx6yYZ1XaRMu0s2USg76SZFHobgyA/CwwL1nDeXiMMnsqxa1SRvajUzhGude2mOM3AW6q9tV/DEFRJDK8iRoiqIJXdFVSEcxoLByzM4DKPG197Ak42ije41q/Cye+MDZv5RnPxfHNqvTZFIxBv9oQSOnVowPzw0SmpJgNWVZexW9zDmIQb9LhTufji2KLhKjnp4TLSUzXRG/Qx9SgudgPPHGfssytzc0UN/1QyD6KQMSWu7FQHM8lVtdDGI2WGkFPE0tIkULyJMGnEpLSX1EG6EKST0G/pfNPCqqFUBVHQAAAD0A2wI5f2T0EFSlRFG6lGDJHzG5SuBbWFP3vicGajA1pF2oc66pZwsLCxdUSwsLGDgQuc7gAkkAeJPT4nHlzLuKpICAiwsRFPBdpbakkNgQuxBFgRfr5YuztLrpX5FDHYCs5glcgErCgUvpvtqOqwNtr/PFXy5JO8U88UapDTqxVXqEeRo0ZlMmiRGOm6n8I7p04yLmud4f3Utc3VRUbSZhWqkKLCig2jUlJn1FQF20A738B54lvYcxawCMpPUChn2+JlAH5jEQ+WyKZUkVGkiYK689YyxIButpFOgg3Hd+Po2yzNzGyiOKcPdrKqLU2PSxE0R1C1zsx6Y1WzQ35fdTNVSVirrecwqDbvrSRAmxOwea52B6eWOBao21PULqQOLrDq5Z++yorNGtt7vbG1XxnaB4i1NHzEeNmfLRFLY3B3iIUdR0G223m7oePXjEjK8N5I1ikCTIocKhRWKTx9whT0DWPiDbApLT5D+v/ANUpwCrQ5nDzGklYmSA6yHCExcwPGU7tiFAJPgcXXU1KxozsbBQWPwAufyxTXZ0oatpgunZqiUqHVysZjZF1Mux99B4ddumDHtKJmakoQTpqHkaQC/ejijLBSfBS5UHEonYGuAHkEL8Cs9RWQyyAgmKerIuT3qmbQl7WAPJjW3ofDBNwH+gm/wDnKv8A84404K4celiLSBea8VOpANyDFCE0kju213PdO9/oPdm+ePShqGuQ08pkd4dY0rIGa7Kjk2YhtxvuG2xQqWjTVp1wxkMlbHJNWX5M8ryrCCyc1SQI2nsblVRVVY/CxJuTh+KGtlLItPT0KuFWSaOYSyFFJssaqihWszd83sCfG2C62M4i1oIwsItv+b//ANxtjGETiFrwofi3PPZKOacadSL3A17M5ICrtubk9B1thvV5PFWywVCzyfYFwvJkAXXqUPqIBv7mgr5X8sDnF2arUNObaqbL7s/lNWEaYol8GEbNc9bkgfHfJOxyeOJYzXzRwyqjVMKWu0pA5gD32U9On1xYBLPk3+SIeBpfaqytrV/Q9ymiPQMsRLO/TcF3IB8hbwwdDDXLMujgiSKJFjjQWVVFgB/z4+OHWLJYm1nEJxFwtT1gTnqTyySpV2jYX6jUhBsdri+9hiZLYDu0/MZ4qaH2eQwmSpgjeUWuiOxBbvbdbD54EKrpshWGurFSaoXlTNHGUnkUiMqj6L6iSATY7/dGOgypd7yVDX66p5D+4jBUezanhu0maTjW5Zy0sC6nO7G7DqbeeONRkGU3IbNJbr1C1iXH+zTGfihCCf8AoLS/hf8A2hxmfg6Jr9+RQfAFAPn3bkel7YK3yfJwATmFcAehMswB+B5VjjT2DJhfTmVYDbYmV2t62aKxxPiV2Poo2XGn4gzKMjRXAoosEemiIsBb7tsTNJ2iZgv6RKOX9nmxEjy31ged7YgJ8uobjRncy+YaDX/wD6YZ0cc01SlNSVNPVswcljDPDpCre7mxWze6GHjfbFgbUoyPbDJGSZqB9AF9cMyygKPeJDKpFhvbFkUNUJY0kW+l1VhfY2YAi/yOKSzjh7Molfm0HOj6EwTCS6kb92wf8sWR2X1Ez5ZT89XV1BUa10uUViqFh56QPpiUIswsLCwISxg4Rw2qa1I1LSOqKOrMwUfU7YEKv+0Or5GYUM8zaKcR1Caz7qyNpNmsNrqB6bYrmPiWRYBStLQSwJcACZozIOYXHOIXWy3N9AK38b+Jxx1xnRz1lDAamOSmEjvVKl5F7gvGsmkEEax7u/h6YIxx7RlhHDDNKbdEpiqhRtqvLoXTfa+MPDAeXg7kV6LNwDbeTSrfJeJ7BgZV5shLyPHmMiq0hsLiOOnYqAABa9gFAvjtJxTUL/3gH9mpr2/IRbYO5eLanrDRRIf/AIlQoPr+hRh8O98cNZs3zKS//WKeC9/0UDSEb7G8zW9N18PXE3/7JN2fjt5kCAaqtmq7qWmkYDpGczm7vQ3QBABvYn1xHUvZlY81lnUG/dloykY6+M0yMAPAtbpgrzuOpLTI1ZWSk00kkY5vLGsMb2EWkMANOxvbUPPHcQ5dGkcr8izhWV5nDudrjeQsxNrD0xUvs0CVM+W1kbZGguDuKTHssrIsvqJkaSIxTBDrBjYiQuFRByHlAXvn3mFrDzwZ9o2WVKNBX0aF5abUssYJvJA27LYe8QRe3XxF7YGq6q9rjNJRxyu0ioQVjaKKNS4IkYuFFu6fdBuRtvi3lXbGzSSFtjTPlbqc3T9UNZLnEVVAk8LakcXHS481YDowOxHp8Mda/Lo5ozHKiyI2xVlBH59PiN9sDOdU/wDBFU1QoIy+ob7cC5EE52EwAOyOdmsOo+GCyOUMAwIIIBBBuCCLggjqCN74g7LrMcHjdBdfTVGVK00DPUUai8lPIxaSJfFoJG3KgWujeF/iCDKeLKWpQNFURMCL2Lqrjw7ysdS9PHEhWoDHICAQUcEHpbSb39MU/wAMpVS0NNeky2dFQqjTh2k06m2NhtboB6DFmML9gFnI8Rd9lalfxLSwrqlqIEG/WVLm3WwBux9AMQFTms2ZLy6PmQU5I5lWwaNioO6U6nvEkbcw2AvgfpqSrjYNHl+Tow6Mqvceo2xJVElcwvUV6RRhbNyIki3/AM5Jcr5bW2xsMaTyWLsuPz9EuIM2oqeaioOZFHBHIZJ1DiyrEpdEl8y8lmN+8xUbG4w/qO1GediMuozJHv8AbzsYo2t+Bbajc+N/Dp5CWUZPDUSR8qC1JCWYSN7083QMb950F2N2G5J8NsGoGGocPV8RSM2XXAUZDx3m8Nnnpaeoj+8kDMJFG9yoJIbw2APywbcLcb01ercliHT34nGiRD+sp/eNtsDmIrNshErCVGaGpQfZzobMvo3g6+BU+BxeTC2tiyjy7NPUn2lZxWJPTxRNUQ07qxklp6czyFwdohb3Lje/x62tgfgyOkqoklaDM6xCvdeokkCFeuoGWRVA9eh8LnBXQV4zSlloqh3p6oKBMIm0Ei4+1iP3ontY+VypttiF4x7MKGmy2okCSyPDA2hpKiZrW93YMFsL7DTbbHP4NJtzA8c+iiZs1ooNQSgoEKHrJU0VwbjqE5soPpY9PDGZO0h1QmOkjWRvcUGdi3ifdp1Fv9IWJBxELk8UCU6RqFHOjufvEhWYFj1PeF7dNvLD2r2mpz6yj5mPYfMK30x12YJrd3klzBGeRf3KfUHH2Ytu9FCF8ueyN+eq30w/qeOqpRcUcb9dlqzf5aohhgMZO2/TDnsMYHKqcaI9v6qX4f43mq4BPHQVLR3Klkkic6ha4CllYi564fUedqMzpwVmiaSOSN0kgdSRcPE2qxWwYOPe21287a9jlvZ6pFIKJVyhbDoCqsR62JP0xYGjHn3uNlpWrMWNjtTVkDGQMJRjOMk0lhYWFgQsHFWcX5VFVZrIlQvMSKmhdEZm0qWeTU2kEDfStycWDxDn0VHTvPMbIg3sLkkmwVR4kkgAYCoeDBmExrMxi0M6hI6YORoiBuBOyWMjk7lei7Dr0CL2WU0ZkYWtNX3Quc0o6WsZVMKBoIgBEoY6g73W0QJuVZT6hfTD2OepeqWSCiqpF0NG5dBADuHQhpSCbG4sR9/Y32wU5nn9FlgEUcacw+7T06LzDtsSF9wfrMfrgEzvPc1rSV5kdFCfuxsWkt6uN7/AqPDFY8AySaxZP4WgoY3sz9x+Sn+a8RzQsUkNFA/8m0z1M9/IRQL7w/CSPjYYbU1PmdUGsKmO6nS3JgpVvv8AypeUqLDpY9fPEn2bPDRr7K6qkzsSswB+32vYsSSsg3Gi4BAut98EXEnEwgPJi0tOwvYglY18JJAPM+6twWPkATiDE8SeGG7rCLAxYxYaEI8QcD0sSxy1ddKJNPuSM06vIQocxxjTIQSD7tuvhjXg/i6GlblHL4ghvaWCICQhH0M0kTs7izebX3NgcaxwHU0js0kr+9Ixux/VFtlUeCLYDEbRBRMqrAUIar1zdBMTJG4H6xjBAuelwB446fu8x6Q87krbU3gDYK0YM4gnqKWpp3Eol5lOzKTZbKZhzF6hgYyAGse+fPBNLMFUliAACSSbAAdST4WxUXZnkcT5hWsdSyRSwyoFYhSrI4JZd1YEnyuD0tia4izr2+RoImBo420zMN+dIDcwqf5NdtTD3j3RsDhXwiZNA81Dnho1FM8wzP8AhVtbg+xLcRRksOcb7zSqLd3ayKT5sfDDPgbMaiCeoo0V6qmpygVgyh4te/K75AkC77XuPyxIZpmK08DysNkXZR4noqAepsoHriY4LyE0tKqvvNITLOet5X3I/wBEWX/R9cbZTGxtDRyq4bnyvLuy24yzn2aimkFy5XRGB1Mr91APmb/LAHVz1VCtJDEsDoUEP2hKATAE7sDYatwPM4JePE11OXRW250kp3H+KjBAseu7D6HGa7L45ozHKgdGtcH06eoI88Xw4yWlw5VM6UB4aeENDNM2buijp0J21NLcA+ZGrf6Y6Dh0sOdmU6zCPvBP0cCepG2s/Hr5HDmThme/2dfUou1lIR7Dy1GxPz3+OHMHDCag8zy1LL7pmYMq/BAAl/1iCfXDYY48/kpIvaOPwN1KU8qsishBUqCpHTSRtb0tjqBjAXCw2BslDys2wrYxfCxKE1rYH7rwsEnj3jci4B8UfxMbDZl+BG4GJPOc9jrcorBIeS6QOJ06mN9Fxb8SsQNLDZgfO9mxGBvjegc008kJs/JeOQWuJITuVPqp7ynw388IZWPqGpvKcxp6Ok8Jtk/CtdUwRvNLBDfRIoWIyOLAFSbuEFx1FzsfU4l/4vC5jaaslYo2oBIooxqANiLhiDv5nGuRdoVJ7NALzEiKNSFgkezBQCt1Fr38sPKvtCp0uOXVNZGdrQMNKLYFjqI2ubX89sct02QeSaXoWsgAUKvDgZ5UklqGVJiqfaaO6Au55arc3Lb+mHXDfAdFLSQSSQ62dAWJkkNybgmxa1/l1GGEvFqpzpnhqFjaQupKICFYLYEF731X267jDfhftLCQrAtJWTNHqAKIG7ms6SQNxZSAfhjJxmv91rZxxw1umvmjHsTj5dJUU9heCrmQ7gk9LE2+nyxY+PP/AA12gS5ZLVvJQzBKuoMitJriCBidnJjPQG5tfoeuLY4L4teuEhenaEIU0tqLJIGW90Yol7eO3iMWXNPKKMLCwsChLCwsLAhVpxnnMLZjFFUuFpqOMVMgb3WmZtMKEdXtuwUXuT6HDjNkrqummlDvQQrE7IoCtUvZS15GuRCD+Bbt1uR0xOt2f0prmrnVnmOjSGa6KyCwZV6areJvbqLY5cacaQUKoksbzPNqCwoAxZejFtWwWx8euC6UizsFV3DVOgp4nUDVIis7dWZiLsSx3O9+p8MSLVSA2LoD5F1H9eIjP4coanAhoKxZWewu7xlFtv3zzV0Dpp0/Trjjlk9BHAokyqGR1ADM1RPqc+LbQ6Rv4Xx1WdUDGhrWj1QYH3uD6KSzCeF00NLGur3TrW4Ybqy79QbEfDG1I6IDqmV3clpJGddTuerHf5AeAAAxsMxyIe/lUwP6sTOPrrGHvN4d/mT/ANGqP7cR7zGrXoF/VHgP8im7V8YFzJGAOvfX+3A9luZxh0PtSOpkrWMd1CxKXj0vfY/aW6EkbC1sFy5jw+qMooSQdzeilLdOisw1L8iMCuZnKXkQ0+XVKWdXdnWTRoB7yCK7Fiy7CxWxINwAcZzdRMjmurhAgf5H0RDwdw7JX/woyStFHMsUMc0ZO7R7t06rvpax8SBh7lytSMlHNCIHVfsylzDKB1MTHfV4lG73Xrgu7M40TLacRlSoD7A7reRm0N+uoIVvUHELnsMNbU1b1H+D0aGJd7aZSgkmmU+DoNCq3gb4WZkFry/zWT4fEGkqMhj9rzGOG14qUCeXyMpvyUPnbd7enpg/GBXs6yYw0gkk1maoPOkMhu9jtGrHxtHb5k4KsYzSGR5cnsaIRsAQVxNOGzSljvvHTzyWt4uyRgk+Nwp29MPBiEqJg2e1QH3aWFTt46gbfQjE2MdfBFRrhZ5uUrJGEMLCw8kUsYOM4VsCEFcVZnLS5hSTFj7M4MTi50gkm5P1Vh+xg0GB/jvJTU0UiL76WkT1Kg3A8rqSPpiO4a4xM9PBHBG9RVaArqNlXT3dcrnZQbX8zfChkETzq45TegysGkb8ItqKhUUu7BVUXLE2AHqTgVTidq81EVFJHGIoXkeaU2JUA/okPUdAXbYBr26YLaDgdXIkrmFS46R6bU6b/cjPvkfie/wGOPHXBxniMtLaOqSN0UqAOZEylWgYdCCDZb9DbzwjNmF2zeE/FgaRqdygLhnN6aOkhXnRKQo1AyAEMd2FmO256dMdZc9pgJryxbz0jP3wS0KxuBYeKpOVYgX87YPuB2pZ6CBo4oxpRUYFELK6AKwJI63F9/xDD7h3JYVpoQIIR3AdgkvXe+u3fve+r1OPOZP6tEbSx8VaHAfVNtgvuqum40giqaeZdFQsWttBLqOZayvqCMDpuxt4Eg4n6L/2gXkcotFci5NpmOw9NF8WVHAqgABQB0AAAHwA6YF+0agj/gysblx6uUTq0Le913va9/XHPb+qmZc4aYyNRA5VvA0jlDea8fV9ZTywPQsIpkZdSQ1LGxBFxawNvptgl7M+MaqrmkilROVFGveWCSErJ3bIwkY3JW52A6Yb8NcISJl1LUUEjwytBE7QuxanlYououpJ5ZbrrQgjbbwxKcLZik+ZSPH3WFMEqYzbUsqzFUVrfeW0gvfdShFwcel1dqWVCkd4WMDGcSoSwsLCwIWDgV4r4EhrHWVnmjkRGUNE4W631aWDAggNv4YKjgO4147FI6wRRc6d1LEFtKRpuA8hAJ3NwANzY4g13V2BxcA3lC+QdnZqqSCojrZlaWJGIaON1DEDVYWU2vcAX+Zw7/ijqP8AKA/oqf38N+E+PfY6WGnlppWESadcbo97C99LaGFzceNtuuCqLtPy8kBpxEbX+1SSP5Esum/zxmBG5OvkzI/iLlBjspmt/hifH2X/APbbHL+KSo/ygP6In9/B1R8S0sovHUQPsD3ZUOx6XF9sPIaxW2Vlb4MD+7E+GzyWRzcj+ZVc/wAUlR/lAf0RP7+BvijhSpoWDNULNHy5H/QrGS0eksuzEj7MswYeK2I3vi79WK/7YjH7JHzDpvIyjoD3oJl6npa4Pr02vgMba4UtzZw4fuK17KS3/XRto5sRBuSdRhXVt4bafzwN0smunSlNubW5jUicWsNEcpaZb3NxpVF2N+8R4bkvZQ9o6onb7SIn/YITga4Cpwamkc6u/T1sy6vOSrC6resdut+v0lvwhVm3nd9VZowjhDGGxCYVeQ/9sZl+xS/7hxODENlyE1+ZubG9QiDzskQ2+HeGJgY7+IKiC8vmG5Ss4WOQqF16NQ1BdWm++kmwNvK+OuGgbStUlhYWFiVCwcQOUpHR5tCsaiNKuGRGCiymRG1qfLVuR4e967zxwJdokhjjpp0I5kFQjot+8/mq23J6XA8MJ5bA6MpvEeWyBWrhYG/4RzGbeKmgp0O4NTIzyEb7GOH3Ta3Vtv3PqOStBUSpSsDYExySqR5tpkUhvhcH1xwl6UPQXxnT1GXVBqaaXlU9U4FQDGsipMdhJpboH6E+d/MY0y+urIo1jFX3UUKtqaHZQLAXN77W3wf53lCVVPLBJ7kilT6eTfEEA/LFZZMJEVqebaanblv6i10cejLYj4YcwsTEyHFs7ASfNcjqRlibrjOyfyVlaST7fML+CxwAfIadsM8ygqp4nikrp2RwQwKQ2I9bKD9Dh7fGQMdgdHwGbiJor5LijOyCa1Il7G66V6OWKV9fs07QI1gDy0VQo28v+b4Lcu4eihqKidNQaoKGQXGm6KVBUAbEg73vfFYdl3GEVNFVq8VUS1XK32dNLKACBsSgIB26YO5e0CBAGljqoUP+MkpZVQeWo2On544D6DiAvQNOwtFOFhnQZpHMuuKRJF/EjBx8LrfDkNiqst8LCwsCFg4gM44IpKqQyzRapCoTUJJEOkXsO6wG1z4YIMYwKQSNwqW7TOA48vomqKaeqVuZGNLTF1sxseo1fnirFzqoH+Pk+bXHzB2OL57cT/7qb/PQ/wC9jz1j1n6dwcbIa8zNB45VJsiUUA4+qcyZpKx3ZT8Yoz+9cWJw32ZyVVHDUpUQq8q6iGpV2FyLAoRf3fLxxWQx6T7PqfRllGu5+xU9PxXb/ixxf1tFF02GN2IKJJvurY8r3k6iql4u4EqcvjM7SU8yalWwEqNqa/gDYAEeeI7hKjqcyqmiRaYSBC+ubmybAgbElzfcfTFiduLn2GEA2vUrcfCKUi/z3xB/+z8pNZVGxsIUBPhcuCB+R+mOb0xntHS/apfi1UtDK5klNR9Q8Mtl2WVmuRp5XjlkkKrpu3K0hUW/QAY4cK5UDDl84tdKNYztuVdImFreTJ0/WODqrgDxshAIZSpB6EEWIP1wF8CSH2GGNwRJBqgcHqHiJW3wsFIPkRip2V4zqdZRDbGpxtjXFU2eFXXDUZEmYE9Grqi2/lpH7xh9XV7AmOEK8u2xPdjBt3pbdOtwvvN4bXID+HJMzngvFSyhJZJJXnVo9Tl3JPK5zAKPDV3rEeuCygyiuijCR0KBeverY9ZJ6s50m7nxNzvjrxZDGsDbXnpYHOeXJ5SUgjBAuSTdmPvM34mP9XQCwAAGO98Q2c51NRoHqqR0DEKpjlilDOb2QDUrX28AcO6DharqBzKmokpb9IINF1HhzJWDamt1Ci2+NXZcbBtusmYkshT7VhXxvNwTdgVrK1LeHMjcX33IkjN+vT0xF5jwNWsAiZj3HIEjNTosir48sx23OwsbdTvint7PJbHp0gXHMOIAsgggQ1FS3SJCNv1pG6Rr6nf0xNcP8IcuRampbm1VjY78uEHqkCnpbprPeO52vh9w1wrBQx8uBLX99zu7nzdvH4dBiXxz58l0v0XTx8RsW/dZ04VsK+NXkABJIAG5J2AHmT4YWTvC2xWHaPw9NLXwGmm5LSQMJCCb6Y3FiQu5/SWHwtsMT2b9qFLG/KgJqpzcBIiNN/1pD3AB4kXtiJy4sHkqauaEzOAvdZQkUYJIjU33Gpj3j19cYzzmFupvPZcrqWU2KIgbu7JjRcEuP0lbVP6KwQdPmcZqOzyCQ3eWqc+s5P8Aw4mTntOBfnwf7VOn1wym43ol61MZv+HU3+6Db544xys5/dy8h42a47A/Yf4WY+C6NRYQgf6cn1Pe3OOJyBS1WgkqUVaTmxlKiUCN0LrYd/cMAO6QfdPTDSo7TqJb2d39FjO/wLW2xI00NXURVUkNFKyVVKiQyNNDGNNnJuNZI1F9hYdN7Y0gbl2SbXS6czK8W5bqu64UvB1Jy0Ii0syoxZJJFbVpBvcN1v8Avwf9ndWzUrK0jyGKeeLU5LNpSQ6QxO5IXTvvgbp8ozJgumkgisBtJUnpbZbIhIPxwZcH5E1JSJE7BnuzyEdDI7Fn03+7c2HpjoYkczSTKduydwoshjnGU7dt1O4WMDGcPrppY1Y4yTiJ4l4gjo6d55SdKjZR1dj7qL5sx2GBCqhcwo62qrv4RJkkiqHjjQ84hIUNlCCLbdtV773thwMhye1xRS/7Gr/tw6yWlf7WebaoqW5klvu/gjFvBF2v533xKWxy5OsOicWxheWy+oASuDLP32QzWZDl1rLldUb+KnQR/rzf1Y3pcqgCBUpMyRRsF9tCgfAc7YYIrYzbC0nWZZBTgD9UuOqSNGw/JQxmdDzgEkoqyWNTdRJml7WBAOklgDYkdT1OONJSGhIloqWuhluhdFqIpYXVW7yyDUWa6FgNtiQRgttjhW1QijeRuiKWPy3t8T0+eIZ1Wb4ABXktI+qylwFf1R3kucx1UIlj1aSWUh1KsrKSrKwO4IIscCLwGizWS+1PX2ZDfYVajvJ5gyILjzK28MRPBtDO9Io9sqYWLyCWNFhTlymRi6d+IuGGrqTvtba1u+X5bmNdl+gyU7Qu0mh6kTNUFVlblyFoigRlsCCL9AfTHcBtexDXMAcUaA4Ge0PiEUtFJY/aygxQqN2Z2Fth6A3+nniApePKqGVqVoWr2iHLM1OknfqPwOWGhSBuzC/T1OJnI+CZpapa7MXVpk/QwISYoPLc++4638999rFLZ0wI2RHwrlHstHTwHrFEqt+1a7f+InErhAY5zTBFZmIVVBJJ6AAXJPoAL/LFkqgyqh9rzkBt4qCNGC+BqJgSG/0UA/LBWMAWYSu2WVlYutGqZlmU7qwgWSNIyehA5Savgx88E0GaM2YTwbctIInW3izySAm/wUAWxQpqM6RSmL4xiLoc1Z6uphNtMKQEWBveRXJJPTw6eFr+OI/irjynobrIJXkC6giRsdvC7kaFv8Ta3TEUttYq1ji/it6V6aOGJp5JXJaNF1vyVHfKqCN7kWJ22OGdRx5OANGU5ixvvqQJt53Gq5+WHvA+RVLzPmFdpEsqBIYlNxDCTq036am2ud/HzsDe2L0lXSuvZAVLJnFRuIKWiS/+OZ5pLXNzpjsv1I6Yhc34OkNfQpmNS1ZFUNMjR3MESyBNSaUVhcECx8SfHfFr2wJ9pYKUYqVF3pJoqhdr7K1nHzRmxKzLieUE5j2f0tRW1DNHojgdYI4orIpVIozqew1Ekv5+A3wyn4RpI6WsdKdSxm5CX75T7SOK6F72JZ2a/UbDwwWUdWr1FbbxnEg9UkghKMPQgHETVVKilrr7GCqMrD9XmxTKdt7Mo6+hwg979ZH0W0bW/hTtPlcMW0cUajYbIo2HS5A3288duQv4V+gxuTjNvQ4SJNqaC5inXxVbeI0jp9MCeRdsK0cSUrUrusDNFrWRASqOwFlKjoth1F7YMNJ8j9MUdxDAErKpRawmktY36m9vkSfnfHT6c3xHlrldkbZHAFX/AMI9pFLXty4+ZHKAW5cigHSCLkFSVPUdDfBaMeWOFM1NNXUswNtMqhuvuMdDja/3W/LHqVTh6aPw3UsZovDdS3wsLCxksVo7WGKmzHOv4TrNS70dI55R8JZ7WMnqqD3f2r+OJntW4odI46Cm3qqwFRvbRFuHc+VwCAfRj4YhMs4aqYYEhSenQItgVp3b/S70guTuTcdTjOaGaWMiLlK5bZHRlsfJUrjOI7+BK3+exf0Mf+phy2RTkW9rI9RTQ3+Vzjje5Mn5LznuefzCcXwr4ZxcNVAN/bpT6Gngt+QH78dJchqrd2r3/WpYyPyYHEnoeR2pB6NN2ITi+I/MKTny0tNvaWdS4F/0UYMj3t0BKqPn4Y3iyGsv3qxCPHTSKD9S5GONXwuweOZq6VZYmLRMVhRAT1BSw1AjYgtuMbY3SJmSBz62TOJ0t8Uoe8igpFZTDNmyrYFH562G32lOGufM6kJPxx0lz6SDKKCKnA9qqooYoR5M0al5Tt0QHUT5kYEM14rZHzBahqeOaajHLaJwyyyIki3G5KMVdQEbfu7E4LOD4zVVT1b/AKOmjFLTDyKqvPk+JbuX8gfLHVog7r1DnW0BEvDeQR0dMkEXuqNyersd2dvVjv8AQeGJTELVcZ0UT6HqoA5+7zAx+iX33w0/jCpDcIZ5G/DHS1DMfMgaBsPjiVmiXAP2kZkFejp5ZBDTVEre0SNYKyRqGEJNxpDnYnYEelwZH+MCH+bZj/QZv7Mc5+O6Yj7SmrtPUl6CUqPU3U9PPAhMJZzmt4IAy0VwJp7FRKoI+xp+lwSLNJ0AFh1F2WfcOVVKyVEdaSE0QJ9gJJmWWVFVJmJ0yBGa4bTq28STgopeNqFlFqiNANgJA0PTwHNVR8AMMONMzh00DNKqxGthfm6ho0xrJIbte1ja3jvgpWLiVmt4UnglFXBJJUzW0TJIyJzYb3Cx6QqRshuV89TAnfCzA1VYjU0dPNTrKjLJNOEsisLMqIjtzHIJAvZR13tbEgc8qajT7FABGbH2iouken8UcQ+1kv4E6B49MbwcGF7NV1M9S1j3A3Ih36gRw21Dw75bAjUapSUAipYUjLqiRIqDW4WwACi5a2O8NfG41JJGy+aupH1Bw0/6GUNrGkp2/ahRj8ywJP1whwXQ/wAzpf6PF/dwKqkjjjWUiyxvG4ukisrDzVhYj6YiZeBqfrEZqc3veColiFxf7oYp0P4fAYaS8O18IvT5g0pFrR1cUbq3oZIwsgv+Lf54EKqeL55IoKMxu8UsPPo5pI3ZWYwMNAcg2I0HWPHvHwGBF8znOu9ROeYoV7ynvKLgK3mACRY+Zxb+QU8VZ/Cb5hTqsHNV2LNqiEsaNFM8UosSBpHw3GALLazJUefmUVTIpmYwkatobLpBvIp6hjYjoRvjaNzQN22mI5A0UW2oJc+qVAHtVQAAAPtnFgOgG+G8mZyEktUSknqTO/8AexYdPxlkiElcscE+dNE35NIcOou0XKVIZcucEdCKSnBB9DrxfWz+AWvjD+Cq8Zk/hPMfhNIf3HHVaCUi/JqDfe/JlN773vbe/ni2oe2WiS+mmqlv10wxLf46ZBjeTtwprHTBVk+AKxqPrzDb6HEtlLT+1oCqJ3A21oH2VPy00ii7xzILgamjdBc9NyNj5Y9E9mnFhr6JWcESxWil6WLhQdYt4MCD8ScVZxv2qmtpmp0pzGj6S7ySBmAVg3dCi3gBc+Z2xaPZZkb0uWxLIumSQtK6nqC5uAfUKFGKSvc8Au5VJZHPH7uUZYWEMLGCXVF51E1VmVRVrLLC0TtTx6CpskfdY94EDUxJsPP1x00VP8+qf/pf3MNu0fO/4PzCZFTmLMFmALadLMCGGwNwSur0ucRnDPEstYslhFFoIG6u/W+/vr5Y7MD8ZsYLhv8AdZm7RGWmP/eqr/XT+5hr/B7/AM7rf6Qf7MEWXcDzzRoxq411WJ00t7b9BqlI/LElJ2WOf+/yD9mCH+sHFzlYn8UU5BdRloe2uWoa3S9TN/exiPJ4x/Kn1M8xP+/g7TsvjHv1VW/nZo49/O8aBh8L2xg9ldITqaSsbcdaqSx9Da23wxQ5+OOGI0lBAymOxBVmBFiGeRwR8GYjwxqmQwA3EEV/82D+8YsOTsry57FoHb41NSf3y40/ijyz+bt/SKn/ANTEe8o+zFOgqt83o4EgmJSJBy2uQqob223UXHethcDSwCjVaz+EZk77JCsEggdS5IY8u3NZib99iPDwGLUpuzjLoyCtHBdehZdZ+JL3LH1N8Nm7KssLajSg730mSYpf9gvot6WtbbCGVkeMQQKVmiuVC5Xx3l9OCkFFLB0YjkwwXJ6G7uv18MKp7YEV9PKiG17yV1Ov5IXwVU/AlAi2WjpQOv6FD+bAnD6myCmjFkp4VBN7LEgF/kMKb+auCPJV5N2wuLlUoSnT/DXdvmI4j+Qxq3bG9n0rRsVR30iapDEIpY21QAXsPPFnxUiKLKqqPIAAfliI4n4Tp66MRzq2xOlkYo63BU2I8CCQQbg+WIo+akEeSc5XOKqkieWNbSxIzRm0i95QSvkwF7XwAcYUVBQzw8mgR5UV6iwYxxBYhuzIl9bi/dun3gb43bsGp9GmOrrEt0+0BAHlYAYdUHYvTxKVlqKqcMdwZNAI8m0DUw6ixNt8W3VRXdNBxHnEgV46dwjC6haVL2O4J51SG3HoPhjaKfPG30Ti5Ox9hit6BTzDb11YsuCIKAFAAAAAHgB0H0x0C4KU2q6ko88t3ZF1eGqSmt87U/7sco6HiC41SxW8dMkF/lemtiy7YVsFKLVZu2dqTcTFRfdHoGJ/ZVo1v87Y4vnOZRhTImZ7n3VpaST84bkfQYtHThFMVLb7qwfXYKtuz2hkdamlnhqfYyiaFq4ShuxfmJcgaxezX6gt1xNDslyv+Zx/WT+9guCDG+LjYUqk2bQd/FLlf8zj+r/3sL+KXK/5nH9X/vYMcLAi0HfxSZX/ADOP6v8A3sZXsmysEH2OPb1c/vbBhhYEWhhuzjLtSN7HAChuLJYX26gbN8CDgkVbY3wsChLCwsLAhf/Z"/>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solidFill>
                <a:prstClr val="black"/>
              </a:solidFill>
            </a:endParaRP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664" y="3140968"/>
            <a:ext cx="2592288" cy="2160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5349"/>
          <a:stretch/>
        </p:blipFill>
        <p:spPr bwMode="auto">
          <a:xfrm>
            <a:off x="5292080" y="332656"/>
            <a:ext cx="3392742" cy="42816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53939" y="175235"/>
            <a:ext cx="3295838" cy="20598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سهم لأعلى 5"/>
          <p:cNvSpPr/>
          <p:nvPr/>
        </p:nvSpPr>
        <p:spPr>
          <a:xfrm>
            <a:off x="2483768" y="2235134"/>
            <a:ext cx="518090" cy="7538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xmlns="" val="124600260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b="1" dirty="0">
                <a:latin typeface="Times New Roman"/>
                <a:ea typeface="Times New Roman"/>
                <a:cs typeface="Simplified Arabic"/>
              </a:rPr>
              <a:t>تصنيف الترب</a:t>
            </a:r>
            <a:r>
              <a:rPr lang="en-US" sz="2800" dirty="0">
                <a:latin typeface="Times New Roman"/>
                <a:ea typeface="Times New Roman"/>
              </a:rPr>
              <a:t/>
            </a:r>
            <a:br>
              <a:rPr lang="en-US" sz="2800" dirty="0">
                <a:latin typeface="Times New Roman"/>
                <a:ea typeface="Times New Roman"/>
              </a:rPr>
            </a:br>
            <a:endParaRPr lang="ar-IQ" dirty="0"/>
          </a:p>
        </p:txBody>
      </p:sp>
      <p:sp>
        <p:nvSpPr>
          <p:cNvPr id="3" name="عنصر نائب للمحتوى 2"/>
          <p:cNvSpPr>
            <a:spLocks noGrp="1"/>
          </p:cNvSpPr>
          <p:nvPr>
            <p:ph idx="1"/>
          </p:nvPr>
        </p:nvSpPr>
        <p:spPr>
          <a:xfrm>
            <a:off x="611560" y="980728"/>
            <a:ext cx="8229600" cy="4525963"/>
          </a:xfrm>
        </p:spPr>
        <p:txBody>
          <a:bodyPr>
            <a:normAutofit lnSpcReduction="10000"/>
          </a:bodyPr>
          <a:lstStyle/>
          <a:p>
            <a:pPr>
              <a:tabLst>
                <a:tab pos="130810" algn="l"/>
                <a:tab pos="245110" algn="l"/>
              </a:tabLst>
            </a:pPr>
            <a:r>
              <a:rPr lang="ar-IQ" b="1" dirty="0">
                <a:latin typeface="Times New Roman"/>
                <a:ea typeface="Times New Roman"/>
                <a:cs typeface="Simplified Arabic"/>
              </a:rPr>
              <a:t>تصنيف</a:t>
            </a:r>
            <a:r>
              <a:rPr lang="ar-SA" b="1" dirty="0">
                <a:latin typeface="Times New Roman"/>
                <a:ea typeface="Times New Roman"/>
                <a:cs typeface="Simplified Arabic"/>
              </a:rPr>
              <a:t> الترب، هو العلم الذي يهتم بجرد كامل ودقيق لجميع خواص التربة</a:t>
            </a:r>
            <a:endParaRPr lang="en-US" sz="2400" dirty="0">
              <a:latin typeface="Times New Roman"/>
              <a:ea typeface="Times New Roman"/>
            </a:endParaRPr>
          </a:p>
          <a:p>
            <a:pPr>
              <a:tabLst>
                <a:tab pos="130810" algn="l"/>
                <a:tab pos="245110" algn="l"/>
              </a:tabLst>
            </a:pPr>
            <a:r>
              <a:rPr lang="ar-SA" b="1" dirty="0">
                <a:latin typeface="Times New Roman"/>
                <a:ea typeface="Times New Roman"/>
                <a:cs typeface="Simplified Arabic"/>
              </a:rPr>
              <a:t>نتائج ا</a:t>
            </a:r>
            <a:r>
              <a:rPr lang="ar-IQ" b="1" dirty="0">
                <a:latin typeface="Times New Roman"/>
                <a:ea typeface="Times New Roman"/>
                <a:cs typeface="Simplified Arabic"/>
              </a:rPr>
              <a:t>لتصنيف</a:t>
            </a:r>
            <a:r>
              <a:rPr lang="ar-SA" b="1" dirty="0">
                <a:latin typeface="Times New Roman"/>
                <a:ea typeface="Times New Roman"/>
                <a:cs typeface="Simplified Arabic"/>
              </a:rPr>
              <a:t> تستخدم للأغراض التالية </a:t>
            </a:r>
            <a:endParaRPr lang="en-US" sz="2400" dirty="0">
              <a:latin typeface="Times New Roman"/>
              <a:ea typeface="Times New Roman"/>
            </a:endParaRPr>
          </a:p>
          <a:p>
            <a:pPr lvl="0">
              <a:buFont typeface="+mj-lt"/>
              <a:buAutoNum type="arabicPeriod"/>
              <a:tabLst>
                <a:tab pos="16510" algn="l"/>
                <a:tab pos="130810" algn="l"/>
                <a:tab pos="245110" algn="l"/>
              </a:tabLst>
            </a:pPr>
            <a:r>
              <a:rPr lang="ar-SA" b="1" dirty="0">
                <a:latin typeface="Times New Roman"/>
                <a:ea typeface="Times New Roman"/>
                <a:cs typeface="Simplified Arabic"/>
              </a:rPr>
              <a:t>تخطيط وتنفيذ المشاريع الزراعية والمحافظة عليها </a:t>
            </a:r>
            <a:endParaRPr lang="en-US" sz="2400" dirty="0">
              <a:latin typeface="Times New Roman"/>
              <a:ea typeface="Times New Roman"/>
            </a:endParaRPr>
          </a:p>
          <a:p>
            <a:pPr lvl="0">
              <a:buFont typeface="+mj-lt"/>
              <a:buAutoNum type="arabicPeriod"/>
              <a:tabLst>
                <a:tab pos="16510" algn="l"/>
                <a:tab pos="130810" algn="l"/>
                <a:tab pos="245110" algn="l"/>
              </a:tabLst>
            </a:pPr>
            <a:r>
              <a:rPr lang="ar-SA" b="1" dirty="0">
                <a:latin typeface="Times New Roman"/>
                <a:ea typeface="Times New Roman"/>
                <a:cs typeface="Simplified Arabic"/>
              </a:rPr>
              <a:t>اختيار أنسب الآلات الزراعية للخدمة في التربة</a:t>
            </a:r>
            <a:endParaRPr lang="en-US" sz="2400" dirty="0">
              <a:latin typeface="Times New Roman"/>
              <a:ea typeface="Times New Roman"/>
            </a:endParaRPr>
          </a:p>
          <a:p>
            <a:pPr lvl="0">
              <a:buFont typeface="+mj-lt"/>
              <a:buAutoNum type="arabicPeriod"/>
              <a:tabLst>
                <a:tab pos="16510" algn="l"/>
                <a:tab pos="130810" algn="l"/>
                <a:tab pos="245110" algn="l"/>
              </a:tabLst>
            </a:pPr>
            <a:r>
              <a:rPr lang="ar-SA" b="1" dirty="0">
                <a:latin typeface="Times New Roman"/>
                <a:ea typeface="Times New Roman"/>
                <a:cs typeface="Simplified Arabic"/>
              </a:rPr>
              <a:t>المحافظة على خصوبة التربة وزيادتها </a:t>
            </a:r>
            <a:endParaRPr lang="en-US" sz="2400" dirty="0">
              <a:latin typeface="Times New Roman"/>
              <a:ea typeface="Times New Roman"/>
            </a:endParaRPr>
          </a:p>
          <a:p>
            <a:pPr lvl="0">
              <a:buFont typeface="+mj-lt"/>
              <a:buAutoNum type="arabicPeriod"/>
              <a:tabLst>
                <a:tab pos="16510" algn="l"/>
                <a:tab pos="130810" algn="l"/>
                <a:tab pos="245110" algn="l"/>
              </a:tabLst>
            </a:pPr>
            <a:r>
              <a:rPr lang="ar-SA" b="1" dirty="0">
                <a:latin typeface="Times New Roman"/>
                <a:ea typeface="Times New Roman"/>
                <a:cs typeface="Simplified Arabic"/>
              </a:rPr>
              <a:t>تعتبر الأساس في وضع شبكات الري والصرف </a:t>
            </a:r>
            <a:endParaRPr lang="en-US" sz="2400" dirty="0">
              <a:latin typeface="Times New Roman"/>
              <a:ea typeface="Times New Roman"/>
            </a:endParaRPr>
          </a:p>
          <a:p>
            <a:pPr lvl="0" algn="justLow">
              <a:buFont typeface="+mj-lt"/>
              <a:buAutoNum type="arabicPeriod"/>
              <a:tabLst>
                <a:tab pos="16510" algn="l"/>
                <a:tab pos="130810" algn="l"/>
                <a:tab pos="245110" algn="l"/>
              </a:tabLst>
            </a:pPr>
            <a:r>
              <a:rPr lang="ar-SA" b="1" dirty="0">
                <a:latin typeface="Times New Roman"/>
                <a:ea typeface="Times New Roman"/>
                <a:cs typeface="Simplified Arabic"/>
              </a:rPr>
              <a:t>تستخدم في إنشاء الطرق والمطارات </a:t>
            </a:r>
            <a:endParaRPr lang="en-US" sz="2400" dirty="0">
              <a:latin typeface="Times New Roman"/>
              <a:ea typeface="Times New Roman"/>
            </a:endParaRPr>
          </a:p>
          <a:p>
            <a:endParaRPr lang="ar-IQ"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750" y="4569268"/>
            <a:ext cx="2628900" cy="2305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31323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11760" y="548680"/>
            <a:ext cx="3765104" cy="792088"/>
          </a:xfrm>
        </p:spPr>
        <p:txBody>
          <a:bodyPr>
            <a:normAutofit fontScale="90000"/>
          </a:bodyPr>
          <a:lstStyle/>
          <a:p>
            <a:pPr algn="r">
              <a:tabLst>
                <a:tab pos="130810" algn="l"/>
                <a:tab pos="245110" algn="l"/>
              </a:tabLst>
            </a:pPr>
            <a:r>
              <a:rPr lang="ar-SA" b="1" dirty="0">
                <a:solidFill>
                  <a:srgbClr val="FF0000"/>
                </a:solidFill>
                <a:latin typeface="Times New Roman"/>
                <a:ea typeface="Times New Roman"/>
                <a:cs typeface="Simplified Arabic"/>
              </a:rPr>
              <a:t>أنواع التصنيف </a:t>
            </a:r>
            <a:r>
              <a:rPr lang="en-US" sz="3600" dirty="0">
                <a:latin typeface="Times New Roman"/>
                <a:ea typeface="Times New Roman"/>
              </a:rPr>
              <a:t/>
            </a:r>
            <a:br>
              <a:rPr lang="en-US" sz="3600" dirty="0">
                <a:latin typeface="Times New Roman"/>
                <a:ea typeface="Times New Roman"/>
              </a:rPr>
            </a:br>
            <a:endParaRPr lang="ar-IQ" dirty="0"/>
          </a:p>
        </p:txBody>
      </p:sp>
      <p:sp>
        <p:nvSpPr>
          <p:cNvPr id="3" name="عنصر نائب للمحتوى 2"/>
          <p:cNvSpPr>
            <a:spLocks noGrp="1"/>
          </p:cNvSpPr>
          <p:nvPr>
            <p:ph idx="1"/>
          </p:nvPr>
        </p:nvSpPr>
        <p:spPr/>
        <p:txBody>
          <a:bodyPr>
            <a:normAutofit fontScale="85000" lnSpcReduction="10000"/>
          </a:bodyPr>
          <a:lstStyle/>
          <a:p>
            <a:pPr algn="justLow">
              <a:tabLst>
                <a:tab pos="130810" algn="l"/>
                <a:tab pos="245110" algn="l"/>
              </a:tabLst>
            </a:pPr>
            <a:r>
              <a:rPr lang="ar-SA" b="1" dirty="0">
                <a:latin typeface="Times New Roman"/>
                <a:ea typeface="Times New Roman"/>
                <a:cs typeface="Simplified Arabic"/>
              </a:rPr>
              <a:t>أولا ً: التصنيف الاستكشافي للترب، يتم فيه حصر مبدئي لمناطق شاسعة من أجل تحديد المصادر المائية والتربة ومدى ملامتها لغرض زراعي أو صناعي، مقياس الرسم : من 1-5000 أو أكثر </a:t>
            </a:r>
            <a:endParaRPr lang="en-US" sz="2400" dirty="0">
              <a:latin typeface="Times New Roman"/>
              <a:ea typeface="Times New Roman"/>
            </a:endParaRPr>
          </a:p>
          <a:p>
            <a:pPr algn="justLow">
              <a:tabLst>
                <a:tab pos="130810" algn="l"/>
                <a:tab pos="245110" algn="l"/>
              </a:tabLst>
            </a:pPr>
            <a:r>
              <a:rPr lang="ar-SA" b="1" dirty="0">
                <a:latin typeface="Times New Roman"/>
                <a:ea typeface="Times New Roman"/>
                <a:cs typeface="Simplified Arabic"/>
              </a:rPr>
              <a:t>ثانيا ً: التصنيف النصف تفصيلي للترب، وهو حصر الترب الذي أثبت التصنيف الاستكشافي جودتها وذلك من أجل تحديد الصفات الأساسية لأنواع التربة ومدى الإمكانية الزراعية وكذلك لدراسة الجدوى الاقتصادية، مقياس الرسم من 1- 25000 أو أكثر وأقل من 50000</a:t>
            </a:r>
            <a:endParaRPr lang="en-US" sz="2400" dirty="0">
              <a:latin typeface="Times New Roman"/>
              <a:ea typeface="Times New Roman"/>
            </a:endParaRPr>
          </a:p>
          <a:p>
            <a:pPr algn="justLow">
              <a:tabLst>
                <a:tab pos="130810" algn="l"/>
                <a:tab pos="245110" algn="l"/>
              </a:tabLst>
            </a:pPr>
            <a:r>
              <a:rPr lang="ar-SA" b="1" dirty="0">
                <a:latin typeface="Times New Roman"/>
                <a:ea typeface="Times New Roman"/>
                <a:cs typeface="Simplified Arabic"/>
              </a:rPr>
              <a:t>ثالثا ً: التصنيف التفصيلي، هو حصر الترب التي درست نصف تفصيلية وأثبتت التحليل إمكانية تنمية زراعة فيها وفيه توضع بيانات تفصيلية عن الترب، مقياس الرسم :1-10000 أو أكثر</a:t>
            </a:r>
            <a:endParaRPr lang="en-US" sz="2400" dirty="0">
              <a:latin typeface="Times New Roman"/>
              <a:ea typeface="Times New Roman"/>
            </a:endParaRPr>
          </a:p>
          <a:p>
            <a:endParaRPr lang="ar-IQ" dirty="0"/>
          </a:p>
        </p:txBody>
      </p:sp>
    </p:spTree>
    <p:extLst>
      <p:ext uri="{BB962C8B-B14F-4D97-AF65-F5344CB8AC3E}">
        <p14:creationId xmlns:p14="http://schemas.microsoft.com/office/powerpoint/2010/main" xmlns="" val="2139198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76672"/>
            <a:ext cx="8229600" cy="1143000"/>
          </a:xfrm>
        </p:spPr>
        <p:txBody>
          <a:bodyPr>
            <a:normAutofit fontScale="90000"/>
          </a:bodyPr>
          <a:lstStyle/>
          <a:p>
            <a:pPr algn="justLow">
              <a:tabLst>
                <a:tab pos="130810" algn="l"/>
                <a:tab pos="245110" algn="l"/>
              </a:tabLst>
            </a:pPr>
            <a:r>
              <a:rPr lang="ar-SA" b="1" dirty="0">
                <a:latin typeface="Times New Roman"/>
                <a:ea typeface="Times New Roman"/>
                <a:cs typeface="Simplified Arabic"/>
              </a:rPr>
              <a:t>يوجد عدة تصانيف للترب </a:t>
            </a:r>
            <a:r>
              <a:rPr lang="ar-SA" b="1" dirty="0" err="1">
                <a:latin typeface="Times New Roman"/>
                <a:ea typeface="Times New Roman"/>
                <a:cs typeface="Simplified Arabic"/>
              </a:rPr>
              <a:t>قديمه</a:t>
            </a:r>
            <a:r>
              <a:rPr lang="ar-SA" b="1" dirty="0">
                <a:latin typeface="Times New Roman"/>
                <a:ea typeface="Times New Roman"/>
                <a:cs typeface="Simplified Arabic"/>
              </a:rPr>
              <a:t> وحديثه </a:t>
            </a:r>
            <a:r>
              <a:rPr lang="en-US" sz="3600" dirty="0">
                <a:latin typeface="Times New Roman"/>
                <a:ea typeface="Times New Roman"/>
              </a:rPr>
              <a:t/>
            </a:r>
            <a:br>
              <a:rPr lang="en-US" sz="3600" dirty="0">
                <a:latin typeface="Times New Roman"/>
                <a:ea typeface="Times New Roman"/>
              </a:rPr>
            </a:br>
            <a:r>
              <a:rPr lang="ar-SA" b="1" dirty="0">
                <a:latin typeface="Times New Roman"/>
                <a:ea typeface="Times New Roman"/>
                <a:cs typeface="Simplified Arabic"/>
              </a:rPr>
              <a:t>من التصانيف الحديثة للترب</a:t>
            </a:r>
            <a:r>
              <a:rPr lang="en-US" sz="3600" dirty="0">
                <a:latin typeface="Times New Roman"/>
                <a:ea typeface="Times New Roman"/>
              </a:rPr>
              <a:t/>
            </a:r>
            <a:br>
              <a:rPr lang="en-US" sz="3600" dirty="0">
                <a:latin typeface="Times New Roman"/>
                <a:ea typeface="Times New Roman"/>
              </a:rPr>
            </a:br>
            <a:endParaRPr lang="ar-IQ" dirty="0"/>
          </a:p>
        </p:txBody>
      </p:sp>
      <p:sp>
        <p:nvSpPr>
          <p:cNvPr id="3" name="عنصر نائب للمحتوى 2"/>
          <p:cNvSpPr>
            <a:spLocks noGrp="1"/>
          </p:cNvSpPr>
          <p:nvPr>
            <p:ph idx="1"/>
          </p:nvPr>
        </p:nvSpPr>
        <p:spPr/>
        <p:txBody>
          <a:bodyPr>
            <a:normAutofit lnSpcReduction="10000"/>
          </a:bodyPr>
          <a:lstStyle/>
          <a:p>
            <a:pPr algn="justLow">
              <a:tabLst>
                <a:tab pos="130810" algn="l"/>
                <a:tab pos="245110" algn="l"/>
              </a:tabLst>
            </a:pPr>
            <a:r>
              <a:rPr lang="ar-SA" b="1" dirty="0">
                <a:latin typeface="Times New Roman"/>
                <a:ea typeface="Times New Roman"/>
                <a:cs typeface="Simplified Arabic"/>
              </a:rPr>
              <a:t>هو التصنيف الذي يقسم إلى 7 مستويات</a:t>
            </a:r>
            <a:endParaRPr lang="en-US" sz="2400" dirty="0">
              <a:latin typeface="Times New Roman"/>
              <a:ea typeface="Times New Roman"/>
            </a:endParaRPr>
          </a:p>
          <a:p>
            <a:pPr lvl="0" algn="justLow">
              <a:buFont typeface="+mj-lt"/>
              <a:buAutoNum type="arabicPeriod"/>
              <a:tabLst>
                <a:tab pos="130810" algn="l"/>
                <a:tab pos="245110" algn="l"/>
                <a:tab pos="457200" algn="l"/>
              </a:tabLst>
            </a:pPr>
            <a:r>
              <a:rPr lang="ar-SA" b="1" dirty="0">
                <a:latin typeface="Times New Roman"/>
                <a:ea typeface="Times New Roman"/>
                <a:cs typeface="Simplified Arabic"/>
              </a:rPr>
              <a:t>الرتبة : مستوى تصنيفي واسع جدا</a:t>
            </a:r>
            <a:endParaRPr lang="en-US" sz="2400" dirty="0">
              <a:latin typeface="Times New Roman"/>
              <a:ea typeface="Times New Roman"/>
            </a:endParaRPr>
          </a:p>
          <a:p>
            <a:pPr lvl="0" algn="justLow">
              <a:buFont typeface="+mj-lt"/>
              <a:buAutoNum type="arabicPeriod"/>
              <a:tabLst>
                <a:tab pos="130810" algn="l"/>
                <a:tab pos="245110" algn="l"/>
                <a:tab pos="457200" algn="l"/>
              </a:tabLst>
            </a:pPr>
            <a:r>
              <a:rPr lang="ar-SA" b="1" dirty="0">
                <a:latin typeface="Times New Roman"/>
                <a:ea typeface="Times New Roman"/>
                <a:cs typeface="Simplified Arabic"/>
              </a:rPr>
              <a:t>تحت الرتبة : يشمل على ترب جرى تفريقها من الرتبة</a:t>
            </a:r>
            <a:endParaRPr lang="en-US" sz="2400" dirty="0">
              <a:latin typeface="Times New Roman"/>
              <a:ea typeface="Times New Roman"/>
            </a:endParaRPr>
          </a:p>
          <a:p>
            <a:pPr lvl="0" algn="justLow">
              <a:buFont typeface="+mj-lt"/>
              <a:buAutoNum type="arabicPeriod"/>
              <a:tabLst>
                <a:tab pos="130810" algn="l"/>
                <a:tab pos="245110" algn="l"/>
                <a:tab pos="457200" algn="l"/>
              </a:tabLst>
            </a:pPr>
            <a:r>
              <a:rPr lang="ar-SA" b="1" dirty="0">
                <a:latin typeface="Times New Roman"/>
                <a:ea typeface="Times New Roman"/>
                <a:cs typeface="Simplified Arabic"/>
              </a:rPr>
              <a:t>المجموعة العظمى : ترب تشترك في </a:t>
            </a:r>
            <a:r>
              <a:rPr lang="ar-SA" b="1" dirty="0" err="1">
                <a:latin typeface="Times New Roman"/>
                <a:ea typeface="Times New Roman"/>
                <a:cs typeface="Simplified Arabic"/>
              </a:rPr>
              <a:t>في</a:t>
            </a:r>
            <a:r>
              <a:rPr lang="ar-SA" b="1" dirty="0">
                <a:latin typeface="Times New Roman"/>
                <a:ea typeface="Times New Roman"/>
                <a:cs typeface="Simplified Arabic"/>
              </a:rPr>
              <a:t> خصائص داخلية</a:t>
            </a:r>
            <a:endParaRPr lang="en-US" sz="2400" dirty="0">
              <a:latin typeface="Times New Roman"/>
              <a:ea typeface="Times New Roman"/>
            </a:endParaRPr>
          </a:p>
          <a:p>
            <a:pPr lvl="0" algn="justLow">
              <a:buFont typeface="+mj-lt"/>
              <a:buAutoNum type="arabicPeriod"/>
              <a:tabLst>
                <a:tab pos="130810" algn="l"/>
                <a:tab pos="245110" algn="l"/>
                <a:tab pos="457200" algn="l"/>
              </a:tabLst>
            </a:pPr>
            <a:r>
              <a:rPr lang="ar-SA" b="1" dirty="0">
                <a:latin typeface="Times New Roman"/>
                <a:ea typeface="Times New Roman"/>
                <a:cs typeface="Simplified Arabic"/>
              </a:rPr>
              <a:t>العائلة : يقع بين المجموعة والسلسلة</a:t>
            </a:r>
            <a:endParaRPr lang="en-US" sz="2400" dirty="0">
              <a:latin typeface="Times New Roman"/>
              <a:ea typeface="Times New Roman"/>
            </a:endParaRPr>
          </a:p>
          <a:p>
            <a:pPr lvl="0" algn="justLow">
              <a:buFont typeface="+mj-lt"/>
              <a:buAutoNum type="arabicPeriod"/>
              <a:tabLst>
                <a:tab pos="130810" algn="l"/>
                <a:tab pos="245110" algn="l"/>
                <a:tab pos="457200" algn="l"/>
              </a:tabLst>
            </a:pPr>
            <a:r>
              <a:rPr lang="ar-SA" b="1" dirty="0">
                <a:latin typeface="Times New Roman"/>
                <a:ea typeface="Times New Roman"/>
                <a:cs typeface="Simplified Arabic"/>
              </a:rPr>
              <a:t>السلسلة : ترب لها نفس الخصائص </a:t>
            </a:r>
            <a:r>
              <a:rPr lang="ar-SA" b="1" dirty="0" err="1">
                <a:latin typeface="Times New Roman"/>
                <a:ea typeface="Times New Roman"/>
                <a:cs typeface="Simplified Arabic"/>
              </a:rPr>
              <a:t>المورفولوجية</a:t>
            </a:r>
            <a:endParaRPr lang="en-US" sz="2400" dirty="0">
              <a:latin typeface="Times New Roman"/>
              <a:ea typeface="Times New Roman"/>
            </a:endParaRPr>
          </a:p>
          <a:p>
            <a:pPr lvl="0" algn="justLow">
              <a:buFont typeface="+mj-lt"/>
              <a:buAutoNum type="arabicPeriod"/>
              <a:tabLst>
                <a:tab pos="130810" algn="l"/>
                <a:tab pos="245110" algn="l"/>
                <a:tab pos="457200" algn="l"/>
              </a:tabLst>
            </a:pPr>
            <a:r>
              <a:rPr lang="ar-SA" b="1" dirty="0">
                <a:latin typeface="Times New Roman"/>
                <a:ea typeface="Times New Roman"/>
                <a:cs typeface="Simplified Arabic"/>
              </a:rPr>
              <a:t>النوع : ترب لها الخصائص </a:t>
            </a:r>
            <a:r>
              <a:rPr lang="ar-SA" b="1" dirty="0" err="1">
                <a:latin typeface="Times New Roman"/>
                <a:ea typeface="Times New Roman"/>
                <a:cs typeface="Simplified Arabic"/>
              </a:rPr>
              <a:t>المورفولوجية</a:t>
            </a:r>
            <a:r>
              <a:rPr lang="ar-SA" b="1" dirty="0">
                <a:latin typeface="Times New Roman"/>
                <a:ea typeface="Times New Roman"/>
                <a:cs typeface="Simplified Arabic"/>
              </a:rPr>
              <a:t> وبضمنها </a:t>
            </a:r>
            <a:r>
              <a:rPr lang="ar-SA" b="1" dirty="0" err="1">
                <a:latin typeface="Times New Roman"/>
                <a:ea typeface="Times New Roman"/>
                <a:cs typeface="Simplified Arabic"/>
              </a:rPr>
              <a:t>النسجة</a:t>
            </a:r>
            <a:endParaRPr lang="en-US" sz="2400" dirty="0">
              <a:latin typeface="Times New Roman"/>
              <a:ea typeface="Times New Roman"/>
            </a:endParaRPr>
          </a:p>
          <a:p>
            <a:pPr lvl="0" algn="justLow">
              <a:buFont typeface="+mj-lt"/>
              <a:buAutoNum type="arabicPeriod"/>
              <a:tabLst>
                <a:tab pos="130810" algn="l"/>
                <a:tab pos="245110" algn="l"/>
                <a:tab pos="457200" algn="l"/>
              </a:tabLst>
            </a:pPr>
            <a:r>
              <a:rPr lang="ar-SA" b="1" dirty="0">
                <a:latin typeface="Times New Roman"/>
                <a:ea typeface="Times New Roman"/>
                <a:cs typeface="Simplified Arabic"/>
              </a:rPr>
              <a:t>الطور : أوطأ مستوى تصنيفي </a:t>
            </a:r>
            <a:endParaRPr lang="en-US" sz="2400" dirty="0">
              <a:latin typeface="Times New Roman"/>
              <a:ea typeface="Times New Roman"/>
            </a:endParaRPr>
          </a:p>
          <a:p>
            <a:endParaRPr lang="ar-IQ" dirty="0"/>
          </a:p>
        </p:txBody>
      </p:sp>
    </p:spTree>
    <p:extLst>
      <p:ext uri="{BB962C8B-B14F-4D97-AF65-F5344CB8AC3E}">
        <p14:creationId xmlns:p14="http://schemas.microsoft.com/office/powerpoint/2010/main" xmlns="" val="4059088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latin typeface="Times New Roman"/>
                <a:ea typeface="Times New Roman"/>
                <a:cs typeface="Simplified Arabic"/>
              </a:rPr>
              <a:t>ويوجد حاليا ً 12 رتبه</a:t>
            </a:r>
            <a:r>
              <a:rPr lang="ar-IQ" b="1" dirty="0">
                <a:latin typeface="Times New Roman"/>
                <a:ea typeface="Times New Roman"/>
                <a:cs typeface="Simplified Arabic"/>
              </a:rPr>
              <a:t>.</a:t>
            </a:r>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79712" y="1556792"/>
            <a:ext cx="5904656" cy="4266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2423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97652" y="3140968"/>
            <a:ext cx="7344816" cy="2835746"/>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sz="8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FUNDAMENTALS OF SOIL SCIENCE </a:t>
            </a:r>
            <a:endParaRPr lang="ar-IQ" sz="8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عنوان فرعي 2"/>
          <p:cNvSpPr>
            <a:spLocks noGrp="1"/>
          </p:cNvSpPr>
          <p:nvPr>
            <p:ph type="subTitle" idx="1"/>
          </p:nvPr>
        </p:nvSpPr>
        <p:spPr>
          <a:xfrm>
            <a:off x="1547664" y="548680"/>
            <a:ext cx="6400800" cy="2160240"/>
          </a:xfrm>
        </p:spPr>
        <p:txBody>
          <a:bodyPr>
            <a:normAutofit/>
          </a:bodyPr>
          <a:lstStyle/>
          <a:p>
            <a:r>
              <a:rPr lang="ar-IQ" sz="5400" b="1" dirty="0" smtClean="0">
                <a:solidFill>
                  <a:srgbClr val="FF0000"/>
                </a:solidFill>
                <a:effectLst/>
                <a:latin typeface="Times New Roman"/>
                <a:ea typeface="Times New Roman"/>
                <a:cs typeface="Simplified Arabic"/>
              </a:rPr>
              <a:t>أساسيات</a:t>
            </a:r>
          </a:p>
          <a:p>
            <a:r>
              <a:rPr lang="ar-IQ" sz="5400" b="1" dirty="0" smtClean="0">
                <a:solidFill>
                  <a:srgbClr val="FF0000"/>
                </a:solidFill>
                <a:effectLst/>
                <a:latin typeface="Times New Roman"/>
                <a:ea typeface="Times New Roman"/>
                <a:cs typeface="Simplified Arabic"/>
              </a:rPr>
              <a:t> التربة العامة</a:t>
            </a:r>
            <a:endParaRPr lang="en-US" sz="5400" dirty="0" smtClean="0">
              <a:solidFill>
                <a:srgbClr val="FF0000"/>
              </a:solidFill>
              <a:effectLst/>
              <a:latin typeface="Times New Roman"/>
              <a:ea typeface="Times New Roman"/>
            </a:endParaRPr>
          </a:p>
          <a:p>
            <a:endParaRPr lang="ar-IQ" dirty="0"/>
          </a:p>
        </p:txBody>
      </p:sp>
      <p:pic>
        <p:nvPicPr>
          <p:cNvPr id="1026" name="Picture 2" descr="Bitmap in 23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23794" y="548680"/>
            <a:ext cx="1127125" cy="12573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cer\Desktop\شعار\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618" t="12803" r="9343" b="30769"/>
          <a:stretch/>
        </p:blipFill>
        <p:spPr bwMode="auto">
          <a:xfrm>
            <a:off x="683568" y="548680"/>
            <a:ext cx="1355363" cy="136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0162697"/>
      </p:ext>
    </p:extLst>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342900" lvl="0" indent="-342900">
              <a:spcBef>
                <a:spcPct val="20000"/>
              </a:spcBef>
              <a:tabLst>
                <a:tab pos="2637155" algn="ctr"/>
                <a:tab pos="5274310" algn="r"/>
                <a:tab pos="130810" algn="l"/>
                <a:tab pos="245110" algn="l"/>
              </a:tabLst>
            </a:pPr>
            <a:r>
              <a:rPr lang="ar-SA" sz="3000" b="1" dirty="0">
                <a:solidFill>
                  <a:prstClr val="black"/>
                </a:solidFill>
                <a:latin typeface="Times New Roman"/>
                <a:ea typeface="Times New Roman"/>
                <a:cs typeface="Simplified Arabic"/>
              </a:rPr>
              <a:t>وتصنف الترب إلى ثمانية </a:t>
            </a:r>
            <a:r>
              <a:rPr lang="ar-SA" sz="3000" b="1" dirty="0" smtClean="0">
                <a:solidFill>
                  <a:prstClr val="black"/>
                </a:solidFill>
                <a:latin typeface="Times New Roman"/>
                <a:ea typeface="Times New Roman"/>
                <a:cs typeface="Simplified Arabic"/>
              </a:rPr>
              <a:t>أصناف</a:t>
            </a:r>
            <a:endParaRPr lang="ar-IQ" dirty="0"/>
          </a:p>
        </p:txBody>
      </p:sp>
      <p:sp>
        <p:nvSpPr>
          <p:cNvPr id="3" name="عنصر نائب للمحتوى 2"/>
          <p:cNvSpPr>
            <a:spLocks noGrp="1"/>
          </p:cNvSpPr>
          <p:nvPr>
            <p:ph idx="1"/>
          </p:nvPr>
        </p:nvSpPr>
        <p:spPr/>
        <p:txBody>
          <a:bodyPr>
            <a:normAutofit lnSpcReduction="10000"/>
          </a:bodyPr>
          <a:lstStyle/>
          <a:p>
            <a:pPr lvl="0" algn="justLow">
              <a:buFont typeface="+mj-lt"/>
              <a:buAutoNum type="arabicPeriod"/>
              <a:tabLst>
                <a:tab pos="2637155" algn="ctr"/>
                <a:tab pos="5274310" algn="r"/>
                <a:tab pos="130810" algn="l"/>
                <a:tab pos="245110" algn="l"/>
                <a:tab pos="476250" algn="l"/>
              </a:tabLst>
            </a:pPr>
            <a:r>
              <a:rPr lang="ar-SA" b="1" dirty="0" smtClean="0">
                <a:latin typeface="Times New Roman"/>
                <a:ea typeface="Times New Roman"/>
                <a:cs typeface="Simplified Arabic"/>
              </a:rPr>
              <a:t>الصنف </a:t>
            </a:r>
            <a:r>
              <a:rPr lang="ar-SA" b="1" dirty="0">
                <a:latin typeface="Times New Roman"/>
                <a:ea typeface="Times New Roman"/>
                <a:cs typeface="Simplified Arabic"/>
              </a:rPr>
              <a:t>الأول : أفضل الأراضي الزراعية</a:t>
            </a:r>
            <a:endParaRPr lang="en-US" sz="1600" dirty="0">
              <a:latin typeface="Times New Roman"/>
              <a:ea typeface="Times New Roman"/>
              <a:cs typeface="Traditional Arabic"/>
            </a:endParaRPr>
          </a:p>
          <a:p>
            <a:pPr lvl="0" algn="justLow">
              <a:buFont typeface="+mj-lt"/>
              <a:buAutoNum type="arabicPeriod"/>
              <a:tabLst>
                <a:tab pos="2637155" algn="ctr"/>
                <a:tab pos="5274310" algn="r"/>
                <a:tab pos="130810" algn="l"/>
                <a:tab pos="245110" algn="l"/>
                <a:tab pos="476250" algn="l"/>
              </a:tabLst>
            </a:pPr>
            <a:r>
              <a:rPr lang="ar-SA" b="1" dirty="0">
                <a:latin typeface="Times New Roman"/>
                <a:ea typeface="Times New Roman"/>
                <a:cs typeface="Simplified Arabic"/>
              </a:rPr>
              <a:t>الصنف الثاني : جيدة من ناحية الصلاحية</a:t>
            </a:r>
            <a:endParaRPr lang="en-US" sz="1600" dirty="0">
              <a:latin typeface="Times New Roman"/>
              <a:ea typeface="Times New Roman"/>
              <a:cs typeface="Traditional Arabic"/>
            </a:endParaRPr>
          </a:p>
          <a:p>
            <a:pPr lvl="0" algn="justLow">
              <a:buFont typeface="+mj-lt"/>
              <a:buAutoNum type="arabicPeriod"/>
              <a:tabLst>
                <a:tab pos="2637155" algn="ctr"/>
                <a:tab pos="5274310" algn="r"/>
                <a:tab pos="130810" algn="l"/>
                <a:tab pos="245110" algn="l"/>
                <a:tab pos="476250" algn="l"/>
              </a:tabLst>
            </a:pPr>
            <a:r>
              <a:rPr lang="ar-SA" b="1" dirty="0">
                <a:latin typeface="Times New Roman"/>
                <a:ea typeface="Times New Roman"/>
                <a:cs typeface="Simplified Arabic"/>
              </a:rPr>
              <a:t>الصنف الثالث : متوسطة الإنتاج الزراعي</a:t>
            </a:r>
            <a:endParaRPr lang="en-US" sz="1600" dirty="0">
              <a:latin typeface="Times New Roman"/>
              <a:ea typeface="Times New Roman"/>
              <a:cs typeface="Traditional Arabic"/>
            </a:endParaRPr>
          </a:p>
          <a:p>
            <a:pPr lvl="0" algn="justLow">
              <a:buFont typeface="+mj-lt"/>
              <a:buAutoNum type="arabicPeriod"/>
              <a:tabLst>
                <a:tab pos="2637155" algn="ctr"/>
                <a:tab pos="5274310" algn="r"/>
                <a:tab pos="130810" algn="l"/>
                <a:tab pos="245110" algn="l"/>
                <a:tab pos="476250" algn="l"/>
              </a:tabLst>
            </a:pPr>
            <a:r>
              <a:rPr lang="ar-SA" b="1" dirty="0">
                <a:latin typeface="Times New Roman"/>
                <a:ea typeface="Times New Roman"/>
                <a:cs typeface="Simplified Arabic"/>
              </a:rPr>
              <a:t>الصنف الرابع : تزرع بمحاصيل محدودة</a:t>
            </a:r>
            <a:endParaRPr lang="en-US" sz="1600" dirty="0">
              <a:latin typeface="Times New Roman"/>
              <a:ea typeface="Times New Roman"/>
              <a:cs typeface="Traditional Arabic"/>
            </a:endParaRPr>
          </a:p>
          <a:p>
            <a:pPr lvl="0" algn="justLow">
              <a:buFont typeface="+mj-lt"/>
              <a:buAutoNum type="arabicPeriod"/>
              <a:tabLst>
                <a:tab pos="2637155" algn="ctr"/>
                <a:tab pos="5274310" algn="r"/>
                <a:tab pos="130810" algn="l"/>
                <a:tab pos="245110" algn="l"/>
                <a:tab pos="476250" algn="l"/>
              </a:tabLst>
            </a:pPr>
            <a:r>
              <a:rPr lang="ar-SA" b="1" dirty="0">
                <a:latin typeface="Times New Roman"/>
                <a:ea typeface="Times New Roman"/>
                <a:cs typeface="Simplified Arabic"/>
              </a:rPr>
              <a:t>الصنف الخامس : ترب تبرز فيها خصائص سلبية</a:t>
            </a:r>
            <a:endParaRPr lang="en-US" sz="1600" dirty="0">
              <a:latin typeface="Times New Roman"/>
              <a:ea typeface="Times New Roman"/>
              <a:cs typeface="Traditional Arabic"/>
            </a:endParaRPr>
          </a:p>
          <a:p>
            <a:pPr lvl="0" algn="justLow">
              <a:buFont typeface="+mj-lt"/>
              <a:buAutoNum type="arabicPeriod"/>
              <a:tabLst>
                <a:tab pos="2637155" algn="ctr"/>
                <a:tab pos="5274310" algn="r"/>
                <a:tab pos="130810" algn="l"/>
                <a:tab pos="245110" algn="l"/>
                <a:tab pos="476250" algn="l"/>
              </a:tabLst>
            </a:pPr>
            <a:r>
              <a:rPr lang="ar-SA" b="1" dirty="0">
                <a:latin typeface="Times New Roman"/>
                <a:ea typeface="Times New Roman"/>
                <a:cs typeface="Simplified Arabic"/>
              </a:rPr>
              <a:t>الصنف السادس : أراضي </a:t>
            </a:r>
            <a:r>
              <a:rPr lang="ar-SA" b="1" dirty="0" smtClean="0">
                <a:latin typeface="Times New Roman"/>
                <a:ea typeface="Times New Roman"/>
                <a:cs typeface="Simplified Arabic"/>
              </a:rPr>
              <a:t>لأغراض </a:t>
            </a:r>
            <a:r>
              <a:rPr lang="ar-SA" b="1" dirty="0">
                <a:latin typeface="Times New Roman"/>
                <a:ea typeface="Times New Roman"/>
                <a:cs typeface="Simplified Arabic"/>
              </a:rPr>
              <a:t>الغابات</a:t>
            </a:r>
            <a:endParaRPr lang="en-US" sz="1600" dirty="0">
              <a:latin typeface="Times New Roman"/>
              <a:ea typeface="Times New Roman"/>
              <a:cs typeface="Traditional Arabic"/>
            </a:endParaRPr>
          </a:p>
          <a:p>
            <a:pPr lvl="0" algn="justLow">
              <a:buFont typeface="+mj-lt"/>
              <a:buAutoNum type="arabicPeriod"/>
              <a:tabLst>
                <a:tab pos="2637155" algn="ctr"/>
                <a:tab pos="5274310" algn="r"/>
                <a:tab pos="130810" algn="l"/>
                <a:tab pos="245110" algn="l"/>
                <a:tab pos="476250" algn="l"/>
              </a:tabLst>
            </a:pPr>
            <a:r>
              <a:rPr lang="ar-SA" b="1" dirty="0">
                <a:latin typeface="Times New Roman"/>
                <a:ea typeface="Times New Roman"/>
                <a:cs typeface="Simplified Arabic"/>
              </a:rPr>
              <a:t>الصنف السابع : تعاني من الانحدار</a:t>
            </a:r>
            <a:endParaRPr lang="en-US" sz="1600" dirty="0">
              <a:latin typeface="Times New Roman"/>
              <a:ea typeface="Times New Roman"/>
              <a:cs typeface="Traditional Arabic"/>
            </a:endParaRPr>
          </a:p>
          <a:p>
            <a:pPr lvl="0" algn="justLow">
              <a:buFont typeface="+mj-lt"/>
              <a:buAutoNum type="arabicPeriod"/>
              <a:tabLst>
                <a:tab pos="2637155" algn="ctr"/>
                <a:tab pos="5274310" algn="r"/>
                <a:tab pos="130810" algn="l"/>
                <a:tab pos="245110" algn="l"/>
                <a:tab pos="476250" algn="l"/>
              </a:tabLst>
            </a:pPr>
            <a:r>
              <a:rPr lang="ar-SA" b="1" dirty="0">
                <a:latin typeface="Times New Roman"/>
                <a:ea typeface="Times New Roman"/>
                <a:cs typeface="Simplified Arabic"/>
              </a:rPr>
              <a:t>الصنف الثامن : لا تصلح للزراعة</a:t>
            </a:r>
            <a:endParaRPr lang="en-US" sz="1600" dirty="0">
              <a:latin typeface="Times New Roman"/>
              <a:ea typeface="Times New Roman"/>
              <a:cs typeface="Traditional Arabic"/>
            </a:endParaRPr>
          </a:p>
          <a:p>
            <a:endParaRPr lang="ar-IQ" dirty="0"/>
          </a:p>
        </p:txBody>
      </p:sp>
    </p:spTree>
    <p:extLst>
      <p:ext uri="{BB962C8B-B14F-4D97-AF65-F5344CB8AC3E}">
        <p14:creationId xmlns:p14="http://schemas.microsoft.com/office/powerpoint/2010/main" xmlns="" val="48725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a:latin typeface="Times New Roman"/>
                <a:ea typeface="Times New Roman"/>
                <a:cs typeface="Simplified Arabic"/>
              </a:rPr>
              <a:t>بعض </a:t>
            </a:r>
            <a:r>
              <a:rPr lang="ar-SA" b="1" dirty="0" smtClean="0">
                <a:latin typeface="Times New Roman"/>
                <a:ea typeface="Times New Roman"/>
                <a:cs typeface="Simplified Arabic"/>
              </a:rPr>
              <a:t>أنواع </a:t>
            </a:r>
            <a:r>
              <a:rPr lang="ar-SA" b="1" dirty="0">
                <a:latin typeface="Times New Roman"/>
                <a:ea typeface="Times New Roman"/>
                <a:cs typeface="Simplified Arabic"/>
              </a:rPr>
              <a:t>الترب</a:t>
            </a:r>
            <a:r>
              <a:rPr lang="en-US" sz="3600" dirty="0">
                <a:latin typeface="Times New Roman"/>
                <a:ea typeface="Times New Roman"/>
              </a:rPr>
              <a:t/>
            </a:r>
            <a:br>
              <a:rPr lang="en-US" sz="3600" dirty="0">
                <a:latin typeface="Times New Roman"/>
                <a:ea typeface="Times New Roman"/>
              </a:rPr>
            </a:br>
            <a:endParaRPr lang="ar-IQ" dirty="0"/>
          </a:p>
        </p:txBody>
      </p:sp>
      <p:sp>
        <p:nvSpPr>
          <p:cNvPr id="3" name="عنصر نائب للمحتوى 2"/>
          <p:cNvSpPr>
            <a:spLocks noGrp="1"/>
          </p:cNvSpPr>
          <p:nvPr>
            <p:ph idx="1"/>
          </p:nvPr>
        </p:nvSpPr>
        <p:spPr/>
        <p:txBody>
          <a:bodyPr>
            <a:normAutofit fontScale="92500" lnSpcReduction="10000"/>
          </a:bodyPr>
          <a:lstStyle/>
          <a:p>
            <a:pPr lvl="0" algn="justLow">
              <a:buFont typeface="+mj-lt"/>
              <a:buAutoNum type="arabicPeriod"/>
              <a:tabLst>
                <a:tab pos="51435" algn="l"/>
                <a:tab pos="170180" algn="l"/>
                <a:tab pos="288925" algn="l"/>
                <a:tab pos="476250" algn="l"/>
              </a:tabLst>
            </a:pPr>
            <a:r>
              <a:rPr lang="ar-SA" b="1" dirty="0">
                <a:latin typeface="Times New Roman"/>
                <a:ea typeface="Times New Roman"/>
                <a:cs typeface="Simplified Arabic"/>
              </a:rPr>
              <a:t>ترب </a:t>
            </a:r>
            <a:r>
              <a:rPr lang="ar-SA" b="1" dirty="0" err="1">
                <a:latin typeface="Times New Roman"/>
                <a:ea typeface="Times New Roman"/>
                <a:cs typeface="Simplified Arabic"/>
              </a:rPr>
              <a:t>البودزول</a:t>
            </a:r>
            <a:r>
              <a:rPr lang="ar-SA" b="1" dirty="0">
                <a:latin typeface="Times New Roman"/>
                <a:ea typeface="Times New Roman"/>
                <a:cs typeface="Simplified Arabic"/>
              </a:rPr>
              <a:t>، أي الترب البيضاء المعشبة الحاوية على 0.5-3% من المادة العضوية وتفاعلها حامضي 4-5.5، يحتل </a:t>
            </a:r>
            <a:r>
              <a:rPr lang="ar-SA" b="1" dirty="0" err="1">
                <a:latin typeface="Times New Roman"/>
                <a:ea typeface="Times New Roman"/>
                <a:cs typeface="Simplified Arabic"/>
              </a:rPr>
              <a:t>الالمونيوم</a:t>
            </a:r>
            <a:r>
              <a:rPr lang="ar-SA" b="1" dirty="0">
                <a:latin typeface="Times New Roman"/>
                <a:ea typeface="Times New Roman"/>
                <a:cs typeface="Simplified Arabic"/>
              </a:rPr>
              <a:t> المتبادل 80-90% فيها.</a:t>
            </a:r>
            <a:endParaRPr lang="en-US" sz="2400" dirty="0">
              <a:latin typeface="Times New Roman"/>
              <a:ea typeface="Times New Roman"/>
            </a:endParaRPr>
          </a:p>
          <a:p>
            <a:pPr lvl="0" algn="justLow">
              <a:buFont typeface="+mj-lt"/>
              <a:buAutoNum type="arabicPeriod"/>
              <a:tabLst>
                <a:tab pos="51435" algn="l"/>
                <a:tab pos="170180" algn="l"/>
                <a:tab pos="288925" algn="l"/>
                <a:tab pos="476250" algn="l"/>
              </a:tabLst>
            </a:pPr>
            <a:r>
              <a:rPr lang="ar-SA" b="1" dirty="0">
                <a:latin typeface="Times New Roman"/>
                <a:ea typeface="Times New Roman"/>
                <a:cs typeface="Simplified Arabic"/>
              </a:rPr>
              <a:t>ترب </a:t>
            </a:r>
            <a:r>
              <a:rPr lang="ar-SA" b="1" dirty="0" err="1">
                <a:latin typeface="Times New Roman"/>
                <a:ea typeface="Times New Roman"/>
                <a:cs typeface="Simplified Arabic"/>
              </a:rPr>
              <a:t>الجرنوزيم</a:t>
            </a:r>
            <a:r>
              <a:rPr lang="ar-SA" b="1" dirty="0">
                <a:latin typeface="Times New Roman"/>
                <a:ea typeface="Times New Roman"/>
                <a:cs typeface="Simplified Arabic"/>
              </a:rPr>
              <a:t>، أي الترب السوداء، تتصف بخصوبة طبيعية عالية حيث تحتوي 4-12% مادة عضوية، تفاعلها 6-8، </a:t>
            </a:r>
            <a:endParaRPr lang="en-US" sz="2400" dirty="0">
              <a:latin typeface="Times New Roman"/>
              <a:ea typeface="Times New Roman"/>
            </a:endParaRPr>
          </a:p>
          <a:p>
            <a:pPr lvl="0" algn="justLow">
              <a:buFont typeface="+mj-lt"/>
              <a:buAutoNum type="arabicPeriod"/>
              <a:tabLst>
                <a:tab pos="51435" algn="l"/>
                <a:tab pos="170180" algn="l"/>
                <a:tab pos="288925" algn="l"/>
                <a:tab pos="476250" algn="l"/>
              </a:tabLst>
            </a:pPr>
            <a:r>
              <a:rPr lang="ar-SA" b="1" dirty="0">
                <a:latin typeface="Times New Roman"/>
                <a:ea typeface="Times New Roman"/>
                <a:cs typeface="Simplified Arabic"/>
              </a:rPr>
              <a:t>ترب </a:t>
            </a:r>
            <a:r>
              <a:rPr lang="ar-SA" b="1" dirty="0" err="1">
                <a:latin typeface="Times New Roman"/>
                <a:ea typeface="Times New Roman"/>
                <a:cs typeface="Simplified Arabic"/>
              </a:rPr>
              <a:t>السيروزيوم</a:t>
            </a:r>
            <a:r>
              <a:rPr lang="ar-SA" b="1" dirty="0">
                <a:latin typeface="Times New Roman"/>
                <a:ea typeface="Times New Roman"/>
                <a:cs typeface="Simplified Arabic"/>
              </a:rPr>
              <a:t>، عالية </a:t>
            </a:r>
            <a:r>
              <a:rPr lang="ar-SA" b="1" dirty="0" err="1">
                <a:latin typeface="Times New Roman"/>
                <a:ea typeface="Times New Roman"/>
                <a:cs typeface="Simplified Arabic"/>
              </a:rPr>
              <a:t>الكاربونات</a:t>
            </a:r>
            <a:r>
              <a:rPr lang="ar-SA" b="1" dirty="0">
                <a:latin typeface="Times New Roman"/>
                <a:ea typeface="Times New Roman"/>
                <a:cs typeface="Simplified Arabic"/>
              </a:rPr>
              <a:t> </a:t>
            </a:r>
            <a:r>
              <a:rPr lang="ar-SA" b="1" dirty="0" err="1">
                <a:latin typeface="Times New Roman"/>
                <a:ea typeface="Times New Roman"/>
                <a:cs typeface="Simplified Arabic"/>
              </a:rPr>
              <a:t>وفليلة</a:t>
            </a:r>
            <a:r>
              <a:rPr lang="ar-SA" b="1" dirty="0">
                <a:latin typeface="Times New Roman"/>
                <a:ea typeface="Times New Roman"/>
                <a:cs typeface="Simplified Arabic"/>
              </a:rPr>
              <a:t> المادة العضوية 1-3%، ودرجة تفاعلها 4.2-8، ويشكل الكالسيوم 80-90% من مجموع </a:t>
            </a:r>
            <a:r>
              <a:rPr lang="ar-SA" b="1" dirty="0" err="1">
                <a:latin typeface="Times New Roman"/>
                <a:ea typeface="Times New Roman"/>
                <a:cs typeface="Simplified Arabic"/>
              </a:rPr>
              <a:t>الكاتيونات</a:t>
            </a:r>
            <a:r>
              <a:rPr lang="ar-SA" b="1" dirty="0">
                <a:latin typeface="Times New Roman"/>
                <a:ea typeface="Times New Roman"/>
                <a:cs typeface="Simplified Arabic"/>
              </a:rPr>
              <a:t> المتبادلة</a:t>
            </a:r>
            <a:endParaRPr lang="en-US" sz="2400" dirty="0">
              <a:latin typeface="Times New Roman"/>
              <a:ea typeface="Times New Roman"/>
            </a:endParaRPr>
          </a:p>
          <a:p>
            <a:pPr lvl="0" algn="justLow">
              <a:buFont typeface="+mj-lt"/>
              <a:buAutoNum type="arabicPeriod"/>
              <a:tabLst>
                <a:tab pos="51435" algn="l"/>
                <a:tab pos="170180" algn="l"/>
                <a:tab pos="288925" algn="l"/>
                <a:tab pos="476250" algn="l"/>
              </a:tabLst>
            </a:pPr>
            <a:r>
              <a:rPr lang="ar-SA" b="1" dirty="0">
                <a:latin typeface="Times New Roman"/>
                <a:ea typeface="Times New Roman"/>
                <a:cs typeface="Simplified Arabic"/>
              </a:rPr>
              <a:t>الترب الكستنائية، تحتوي مادة عضوية 4-5%، ودرجة تفاعلها 7-7.2</a:t>
            </a:r>
            <a:endParaRPr lang="en-US" sz="2400" dirty="0">
              <a:latin typeface="Times New Roman"/>
              <a:ea typeface="Times New Roman"/>
            </a:endParaRPr>
          </a:p>
          <a:p>
            <a:endParaRPr lang="ar-IQ" dirty="0"/>
          </a:p>
        </p:txBody>
      </p:sp>
    </p:spTree>
    <p:extLst>
      <p:ext uri="{BB962C8B-B14F-4D97-AF65-F5344CB8AC3E}">
        <p14:creationId xmlns:p14="http://schemas.microsoft.com/office/powerpoint/2010/main" xmlns="" val="2235917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indent="36830" algn="ctr">
              <a:tabLst>
                <a:tab pos="487045" algn="l"/>
                <a:tab pos="577215" algn="l"/>
              </a:tabLst>
            </a:pPr>
            <a:r>
              <a:rPr lang="ar-IQ" sz="4000" b="1" dirty="0">
                <a:latin typeface="Times New Roman"/>
                <a:ea typeface="Times New Roman"/>
                <a:cs typeface="Simplified Arabic"/>
              </a:rPr>
              <a:t>أسئلة الفصل الثاني النظري</a:t>
            </a:r>
            <a:endParaRPr lang="en-US" sz="2400" dirty="0">
              <a:latin typeface="Times New Roman"/>
              <a:ea typeface="Times New Roman"/>
            </a:endParaRPr>
          </a:p>
          <a:p>
            <a:pPr indent="36830">
              <a:tabLst>
                <a:tab pos="487045" algn="l"/>
                <a:tab pos="577215" algn="l"/>
              </a:tabLst>
            </a:pPr>
            <a:r>
              <a:rPr lang="ar-IQ" b="1" dirty="0" err="1">
                <a:latin typeface="Times New Roman"/>
                <a:ea typeface="Times New Roman"/>
                <a:cs typeface="Simplified Arabic"/>
              </a:rPr>
              <a:t>س1</a:t>
            </a:r>
            <a:r>
              <a:rPr lang="ar-IQ" b="1" dirty="0">
                <a:latin typeface="Times New Roman"/>
                <a:ea typeface="Times New Roman"/>
                <a:cs typeface="Simplified Arabic"/>
              </a:rPr>
              <a:t>: عدد عمليات تكوين التربة واشرح واحدة منها ؟</a:t>
            </a:r>
            <a:endParaRPr lang="en-US" sz="2400" dirty="0">
              <a:latin typeface="Times New Roman"/>
              <a:ea typeface="Times New Roman"/>
            </a:endParaRPr>
          </a:p>
          <a:p>
            <a:pPr indent="36830">
              <a:tabLst>
                <a:tab pos="487045" algn="l"/>
                <a:tab pos="577215" algn="l"/>
              </a:tabLst>
            </a:pPr>
            <a:r>
              <a:rPr lang="ar-IQ" b="1" dirty="0" err="1">
                <a:latin typeface="Times New Roman"/>
                <a:ea typeface="Times New Roman"/>
                <a:cs typeface="Simplified Arabic"/>
              </a:rPr>
              <a:t>س2</a:t>
            </a:r>
            <a:r>
              <a:rPr lang="ar-IQ" b="1" dirty="0">
                <a:latin typeface="Times New Roman"/>
                <a:ea typeface="Times New Roman"/>
                <a:cs typeface="Simplified Arabic"/>
              </a:rPr>
              <a:t>: عدد عوامل تكوين التربة واشرح واحدة منها ؟</a:t>
            </a:r>
            <a:endParaRPr lang="en-US" sz="2400" dirty="0">
              <a:latin typeface="Times New Roman"/>
              <a:ea typeface="Times New Roman"/>
            </a:endParaRPr>
          </a:p>
          <a:p>
            <a:pPr indent="36830">
              <a:tabLst>
                <a:tab pos="487045" algn="l"/>
                <a:tab pos="577215" algn="l"/>
              </a:tabLst>
            </a:pPr>
            <a:r>
              <a:rPr lang="ar-IQ" b="1" dirty="0" err="1">
                <a:latin typeface="Times New Roman"/>
                <a:ea typeface="Times New Roman"/>
                <a:cs typeface="Simplified Arabic"/>
              </a:rPr>
              <a:t>س3</a:t>
            </a:r>
            <a:r>
              <a:rPr lang="ar-IQ" b="1" dirty="0">
                <a:latin typeface="Times New Roman"/>
                <a:ea typeface="Times New Roman"/>
                <a:cs typeface="Simplified Arabic"/>
              </a:rPr>
              <a:t>: ما هي </a:t>
            </a:r>
            <a:r>
              <a:rPr lang="ar-IQ" b="1" dirty="0" smtClean="0">
                <a:latin typeface="Times New Roman"/>
                <a:ea typeface="Times New Roman"/>
                <a:cs typeface="Simplified Arabic"/>
              </a:rPr>
              <a:t>الأغراض </a:t>
            </a:r>
            <a:r>
              <a:rPr lang="ar-IQ" b="1" dirty="0">
                <a:latin typeface="Times New Roman"/>
                <a:ea typeface="Times New Roman"/>
                <a:cs typeface="Simplified Arabic"/>
              </a:rPr>
              <a:t>التي يستخدم فيها تصنيف التربة ؟</a:t>
            </a:r>
            <a:endParaRPr lang="en-US" sz="2400" dirty="0">
              <a:latin typeface="Times New Roman"/>
              <a:ea typeface="Times New Roman"/>
            </a:endParaRPr>
          </a:p>
          <a:p>
            <a:pPr indent="36830">
              <a:tabLst>
                <a:tab pos="487045" algn="l"/>
                <a:tab pos="577215" algn="l"/>
              </a:tabLst>
            </a:pPr>
            <a:r>
              <a:rPr lang="ar-IQ" b="1" dirty="0" err="1">
                <a:latin typeface="Times New Roman"/>
                <a:ea typeface="Times New Roman"/>
                <a:cs typeface="Simplified Arabic"/>
              </a:rPr>
              <a:t>س4</a:t>
            </a:r>
            <a:r>
              <a:rPr lang="ar-IQ" b="1" dirty="0">
                <a:latin typeface="Times New Roman"/>
                <a:ea typeface="Times New Roman"/>
                <a:cs typeface="Simplified Arabic"/>
              </a:rPr>
              <a:t>: عدد </a:t>
            </a:r>
            <a:r>
              <a:rPr lang="ar-IQ" b="1" dirty="0" smtClean="0">
                <a:latin typeface="Times New Roman"/>
                <a:ea typeface="Times New Roman"/>
                <a:cs typeface="Simplified Arabic"/>
              </a:rPr>
              <a:t>أنواع </a:t>
            </a:r>
            <a:r>
              <a:rPr lang="ar-IQ" b="1" dirty="0">
                <a:latin typeface="Times New Roman"/>
                <a:ea typeface="Times New Roman"/>
                <a:cs typeface="Simplified Arabic"/>
              </a:rPr>
              <a:t>تصانيف التربة ؟</a:t>
            </a:r>
            <a:endParaRPr lang="en-US" sz="2400" dirty="0">
              <a:latin typeface="Times New Roman"/>
              <a:ea typeface="Times New Roman"/>
            </a:endParaRPr>
          </a:p>
          <a:p>
            <a:pPr indent="36830">
              <a:tabLst>
                <a:tab pos="487045" algn="l"/>
                <a:tab pos="577215" algn="l"/>
              </a:tabLst>
            </a:pPr>
            <a:r>
              <a:rPr lang="ar-IQ" b="1" dirty="0" err="1">
                <a:latin typeface="Times New Roman"/>
                <a:ea typeface="Times New Roman"/>
                <a:cs typeface="Simplified Arabic"/>
              </a:rPr>
              <a:t>س5</a:t>
            </a:r>
            <a:r>
              <a:rPr lang="ar-IQ" b="1" dirty="0">
                <a:latin typeface="Times New Roman"/>
                <a:ea typeface="Times New Roman"/>
                <a:cs typeface="Simplified Arabic"/>
              </a:rPr>
              <a:t>: ما هي </a:t>
            </a:r>
            <a:r>
              <a:rPr lang="ar-IQ" b="1" dirty="0" smtClean="0">
                <a:latin typeface="Times New Roman"/>
                <a:ea typeface="Times New Roman"/>
                <a:cs typeface="Simplified Arabic"/>
              </a:rPr>
              <a:t>الأصناف </a:t>
            </a:r>
            <a:r>
              <a:rPr lang="ar-IQ" b="1" dirty="0">
                <a:latin typeface="Times New Roman"/>
                <a:ea typeface="Times New Roman"/>
                <a:cs typeface="Simplified Arabic"/>
              </a:rPr>
              <a:t>الثمانية للترب ؟</a:t>
            </a:r>
            <a:endParaRPr lang="en-US" sz="2400" dirty="0">
              <a:latin typeface="Times New Roman"/>
              <a:ea typeface="Times New Roman"/>
            </a:endParaRPr>
          </a:p>
          <a:p>
            <a:endParaRPr lang="ar-IQ" dirty="0"/>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0955" y="4221088"/>
            <a:ext cx="2224088" cy="23762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368"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57696" y="71608"/>
            <a:ext cx="1905000" cy="142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9283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circle(in)">
                                      <p:cBhvr>
                                        <p:cTn id="7" dur="20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نلتقي الأسبوع القادم بأذن الله تعالى و .....</a:t>
            </a:r>
            <a:endParaRPr lang="ar-IQ" dirty="0"/>
          </a:p>
        </p:txBody>
      </p:sp>
      <p:sp>
        <p:nvSpPr>
          <p:cNvPr id="3" name="عنصر نائب للمحتوى 2"/>
          <p:cNvSpPr>
            <a:spLocks noGrp="1"/>
          </p:cNvSpPr>
          <p:nvPr>
            <p:ph idx="1"/>
          </p:nvPr>
        </p:nvSpPr>
        <p:spPr>
          <a:xfrm>
            <a:off x="457200" y="1600201"/>
            <a:ext cx="8229600" cy="1468760"/>
          </a:xfrm>
        </p:spPr>
        <p:txBody>
          <a:bodyPr/>
          <a:lstStyle/>
          <a:p>
            <a:pPr marL="0" indent="0" algn="ctr">
              <a:buNone/>
            </a:pPr>
            <a:r>
              <a:rPr lang="ar-IQ" b="1" dirty="0">
                <a:latin typeface="Times New Roman"/>
                <a:ea typeface="Times New Roman"/>
                <a:cs typeface="Simplified Arabic"/>
              </a:rPr>
              <a:t>الفصل الثالث</a:t>
            </a:r>
            <a:endParaRPr lang="en-US" sz="1800" dirty="0">
              <a:latin typeface="Times New Roman"/>
              <a:ea typeface="Times New Roman"/>
            </a:endParaRPr>
          </a:p>
          <a:p>
            <a:pPr marL="0" indent="0" algn="ctr">
              <a:buNone/>
            </a:pPr>
            <a:r>
              <a:rPr lang="ar-IQ" b="1" dirty="0">
                <a:latin typeface="Times New Roman"/>
                <a:ea typeface="Times New Roman"/>
                <a:cs typeface="Simplified Arabic"/>
              </a:rPr>
              <a:t>الخواص </a:t>
            </a:r>
            <a:r>
              <a:rPr lang="ar-IQ" b="1" dirty="0" smtClean="0">
                <a:latin typeface="Times New Roman"/>
                <a:ea typeface="Times New Roman"/>
                <a:cs typeface="Simplified Arabic"/>
              </a:rPr>
              <a:t>الفيزيائية </a:t>
            </a:r>
            <a:r>
              <a:rPr lang="ar-IQ" b="1" dirty="0">
                <a:latin typeface="Times New Roman"/>
                <a:ea typeface="Times New Roman"/>
                <a:cs typeface="Simplified Arabic"/>
              </a:rPr>
              <a:t>للتربة</a:t>
            </a:r>
            <a:endParaRPr lang="en-US" sz="1800" dirty="0">
              <a:latin typeface="Times New Roman"/>
              <a:ea typeface="Times New Roman"/>
            </a:endParaRPr>
          </a:p>
          <a:p>
            <a:pPr marL="0" indent="0">
              <a:buNone/>
            </a:pPr>
            <a:endParaRPr lang="ar-IQ" dirty="0"/>
          </a:p>
        </p:txBody>
      </p:sp>
    </p:spTree>
    <p:extLst>
      <p:ext uri="{BB962C8B-B14F-4D97-AF65-F5344CB8AC3E}">
        <p14:creationId xmlns:p14="http://schemas.microsoft.com/office/powerpoint/2010/main" xmlns="" val="3149652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spTree>
    <p:extLst>
      <p:ext uri="{BB962C8B-B14F-4D97-AF65-F5344CB8AC3E}">
        <p14:creationId xmlns:p14="http://schemas.microsoft.com/office/powerpoint/2010/main" xmlns="" val="72436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79912" y="1124744"/>
            <a:ext cx="1738536" cy="1143000"/>
          </a:xfrm>
        </p:spPr>
        <p:txBody>
          <a:bodyPr/>
          <a:lstStyle/>
          <a:p>
            <a:r>
              <a:rPr lang="ar-IQ" dirty="0" smtClean="0"/>
              <a:t>إعداد</a:t>
            </a:r>
            <a:endParaRPr lang="ar-IQ" dirty="0"/>
          </a:p>
        </p:txBody>
      </p:sp>
      <p:sp>
        <p:nvSpPr>
          <p:cNvPr id="3" name="عنصر نائب للمحتوى 2"/>
          <p:cNvSpPr>
            <a:spLocks noGrp="1"/>
          </p:cNvSpPr>
          <p:nvPr>
            <p:ph idx="1"/>
          </p:nvPr>
        </p:nvSpPr>
        <p:spPr>
          <a:xfrm>
            <a:off x="2555776" y="2852936"/>
            <a:ext cx="4258816" cy="820688"/>
          </a:xfrm>
        </p:spPr>
        <p:txBody>
          <a:bodyPr/>
          <a:lstStyle/>
          <a:p>
            <a:pPr marL="0" indent="0">
              <a:buNone/>
            </a:pPr>
            <a:r>
              <a:rPr lang="ar-IQ" dirty="0" smtClean="0"/>
              <a:t>الأستاذ الدكتور أحمد الموصلي</a:t>
            </a:r>
            <a:endParaRPr lang="ar-IQ" dirty="0"/>
          </a:p>
        </p:txBody>
      </p:sp>
    </p:spTree>
    <p:extLst>
      <p:ext uri="{BB962C8B-B14F-4D97-AF65-F5344CB8AC3E}">
        <p14:creationId xmlns:p14="http://schemas.microsoft.com/office/powerpoint/2010/main" xmlns="" val="377083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635896" y="386916"/>
            <a:ext cx="4341168" cy="1143000"/>
          </a:xfrm>
        </p:spPr>
        <p:txBody>
          <a:bodyPr>
            <a:normAutofit fontScale="90000"/>
          </a:bodyPr>
          <a:lstStyle/>
          <a:p>
            <a:pPr>
              <a:tabLst>
                <a:tab pos="130810" algn="l"/>
                <a:tab pos="245110" algn="l"/>
                <a:tab pos="359410" algn="l"/>
              </a:tabLst>
            </a:pPr>
            <a:r>
              <a:rPr lang="ar-IQ" b="1" dirty="0">
                <a:latin typeface="Times New Roman"/>
                <a:ea typeface="Times New Roman"/>
                <a:cs typeface="Simplified Arabic"/>
              </a:rPr>
              <a:t>القسم النظري</a:t>
            </a:r>
            <a:r>
              <a:rPr lang="en-US" sz="2400" dirty="0">
                <a:latin typeface="Times New Roman"/>
                <a:ea typeface="Times New Roman"/>
              </a:rPr>
              <a:t/>
            </a:r>
            <a:br>
              <a:rPr lang="en-US" sz="2400" dirty="0">
                <a:latin typeface="Times New Roman"/>
                <a:ea typeface="Times New Roman"/>
              </a:rPr>
            </a:br>
            <a:endParaRPr lang="ar-IQ"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2074673932"/>
              </p:ext>
            </p:extLst>
          </p:nvPr>
        </p:nvGraphicFramePr>
        <p:xfrm>
          <a:off x="2771800" y="1340768"/>
          <a:ext cx="5760640" cy="5120640"/>
        </p:xfrm>
        <a:graphic>
          <a:graphicData uri="http://schemas.openxmlformats.org/drawingml/2006/table">
            <a:tbl>
              <a:tblPr rtl="1" firstRow="1" firstCol="1" lastRow="1" lastCol="1" bandRow="1" bandCol="1">
                <a:tableStyleId>{5C22544A-7EE6-4342-B048-85BDC9FD1C3A}</a:tableStyleId>
              </a:tblPr>
              <a:tblGrid>
                <a:gridCol w="5760640"/>
              </a:tblGrid>
              <a:tr h="315625">
                <a:tc>
                  <a:txBody>
                    <a:bodyPr/>
                    <a:lstStyle/>
                    <a:p>
                      <a:pPr algn="r" rtl="1">
                        <a:spcAft>
                          <a:spcPts val="0"/>
                        </a:spcAft>
                      </a:pPr>
                      <a:r>
                        <a:rPr lang="ar-IQ" sz="2800" dirty="0">
                          <a:solidFill>
                            <a:schemeClr val="bg1"/>
                          </a:solidFill>
                          <a:effectLst/>
                        </a:rPr>
                        <a:t>الفصل الأول : مفهوم التربة</a:t>
                      </a:r>
                      <a:endParaRPr lang="en-US" sz="2800" dirty="0">
                        <a:solidFill>
                          <a:schemeClr val="bg1"/>
                        </a:solidFill>
                        <a:effectLst/>
                        <a:latin typeface="Times New Roman"/>
                        <a:ea typeface="Times New Roman"/>
                      </a:endParaRPr>
                    </a:p>
                  </a:txBody>
                  <a:tcPr marL="54457" marR="54457" marT="0" marB="0"/>
                </a:tc>
              </a:tr>
              <a:tr h="315625">
                <a:tc>
                  <a:txBody>
                    <a:bodyPr/>
                    <a:lstStyle/>
                    <a:p>
                      <a:pPr algn="r" rtl="1">
                        <a:spcAft>
                          <a:spcPts val="0"/>
                        </a:spcAft>
                      </a:pPr>
                      <a:r>
                        <a:rPr lang="ar-IQ" sz="2800" dirty="0">
                          <a:effectLst/>
                        </a:rPr>
                        <a:t>الفصل الثاني : نشوء وتصنيف الترب</a:t>
                      </a:r>
                      <a:endParaRPr lang="en-US" sz="2800" dirty="0">
                        <a:effectLst/>
                        <a:latin typeface="Times New Roman"/>
                        <a:ea typeface="Times New Roman"/>
                      </a:endParaRPr>
                    </a:p>
                  </a:txBody>
                  <a:tcPr marL="54457" marR="54457" marT="0" marB="0"/>
                </a:tc>
              </a:tr>
              <a:tr h="315625">
                <a:tc>
                  <a:txBody>
                    <a:bodyPr/>
                    <a:lstStyle/>
                    <a:p>
                      <a:pPr algn="r" rtl="1">
                        <a:spcAft>
                          <a:spcPts val="0"/>
                        </a:spcAft>
                      </a:pPr>
                      <a:r>
                        <a:rPr lang="ar-IQ" sz="2800" dirty="0">
                          <a:effectLst/>
                        </a:rPr>
                        <a:t>الفصل الثالث : الخواص </a:t>
                      </a:r>
                      <a:r>
                        <a:rPr lang="ar-IQ" sz="2800" dirty="0" smtClean="0">
                          <a:effectLst/>
                        </a:rPr>
                        <a:t>الفيزيائية </a:t>
                      </a:r>
                      <a:r>
                        <a:rPr lang="ar-IQ" sz="2800" dirty="0">
                          <a:effectLst/>
                        </a:rPr>
                        <a:t>للتربة</a:t>
                      </a:r>
                      <a:endParaRPr lang="en-US" sz="2800" dirty="0">
                        <a:effectLst/>
                        <a:latin typeface="Times New Roman"/>
                        <a:ea typeface="Times New Roman"/>
                      </a:endParaRPr>
                    </a:p>
                  </a:txBody>
                  <a:tcPr marL="54457" marR="54457" marT="0" marB="0"/>
                </a:tc>
              </a:tr>
              <a:tr h="315625">
                <a:tc>
                  <a:txBody>
                    <a:bodyPr/>
                    <a:lstStyle/>
                    <a:p>
                      <a:pPr algn="r" rtl="1">
                        <a:spcAft>
                          <a:spcPts val="0"/>
                        </a:spcAft>
                      </a:pPr>
                      <a:r>
                        <a:rPr lang="ar-IQ" sz="2800" dirty="0">
                          <a:effectLst/>
                        </a:rPr>
                        <a:t>الفصل الرابع : ماء التربة</a:t>
                      </a:r>
                      <a:endParaRPr lang="en-US" sz="2800" dirty="0">
                        <a:effectLst/>
                        <a:latin typeface="Times New Roman"/>
                        <a:ea typeface="Times New Roman"/>
                      </a:endParaRPr>
                    </a:p>
                  </a:txBody>
                  <a:tcPr marL="54457" marR="54457" marT="0" marB="0"/>
                </a:tc>
              </a:tr>
              <a:tr h="315625">
                <a:tc>
                  <a:txBody>
                    <a:bodyPr/>
                    <a:lstStyle/>
                    <a:p>
                      <a:pPr algn="r" rtl="1">
                        <a:spcAft>
                          <a:spcPts val="0"/>
                        </a:spcAft>
                      </a:pPr>
                      <a:r>
                        <a:rPr lang="ar-IQ" sz="2800" dirty="0">
                          <a:effectLst/>
                        </a:rPr>
                        <a:t>الفصل الخامس: الخواص الكيميائية للتربة</a:t>
                      </a:r>
                      <a:endParaRPr lang="en-US" sz="2800" dirty="0">
                        <a:effectLst/>
                        <a:latin typeface="Times New Roman"/>
                        <a:ea typeface="Times New Roman"/>
                      </a:endParaRPr>
                    </a:p>
                  </a:txBody>
                  <a:tcPr marL="54457" marR="54457" marT="0" marB="0"/>
                </a:tc>
              </a:tr>
              <a:tr h="315625">
                <a:tc>
                  <a:txBody>
                    <a:bodyPr/>
                    <a:lstStyle/>
                    <a:p>
                      <a:pPr algn="r" rtl="1">
                        <a:spcAft>
                          <a:spcPts val="0"/>
                        </a:spcAft>
                      </a:pPr>
                      <a:r>
                        <a:rPr lang="ar-IQ" sz="2800" dirty="0">
                          <a:effectLst/>
                        </a:rPr>
                        <a:t>الفصل السادس : ملوحة التربة</a:t>
                      </a:r>
                      <a:endParaRPr lang="en-US" sz="2800" dirty="0">
                        <a:effectLst/>
                        <a:latin typeface="Times New Roman"/>
                        <a:ea typeface="Times New Roman"/>
                      </a:endParaRPr>
                    </a:p>
                  </a:txBody>
                  <a:tcPr marL="54457" marR="54457" marT="0" marB="0"/>
                </a:tc>
              </a:tr>
              <a:tr h="315625">
                <a:tc>
                  <a:txBody>
                    <a:bodyPr/>
                    <a:lstStyle/>
                    <a:p>
                      <a:pPr algn="r" rtl="1">
                        <a:spcAft>
                          <a:spcPts val="0"/>
                        </a:spcAft>
                      </a:pPr>
                      <a:r>
                        <a:rPr lang="ar-IQ" sz="2800" dirty="0">
                          <a:effectLst/>
                        </a:rPr>
                        <a:t>الفصل السابع : الخواص الحيوية للتربة </a:t>
                      </a:r>
                      <a:endParaRPr lang="en-US" sz="2800" dirty="0">
                        <a:effectLst/>
                        <a:latin typeface="Times New Roman"/>
                        <a:ea typeface="Times New Roman"/>
                      </a:endParaRPr>
                    </a:p>
                  </a:txBody>
                  <a:tcPr marL="54457" marR="54457" marT="0" marB="0"/>
                </a:tc>
              </a:tr>
              <a:tr h="315625">
                <a:tc>
                  <a:txBody>
                    <a:bodyPr/>
                    <a:lstStyle/>
                    <a:p>
                      <a:pPr algn="r" rtl="1">
                        <a:spcAft>
                          <a:spcPts val="0"/>
                        </a:spcAft>
                      </a:pPr>
                      <a:r>
                        <a:rPr lang="ar-IQ" sz="2800" dirty="0">
                          <a:effectLst/>
                        </a:rPr>
                        <a:t>الفصل الثامن : </a:t>
                      </a:r>
                      <a:r>
                        <a:rPr lang="ar-SA" sz="2800" dirty="0">
                          <a:effectLst/>
                        </a:rPr>
                        <a:t>المادة العضوية</a:t>
                      </a:r>
                      <a:endParaRPr lang="en-US" sz="2800" dirty="0">
                        <a:effectLst/>
                        <a:latin typeface="Times New Roman"/>
                        <a:ea typeface="Times New Roman"/>
                      </a:endParaRPr>
                    </a:p>
                  </a:txBody>
                  <a:tcPr marL="54457" marR="54457" marT="0" marB="0"/>
                </a:tc>
              </a:tr>
              <a:tr h="315625">
                <a:tc>
                  <a:txBody>
                    <a:bodyPr/>
                    <a:lstStyle/>
                    <a:p>
                      <a:pPr algn="r" rtl="1">
                        <a:spcAft>
                          <a:spcPts val="0"/>
                        </a:spcAft>
                        <a:tabLst>
                          <a:tab pos="214630" algn="l"/>
                        </a:tabLst>
                      </a:pPr>
                      <a:r>
                        <a:rPr lang="ar-IQ" sz="2800" dirty="0">
                          <a:effectLst/>
                        </a:rPr>
                        <a:t>الفصل التاسع : العناصر الغذائية</a:t>
                      </a:r>
                      <a:r>
                        <a:rPr lang="ar-SA" sz="2800" dirty="0">
                          <a:effectLst/>
                        </a:rPr>
                        <a:t> الكبرى </a:t>
                      </a:r>
                      <a:endParaRPr lang="en-US" sz="2800" dirty="0">
                        <a:effectLst/>
                        <a:latin typeface="Times New Roman"/>
                        <a:ea typeface="Times New Roman"/>
                      </a:endParaRPr>
                    </a:p>
                  </a:txBody>
                  <a:tcPr marL="54457" marR="54457" marT="0" marB="0"/>
                </a:tc>
              </a:tr>
              <a:tr h="315625">
                <a:tc>
                  <a:txBody>
                    <a:bodyPr/>
                    <a:lstStyle/>
                    <a:p>
                      <a:pPr algn="r" rtl="1">
                        <a:spcAft>
                          <a:spcPts val="0"/>
                        </a:spcAft>
                        <a:tabLst>
                          <a:tab pos="214630" algn="l"/>
                        </a:tabLst>
                      </a:pPr>
                      <a:r>
                        <a:rPr lang="ar-IQ" sz="2800" dirty="0">
                          <a:effectLst/>
                        </a:rPr>
                        <a:t>الفصل العاشر : العناصر الغذائية الصغرى</a:t>
                      </a:r>
                      <a:endParaRPr lang="en-US" sz="2800" dirty="0">
                        <a:effectLst/>
                        <a:latin typeface="Times New Roman"/>
                        <a:ea typeface="Times New Roman"/>
                      </a:endParaRPr>
                    </a:p>
                  </a:txBody>
                  <a:tcPr marL="54457" marR="54457" marT="0" marB="0"/>
                </a:tc>
              </a:tr>
              <a:tr h="315625">
                <a:tc>
                  <a:txBody>
                    <a:bodyPr/>
                    <a:lstStyle/>
                    <a:p>
                      <a:pPr algn="r" rtl="1">
                        <a:spcAft>
                          <a:spcPts val="0"/>
                        </a:spcAft>
                        <a:tabLst>
                          <a:tab pos="130810" algn="l"/>
                          <a:tab pos="245110" algn="l"/>
                          <a:tab pos="359410" algn="l"/>
                        </a:tabLst>
                      </a:pPr>
                      <a:r>
                        <a:rPr lang="ar-IQ" sz="2800" dirty="0">
                          <a:effectLst/>
                        </a:rPr>
                        <a:t>الفصل الحادي عشر : </a:t>
                      </a:r>
                      <a:r>
                        <a:rPr lang="ar-SA" sz="2800" dirty="0" smtClean="0">
                          <a:effectLst/>
                        </a:rPr>
                        <a:t>الأسمدة </a:t>
                      </a:r>
                      <a:r>
                        <a:rPr lang="ar-SA" sz="2800" dirty="0">
                          <a:effectLst/>
                        </a:rPr>
                        <a:t>والتسميد</a:t>
                      </a:r>
                      <a:endParaRPr lang="en-US" sz="2800" dirty="0">
                        <a:effectLst/>
                        <a:latin typeface="Times New Roman"/>
                        <a:ea typeface="Times New Roman"/>
                      </a:endParaRPr>
                    </a:p>
                  </a:txBody>
                  <a:tcPr marL="54457" marR="54457" marT="0" marB="0"/>
                </a:tc>
              </a:tr>
              <a:tr h="315625">
                <a:tc>
                  <a:txBody>
                    <a:bodyPr/>
                    <a:lstStyle/>
                    <a:p>
                      <a:pPr algn="r" rtl="1">
                        <a:spcAft>
                          <a:spcPts val="0"/>
                        </a:spcAft>
                        <a:tabLst>
                          <a:tab pos="214630" algn="l"/>
                        </a:tabLst>
                      </a:pPr>
                      <a:r>
                        <a:rPr lang="ar-IQ" sz="2800" dirty="0">
                          <a:effectLst/>
                        </a:rPr>
                        <a:t>الفصل الثاني عشر : تربة المشاتل والبساتين</a:t>
                      </a:r>
                      <a:endParaRPr lang="en-US" sz="2800" dirty="0">
                        <a:effectLst/>
                        <a:latin typeface="Times New Roman"/>
                        <a:ea typeface="Times New Roman"/>
                      </a:endParaRPr>
                    </a:p>
                  </a:txBody>
                  <a:tcPr marL="54457" marR="54457" marT="0" marB="0"/>
                </a:tc>
              </a:tr>
            </a:tbl>
          </a:graphicData>
        </a:graphic>
      </p:graphicFrame>
      <p:pic>
        <p:nvPicPr>
          <p:cNvPr id="5" name="Picture 1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508618" y="508618"/>
            <a:ext cx="3212976" cy="2195737"/>
          </a:xfrm>
          <a:prstGeom prst="rect">
            <a:avLst/>
          </a:prstGeom>
          <a:noFill/>
          <a:ln>
            <a:noFill/>
          </a:ln>
        </p:spPr>
      </p:pic>
      <p:pic>
        <p:nvPicPr>
          <p:cNvPr id="6" name="Picture 11" descr="C:\Users\acer\Pictures\2013-04-29 2\2 005.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97" y="3212977"/>
            <a:ext cx="1679983" cy="2304256"/>
          </a:xfrm>
          <a:prstGeom prst="rect">
            <a:avLst/>
          </a:prstGeom>
          <a:noFill/>
          <a:ln>
            <a:noFill/>
          </a:ln>
        </p:spPr>
      </p:pic>
    </p:spTree>
    <p:extLst>
      <p:ext uri="{BB962C8B-B14F-4D97-AF65-F5344CB8AC3E}">
        <p14:creationId xmlns:p14="http://schemas.microsoft.com/office/powerpoint/2010/main" xmlns="" val="1992698402"/>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27584" y="908720"/>
            <a:ext cx="7772400" cy="1470025"/>
          </a:xfrm>
        </p:spPr>
        <p:txBody>
          <a:bodyPr>
            <a:normAutofit fontScale="90000"/>
          </a:bodyPr>
          <a:lstStyle/>
          <a:p>
            <a:r>
              <a:rPr lang="ar-IQ" b="1" dirty="0" smtClean="0">
                <a:effectLst/>
                <a:latin typeface="Times New Roman"/>
                <a:ea typeface="Times New Roman"/>
                <a:cs typeface="Simplified Arabic"/>
              </a:rPr>
              <a:t>الفصل الثاني</a:t>
            </a:r>
            <a:r>
              <a:rPr lang="en-US" sz="2800" dirty="0" smtClean="0">
                <a:effectLst/>
                <a:latin typeface="Times New Roman"/>
                <a:ea typeface="Times New Roman"/>
              </a:rPr>
              <a:t/>
            </a:r>
            <a:br>
              <a:rPr lang="en-US" sz="2800" dirty="0" smtClean="0">
                <a:effectLst/>
                <a:latin typeface="Times New Roman"/>
                <a:ea typeface="Times New Roman"/>
              </a:rPr>
            </a:br>
            <a:r>
              <a:rPr lang="ar-IQ" b="1" dirty="0" smtClean="0">
                <a:effectLst/>
                <a:latin typeface="Times New Roman"/>
                <a:ea typeface="Times New Roman"/>
                <a:cs typeface="Simplified Arabic"/>
              </a:rPr>
              <a:t>نشوء وتصنيف الترب</a:t>
            </a:r>
            <a:r>
              <a:rPr lang="en-US" sz="2800" dirty="0" smtClean="0">
                <a:effectLst/>
                <a:latin typeface="Times New Roman"/>
                <a:ea typeface="Times New Roman"/>
              </a:rPr>
              <a:t/>
            </a:r>
            <a:br>
              <a:rPr lang="en-US" sz="2800" dirty="0" smtClean="0">
                <a:effectLst/>
                <a:latin typeface="Times New Roman"/>
                <a:ea typeface="Times New Roman"/>
              </a:rPr>
            </a:b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0893" y="2492896"/>
            <a:ext cx="4680520" cy="35032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16050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9457" y="404664"/>
            <a:ext cx="8892480" cy="2736304"/>
          </a:xfrm>
        </p:spPr>
        <p:txBody>
          <a:bodyPr/>
          <a:lstStyle/>
          <a:p>
            <a:r>
              <a:rPr lang="ar-IQ" b="1" dirty="0" smtClean="0">
                <a:effectLst/>
                <a:latin typeface="Times New Roman"/>
                <a:ea typeface="Times New Roman"/>
                <a:cs typeface="Simplified Arabic"/>
              </a:rPr>
              <a:t> تختلف الترب كثيرا من منطقة إلى أخرى في مكوناتها ودرجة  تطورها وبسبب هذه الاختلافات يمكن اعتبار التربة مجموعة من الترب تشغل كل منها مساحة صغيرة من سطح الأرض ولكل منها صفات تنعكس على المقد والذي تساعد صفاته على التمييز بين الترب المختلفة وتعتبر أساسية لمعرفة الاستخدام الأمثل للتربة.</a:t>
            </a: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9712" y="3212975"/>
            <a:ext cx="5112568" cy="31820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63383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justLow"/>
            <a:r>
              <a:rPr lang="ar-IQ" b="1" dirty="0">
                <a:latin typeface="Times New Roman"/>
                <a:ea typeface="Times New Roman"/>
                <a:cs typeface="Simplified Arabic"/>
              </a:rPr>
              <a:t>عمليات تكوين التربة</a:t>
            </a:r>
            <a:r>
              <a:rPr lang="en-US" sz="3600" dirty="0">
                <a:latin typeface="Times New Roman"/>
                <a:ea typeface="Times New Roman"/>
              </a:rPr>
              <a:t/>
            </a:r>
            <a:br>
              <a:rPr lang="en-US" sz="3600" dirty="0">
                <a:latin typeface="Times New Roman"/>
                <a:ea typeface="Times New Roman"/>
              </a:rPr>
            </a:br>
            <a:endParaRPr lang="ar-IQ" dirty="0"/>
          </a:p>
        </p:txBody>
      </p:sp>
      <p:sp>
        <p:nvSpPr>
          <p:cNvPr id="3" name="عنصر نائب للمحتوى 2"/>
          <p:cNvSpPr>
            <a:spLocks noGrp="1"/>
          </p:cNvSpPr>
          <p:nvPr>
            <p:ph idx="1"/>
          </p:nvPr>
        </p:nvSpPr>
        <p:spPr>
          <a:xfrm>
            <a:off x="1619672" y="1124744"/>
            <a:ext cx="7067128" cy="5112567"/>
          </a:xfrm>
        </p:spPr>
        <p:txBody>
          <a:bodyPr>
            <a:normAutofit/>
          </a:bodyPr>
          <a:lstStyle/>
          <a:p>
            <a:pPr lvl="0" algn="justLow">
              <a:buFont typeface="+mj-lt"/>
              <a:buAutoNum type="arabicPeriod"/>
              <a:tabLst>
                <a:tab pos="288925" algn="l"/>
                <a:tab pos="457200" algn="l"/>
              </a:tabLst>
            </a:pPr>
            <a:r>
              <a:rPr lang="ar-IQ" b="1" dirty="0">
                <a:latin typeface="Times New Roman"/>
                <a:ea typeface="Times New Roman"/>
                <a:cs typeface="Simplified Arabic"/>
              </a:rPr>
              <a:t>عمليات الفقد (</a:t>
            </a:r>
            <a:r>
              <a:rPr lang="en-US" b="1" dirty="0">
                <a:latin typeface="Times New Roman"/>
                <a:ea typeface="Times New Roman"/>
                <a:cs typeface="Simplified Arabic"/>
              </a:rPr>
              <a:t>Losses Processes</a:t>
            </a:r>
            <a:r>
              <a:rPr lang="ar-IQ" b="1" dirty="0">
                <a:latin typeface="Times New Roman"/>
                <a:ea typeface="Times New Roman"/>
                <a:cs typeface="Simplified Arabic"/>
              </a:rPr>
              <a:t>) وتشمل العمليات  التي تساعد على فقد بعض مكونات التربة المعدنية، العضوية، السائلة أو الغازية خارج جسم التربة. مثلا يفقد الكربون من سطح التربة عند تحوله إلى غاز </a:t>
            </a:r>
            <a:r>
              <a:rPr lang="en-US" b="1" dirty="0">
                <a:latin typeface="Times New Roman"/>
                <a:ea typeface="Times New Roman"/>
                <a:cs typeface="Simplified Arabic"/>
              </a:rPr>
              <a:t>CO</a:t>
            </a:r>
            <a:r>
              <a:rPr lang="en-US" b="1" baseline="-25000" dirty="0">
                <a:latin typeface="Times New Roman"/>
                <a:ea typeface="Times New Roman"/>
                <a:cs typeface="Simplified Arabic"/>
              </a:rPr>
              <a:t>2</a:t>
            </a:r>
            <a:endParaRPr lang="en-US" sz="2400" dirty="0">
              <a:latin typeface="Times New Roman"/>
              <a:ea typeface="Times New Roman"/>
            </a:endParaRPr>
          </a:p>
          <a:p>
            <a:pPr lvl="0" algn="justLow">
              <a:buFont typeface="+mj-lt"/>
              <a:buAutoNum type="arabicPeriod"/>
              <a:tabLst>
                <a:tab pos="288925" algn="l"/>
                <a:tab pos="457200" algn="l"/>
              </a:tabLst>
            </a:pPr>
            <a:r>
              <a:rPr lang="ar-IQ" b="1" dirty="0">
                <a:latin typeface="Times New Roman"/>
                <a:ea typeface="Times New Roman"/>
                <a:cs typeface="Simplified Arabic"/>
              </a:rPr>
              <a:t>عمليات الإضافة </a:t>
            </a:r>
            <a:r>
              <a:rPr lang="en-US" b="1" dirty="0">
                <a:latin typeface="Times New Roman"/>
                <a:ea typeface="Times New Roman"/>
                <a:cs typeface="Simplified Arabic"/>
              </a:rPr>
              <a:t>Addition Processes)</a:t>
            </a:r>
            <a:r>
              <a:rPr lang="ar-IQ" b="1" dirty="0">
                <a:latin typeface="Times New Roman"/>
                <a:ea typeface="Times New Roman"/>
                <a:cs typeface="Simplified Arabic"/>
              </a:rPr>
              <a:t>) وتشمل كل العمليات التي تؤدي إلى إضافة المكونات المعدنية والعضوية والسائلة والغازية وكذلك الطاقة الحرارية إلى جسم التربة. مثلا تتميز الأفاق السطحية بتراكم المواد العضوية.</a:t>
            </a:r>
            <a:endParaRPr lang="en-US" sz="2400" dirty="0">
              <a:latin typeface="Times New Roman"/>
              <a:ea typeface="Times New Roman"/>
            </a:endParaRPr>
          </a:p>
          <a:p>
            <a:endParaRPr lang="ar-IQ" dirty="0"/>
          </a:p>
        </p:txBody>
      </p:sp>
      <p:pic>
        <p:nvPicPr>
          <p:cNvPr id="6146" name="Picture 2"/>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0" y="1988840"/>
            <a:ext cx="1460818"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2154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39752" y="332656"/>
            <a:ext cx="6550248" cy="5793507"/>
          </a:xfrm>
        </p:spPr>
        <p:txBody>
          <a:bodyPr>
            <a:normAutofit fontScale="85000" lnSpcReduction="10000"/>
          </a:bodyPr>
          <a:lstStyle/>
          <a:p>
            <a:pPr marL="0" lvl="0" indent="0" algn="justLow">
              <a:buNone/>
              <a:tabLst>
                <a:tab pos="288925" algn="l"/>
                <a:tab pos="457200" algn="l"/>
              </a:tabLst>
            </a:pPr>
            <a:r>
              <a:rPr lang="ar-IQ" b="1" dirty="0" smtClean="0">
                <a:latin typeface="Times New Roman"/>
                <a:ea typeface="Times New Roman"/>
                <a:cs typeface="Simplified Arabic"/>
              </a:rPr>
              <a:t>3. عمليات </a:t>
            </a:r>
            <a:r>
              <a:rPr lang="ar-IQ" b="1" dirty="0">
                <a:latin typeface="Times New Roman"/>
                <a:ea typeface="Times New Roman"/>
                <a:cs typeface="Simplified Arabic"/>
              </a:rPr>
              <a:t>التحول (</a:t>
            </a:r>
            <a:r>
              <a:rPr lang="en-US" b="1" dirty="0">
                <a:latin typeface="Times New Roman"/>
                <a:ea typeface="Times New Roman"/>
                <a:cs typeface="Simplified Arabic"/>
              </a:rPr>
              <a:t>Transformation Processes</a:t>
            </a:r>
            <a:r>
              <a:rPr lang="ar-IQ" b="1" dirty="0">
                <a:latin typeface="Times New Roman"/>
                <a:ea typeface="Times New Roman"/>
                <a:cs typeface="Simplified Arabic"/>
              </a:rPr>
              <a:t>) تشمل جميع عمليات التحول التي تحصل لمكونات التربة. مثلا على الجزء المعدني يتم تحلل المعادن الأولية المكونة للتربة إلى معادن ثانوية. الجزء العضوي يتحول من مواد ثابتة إلى مواد أكثر ثباتا ومنها الدبال وبعض الأحماض العضوية. </a:t>
            </a:r>
            <a:endParaRPr lang="en-US" sz="2400" dirty="0">
              <a:latin typeface="Times New Roman"/>
              <a:ea typeface="Times New Roman"/>
            </a:endParaRPr>
          </a:p>
          <a:p>
            <a:pPr marL="0" lvl="0" indent="0" algn="justLow">
              <a:buNone/>
              <a:tabLst>
                <a:tab pos="288925" algn="l"/>
                <a:tab pos="457200" algn="l"/>
              </a:tabLst>
            </a:pPr>
            <a:r>
              <a:rPr lang="ar-IQ" b="1" dirty="0" smtClean="0">
                <a:latin typeface="Times New Roman"/>
                <a:ea typeface="Times New Roman"/>
                <a:cs typeface="Simplified Arabic"/>
              </a:rPr>
              <a:t>4. عمليات </a:t>
            </a:r>
            <a:r>
              <a:rPr lang="ar-IQ" b="1" dirty="0">
                <a:latin typeface="Times New Roman"/>
                <a:ea typeface="Times New Roman"/>
                <a:cs typeface="Simplified Arabic"/>
              </a:rPr>
              <a:t>النقل (</a:t>
            </a:r>
            <a:r>
              <a:rPr lang="en-US" b="1" dirty="0">
                <a:latin typeface="Times New Roman"/>
                <a:ea typeface="Times New Roman"/>
                <a:cs typeface="Simplified Arabic"/>
              </a:rPr>
              <a:t>Translocation Processes</a:t>
            </a:r>
            <a:r>
              <a:rPr lang="ar-IQ" b="1" dirty="0">
                <a:latin typeface="Times New Roman"/>
                <a:ea typeface="Times New Roman"/>
                <a:cs typeface="Simplified Arabic"/>
              </a:rPr>
              <a:t>) يؤدي نشاط هذه العمليات سواء بالطرق الميكانيكية أو الكيميائية إلى حركة ونقل بعض مكونات التربة القابلة للحركة من جزء إلى أخر داخل جسم التربة. يرافق هذه العمليات تكوين وتطوير أفاق التربة الرئيسية المتمثلة بتكوين أفاق الكسب والفقد وتترك هذه العمليات أثارا ومظاهر واضحة ومميزة ضمن </a:t>
            </a:r>
            <a:r>
              <a:rPr lang="ar-IQ" b="1" dirty="0" err="1">
                <a:latin typeface="Times New Roman"/>
                <a:ea typeface="Times New Roman"/>
                <a:cs typeface="Simplified Arabic"/>
              </a:rPr>
              <a:t>مقدات</a:t>
            </a:r>
            <a:r>
              <a:rPr lang="ar-IQ" b="1" dirty="0">
                <a:latin typeface="Times New Roman"/>
                <a:ea typeface="Times New Roman"/>
                <a:cs typeface="Simplified Arabic"/>
              </a:rPr>
              <a:t> التربة وتؤدي بالنهاية </a:t>
            </a:r>
            <a:r>
              <a:rPr lang="ar-IQ" b="1" dirty="0" err="1">
                <a:latin typeface="Times New Roman"/>
                <a:ea typeface="Times New Roman"/>
                <a:cs typeface="Simplified Arabic"/>
              </a:rPr>
              <a:t>الي</a:t>
            </a:r>
            <a:r>
              <a:rPr lang="ar-IQ" b="1" dirty="0">
                <a:latin typeface="Times New Roman"/>
                <a:ea typeface="Times New Roman"/>
                <a:cs typeface="Simplified Arabic"/>
              </a:rPr>
              <a:t> تكوين ترب مميزة تعكس تأثير تلك العمليات.</a:t>
            </a:r>
            <a:endParaRPr lang="en-US" sz="2400" dirty="0">
              <a:latin typeface="Times New Roman"/>
              <a:ea typeface="Times New Roman"/>
            </a:endParaRPr>
          </a:p>
          <a:p>
            <a:endParaRPr lang="ar-IQ" dirty="0"/>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940" r="8108" b="9762"/>
          <a:stretch/>
        </p:blipFill>
        <p:spPr bwMode="auto">
          <a:xfrm>
            <a:off x="214175" y="908720"/>
            <a:ext cx="1915886" cy="4248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74231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justLow"/>
            <a:r>
              <a:rPr lang="ar-IQ" b="1" dirty="0">
                <a:latin typeface="Times New Roman"/>
                <a:ea typeface="Times New Roman"/>
                <a:cs typeface="Simplified Arabic"/>
              </a:rPr>
              <a:t>عوامل تكوين التربة      </a:t>
            </a:r>
            <a:r>
              <a:rPr lang="en-US" sz="3600" dirty="0">
                <a:latin typeface="Times New Roman"/>
                <a:ea typeface="Times New Roman"/>
              </a:rPr>
              <a:t/>
            </a:r>
            <a:br>
              <a:rPr lang="en-US" sz="3600" dirty="0">
                <a:latin typeface="Times New Roman"/>
                <a:ea typeface="Times New Roman"/>
              </a:rPr>
            </a:br>
            <a:endParaRPr lang="ar-IQ" dirty="0"/>
          </a:p>
        </p:txBody>
      </p:sp>
      <p:sp>
        <p:nvSpPr>
          <p:cNvPr id="3" name="عنصر نائب للمحتوى 2"/>
          <p:cNvSpPr>
            <a:spLocks noGrp="1"/>
          </p:cNvSpPr>
          <p:nvPr>
            <p:ph idx="1"/>
          </p:nvPr>
        </p:nvSpPr>
        <p:spPr/>
        <p:txBody>
          <a:bodyPr>
            <a:normAutofit fontScale="92500" lnSpcReduction="10000"/>
          </a:bodyPr>
          <a:lstStyle/>
          <a:p>
            <a:r>
              <a:rPr lang="ar-IQ" b="1" dirty="0">
                <a:latin typeface="Times New Roman"/>
                <a:ea typeface="Times New Roman"/>
                <a:cs typeface="Simplified Arabic"/>
              </a:rPr>
              <a:t>العالم (يني) وضح تأثير هذه العوامل في تكوين التربة بشكل معادلة تجعل خواص التربة (</a:t>
            </a:r>
            <a:r>
              <a:rPr lang="en-US" b="1" dirty="0">
                <a:latin typeface="Times New Roman"/>
                <a:ea typeface="Times New Roman"/>
                <a:cs typeface="Simplified Arabic"/>
              </a:rPr>
              <a:t>S</a:t>
            </a:r>
            <a:r>
              <a:rPr lang="ar-IQ" b="1" dirty="0">
                <a:latin typeface="Times New Roman"/>
                <a:ea typeface="Times New Roman"/>
                <a:cs typeface="Simplified Arabic"/>
              </a:rPr>
              <a:t>) كدالة للعوامل المذكورة أعلاه وكما يأتي</a:t>
            </a:r>
            <a:endParaRPr lang="en-US" sz="2400" dirty="0">
              <a:latin typeface="Times New Roman"/>
              <a:ea typeface="Times New Roman"/>
            </a:endParaRPr>
          </a:p>
          <a:p>
            <a:r>
              <a:rPr lang="ar-IQ" b="1" dirty="0">
                <a:solidFill>
                  <a:srgbClr val="FF0000"/>
                </a:solidFill>
                <a:latin typeface="Times New Roman"/>
                <a:ea typeface="Times New Roman"/>
                <a:cs typeface="Simplified Arabic"/>
              </a:rPr>
              <a:t>المناخ</a:t>
            </a:r>
            <a:r>
              <a:rPr lang="en-US" b="1" dirty="0">
                <a:solidFill>
                  <a:srgbClr val="FF0000"/>
                </a:solidFill>
                <a:latin typeface="Times New Roman"/>
                <a:ea typeface="Times New Roman"/>
                <a:cs typeface="Simplified Arabic"/>
              </a:rPr>
              <a:t>CL = Climate  </a:t>
            </a:r>
            <a:r>
              <a:rPr lang="ar-IQ" b="1" dirty="0">
                <a:solidFill>
                  <a:srgbClr val="FF0000"/>
                </a:solidFill>
                <a:latin typeface="Times New Roman"/>
                <a:ea typeface="Times New Roman"/>
                <a:cs typeface="Simplified Arabic"/>
              </a:rPr>
              <a:t> </a:t>
            </a:r>
            <a:endParaRPr lang="en-US" sz="2400" dirty="0">
              <a:solidFill>
                <a:srgbClr val="FF0000"/>
              </a:solidFill>
              <a:latin typeface="Times New Roman"/>
              <a:ea typeface="Times New Roman"/>
            </a:endParaRPr>
          </a:p>
          <a:p>
            <a:r>
              <a:rPr lang="ar-IQ" b="1" dirty="0">
                <a:solidFill>
                  <a:srgbClr val="009900"/>
                </a:solidFill>
                <a:latin typeface="Times New Roman"/>
                <a:ea typeface="Times New Roman"/>
                <a:cs typeface="Simplified Arabic"/>
              </a:rPr>
              <a:t>الكائنات الحية </a:t>
            </a:r>
            <a:r>
              <a:rPr lang="en-US" b="1" dirty="0">
                <a:solidFill>
                  <a:srgbClr val="009900"/>
                </a:solidFill>
                <a:latin typeface="Times New Roman"/>
                <a:ea typeface="Times New Roman"/>
                <a:cs typeface="Simplified Arabic"/>
              </a:rPr>
              <a:t>O = Organisms </a:t>
            </a:r>
            <a:endParaRPr lang="en-US" sz="2400" dirty="0">
              <a:solidFill>
                <a:srgbClr val="009900"/>
              </a:solidFill>
              <a:latin typeface="Times New Roman"/>
              <a:ea typeface="Times New Roman"/>
            </a:endParaRPr>
          </a:p>
          <a:p>
            <a:r>
              <a:rPr lang="ar-IQ" b="1" dirty="0">
                <a:solidFill>
                  <a:srgbClr val="6600FF"/>
                </a:solidFill>
                <a:latin typeface="Times New Roman"/>
                <a:ea typeface="Times New Roman"/>
                <a:cs typeface="Simplified Arabic"/>
              </a:rPr>
              <a:t>الطبوغرافية </a:t>
            </a:r>
            <a:r>
              <a:rPr lang="en-US" b="1" dirty="0">
                <a:solidFill>
                  <a:srgbClr val="6600FF"/>
                </a:solidFill>
                <a:latin typeface="Times New Roman"/>
                <a:ea typeface="Times New Roman"/>
                <a:cs typeface="Simplified Arabic"/>
              </a:rPr>
              <a:t> TO  = Topography</a:t>
            </a:r>
            <a:endParaRPr lang="en-US" sz="2400" dirty="0">
              <a:solidFill>
                <a:srgbClr val="6600FF"/>
              </a:solidFill>
              <a:latin typeface="Times New Roman"/>
              <a:ea typeface="Times New Roman"/>
            </a:endParaRPr>
          </a:p>
          <a:p>
            <a:r>
              <a:rPr lang="en-US" b="1" dirty="0">
                <a:solidFill>
                  <a:srgbClr val="6600FF"/>
                </a:solidFill>
                <a:latin typeface="Times New Roman"/>
                <a:ea typeface="Times New Roman"/>
                <a:cs typeface="Simplified Arabic"/>
              </a:rPr>
              <a:t>   </a:t>
            </a:r>
            <a:r>
              <a:rPr lang="ar-IQ" b="1" dirty="0">
                <a:solidFill>
                  <a:srgbClr val="6600FF"/>
                </a:solidFill>
                <a:latin typeface="Times New Roman"/>
                <a:ea typeface="Times New Roman"/>
                <a:cs typeface="Simplified Arabic"/>
              </a:rPr>
              <a:t>(الانحدار</a:t>
            </a:r>
            <a:r>
              <a:rPr lang="en-US" b="1" dirty="0">
                <a:solidFill>
                  <a:srgbClr val="6600FF"/>
                </a:solidFill>
                <a:latin typeface="Times New Roman"/>
                <a:ea typeface="Times New Roman"/>
                <a:cs typeface="Simplified Arabic"/>
              </a:rPr>
              <a:t>Relief</a:t>
            </a:r>
            <a:r>
              <a:rPr lang="ar-IQ" b="1" dirty="0">
                <a:solidFill>
                  <a:srgbClr val="6600FF"/>
                </a:solidFill>
                <a:latin typeface="Times New Roman"/>
                <a:ea typeface="Times New Roman"/>
                <a:cs typeface="Simplified Arabic"/>
              </a:rPr>
              <a:t>)</a:t>
            </a:r>
            <a:endParaRPr lang="en-US" sz="2400" dirty="0">
              <a:solidFill>
                <a:srgbClr val="6600FF"/>
              </a:solidFill>
              <a:latin typeface="Times New Roman"/>
              <a:ea typeface="Times New Roman"/>
            </a:endParaRPr>
          </a:p>
          <a:p>
            <a:r>
              <a:rPr lang="ar-IQ" b="1" dirty="0">
                <a:latin typeface="Times New Roman"/>
                <a:ea typeface="Times New Roman"/>
                <a:cs typeface="Simplified Arabic"/>
              </a:rPr>
              <a:t>المادة </a:t>
            </a:r>
            <a:r>
              <a:rPr lang="ar-IQ" b="1" dirty="0" err="1">
                <a:latin typeface="Times New Roman"/>
                <a:ea typeface="Times New Roman"/>
                <a:cs typeface="Simplified Arabic"/>
              </a:rPr>
              <a:t>الاُمْ</a:t>
            </a:r>
            <a:r>
              <a:rPr lang="ar-IQ" b="1" dirty="0">
                <a:latin typeface="Times New Roman"/>
                <a:ea typeface="Times New Roman"/>
                <a:cs typeface="Simplified Arabic"/>
              </a:rPr>
              <a:t> </a:t>
            </a:r>
            <a:r>
              <a:rPr lang="en-US" b="1" dirty="0">
                <a:latin typeface="Times New Roman"/>
                <a:ea typeface="Times New Roman"/>
                <a:cs typeface="Simplified Arabic"/>
              </a:rPr>
              <a:t>P = Parent Material   </a:t>
            </a:r>
            <a:endParaRPr lang="en-US" sz="2400" dirty="0">
              <a:latin typeface="Times New Roman"/>
              <a:ea typeface="Times New Roman"/>
            </a:endParaRPr>
          </a:p>
          <a:p>
            <a:r>
              <a:rPr lang="ar-IQ" b="1" dirty="0">
                <a:solidFill>
                  <a:srgbClr val="0000FF"/>
                </a:solidFill>
                <a:latin typeface="Times New Roman"/>
                <a:ea typeface="Times New Roman"/>
                <a:cs typeface="Simplified Arabic"/>
              </a:rPr>
              <a:t>الزمن   </a:t>
            </a:r>
            <a:r>
              <a:rPr lang="en-US" b="1" dirty="0">
                <a:solidFill>
                  <a:srgbClr val="0000FF"/>
                </a:solidFill>
                <a:latin typeface="Times New Roman"/>
                <a:ea typeface="Times New Roman"/>
                <a:cs typeface="Simplified Arabic"/>
              </a:rPr>
              <a:t>T  = Time </a:t>
            </a:r>
            <a:r>
              <a:rPr lang="en-US" b="1" dirty="0">
                <a:solidFill>
                  <a:srgbClr val="0000FF"/>
                </a:solidFill>
                <a:latin typeface="Simplified Arabic"/>
                <a:ea typeface="Times New Roman"/>
              </a:rPr>
              <a:t> </a:t>
            </a:r>
            <a:endParaRPr lang="en-US" sz="2400" dirty="0">
              <a:solidFill>
                <a:srgbClr val="0000FF"/>
              </a:solidFill>
              <a:latin typeface="Times New Roman"/>
              <a:ea typeface="Times New Roman"/>
            </a:endParaRPr>
          </a:p>
          <a:p>
            <a:endParaRPr lang="ar-IQ"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656" y="2996952"/>
            <a:ext cx="2808312" cy="24956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14951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987</Words>
  <Application>Microsoft Office PowerPoint</Application>
  <PresentationFormat>عرض على الشاشة (3:4)‏</PresentationFormat>
  <Paragraphs>97</Paragraphs>
  <Slides>24</Slides>
  <Notes>0</Notes>
  <HiddenSlides>0</HiddenSlides>
  <MMClips>0</MMClips>
  <ScaleCrop>false</ScaleCrop>
  <HeadingPairs>
    <vt:vector size="4" baseType="variant">
      <vt:variant>
        <vt:lpstr>سمة</vt:lpstr>
      </vt:variant>
      <vt:variant>
        <vt:i4>1</vt:i4>
      </vt:variant>
      <vt:variant>
        <vt:lpstr>عناوين الشرائح</vt:lpstr>
      </vt:variant>
      <vt:variant>
        <vt:i4>24</vt:i4>
      </vt:variant>
    </vt:vector>
  </HeadingPairs>
  <TitlesOfParts>
    <vt:vector size="25" baseType="lpstr">
      <vt:lpstr>نسق Office</vt:lpstr>
      <vt:lpstr>الشريحة 1</vt:lpstr>
      <vt:lpstr>FUNDAMENTALS OF SOIL SCIENCE </vt:lpstr>
      <vt:lpstr>إعداد</vt:lpstr>
      <vt:lpstr>القسم النظري </vt:lpstr>
      <vt:lpstr>الفصل الثاني نشوء وتصنيف الترب </vt:lpstr>
      <vt:lpstr>الشريحة 6</vt:lpstr>
      <vt:lpstr>عمليات تكوين التربة </vt:lpstr>
      <vt:lpstr>الشريحة 8</vt:lpstr>
      <vt:lpstr>عوامل تكوين التربة       </vt:lpstr>
      <vt:lpstr>1. المناخCL = Climate    </vt:lpstr>
      <vt:lpstr>2. الكائنات الحية O = living Organisms  </vt:lpstr>
      <vt:lpstr>3. الطبوغرافية  TO  = Topography(الانحدارRelief) </vt:lpstr>
      <vt:lpstr>4. المادة الاُمْ P = Parent Material    </vt:lpstr>
      <vt:lpstr>5. الزمن   T  = Time   </vt:lpstr>
      <vt:lpstr>الشريحة 15</vt:lpstr>
      <vt:lpstr>تصنيف الترب </vt:lpstr>
      <vt:lpstr>أنواع التصنيف  </vt:lpstr>
      <vt:lpstr>يوجد عدة تصانيف للترب قديمه وحديثه  من التصانيف الحديثة للترب </vt:lpstr>
      <vt:lpstr>ويوجد حاليا ً 12 رتبه.</vt:lpstr>
      <vt:lpstr>وتصنف الترب إلى ثمانية أصناف</vt:lpstr>
      <vt:lpstr>بعض أنواع الترب </vt:lpstr>
      <vt:lpstr>الشريحة 22</vt:lpstr>
      <vt:lpstr>نلتقي الأسبوع القادم بأذن الله تعالى و .....</vt:lpstr>
      <vt:lpstr>الشريحة 24</vt:lpstr>
    </vt:vector>
  </TitlesOfParts>
  <Company>By DR.Ahmed Saker 2O11 - 2O12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الثاني نشوء وتصنيف الترب</dc:title>
  <dc:creator>acer</dc:creator>
  <cp:lastModifiedBy>ayad</cp:lastModifiedBy>
  <cp:revision>23</cp:revision>
  <dcterms:created xsi:type="dcterms:W3CDTF">2014-02-20T19:28:26Z</dcterms:created>
  <dcterms:modified xsi:type="dcterms:W3CDTF">2014-02-25T10:17:42Z</dcterms:modified>
</cp:coreProperties>
</file>