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78" r:id="rId2"/>
    <p:sldId id="272" r:id="rId3"/>
    <p:sldId id="273" r:id="rId4"/>
    <p:sldId id="274" r:id="rId5"/>
    <p:sldId id="275" r:id="rId6"/>
    <p:sldId id="276" r:id="rId7"/>
    <p:sldId id="258" r:id="rId8"/>
    <p:sldId id="257"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7" r:id="rId22"/>
    <p:sldId id="271"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29/04/1434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1">
                <a:tint val="45000"/>
                <a:satMod val="400000"/>
              </a:schemeClr>
            </a:duotone>
          </a:blip>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29/04/1434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80728"/>
            <a:ext cx="8229600" cy="1143000"/>
          </a:xfrm>
        </p:spPr>
        <p:txBody>
          <a:bodyPr>
            <a:noAutofit/>
          </a:bodyPr>
          <a:lstStyle/>
          <a:p>
            <a:r>
              <a:rPr lang="ar-IQ" sz="4800" b="1" dirty="0" smtClean="0">
                <a:solidFill>
                  <a:srgbClr val="C00000"/>
                </a:solidFill>
              </a:rPr>
              <a:t>أساليب قياس الكفاءة الاقتصادية </a:t>
            </a:r>
            <a:r>
              <a:rPr lang="ar-IQ" sz="4800" b="1" dirty="0" err="1" smtClean="0">
                <a:solidFill>
                  <a:srgbClr val="C00000"/>
                </a:solidFill>
              </a:rPr>
              <a:t>والانتاجية</a:t>
            </a:r>
            <a:r>
              <a:rPr lang="ar-IQ" sz="4800" b="1" dirty="0" smtClean="0">
                <a:solidFill>
                  <a:srgbClr val="C00000"/>
                </a:solidFill>
              </a:rPr>
              <a:t> الكلية للعناصر</a:t>
            </a:r>
            <a:endParaRPr lang="ar-IQ" sz="4800" b="1" dirty="0">
              <a:solidFill>
                <a:srgbClr val="C00000"/>
              </a:solidFill>
            </a:endParaRPr>
          </a:p>
        </p:txBody>
      </p:sp>
      <p:sp>
        <p:nvSpPr>
          <p:cNvPr id="3" name="عنصر نائب للمحتوى 2"/>
          <p:cNvSpPr>
            <a:spLocks noGrp="1"/>
          </p:cNvSpPr>
          <p:nvPr>
            <p:ph idx="1"/>
          </p:nvPr>
        </p:nvSpPr>
        <p:spPr>
          <a:xfrm>
            <a:off x="539552" y="2852936"/>
            <a:ext cx="8229600" cy="4525963"/>
          </a:xfrm>
        </p:spPr>
        <p:txBody>
          <a:bodyPr>
            <a:normAutofit/>
          </a:bodyPr>
          <a:lstStyle/>
          <a:p>
            <a:pPr algn="ctr"/>
            <a:r>
              <a:rPr lang="ar-IQ" sz="4000" b="1" dirty="0" smtClean="0"/>
              <a:t>د.سالم يونس النعيمي</a:t>
            </a:r>
          </a:p>
          <a:p>
            <a:pPr algn="ctr"/>
            <a:r>
              <a:rPr lang="ar-IQ" sz="4000" b="1" dirty="0" smtClean="0"/>
              <a:t>كلية الزراعة والغابات </a:t>
            </a:r>
          </a:p>
          <a:p>
            <a:pPr algn="ctr"/>
            <a:r>
              <a:rPr lang="ar-IQ" sz="4000" b="1" dirty="0" smtClean="0"/>
              <a:t>جامعة الموصل</a:t>
            </a:r>
            <a:endParaRPr lang="ar-IQ"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0"/>
            <a:ext cx="8206680" cy="3267795"/>
          </a:xfrm>
        </p:spPr>
        <p:txBody>
          <a:bodyPr>
            <a:noAutofit/>
          </a:bodyPr>
          <a:lstStyle/>
          <a:p>
            <a:r>
              <a:rPr lang="ar-IQ"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الكفاءة الفنية </a:t>
            </a:r>
            <a:r>
              <a:rPr lang="en-US"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TE  </a:t>
            </a:r>
            <a:r>
              <a:rPr lang="ar-IQ"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r>
            <a:br>
              <a:rPr lang="ar-IQ" sz="32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وباستخدام دالة الإنتاج الحدودية العشوائية فإن نسبة الإنتاج الفعلي للمنشأة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إلى الإنتاج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الأمثل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Potential</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تقيس الكفاءة الفنية للمنشأة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وكما يأتي:</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TEi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yi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yi</a:t>
            </a:r>
            <a:r>
              <a:rPr lang="en-US" sz="1800" b="1" baseline="300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f(</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xi:β</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exp (vi-</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f(</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xi:β</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expvi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exp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(3)</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حيث أن:</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yi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هو الإنتاج الفعلي للمنشاة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و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yi</a:t>
            </a:r>
            <a:r>
              <a:rPr lang="en-US" sz="1800" b="1" baseline="300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الإنتاج الأمثل.</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أما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TEi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فهي الكفاءة الفنية للمنشأة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والتي تأخذ القيم ما بين الصفر والواحد</a:t>
            </a:r>
            <a:endParaRPr lang="ar-IQ" sz="1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عنوان فرعي 2"/>
          <p:cNvSpPr>
            <a:spLocks noGrp="1"/>
          </p:cNvSpPr>
          <p:nvPr>
            <p:ph type="subTitle" idx="1"/>
          </p:nvPr>
        </p:nvSpPr>
        <p:spPr>
          <a:xfrm>
            <a:off x="467544" y="3212976"/>
            <a:ext cx="8280920" cy="3168352"/>
          </a:xfrm>
        </p:spPr>
        <p:txBody>
          <a:bodyPr>
            <a:noAutofit/>
          </a:bodyPr>
          <a:lstStyle/>
          <a:p>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نفترض وكما جاء في العديد من الدراسات التطبيقية، أن أُنموذج الحدود العشوائية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للانتاج</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في التقدير يأخذ صيغة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الترانسلوج</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بحيث يكون الأنموذج الذي يتم تقدير معلماته كما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يأتي:</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endPar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pPr rtl="0"/>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(4)   </a:t>
            </a:r>
            <a:endPar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وقد عرفنا أن مقياس الكفاءة الفنية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TE</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على مستوى المزرعة هو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TEi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exp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كما في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المعادلة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3</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ويحتوي هذا التعريف على أثر عدم الكفاءة الفنية، وهو غير ملموس أو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معروف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Unobservable</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وحتى في حالة معرفة قيم معلمات </a:t>
            </a:r>
            <a:r>
              <a:rPr lang="ar-IQ"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الأنموذج </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(المتجه العامودي </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β</a:t>
            </a:r>
            <a:r>
              <a:rPr lang="ar-IQ"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فإن الجزء الوحيد الذي يمكن الحصول عليه أو احتسابه من الأنموذج هو الفرق بين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ei</a:t>
            </a:r>
            <a:r>
              <a:rPr lang="en-US" sz="1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 vi – </a:t>
            </a:r>
            <a:r>
              <a:rPr lang="en-US" sz="1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ui</a:t>
            </a:r>
            <a:endParaRPr lang="ar-IQ" sz="1800" dirty="0">
              <a:solidFill>
                <a:srgbClr val="FF0000"/>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4077072"/>
            <a:ext cx="6552728" cy="5486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1467594"/>
          </a:xfrm>
        </p:spPr>
        <p:txBody>
          <a:bodyPr>
            <a:normAutofit fontScale="90000"/>
          </a:bodyPr>
          <a:lstStyle/>
          <a:p>
            <a:r>
              <a:rPr lang="ar-IQ" sz="3600" b="1" dirty="0" smtClean="0"/>
              <a:t>دالة التكاليف الحدودية العشوائية</a:t>
            </a:r>
            <a:r>
              <a:rPr lang="en-US" sz="3600" dirty="0" smtClean="0"/>
              <a:t/>
            </a:r>
            <a:br>
              <a:rPr lang="en-US" sz="3600" dirty="0" smtClean="0"/>
            </a:br>
            <a:r>
              <a:rPr lang="en-US" sz="3600" b="1" dirty="0" smtClean="0"/>
              <a:t>The Stochastic Frontier Cost Function</a:t>
            </a:r>
            <a:endParaRPr lang="en-US" sz="3600" dirty="0"/>
          </a:p>
        </p:txBody>
      </p:sp>
      <p:sp>
        <p:nvSpPr>
          <p:cNvPr id="3" name="عنوان فرعي 2"/>
          <p:cNvSpPr>
            <a:spLocks noGrp="1"/>
          </p:cNvSpPr>
          <p:nvPr>
            <p:ph type="subTitle" idx="1"/>
          </p:nvPr>
        </p:nvSpPr>
        <p:spPr>
          <a:xfrm>
            <a:off x="539552" y="1916832"/>
            <a:ext cx="7632848" cy="4320480"/>
          </a:xfrm>
        </p:spPr>
        <p:txBody>
          <a:bodyPr>
            <a:noAutofit/>
          </a:bodyPr>
          <a:lstStyle/>
          <a:p>
            <a:r>
              <a:rPr lang="ar-IQ" sz="2000" b="1" dirty="0" smtClean="0">
                <a:solidFill>
                  <a:schemeClr val="tx1"/>
                </a:solidFill>
              </a:rPr>
              <a:t>تعد دالة التكاليف الحدودية </a:t>
            </a:r>
            <a:r>
              <a:rPr lang="ar-IQ" sz="2000" b="1" dirty="0" err="1" smtClean="0">
                <a:solidFill>
                  <a:schemeClr val="tx1"/>
                </a:solidFill>
              </a:rPr>
              <a:t>العشوائية (</a:t>
            </a:r>
            <a:r>
              <a:rPr lang="en-US" sz="2000" b="1" dirty="0" smtClean="0">
                <a:solidFill>
                  <a:schemeClr val="tx1"/>
                </a:solidFill>
              </a:rPr>
              <a:t>SFCF</a:t>
            </a:r>
            <a:r>
              <a:rPr lang="ar-IQ" sz="2000" b="1" dirty="0" smtClean="0">
                <a:solidFill>
                  <a:schemeClr val="tx1"/>
                </a:solidFill>
              </a:rPr>
              <a:t>) دالة مناظرة لدالة الإنتاج الحدودية </a:t>
            </a:r>
            <a:r>
              <a:rPr lang="ar-IQ" sz="2000" b="1" dirty="0" err="1" smtClean="0">
                <a:solidFill>
                  <a:schemeClr val="tx1"/>
                </a:solidFill>
              </a:rPr>
              <a:t>العشوائية (</a:t>
            </a:r>
            <a:r>
              <a:rPr lang="en-US" sz="2000" b="1" dirty="0" smtClean="0">
                <a:solidFill>
                  <a:schemeClr val="tx1"/>
                </a:solidFill>
              </a:rPr>
              <a:t>SFPF</a:t>
            </a:r>
            <a:r>
              <a:rPr lang="ar-IQ" sz="2000" b="1" dirty="0" smtClean="0">
                <a:solidFill>
                  <a:schemeClr val="tx1"/>
                </a:solidFill>
              </a:rPr>
              <a:t>) </a:t>
            </a:r>
            <a:r>
              <a:rPr lang="ar-IQ" sz="2000" b="1" dirty="0" smtClean="0">
                <a:solidFill>
                  <a:schemeClr val="tx1"/>
                </a:solidFill>
              </a:rPr>
              <a:t>وتحوي جميع </a:t>
            </a:r>
            <a:r>
              <a:rPr lang="ar-IQ" sz="2000" b="1" dirty="0" smtClean="0">
                <a:solidFill>
                  <a:schemeClr val="tx1"/>
                </a:solidFill>
              </a:rPr>
              <a:t>المواصفات المذكورة في دالة الإنتاج الحدودية العشوائية، فسرت </a:t>
            </a:r>
            <a:r>
              <a:rPr lang="en-US" sz="2000" b="1" dirty="0" err="1" smtClean="0">
                <a:solidFill>
                  <a:schemeClr val="tx1"/>
                </a:solidFill>
              </a:rPr>
              <a:t>ui</a:t>
            </a:r>
            <a:r>
              <a:rPr lang="ar-IQ" sz="2000" b="1" dirty="0" smtClean="0">
                <a:solidFill>
                  <a:schemeClr val="tx1"/>
                </a:solidFill>
              </a:rPr>
              <a:t> على أَنّها تأثيرات عدم الكفاءة الفنية، التي تسبب للمزرعة </a:t>
            </a:r>
            <a:r>
              <a:rPr lang="ar-IQ" sz="2000" b="1" dirty="0" smtClean="0">
                <a:solidFill>
                  <a:schemeClr val="tx1"/>
                </a:solidFill>
              </a:rPr>
              <a:t>بمعنى العمل </a:t>
            </a:r>
            <a:r>
              <a:rPr lang="ar-IQ" sz="2000" b="1" dirty="0" smtClean="0">
                <a:solidFill>
                  <a:schemeClr val="tx1"/>
                </a:solidFill>
              </a:rPr>
              <a:t>دون حدود الإنتاج </a:t>
            </a:r>
            <a:r>
              <a:rPr lang="ar-IQ" sz="2000" b="1" dirty="0" err="1" smtClean="0">
                <a:solidFill>
                  <a:schemeClr val="tx1"/>
                </a:solidFill>
              </a:rPr>
              <a:t>العشوائية </a:t>
            </a:r>
            <a:r>
              <a:rPr lang="ar-IQ" sz="2000" b="1" dirty="0" smtClean="0">
                <a:solidFill>
                  <a:schemeClr val="tx1"/>
                </a:solidFill>
              </a:rPr>
              <a:t>، فإذا رغبنا في أَنْ نحدد حدود دالة التكاليف العشوائية نقوم ببساطة بتغير خصائص حد الخطأ </a:t>
            </a:r>
            <a:r>
              <a:rPr lang="ar-IQ" sz="2000" b="1" dirty="0" err="1" smtClean="0">
                <a:solidFill>
                  <a:schemeClr val="tx1"/>
                </a:solidFill>
              </a:rPr>
              <a:t>من </a:t>
            </a:r>
            <a:br>
              <a:rPr lang="ar-IQ" sz="2000" b="1" dirty="0" err="1" smtClean="0">
                <a:solidFill>
                  <a:schemeClr val="tx1"/>
                </a:solidFill>
              </a:rPr>
            </a:br>
            <a:r>
              <a:rPr lang="ar-IQ" sz="2000" b="1" dirty="0" err="1" smtClean="0">
                <a:solidFill>
                  <a:schemeClr val="tx1"/>
                </a:solidFill>
              </a:rPr>
              <a:t>(</a:t>
            </a:r>
            <a:r>
              <a:rPr lang="en-US" sz="2000" b="1" dirty="0" smtClean="0">
                <a:solidFill>
                  <a:schemeClr val="tx1"/>
                </a:solidFill>
              </a:rPr>
              <a:t>vi-</a:t>
            </a:r>
            <a:r>
              <a:rPr lang="en-US" sz="2000" b="1" dirty="0" err="1" smtClean="0">
                <a:solidFill>
                  <a:schemeClr val="tx1"/>
                </a:solidFill>
              </a:rPr>
              <a:t>ui</a:t>
            </a:r>
            <a:r>
              <a:rPr lang="ar-IQ" sz="2000" b="1" dirty="0" smtClean="0">
                <a:solidFill>
                  <a:schemeClr val="tx1"/>
                </a:solidFill>
              </a:rPr>
              <a:t>) </a:t>
            </a:r>
            <a:r>
              <a:rPr lang="ar-IQ" sz="2000" b="1" dirty="0" err="1" smtClean="0">
                <a:solidFill>
                  <a:schemeClr val="tx1"/>
                </a:solidFill>
              </a:rPr>
              <a:t>إلى (</a:t>
            </a:r>
            <a:r>
              <a:rPr lang="en-US" sz="2000" b="1" dirty="0" err="1" smtClean="0">
                <a:solidFill>
                  <a:schemeClr val="tx1"/>
                </a:solidFill>
              </a:rPr>
              <a:t>vi+ui</a:t>
            </a:r>
            <a:r>
              <a:rPr lang="ar-IQ" sz="2000" b="1" dirty="0" err="1" smtClean="0">
                <a:solidFill>
                  <a:schemeClr val="tx1"/>
                </a:solidFill>
              </a:rPr>
              <a:t>) </a:t>
            </a:r>
            <a:r>
              <a:rPr lang="ar-IQ" sz="2000" b="1" dirty="0" smtClean="0">
                <a:solidFill>
                  <a:schemeClr val="tx1"/>
                </a:solidFill>
              </a:rPr>
              <a:t>، فعلى سبيل المثال هذا الاحلال سوف يحول دالة الإنتاج في </a:t>
            </a:r>
            <a:r>
              <a:rPr lang="ar-IQ" sz="2000" b="1" dirty="0" err="1" smtClean="0">
                <a:solidFill>
                  <a:schemeClr val="tx1"/>
                </a:solidFill>
              </a:rPr>
              <a:t>المعادلة </a:t>
            </a:r>
            <a:r>
              <a:rPr lang="ar-IQ" sz="2000" b="1" dirty="0" smtClean="0">
                <a:solidFill>
                  <a:schemeClr val="tx1"/>
                </a:solidFill>
              </a:rPr>
              <a:t>(</a:t>
            </a:r>
            <a:r>
              <a:rPr lang="ar-IQ" sz="2000" b="1" dirty="0" smtClean="0">
                <a:solidFill>
                  <a:schemeClr val="tx1"/>
                </a:solidFill>
              </a:rPr>
              <a:t>2) </a:t>
            </a:r>
            <a:r>
              <a:rPr lang="ar-IQ" sz="2000" b="1" dirty="0" smtClean="0">
                <a:solidFill>
                  <a:schemeClr val="tx1"/>
                </a:solidFill>
              </a:rPr>
              <a:t>إلى دالة تكاليف:</a:t>
            </a:r>
            <a:endParaRPr lang="en-US" sz="2000" b="1" dirty="0" smtClean="0">
              <a:solidFill>
                <a:schemeClr val="tx1"/>
              </a:solidFill>
            </a:endParaRPr>
          </a:p>
          <a:p>
            <a:pPr rtl="0"/>
            <a:r>
              <a:rPr lang="en-US" sz="2000" b="1" dirty="0" smtClean="0">
                <a:solidFill>
                  <a:schemeClr val="tx1"/>
                </a:solidFill>
              </a:rPr>
              <a:t>Yi = </a:t>
            </a:r>
            <a:r>
              <a:rPr lang="en-US" sz="2000" b="1" dirty="0" err="1" smtClean="0">
                <a:solidFill>
                  <a:schemeClr val="tx1"/>
                </a:solidFill>
              </a:rPr>
              <a:t>Xiβ</a:t>
            </a:r>
            <a:r>
              <a:rPr lang="en-US" sz="2000" b="1" dirty="0" smtClean="0">
                <a:solidFill>
                  <a:schemeClr val="tx1"/>
                </a:solidFill>
              </a:rPr>
              <a:t> + (vi + </a:t>
            </a:r>
            <a:r>
              <a:rPr lang="en-US" sz="2000" b="1" dirty="0" err="1" smtClean="0">
                <a:solidFill>
                  <a:schemeClr val="tx1"/>
                </a:solidFill>
              </a:rPr>
              <a:t>ui</a:t>
            </a:r>
            <a:r>
              <a:rPr lang="en-US" sz="2000" b="1" dirty="0" smtClean="0">
                <a:solidFill>
                  <a:schemeClr val="tx1"/>
                </a:solidFill>
              </a:rPr>
              <a:t>)  </a:t>
            </a:r>
            <a:r>
              <a:rPr lang="en-US" sz="2000" b="1" dirty="0" smtClean="0">
                <a:solidFill>
                  <a:schemeClr val="tx1"/>
                </a:solidFill>
              </a:rPr>
              <a:t>…………..  (5)</a:t>
            </a:r>
          </a:p>
          <a:p>
            <a:r>
              <a:rPr lang="ar-IQ" sz="2000" b="1" dirty="0" smtClean="0">
                <a:solidFill>
                  <a:schemeClr val="tx1"/>
                </a:solidFill>
              </a:rPr>
              <a:t>حيث </a:t>
            </a:r>
            <a:r>
              <a:rPr lang="ar-IQ" sz="2000" b="1" dirty="0" err="1" smtClean="0">
                <a:solidFill>
                  <a:schemeClr val="tx1"/>
                </a:solidFill>
              </a:rPr>
              <a:t>أن:</a:t>
            </a:r>
            <a:r>
              <a:rPr lang="ar-IQ" sz="2000" b="1" dirty="0" smtClean="0">
                <a:solidFill>
                  <a:schemeClr val="tx1"/>
                </a:solidFill>
              </a:rPr>
              <a:t> 	</a:t>
            </a:r>
            <a:r>
              <a:rPr lang="en-US" sz="2000" b="1" dirty="0" err="1" smtClean="0">
                <a:solidFill>
                  <a:schemeClr val="tx1"/>
                </a:solidFill>
              </a:rPr>
              <a:t>yi</a:t>
            </a:r>
            <a:r>
              <a:rPr lang="ar-IQ" sz="2000" b="1" dirty="0" smtClean="0">
                <a:solidFill>
                  <a:schemeClr val="tx1"/>
                </a:solidFill>
              </a:rPr>
              <a:t> لوغاريتم كلفة انتاج المزرعة </a:t>
            </a:r>
            <a:r>
              <a:rPr lang="en-US" sz="2000" b="1" dirty="0" err="1" smtClean="0">
                <a:solidFill>
                  <a:schemeClr val="tx1"/>
                </a:solidFill>
              </a:rPr>
              <a:t>i</a:t>
            </a:r>
            <a:r>
              <a:rPr lang="en-US" sz="2000" b="1" dirty="0" smtClean="0">
                <a:solidFill>
                  <a:schemeClr val="tx1"/>
                </a:solidFill>
              </a:rPr>
              <a:t> = 1 , … , N </a:t>
            </a:r>
          </a:p>
          <a:p>
            <a:r>
              <a:rPr lang="ar-IQ" sz="2000" b="1" dirty="0" smtClean="0">
                <a:solidFill>
                  <a:schemeClr val="tx1"/>
                </a:solidFill>
              </a:rPr>
              <a:t>	</a:t>
            </a:r>
            <a:r>
              <a:rPr lang="en-US" sz="2000" b="1" dirty="0" smtClean="0">
                <a:solidFill>
                  <a:schemeClr val="tx1"/>
                </a:solidFill>
              </a:rPr>
              <a:t>Xi</a:t>
            </a:r>
            <a:r>
              <a:rPr lang="ar-IQ" sz="2000" b="1" dirty="0" smtClean="0">
                <a:solidFill>
                  <a:schemeClr val="tx1"/>
                </a:solidFill>
              </a:rPr>
              <a:t> هو متجه </a:t>
            </a:r>
            <a:r>
              <a:rPr lang="en-US" sz="2000" b="1" dirty="0" smtClean="0">
                <a:solidFill>
                  <a:schemeClr val="tx1"/>
                </a:solidFill>
              </a:rPr>
              <a:t>k × 1</a:t>
            </a:r>
            <a:r>
              <a:rPr lang="ar-IQ" sz="2000" b="1" dirty="0" smtClean="0">
                <a:solidFill>
                  <a:schemeClr val="tx1"/>
                </a:solidFill>
              </a:rPr>
              <a:t> </a:t>
            </a:r>
            <a:r>
              <a:rPr lang="ar-IQ" sz="2000" b="1" dirty="0" err="1" smtClean="0">
                <a:solidFill>
                  <a:schemeClr val="tx1"/>
                </a:solidFill>
              </a:rPr>
              <a:t>لاسعار</a:t>
            </a:r>
            <a:r>
              <a:rPr lang="ar-IQ" sz="2000" b="1" dirty="0" smtClean="0">
                <a:solidFill>
                  <a:schemeClr val="tx1"/>
                </a:solidFill>
              </a:rPr>
              <a:t> </a:t>
            </a:r>
            <a:r>
              <a:rPr lang="ar-IQ" sz="2000" b="1" dirty="0" err="1" smtClean="0">
                <a:solidFill>
                  <a:schemeClr val="tx1"/>
                </a:solidFill>
              </a:rPr>
              <a:t>المدخلات</a:t>
            </a:r>
            <a:r>
              <a:rPr lang="ar-IQ" sz="2000" b="1" dirty="0" smtClean="0">
                <a:solidFill>
                  <a:schemeClr val="tx1"/>
                </a:solidFill>
              </a:rPr>
              <a:t> والمخرجات للمزرعة </a:t>
            </a:r>
            <a:r>
              <a:rPr lang="en-US" sz="2000" b="1" dirty="0" err="1" smtClean="0">
                <a:solidFill>
                  <a:schemeClr val="tx1"/>
                </a:solidFill>
              </a:rPr>
              <a:t>i</a:t>
            </a:r>
            <a:r>
              <a:rPr lang="en-US" sz="2000" b="1" dirty="0" smtClean="0">
                <a:solidFill>
                  <a:schemeClr val="tx1"/>
                </a:solidFill>
              </a:rPr>
              <a:t> </a:t>
            </a:r>
            <a:endParaRPr lang="ar-IQ" sz="2000" b="1" dirty="0" smtClean="0">
              <a:solidFill>
                <a:schemeClr val="tx1"/>
              </a:solidFill>
            </a:endParaRPr>
          </a:p>
          <a:p>
            <a:r>
              <a:rPr lang="ar-IQ" sz="2000" b="1" dirty="0" smtClean="0">
                <a:solidFill>
                  <a:schemeClr val="tx1"/>
                </a:solidFill>
              </a:rPr>
              <a:t>	</a:t>
            </a:r>
            <a:r>
              <a:rPr lang="en-US" sz="2000" b="1" dirty="0" smtClean="0">
                <a:solidFill>
                  <a:schemeClr val="tx1"/>
                </a:solidFill>
              </a:rPr>
              <a:t>β</a:t>
            </a:r>
            <a:r>
              <a:rPr lang="ar-IQ" sz="2000" b="1" dirty="0" smtClean="0">
                <a:solidFill>
                  <a:schemeClr val="tx1"/>
                </a:solidFill>
              </a:rPr>
              <a:t> هو متجه لمعاملات مجهولة</a:t>
            </a:r>
          </a:p>
          <a:p>
            <a:r>
              <a:rPr lang="ar-IQ" sz="2000" b="1" dirty="0" smtClean="0">
                <a:solidFill>
                  <a:schemeClr val="tx1"/>
                </a:solidFill>
              </a:rPr>
              <a:t> </a:t>
            </a:r>
            <a:r>
              <a:rPr lang="en-US" sz="2000" b="1" dirty="0" smtClean="0">
                <a:solidFill>
                  <a:schemeClr val="tx1"/>
                </a:solidFill>
              </a:rPr>
              <a:t>vi</a:t>
            </a:r>
            <a:r>
              <a:rPr lang="ar-IQ" sz="2000" b="1" dirty="0" smtClean="0">
                <a:solidFill>
                  <a:schemeClr val="tx1"/>
                </a:solidFill>
              </a:rPr>
              <a:t> هي متغيرات عشوائية يفترض </a:t>
            </a:r>
            <a:r>
              <a:rPr lang="ar-IQ" sz="2000" b="1" dirty="0" err="1" smtClean="0">
                <a:solidFill>
                  <a:schemeClr val="tx1"/>
                </a:solidFill>
              </a:rPr>
              <a:t>أنهامسؤولة</a:t>
            </a:r>
            <a:r>
              <a:rPr lang="ar-IQ" sz="2000" b="1" dirty="0" smtClean="0">
                <a:solidFill>
                  <a:schemeClr val="tx1"/>
                </a:solidFill>
              </a:rPr>
              <a:t> عن عدم الكفاءة </a:t>
            </a:r>
            <a:r>
              <a:rPr lang="ar-IQ" sz="2000" b="1" dirty="0" err="1" smtClean="0">
                <a:solidFill>
                  <a:schemeClr val="tx1"/>
                </a:solidFill>
              </a:rPr>
              <a:t>التخصيصية</a:t>
            </a:r>
            <a:r>
              <a:rPr lang="ar-IQ" sz="2000" b="1" dirty="0" smtClean="0">
                <a:solidFill>
                  <a:schemeClr val="tx1"/>
                </a:solidFill>
              </a:rPr>
              <a:t> في </a:t>
            </a:r>
            <a:r>
              <a:rPr lang="ar-IQ" sz="2000" b="1" dirty="0" err="1" smtClean="0">
                <a:solidFill>
                  <a:schemeClr val="tx1"/>
                </a:solidFill>
              </a:rPr>
              <a:t>الإنتاج،</a:t>
            </a:r>
            <a:endParaRPr lang="ar-IQ" sz="20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الكفاءة </a:t>
            </a:r>
            <a:r>
              <a:rPr lang="ar-IQ" b="1" dirty="0" err="1" smtClean="0"/>
              <a:t>التخصيصية</a:t>
            </a:r>
            <a:r>
              <a:rPr lang="en-US" b="1" dirty="0" smtClean="0"/>
              <a:t> AE   </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b="1" dirty="0" smtClean="0"/>
              <a:t>وتعرف الكفاءة </a:t>
            </a:r>
            <a:r>
              <a:rPr lang="ar-IQ" b="1" dirty="0" err="1" smtClean="0"/>
              <a:t>التخصيصية</a:t>
            </a:r>
            <a:r>
              <a:rPr lang="ar-IQ" b="1" dirty="0" smtClean="0"/>
              <a:t> للمزرعة باستخدام أُنموذج دالة التكاليف الحدودية العشوائية على انها نسبة الحد الأدنى من تكاليف الإنتاج الكلية إلى تكاليف الإنتاج الفعلية وكما في المعادلة الآتية:</a:t>
            </a:r>
            <a:endParaRPr lang="en-US" b="1" dirty="0" smtClean="0"/>
          </a:p>
          <a:p>
            <a:r>
              <a:rPr lang="en-US" b="1" dirty="0" smtClean="0"/>
              <a:t>..…….. </a:t>
            </a:r>
            <a:r>
              <a:rPr lang="en-US" b="1" dirty="0" smtClean="0"/>
              <a:t>(6)      </a:t>
            </a:r>
            <a:r>
              <a:rPr lang="ar-IQ" b="1" dirty="0" smtClean="0"/>
              <a:t> </a:t>
            </a:r>
            <a:endParaRPr lang="en-US" b="1" dirty="0" smtClean="0"/>
          </a:p>
          <a:p>
            <a:r>
              <a:rPr lang="ar-IQ" b="1" dirty="0" smtClean="0"/>
              <a:t>إذ ان دالة التكاليف الحدودية العشوائية المناظرة لدالة الإنتاج هي اساس في تقدير الكفاءة </a:t>
            </a:r>
            <a:r>
              <a:rPr lang="ar-IQ" b="1" dirty="0" err="1" smtClean="0"/>
              <a:t>التخصيصية</a:t>
            </a:r>
            <a:r>
              <a:rPr lang="ar-IQ" b="1" dirty="0" smtClean="0"/>
              <a:t> للموارد الانتاجية في المزارع ويمكن الحصول على الكفاءة </a:t>
            </a:r>
            <a:r>
              <a:rPr lang="ar-IQ" b="1" dirty="0" err="1" smtClean="0"/>
              <a:t>التخصيصية</a:t>
            </a:r>
            <a:r>
              <a:rPr lang="ar-IQ" b="1" dirty="0" smtClean="0"/>
              <a:t> كما ذكرنا سابقاً من الكفاءة الفنية </a:t>
            </a:r>
            <a:r>
              <a:rPr lang="ar-IQ" b="1" dirty="0" err="1" smtClean="0"/>
              <a:t>والإِقتصادية:</a:t>
            </a:r>
            <a:endParaRPr lang="en-US" b="1" dirty="0" smtClean="0"/>
          </a:p>
          <a:p>
            <a:pPr rtl="0"/>
            <a:r>
              <a:rPr lang="en-US" b="1" dirty="0" err="1" smtClean="0"/>
              <a:t>AEi</a:t>
            </a:r>
            <a:r>
              <a:rPr lang="en-US" b="1" dirty="0" smtClean="0"/>
              <a:t>=</a:t>
            </a:r>
            <a:r>
              <a:rPr lang="en-US" b="1" dirty="0" err="1" smtClean="0"/>
              <a:t>EEi</a:t>
            </a:r>
            <a:r>
              <a:rPr lang="en-US" b="1" dirty="0" smtClean="0"/>
              <a:t> / </a:t>
            </a:r>
            <a:r>
              <a:rPr lang="en-US" b="1" dirty="0" err="1" smtClean="0"/>
              <a:t>TEi</a:t>
            </a:r>
            <a:r>
              <a:rPr lang="en-US" b="1" dirty="0" smtClean="0"/>
              <a:t>                       </a:t>
            </a:r>
            <a:r>
              <a:rPr lang="en-US" b="1" dirty="0" smtClean="0"/>
              <a:t>                 </a:t>
            </a:r>
            <a:r>
              <a:rPr lang="en-US" b="1" dirty="0" smtClean="0"/>
              <a:t>…..... </a:t>
            </a:r>
            <a:r>
              <a:rPr lang="en-US" b="1" dirty="0" smtClean="0"/>
              <a:t>(7)  </a:t>
            </a:r>
            <a:endParaRPr lang="en-US" b="1" dirty="0" smtClean="0"/>
          </a:p>
          <a:p>
            <a:r>
              <a:rPr lang="ar-IQ" b="1" dirty="0" smtClean="0"/>
              <a:t>مع ملاحظة أنّ مؤشر الكفاءة </a:t>
            </a:r>
            <a:r>
              <a:rPr lang="ar-IQ" b="1" dirty="0" err="1" smtClean="0"/>
              <a:t>الإقتصادية</a:t>
            </a:r>
            <a:r>
              <a:rPr lang="ar-IQ" b="1" dirty="0" smtClean="0"/>
              <a:t> والفنية </a:t>
            </a:r>
            <a:r>
              <a:rPr lang="ar-IQ" b="1" dirty="0" err="1" smtClean="0"/>
              <a:t>والتخصيصية</a:t>
            </a:r>
            <a:r>
              <a:rPr lang="ar-IQ" b="1" dirty="0" smtClean="0"/>
              <a:t> يأخذ </a:t>
            </a:r>
            <a:r>
              <a:rPr lang="ar-IQ" b="1" dirty="0" smtClean="0">
                <a:solidFill>
                  <a:srgbClr val="FF0000"/>
                </a:solidFill>
              </a:rPr>
              <a:t>قيماً بين الصفر والواحد.</a:t>
            </a:r>
            <a:endParaRPr lang="ar-IQ" b="1"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1033"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2708920"/>
            <a:ext cx="3384376" cy="3918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الكفاءة الاقتصادية </a:t>
            </a:r>
            <a:r>
              <a:rPr lang="en-US" b="1" smtClean="0"/>
              <a:t>EE</a:t>
            </a:r>
            <a:endParaRPr lang="ar-IQ" b="1" dirty="0"/>
          </a:p>
        </p:txBody>
      </p:sp>
      <p:sp>
        <p:nvSpPr>
          <p:cNvPr id="3" name="عنصر نائب للمحتوى 2"/>
          <p:cNvSpPr>
            <a:spLocks noGrp="1"/>
          </p:cNvSpPr>
          <p:nvPr>
            <p:ph idx="1"/>
          </p:nvPr>
        </p:nvSpPr>
        <p:spPr/>
        <p:txBody>
          <a:bodyPr>
            <a:normAutofit fontScale="92500" lnSpcReduction="20000"/>
          </a:bodyPr>
          <a:lstStyle/>
          <a:p>
            <a:r>
              <a:rPr lang="ar-IQ" b="1" dirty="0" smtClean="0"/>
              <a:t>إنّ مقياس الكفاءة </a:t>
            </a:r>
            <a:r>
              <a:rPr lang="ar-IQ" b="1" dirty="0" err="1" smtClean="0"/>
              <a:t>الإقتصادية</a:t>
            </a:r>
            <a:r>
              <a:rPr lang="ar-IQ" b="1" dirty="0" smtClean="0"/>
              <a:t> </a:t>
            </a:r>
            <a:r>
              <a:rPr lang="ar-IQ" b="1" dirty="0" err="1" smtClean="0"/>
              <a:t>(</a:t>
            </a:r>
            <a:r>
              <a:rPr lang="en-US" b="1" dirty="0" smtClean="0"/>
              <a:t>Economic Efficiency</a:t>
            </a:r>
            <a:r>
              <a:rPr lang="ar-IQ" b="1" dirty="0" smtClean="0"/>
              <a:t>) للمزرعة </a:t>
            </a:r>
            <a:r>
              <a:rPr lang="en-US" b="1" dirty="0" err="1" smtClean="0"/>
              <a:t>i</a:t>
            </a:r>
            <a:r>
              <a:rPr lang="ar-IQ" b="1" dirty="0" smtClean="0"/>
              <a:t> هو عبارة عن مقياس مركب من الكفاءة الفنية والكفاءة </a:t>
            </a:r>
            <a:r>
              <a:rPr lang="ar-IQ" b="1" dirty="0" err="1" smtClean="0"/>
              <a:t>التخصيصية</a:t>
            </a:r>
            <a:r>
              <a:rPr lang="ar-IQ" b="1" dirty="0" smtClean="0"/>
              <a:t> كما أَنّ امكانية تحليل مقياس الكفاءة </a:t>
            </a:r>
            <a:r>
              <a:rPr lang="ar-IQ" b="1" dirty="0" err="1" smtClean="0"/>
              <a:t>الإقتصادية</a:t>
            </a:r>
            <a:r>
              <a:rPr lang="ar-IQ" b="1" dirty="0" smtClean="0"/>
              <a:t> إلى الكفاءة الفنية والكفاءة </a:t>
            </a:r>
            <a:r>
              <a:rPr lang="ar-IQ" b="1" dirty="0" err="1" smtClean="0"/>
              <a:t>التخصيصية</a:t>
            </a:r>
            <a:r>
              <a:rPr lang="ar-IQ" b="1" dirty="0" smtClean="0"/>
              <a:t> يتوقف على الصيغة المستخدمة لدالة حدود </a:t>
            </a:r>
            <a:r>
              <a:rPr lang="ar-IQ" b="1" dirty="0" err="1" smtClean="0"/>
              <a:t>التكاليف.</a:t>
            </a:r>
            <a:r>
              <a:rPr lang="ar-IQ" b="1" dirty="0" smtClean="0"/>
              <a:t> فمثلاً إذا كانت دالة حدود التكاليف من صيغة </a:t>
            </a:r>
            <a:r>
              <a:rPr lang="en-US" b="1" dirty="0" smtClean="0"/>
              <a:t>Cobb – Douglas</a:t>
            </a:r>
            <a:r>
              <a:rPr lang="ar-IQ" b="1" dirty="0" smtClean="0"/>
              <a:t> حيث يمكن استخلاص دالة  حدود </a:t>
            </a:r>
            <a:r>
              <a:rPr lang="ar-IQ" b="1" dirty="0" err="1" smtClean="0"/>
              <a:t>الإنتاج  </a:t>
            </a:r>
            <a:r>
              <a:rPr lang="ar-IQ" b="1" dirty="0" smtClean="0"/>
              <a:t>،  لأمكن في هذه الحالة اشتقاق مكونات الكفاءة </a:t>
            </a:r>
            <a:r>
              <a:rPr lang="ar-IQ" b="1" dirty="0" err="1" smtClean="0"/>
              <a:t>الإقتصادية</a:t>
            </a:r>
            <a:r>
              <a:rPr lang="ar-IQ" b="1" dirty="0" smtClean="0"/>
              <a:t> بشكل مباشر إذ يتم </a:t>
            </a:r>
            <a:r>
              <a:rPr lang="ar-IQ" b="1" dirty="0" err="1" smtClean="0"/>
              <a:t>إحتساب</a:t>
            </a:r>
            <a:r>
              <a:rPr lang="ar-IQ" b="1" dirty="0" smtClean="0"/>
              <a:t> الكفاءة الفنية </a:t>
            </a:r>
            <a:r>
              <a:rPr lang="en-US" b="1" dirty="0" smtClean="0"/>
              <a:t>TE</a:t>
            </a:r>
            <a:r>
              <a:rPr lang="ar-IQ" b="1" dirty="0" smtClean="0"/>
              <a:t> لدالة حدود الإنتاج المشتقة، ثم احتساب الكفاءة </a:t>
            </a:r>
            <a:r>
              <a:rPr lang="ar-IQ" b="1" dirty="0" err="1" smtClean="0"/>
              <a:t>التخصيصية</a:t>
            </a:r>
            <a:r>
              <a:rPr lang="ar-IQ" b="1" dirty="0" smtClean="0"/>
              <a:t> </a:t>
            </a:r>
            <a:r>
              <a:rPr lang="en-US" b="1" dirty="0" smtClean="0"/>
              <a:t>AE</a:t>
            </a:r>
            <a:r>
              <a:rPr lang="ar-IQ" b="1" dirty="0" smtClean="0"/>
              <a:t> باستخدام المعادلة </a:t>
            </a:r>
            <a:r>
              <a:rPr lang="ar-IQ" b="1" dirty="0" err="1" smtClean="0"/>
              <a:t>الآتية:</a:t>
            </a:r>
            <a:r>
              <a:rPr lang="ar-IQ" b="1" dirty="0" smtClean="0"/>
              <a:t> </a:t>
            </a:r>
            <a:endParaRPr lang="en-US" b="1" dirty="0" smtClean="0"/>
          </a:p>
          <a:p>
            <a:pPr rtl="0"/>
            <a:r>
              <a:rPr lang="en-US" b="1" dirty="0" smtClean="0"/>
              <a:t>EE = TE × AE → AE = EE / TE        .…….. </a:t>
            </a:r>
            <a:r>
              <a:rPr lang="en-US" b="1" dirty="0" smtClean="0"/>
              <a:t>(8)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400" b="1" dirty="0" smtClean="0">
                <a:solidFill>
                  <a:srgbClr val="C00000"/>
                </a:solidFill>
              </a:rPr>
              <a:t>توصيف أُنموذج التحليل الحدودي </a:t>
            </a:r>
            <a:r>
              <a:rPr lang="ar-IQ" sz="2400" b="1" dirty="0" err="1" smtClean="0">
                <a:solidFill>
                  <a:srgbClr val="C00000"/>
                </a:solidFill>
              </a:rPr>
              <a:t>العشوائي (</a:t>
            </a:r>
            <a:r>
              <a:rPr lang="en-US" sz="2400" b="1" dirty="0" smtClean="0">
                <a:solidFill>
                  <a:srgbClr val="C00000"/>
                </a:solidFill>
              </a:rPr>
              <a:t>SFA</a:t>
            </a:r>
            <a:r>
              <a:rPr lang="ar-IQ" sz="2400" b="1" dirty="0" smtClean="0">
                <a:solidFill>
                  <a:srgbClr val="C00000"/>
                </a:solidFill>
              </a:rPr>
              <a:t>) وفق دالة الانتاج </a:t>
            </a:r>
            <a:r>
              <a:rPr lang="ar-IQ" sz="2400" b="1" dirty="0" err="1" smtClean="0">
                <a:solidFill>
                  <a:srgbClr val="C00000"/>
                </a:solidFill>
              </a:rPr>
              <a:t>اللوغارتمية</a:t>
            </a:r>
            <a:r>
              <a:rPr lang="ar-IQ" sz="2400" b="1" dirty="0" smtClean="0">
                <a:solidFill>
                  <a:srgbClr val="C00000"/>
                </a:solidFill>
              </a:rPr>
              <a:t> </a:t>
            </a:r>
            <a:r>
              <a:rPr lang="ar-IQ" sz="2400" b="1" dirty="0" err="1" smtClean="0">
                <a:solidFill>
                  <a:srgbClr val="C00000"/>
                </a:solidFill>
              </a:rPr>
              <a:t>المتفوقة (</a:t>
            </a:r>
            <a:r>
              <a:rPr lang="en-US" sz="2400" b="1" dirty="0" smtClean="0">
                <a:solidFill>
                  <a:srgbClr val="C00000"/>
                </a:solidFill>
              </a:rPr>
              <a:t>Transcendental Logarithmic Function</a:t>
            </a:r>
            <a:endParaRPr lang="ar-IQ" sz="2400" dirty="0">
              <a:solidFill>
                <a:srgbClr val="C00000"/>
              </a:solidFill>
            </a:endParaRPr>
          </a:p>
        </p:txBody>
      </p:sp>
      <p:sp>
        <p:nvSpPr>
          <p:cNvPr id="3" name="عنصر نائب للمحتوى 2"/>
          <p:cNvSpPr>
            <a:spLocks noGrp="1"/>
          </p:cNvSpPr>
          <p:nvPr>
            <p:ph idx="1"/>
          </p:nvPr>
        </p:nvSpPr>
        <p:spPr/>
        <p:txBody>
          <a:bodyPr>
            <a:normAutofit/>
          </a:bodyPr>
          <a:lstStyle/>
          <a:p>
            <a:r>
              <a:rPr lang="ar-IQ" sz="2400" b="1" dirty="0" smtClean="0"/>
              <a:t>يتم ضمن طريقة </a:t>
            </a:r>
            <a:r>
              <a:rPr lang="en-US" sz="2400" b="1" dirty="0" smtClean="0"/>
              <a:t>SFA</a:t>
            </a:r>
            <a:r>
              <a:rPr lang="ar-IQ" sz="2400" b="1" dirty="0" smtClean="0"/>
              <a:t> ووفق دالة الانتاج </a:t>
            </a:r>
            <a:r>
              <a:rPr lang="ar-IQ" sz="2400" b="1" dirty="0" err="1" smtClean="0"/>
              <a:t>اللوغارتمية</a:t>
            </a:r>
            <a:r>
              <a:rPr lang="ar-IQ" sz="2400" b="1" dirty="0" smtClean="0"/>
              <a:t> المتفوقة </a:t>
            </a:r>
            <a:r>
              <a:rPr lang="en-US" sz="2400" b="1" dirty="0" smtClean="0"/>
              <a:t>TL</a:t>
            </a:r>
            <a:r>
              <a:rPr lang="ar-IQ" sz="2400" b="1" dirty="0" smtClean="0"/>
              <a:t> تقدير الكفاءة الفنية </a:t>
            </a:r>
            <a:r>
              <a:rPr lang="en-US" sz="2400" b="1" dirty="0" smtClean="0"/>
              <a:t>TE</a:t>
            </a:r>
            <a:r>
              <a:rPr lang="ar-IQ" sz="2400" b="1" dirty="0" smtClean="0"/>
              <a:t> للمزارع لمعرفة الكفاءة المتحققة، ويتم في هذه الطريقة التركيز على </a:t>
            </a:r>
            <a:r>
              <a:rPr lang="ar-IQ" sz="2400" b="1" dirty="0" err="1" smtClean="0"/>
              <a:t>المدخلات</a:t>
            </a:r>
            <a:r>
              <a:rPr lang="ar-IQ" sz="2400" b="1" dirty="0" smtClean="0"/>
              <a:t> الأساسية في الانتاج التي استخدمها المزارعون في عينة </a:t>
            </a:r>
            <a:r>
              <a:rPr lang="ar-IQ" sz="2400" b="1" dirty="0" err="1" smtClean="0"/>
              <a:t>البحث.</a:t>
            </a:r>
            <a:r>
              <a:rPr lang="ar-IQ" sz="2400" b="1" dirty="0" smtClean="0"/>
              <a:t> </a:t>
            </a:r>
            <a:endParaRPr lang="en-US" sz="2400" b="1" dirty="0" smtClean="0"/>
          </a:p>
          <a:p>
            <a:r>
              <a:rPr lang="ar-IQ" sz="2400" b="1" dirty="0" smtClean="0"/>
              <a:t>ويستخدم في حساب وتقدير الكفاءة الفنية برنامج </a:t>
            </a:r>
            <a:r>
              <a:rPr lang="en-US" sz="2400" b="1" dirty="0" smtClean="0"/>
              <a:t>Frontier</a:t>
            </a:r>
            <a:r>
              <a:rPr lang="ar-IQ" sz="2400" b="1" dirty="0" smtClean="0"/>
              <a:t> الذي يسمح بتقدير حدود الانتاج العشوائية والحصول على تقديرات للحد الأقصى لمعلمات الدالة وتمر عملية التقدير بثلاث خطوات:</a:t>
            </a:r>
            <a:endParaRPr lang="en-US" sz="2400" b="1" dirty="0" smtClean="0"/>
          </a:p>
          <a:p>
            <a:pPr lvl="0"/>
            <a:r>
              <a:rPr lang="ar-IQ" sz="2400" b="1" dirty="0" smtClean="0"/>
              <a:t>الخطوة الأولى: تستخدم طريقة المربعات الصغرى </a:t>
            </a:r>
            <a:r>
              <a:rPr lang="ar-IQ" sz="2400" b="1" dirty="0" err="1" smtClean="0"/>
              <a:t>الاعتيادية (</a:t>
            </a:r>
            <a:r>
              <a:rPr lang="en-US" sz="2400" b="1" dirty="0" smtClean="0"/>
              <a:t>OLS</a:t>
            </a:r>
            <a:r>
              <a:rPr lang="ar-IQ" sz="2400" b="1" dirty="0" smtClean="0"/>
              <a:t>) للحصول على معلمات خطية غير </a:t>
            </a:r>
            <a:r>
              <a:rPr lang="ar-IQ" sz="2400" b="1" dirty="0" err="1" smtClean="0"/>
              <a:t>متحيزة (</a:t>
            </a:r>
            <a:r>
              <a:rPr lang="en-US" sz="2400" b="1" dirty="0" smtClean="0"/>
              <a:t>BLUE</a:t>
            </a:r>
            <a:r>
              <a:rPr lang="ar-IQ" sz="2400" b="1" dirty="0" smtClean="0"/>
              <a:t>) للأنموذج القياسي ما عدا الجزء المنقطع من المحور الصادي الذي يكون </a:t>
            </a:r>
            <a:r>
              <a:rPr lang="ar-IQ" sz="2400" b="1" dirty="0" err="1" smtClean="0"/>
              <a:t>منحازاً.</a:t>
            </a:r>
            <a:r>
              <a:rPr lang="ar-IQ" sz="2400" b="1" dirty="0" smtClean="0"/>
              <a:t> </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lvl="0"/>
            <a:r>
              <a:rPr lang="ar-IQ" b="1" dirty="0" smtClean="0"/>
              <a:t>الخطوة الثانية: يتم الاعتماد على طريقة المربعات الصغرى الاعتيادية </a:t>
            </a:r>
            <a:r>
              <a:rPr lang="ar-IQ" b="1" dirty="0" err="1" smtClean="0"/>
              <a:t>المصححة (</a:t>
            </a:r>
            <a:r>
              <a:rPr lang="en-US" b="1" dirty="0" smtClean="0"/>
              <a:t>COLS</a:t>
            </a:r>
            <a:r>
              <a:rPr lang="ar-IQ" b="1" dirty="0" smtClean="0"/>
              <a:t>) للحصول على معلمات خطية غير </a:t>
            </a:r>
            <a:r>
              <a:rPr lang="ar-IQ" b="1" dirty="0" err="1" smtClean="0"/>
              <a:t>متحيزة.</a:t>
            </a:r>
            <a:r>
              <a:rPr lang="ar-IQ" b="1" dirty="0" smtClean="0"/>
              <a:t> </a:t>
            </a:r>
            <a:endParaRPr lang="en-US" b="1" dirty="0" smtClean="0"/>
          </a:p>
          <a:p>
            <a:r>
              <a:rPr lang="ar-IQ" b="1" dirty="0" smtClean="0"/>
              <a:t>ودالة حدود الانتاج </a:t>
            </a:r>
            <a:r>
              <a:rPr lang="ar-IQ" b="1" dirty="0" err="1" smtClean="0"/>
              <a:t>بصيغة (</a:t>
            </a:r>
            <a:r>
              <a:rPr lang="en-US" b="1" dirty="0" smtClean="0"/>
              <a:t>Cobb-Douglas</a:t>
            </a:r>
            <a:r>
              <a:rPr lang="ar-IQ" b="1" dirty="0" smtClean="0"/>
              <a:t>) والمقدرة بالطرائق السابقة تأخذ الصيغة </a:t>
            </a:r>
            <a:r>
              <a:rPr lang="ar-IQ" b="1" dirty="0" err="1" smtClean="0"/>
              <a:t>الآتية:</a:t>
            </a:r>
            <a:r>
              <a:rPr lang="ar-IQ" b="1" dirty="0" smtClean="0"/>
              <a:t> </a:t>
            </a:r>
            <a:endParaRPr lang="en-US" b="1" dirty="0" smtClean="0"/>
          </a:p>
          <a:p>
            <a:pPr rtl="0"/>
            <a:r>
              <a:rPr lang="en-US" b="1" dirty="0" smtClean="0"/>
              <a:t>Yi = Xi – </a:t>
            </a:r>
            <a:r>
              <a:rPr lang="en-US" b="1" dirty="0" err="1" smtClean="0"/>
              <a:t>Ui</a:t>
            </a:r>
            <a:r>
              <a:rPr lang="en-US" b="1" dirty="0" smtClean="0"/>
              <a:t>      </a:t>
            </a:r>
            <a:r>
              <a:rPr lang="en-US" b="1" dirty="0" smtClean="0"/>
              <a:t>………………………………            (9 )    </a:t>
            </a:r>
            <a:endParaRPr lang="en-US" b="1" dirty="0" smtClean="0"/>
          </a:p>
          <a:p>
            <a:r>
              <a:rPr lang="ar-IQ" b="1" dirty="0" smtClean="0"/>
              <a:t>حيث </a:t>
            </a:r>
            <a:r>
              <a:rPr lang="ar-IQ" b="1" dirty="0" err="1" smtClean="0"/>
              <a:t>أن:</a:t>
            </a:r>
            <a:r>
              <a:rPr lang="ar-IQ" b="1" dirty="0" smtClean="0"/>
              <a:t> </a:t>
            </a:r>
            <a:endParaRPr lang="en-US" b="1" dirty="0" smtClean="0"/>
          </a:p>
          <a:p>
            <a:r>
              <a:rPr lang="en-US" b="1" dirty="0" smtClean="0"/>
              <a:t>Yi</a:t>
            </a:r>
            <a:r>
              <a:rPr lang="ar-IQ" b="1" dirty="0" smtClean="0"/>
              <a:t> : الانتاج للمزرعة.</a:t>
            </a:r>
            <a:endParaRPr lang="en-US" b="1" dirty="0" smtClean="0"/>
          </a:p>
          <a:p>
            <a:r>
              <a:rPr lang="en-US" b="1" dirty="0" smtClean="0"/>
              <a:t>Xi</a:t>
            </a:r>
            <a:r>
              <a:rPr lang="ar-IQ" b="1" dirty="0" smtClean="0"/>
              <a:t> : عبارة </a:t>
            </a:r>
            <a:r>
              <a:rPr lang="en-US" b="1" dirty="0" smtClean="0"/>
              <a:t>K×1</a:t>
            </a:r>
            <a:r>
              <a:rPr lang="ar-IQ" b="1" dirty="0" smtClean="0"/>
              <a:t> متجه </a:t>
            </a:r>
            <a:r>
              <a:rPr lang="ar-IQ" b="1" dirty="0" err="1" smtClean="0"/>
              <a:t>لمدخلات</a:t>
            </a:r>
            <a:r>
              <a:rPr lang="ar-IQ" b="1" dirty="0" smtClean="0"/>
              <a:t> </a:t>
            </a:r>
            <a:r>
              <a:rPr lang="ar-IQ" b="1" dirty="0" err="1" smtClean="0"/>
              <a:t>المزرعة.</a:t>
            </a:r>
            <a:r>
              <a:rPr lang="ar-IQ" b="1" dirty="0" smtClean="0"/>
              <a:t> </a:t>
            </a:r>
            <a:endParaRPr lang="en-US" b="1" dirty="0" smtClean="0"/>
          </a:p>
          <a:p>
            <a:r>
              <a:rPr lang="ar-IQ" b="1" dirty="0" smtClean="0"/>
              <a:t> : متجه لمعلمات الأنموذج المقدر.</a:t>
            </a:r>
            <a:endParaRPr lang="en-US" b="1" dirty="0" smtClean="0"/>
          </a:p>
          <a:p>
            <a:r>
              <a:rPr lang="en-US" b="1" dirty="0" err="1" smtClean="0"/>
              <a:t>Ui</a:t>
            </a:r>
            <a:r>
              <a:rPr lang="ar-IQ" b="1" dirty="0" smtClean="0"/>
              <a:t> : عبارة عن متغير عشوائي، وذو علاقة بعدم الكفاءة الفنية </a:t>
            </a:r>
            <a:r>
              <a:rPr lang="ar-IQ" b="1" dirty="0" err="1" smtClean="0"/>
              <a:t>للمزرعة.</a:t>
            </a:r>
            <a:r>
              <a:rPr lang="ar-IQ" b="1" dirty="0" smtClean="0"/>
              <a:t> </a:t>
            </a:r>
            <a:endParaRPr lang="en-US" b="1" dirty="0" smtClean="0"/>
          </a:p>
          <a:p>
            <a:r>
              <a:rPr lang="ar-IQ" b="1" dirty="0" smtClean="0"/>
              <a:t>وتعرف الكفاءة الفنية </a:t>
            </a:r>
            <a:r>
              <a:rPr lang="en-US" b="1" dirty="0" smtClean="0"/>
              <a:t>TE</a:t>
            </a:r>
            <a:r>
              <a:rPr lang="ar-IQ" b="1" dirty="0" smtClean="0"/>
              <a:t> في هذه الحالة بنسبة الانتاج الفعلي إلى الانتاج المتوقع التي تأخذ قيماً بين الصفر </a:t>
            </a:r>
            <a:r>
              <a:rPr lang="ar-IQ" b="1" dirty="0" err="1" smtClean="0"/>
              <a:t>والواحد .</a:t>
            </a:r>
            <a:endParaRPr lang="en-US" b="1" dirty="0" smtClean="0"/>
          </a:p>
          <a:p>
            <a:r>
              <a:rPr lang="ar-IQ" b="1" dirty="0" smtClean="0"/>
              <a:t>ويتم الحصول عليها كما في المعادلة </a:t>
            </a:r>
            <a:r>
              <a:rPr lang="ar-IQ" b="1" dirty="0" err="1" smtClean="0"/>
              <a:t>الآتية:</a:t>
            </a:r>
            <a:r>
              <a:rPr lang="ar-IQ" b="1" dirty="0" smtClean="0"/>
              <a:t> </a:t>
            </a:r>
            <a:endParaRPr lang="en-US" b="1" dirty="0" smtClean="0"/>
          </a:p>
          <a:p>
            <a:r>
              <a:rPr lang="ar-IQ" dirty="0" smtClean="0"/>
              <a:t> </a:t>
            </a:r>
            <a:endParaRPr lang="en-US" dirty="0" smtClean="0"/>
          </a:p>
          <a:p>
            <a:pPr rtl="0"/>
            <a:r>
              <a:rPr lang="en-US" b="1" dirty="0" smtClean="0"/>
              <a:t>…...……... </a:t>
            </a:r>
            <a:r>
              <a:rPr lang="en-US" b="1" dirty="0" smtClean="0"/>
              <a:t>(10)</a:t>
            </a:r>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7" y="5301208"/>
            <a:ext cx="4536504" cy="4476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990656" cy="2664295"/>
          </a:xfrm>
        </p:spPr>
        <p:txBody>
          <a:bodyPr>
            <a:noAutofit/>
          </a:bodyPr>
          <a:lstStyle/>
          <a:p>
            <a:r>
              <a:rPr lang="ar-IQ" sz="2000" b="1" dirty="0" smtClean="0">
                <a:solidFill>
                  <a:srgbClr val="C00000"/>
                </a:solidFill>
              </a:rPr>
              <a:t>الخطوة الثالثة: التي </a:t>
            </a:r>
            <a:r>
              <a:rPr lang="ar-IQ" sz="2000" b="1" dirty="0" smtClean="0">
                <a:solidFill>
                  <a:srgbClr val="C00000"/>
                </a:solidFill>
              </a:rPr>
              <a:t>يتم </a:t>
            </a:r>
            <a:r>
              <a:rPr lang="ar-IQ" sz="2000" b="1" dirty="0" smtClean="0">
                <a:solidFill>
                  <a:srgbClr val="C00000"/>
                </a:solidFill>
              </a:rPr>
              <a:t>فيها الحصول على تقديرات الاحتمالية القصوى لمعلمات دالة الانتاج الحدودية العشوائية وذلك باستخدام </a:t>
            </a:r>
            <a:r>
              <a:rPr lang="ar-IQ" sz="2000" b="1" dirty="0" err="1" smtClean="0">
                <a:solidFill>
                  <a:srgbClr val="C00000"/>
                </a:solidFill>
              </a:rPr>
              <a:t>طريقة (</a:t>
            </a:r>
            <a:r>
              <a:rPr lang="en-US" sz="2000" b="1" dirty="0" smtClean="0">
                <a:solidFill>
                  <a:srgbClr val="C00000"/>
                </a:solidFill>
              </a:rPr>
              <a:t>Maximum Likelihood</a:t>
            </a:r>
            <a:r>
              <a:rPr lang="ar-IQ" sz="2000" b="1" dirty="0" smtClean="0">
                <a:solidFill>
                  <a:srgbClr val="C00000"/>
                </a:solidFill>
              </a:rPr>
              <a:t>) وفق دالة الانتاج </a:t>
            </a:r>
            <a:r>
              <a:rPr lang="ar-IQ" sz="2000" b="1" dirty="0" err="1" smtClean="0">
                <a:solidFill>
                  <a:srgbClr val="C00000"/>
                </a:solidFill>
              </a:rPr>
              <a:t>اللوغارتمية</a:t>
            </a:r>
            <a:r>
              <a:rPr lang="ar-IQ" sz="2000" b="1" dirty="0" smtClean="0">
                <a:solidFill>
                  <a:srgbClr val="C00000"/>
                </a:solidFill>
              </a:rPr>
              <a:t> المتفوقة وهي من أوسع الصيغ الدالية انتشاراً التي قدمها </a:t>
            </a:r>
            <a:r>
              <a:rPr lang="ar-IQ" sz="2000" b="1" dirty="0" err="1" smtClean="0">
                <a:solidFill>
                  <a:srgbClr val="C00000"/>
                </a:solidFill>
              </a:rPr>
              <a:t>الاقتصادي (</a:t>
            </a:r>
            <a:r>
              <a:rPr lang="en-US" sz="2000" b="1" dirty="0" smtClean="0">
                <a:solidFill>
                  <a:srgbClr val="C00000"/>
                </a:solidFill>
              </a:rPr>
              <a:t>Christensen et al, 1973</a:t>
            </a:r>
            <a:r>
              <a:rPr lang="ar-IQ" sz="2000" b="1" dirty="0" smtClean="0">
                <a:solidFill>
                  <a:srgbClr val="C00000"/>
                </a:solidFill>
              </a:rPr>
              <a:t>) وهي متفوقة على بقية الدوال الإنتاجية </a:t>
            </a:r>
            <a:r>
              <a:rPr lang="ar-IQ" sz="2000" b="1" dirty="0" err="1" smtClean="0">
                <a:solidFill>
                  <a:srgbClr val="C00000"/>
                </a:solidFill>
              </a:rPr>
              <a:t>الأخرى.</a:t>
            </a:r>
            <a:r>
              <a:rPr lang="ar-IQ" sz="2000" b="1" dirty="0" smtClean="0">
                <a:solidFill>
                  <a:srgbClr val="C00000"/>
                </a:solidFill>
              </a:rPr>
              <a:t> وخاصة عندما يكون لدينا أكثر من عاملي إنتاج كما أنها دالة جذابة تتضمن متغيرات خطية </a:t>
            </a:r>
            <a:r>
              <a:rPr lang="ar-IQ" sz="2000" b="1" dirty="0" err="1" smtClean="0">
                <a:solidFill>
                  <a:srgbClr val="C00000"/>
                </a:solidFill>
              </a:rPr>
              <a:t>وتربيعية</a:t>
            </a:r>
            <a:r>
              <a:rPr lang="ar-IQ" sz="2000" b="1" dirty="0" smtClean="0">
                <a:solidFill>
                  <a:srgbClr val="C00000"/>
                </a:solidFill>
              </a:rPr>
              <a:t> وبأعداد اعتباطية من عوامل الانتاج وهي دالة </a:t>
            </a:r>
            <a:r>
              <a:rPr lang="ar-IQ" sz="2000" b="1" dirty="0" err="1" smtClean="0">
                <a:solidFill>
                  <a:srgbClr val="C00000"/>
                </a:solidFill>
              </a:rPr>
              <a:t>أسية</a:t>
            </a:r>
            <a:r>
              <a:rPr lang="ar-IQ" sz="2000" b="1" dirty="0" smtClean="0">
                <a:solidFill>
                  <a:srgbClr val="C00000"/>
                </a:solidFill>
              </a:rPr>
              <a:t> للوغاريتم عوامل الانتاج </a:t>
            </a:r>
            <a:endParaRPr lang="ar-IQ" sz="2000" b="1" dirty="0">
              <a:solidFill>
                <a:srgbClr val="C00000"/>
              </a:solidFill>
            </a:endParaRPr>
          </a:p>
        </p:txBody>
      </p:sp>
      <p:sp>
        <p:nvSpPr>
          <p:cNvPr id="3" name="عنوان فرعي 2"/>
          <p:cNvSpPr>
            <a:spLocks noGrp="1"/>
          </p:cNvSpPr>
          <p:nvPr>
            <p:ph type="subTitle" idx="1"/>
          </p:nvPr>
        </p:nvSpPr>
        <p:spPr>
          <a:xfrm>
            <a:off x="683568" y="3140968"/>
            <a:ext cx="7992888" cy="3024336"/>
          </a:xfrm>
        </p:spPr>
        <p:txBody>
          <a:bodyPr>
            <a:noAutofit/>
          </a:bodyPr>
          <a:lstStyle/>
          <a:p>
            <a:r>
              <a:rPr lang="ar-IQ" sz="2000" b="1" dirty="0" smtClean="0">
                <a:solidFill>
                  <a:schemeClr val="tx1"/>
                </a:solidFill>
              </a:rPr>
              <a:t>وتأخذ </a:t>
            </a:r>
            <a:r>
              <a:rPr lang="ar-IQ" sz="2000" b="1" dirty="0" err="1" smtClean="0">
                <a:solidFill>
                  <a:schemeClr val="tx1"/>
                </a:solidFill>
              </a:rPr>
              <a:t>دالة (</a:t>
            </a:r>
            <a:r>
              <a:rPr lang="en-US" sz="2000" b="1" dirty="0" err="1" smtClean="0">
                <a:solidFill>
                  <a:schemeClr val="tx1"/>
                </a:solidFill>
              </a:rPr>
              <a:t>Translog</a:t>
            </a:r>
            <a:r>
              <a:rPr lang="ar-IQ" sz="2000" b="1" dirty="0" smtClean="0">
                <a:solidFill>
                  <a:schemeClr val="tx1"/>
                </a:solidFill>
              </a:rPr>
              <a:t>) المعتمدة في تقدير الكفاءة التقنية الصيغة </a:t>
            </a:r>
            <a:r>
              <a:rPr lang="ar-IQ" sz="2000" b="1" dirty="0" err="1" smtClean="0">
                <a:solidFill>
                  <a:schemeClr val="tx1"/>
                </a:solidFill>
              </a:rPr>
              <a:t>الآتية:</a:t>
            </a:r>
            <a:r>
              <a:rPr lang="ar-IQ" sz="2000" b="1" dirty="0" smtClean="0">
                <a:solidFill>
                  <a:schemeClr val="tx1"/>
                </a:solidFill>
              </a:rPr>
              <a:t> </a:t>
            </a:r>
            <a:endParaRPr lang="en-US" sz="2000" b="1" dirty="0" smtClean="0">
              <a:solidFill>
                <a:schemeClr val="tx1"/>
              </a:solidFill>
            </a:endParaRPr>
          </a:p>
          <a:p>
            <a:pPr rtl="0"/>
            <a:r>
              <a:rPr lang="en-US" sz="2000" b="1" dirty="0" err="1" smtClean="0">
                <a:solidFill>
                  <a:schemeClr val="tx1"/>
                </a:solidFill>
              </a:rPr>
              <a:t>LnYi</a:t>
            </a:r>
            <a:r>
              <a:rPr lang="en-US" sz="2000" b="1" dirty="0" smtClean="0">
                <a:solidFill>
                  <a:schemeClr val="tx1"/>
                </a:solidFill>
              </a:rPr>
              <a:t> = o + </a:t>
            </a:r>
            <a:r>
              <a:rPr lang="en-US" sz="2000" b="1" baseline="-25000" dirty="0" smtClean="0">
                <a:solidFill>
                  <a:schemeClr val="tx1"/>
                </a:solidFill>
              </a:rPr>
              <a:t>1</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1</a:t>
            </a:r>
            <a:r>
              <a:rPr lang="en-US" sz="2000" b="1" dirty="0" smtClean="0">
                <a:solidFill>
                  <a:schemeClr val="tx1"/>
                </a:solidFill>
              </a:rPr>
              <a:t> + </a:t>
            </a:r>
            <a:r>
              <a:rPr lang="en-US" sz="2000" b="1" baseline="-25000" dirty="0" smtClean="0">
                <a:solidFill>
                  <a:schemeClr val="tx1"/>
                </a:solidFill>
              </a:rPr>
              <a:t>2</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2</a:t>
            </a:r>
            <a:r>
              <a:rPr lang="en-US" sz="2000" b="1" dirty="0" smtClean="0">
                <a:solidFill>
                  <a:schemeClr val="tx1"/>
                </a:solidFill>
              </a:rPr>
              <a:t> + …… + </a:t>
            </a:r>
            <a:r>
              <a:rPr lang="en-US" sz="2000" b="1" baseline="-25000" dirty="0" smtClean="0">
                <a:solidFill>
                  <a:schemeClr val="tx1"/>
                </a:solidFill>
              </a:rPr>
              <a:t>5</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5</a:t>
            </a:r>
            <a:r>
              <a:rPr lang="en-US" sz="2000" b="1" dirty="0" smtClean="0">
                <a:solidFill>
                  <a:schemeClr val="tx1"/>
                </a:solidFill>
              </a:rPr>
              <a:t> + </a:t>
            </a:r>
            <a:r>
              <a:rPr lang="en-US" sz="2000" b="1" baseline="-25000" dirty="0" smtClean="0">
                <a:solidFill>
                  <a:schemeClr val="tx1"/>
                </a:solidFill>
              </a:rPr>
              <a:t>11</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1</a:t>
            </a:r>
            <a:r>
              <a:rPr lang="en-US" sz="2000" b="1" dirty="0" smtClean="0">
                <a:solidFill>
                  <a:schemeClr val="tx1"/>
                </a:solidFill>
              </a:rPr>
              <a:t>)</a:t>
            </a:r>
            <a:r>
              <a:rPr lang="en-US" sz="2000" b="1" baseline="30000" dirty="0" smtClean="0">
                <a:solidFill>
                  <a:schemeClr val="tx1"/>
                </a:solidFill>
              </a:rPr>
              <a:t>2</a:t>
            </a:r>
            <a:r>
              <a:rPr lang="en-US" sz="2000" b="1" dirty="0" smtClean="0">
                <a:solidFill>
                  <a:schemeClr val="tx1"/>
                </a:solidFill>
              </a:rPr>
              <a:t> + </a:t>
            </a:r>
            <a:r>
              <a:rPr lang="en-US" sz="2000" b="1" baseline="-25000" dirty="0" smtClean="0">
                <a:solidFill>
                  <a:schemeClr val="tx1"/>
                </a:solidFill>
              </a:rPr>
              <a:t>22</a:t>
            </a:r>
            <a:r>
              <a:rPr lang="en-US" sz="2000" b="1" dirty="0" smtClean="0">
                <a:solidFill>
                  <a:schemeClr val="tx1"/>
                </a:solidFill>
              </a:rPr>
              <a:t>(</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2</a:t>
            </a:r>
            <a:r>
              <a:rPr lang="en-US" sz="2000" b="1" dirty="0" smtClean="0">
                <a:solidFill>
                  <a:schemeClr val="tx1"/>
                </a:solidFill>
              </a:rPr>
              <a:t>)</a:t>
            </a:r>
            <a:r>
              <a:rPr lang="en-US" sz="2000" b="1" baseline="30000" dirty="0" smtClean="0">
                <a:solidFill>
                  <a:schemeClr val="tx1"/>
                </a:solidFill>
              </a:rPr>
              <a:t>2</a:t>
            </a:r>
            <a:r>
              <a:rPr lang="en-US" sz="2000" b="1" dirty="0" smtClean="0">
                <a:solidFill>
                  <a:schemeClr val="tx1"/>
                </a:solidFill>
              </a:rPr>
              <a:t> + …… + </a:t>
            </a:r>
            <a:r>
              <a:rPr lang="en-US" sz="2000" b="1" baseline="-25000" dirty="0" smtClean="0">
                <a:solidFill>
                  <a:schemeClr val="tx1"/>
                </a:solidFill>
              </a:rPr>
              <a:t>55</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5</a:t>
            </a:r>
            <a:r>
              <a:rPr lang="en-US" sz="2000" b="1" dirty="0" smtClean="0">
                <a:solidFill>
                  <a:schemeClr val="tx1"/>
                </a:solidFill>
              </a:rPr>
              <a:t>)</a:t>
            </a:r>
            <a:r>
              <a:rPr lang="en-US" sz="2000" b="1" baseline="30000" dirty="0" smtClean="0">
                <a:solidFill>
                  <a:schemeClr val="tx1"/>
                </a:solidFill>
              </a:rPr>
              <a:t>2</a:t>
            </a:r>
            <a:r>
              <a:rPr lang="en-US" sz="2000" b="1" dirty="0" smtClean="0">
                <a:solidFill>
                  <a:schemeClr val="tx1"/>
                </a:solidFill>
              </a:rPr>
              <a:t> + </a:t>
            </a:r>
            <a:r>
              <a:rPr lang="en-US" sz="2000" b="1" baseline="-25000" dirty="0" smtClean="0">
                <a:solidFill>
                  <a:schemeClr val="tx1"/>
                </a:solidFill>
              </a:rPr>
              <a:t>1→5</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1</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2</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3</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4</a:t>
            </a:r>
            <a:r>
              <a:rPr lang="en-US" sz="2000" b="1" dirty="0" smtClean="0">
                <a:solidFill>
                  <a:schemeClr val="tx1"/>
                </a:solidFill>
              </a:rPr>
              <a:t> </a:t>
            </a:r>
            <a:r>
              <a:rPr lang="en-US" sz="2000" b="1" dirty="0" err="1" smtClean="0">
                <a:solidFill>
                  <a:schemeClr val="tx1"/>
                </a:solidFill>
              </a:rPr>
              <a:t>Ln</a:t>
            </a:r>
            <a:r>
              <a:rPr lang="en-US" sz="2000" b="1" dirty="0" smtClean="0">
                <a:solidFill>
                  <a:schemeClr val="tx1"/>
                </a:solidFill>
              </a:rPr>
              <a:t> X</a:t>
            </a:r>
            <a:r>
              <a:rPr lang="en-US" sz="2000" b="1" baseline="-25000" dirty="0" smtClean="0">
                <a:solidFill>
                  <a:schemeClr val="tx1"/>
                </a:solidFill>
              </a:rPr>
              <a:t>5</a:t>
            </a:r>
            <a:r>
              <a:rPr lang="en-US" sz="2000" b="1" dirty="0" smtClean="0">
                <a:solidFill>
                  <a:schemeClr val="tx1"/>
                </a:solidFill>
              </a:rPr>
              <a:t> + (Vi – </a:t>
            </a:r>
            <a:r>
              <a:rPr lang="en-US" sz="2000" b="1" dirty="0" err="1" smtClean="0">
                <a:solidFill>
                  <a:schemeClr val="tx1"/>
                </a:solidFill>
              </a:rPr>
              <a:t>Ui</a:t>
            </a:r>
            <a:r>
              <a:rPr lang="en-US" sz="2000" b="1" dirty="0" smtClean="0">
                <a:solidFill>
                  <a:schemeClr val="tx1"/>
                </a:solidFill>
              </a:rPr>
              <a:t>)        …………………………….... </a:t>
            </a:r>
            <a:r>
              <a:rPr lang="en-US" sz="2000" b="1" dirty="0" smtClean="0">
                <a:solidFill>
                  <a:schemeClr val="tx1"/>
                </a:solidFill>
              </a:rPr>
              <a:t>(11</a:t>
            </a:r>
            <a:r>
              <a:rPr lang="en-US" sz="2000" b="1" dirty="0" smtClean="0">
                <a:solidFill>
                  <a:schemeClr val="tx1"/>
                </a:solidFill>
              </a:rPr>
              <a:t>) </a:t>
            </a:r>
            <a:r>
              <a:rPr lang="ar-IQ" sz="2000" b="1" dirty="0" smtClean="0">
                <a:solidFill>
                  <a:schemeClr val="tx1"/>
                </a:solidFill>
              </a:rPr>
              <a:t>  </a:t>
            </a:r>
            <a:endParaRPr lang="en-US" sz="2000" b="1" dirty="0" smtClean="0">
              <a:solidFill>
                <a:schemeClr val="tx1"/>
              </a:solidFill>
            </a:endParaRPr>
          </a:p>
          <a:p>
            <a:r>
              <a:rPr lang="ar-IQ" sz="2000" b="1" dirty="0" smtClean="0">
                <a:solidFill>
                  <a:schemeClr val="tx1"/>
                </a:solidFill>
              </a:rPr>
              <a:t>حيث </a:t>
            </a:r>
            <a:r>
              <a:rPr lang="ar-IQ" sz="2000" b="1" dirty="0" err="1" smtClean="0">
                <a:solidFill>
                  <a:schemeClr val="tx1"/>
                </a:solidFill>
              </a:rPr>
              <a:t>أن:</a:t>
            </a:r>
            <a:r>
              <a:rPr lang="ar-IQ" sz="2000" b="1" dirty="0" smtClean="0">
                <a:solidFill>
                  <a:schemeClr val="tx1"/>
                </a:solidFill>
              </a:rPr>
              <a:t>	</a:t>
            </a:r>
            <a:r>
              <a:rPr lang="en-US" sz="2000" b="1" dirty="0" smtClean="0">
                <a:solidFill>
                  <a:schemeClr val="tx1"/>
                </a:solidFill>
              </a:rPr>
              <a:t>Y</a:t>
            </a:r>
            <a:r>
              <a:rPr lang="ar-IQ" sz="2000" b="1" dirty="0" smtClean="0">
                <a:solidFill>
                  <a:schemeClr val="tx1"/>
                </a:solidFill>
              </a:rPr>
              <a:t> : المتغير المعتمد ويمثل الانتاج من </a:t>
            </a:r>
            <a:r>
              <a:rPr lang="ar-IQ" sz="2000" b="1" dirty="0" err="1" smtClean="0">
                <a:solidFill>
                  <a:schemeClr val="tx1"/>
                </a:solidFill>
              </a:rPr>
              <a:t>محصول </a:t>
            </a:r>
            <a:r>
              <a:rPr lang="ar-IQ" sz="2000" b="1" dirty="0" smtClean="0">
                <a:solidFill>
                  <a:schemeClr val="tx1"/>
                </a:solidFill>
              </a:rPr>
              <a:t>........</a:t>
            </a:r>
            <a:r>
              <a:rPr lang="ar-IQ" sz="2000" b="1" dirty="0" err="1" smtClean="0">
                <a:solidFill>
                  <a:schemeClr val="tx1"/>
                </a:solidFill>
              </a:rPr>
              <a:t>بالكغم</a:t>
            </a:r>
            <a:r>
              <a:rPr lang="ar-IQ" sz="2000" b="1" dirty="0" err="1" smtClean="0">
                <a:solidFill>
                  <a:schemeClr val="tx1"/>
                </a:solidFill>
              </a:rPr>
              <a:t>.</a:t>
            </a:r>
            <a:r>
              <a:rPr lang="ar-IQ" sz="2000" b="1" dirty="0" smtClean="0">
                <a:solidFill>
                  <a:schemeClr val="tx1"/>
                </a:solidFill>
              </a:rPr>
              <a:t> </a:t>
            </a:r>
            <a:endParaRPr lang="en-US" sz="2000" b="1" dirty="0" smtClean="0">
              <a:solidFill>
                <a:schemeClr val="tx1"/>
              </a:solidFill>
            </a:endParaRPr>
          </a:p>
          <a:p>
            <a:r>
              <a:rPr lang="ar-IQ" sz="2000" b="1" dirty="0" smtClean="0">
                <a:solidFill>
                  <a:schemeClr val="tx1"/>
                </a:solidFill>
              </a:rPr>
              <a:t>	</a:t>
            </a:r>
            <a:r>
              <a:rPr lang="en-US" sz="2000" b="1" baseline="-25000" dirty="0" smtClean="0">
                <a:solidFill>
                  <a:schemeClr val="tx1"/>
                </a:solidFill>
              </a:rPr>
              <a:t>o</a:t>
            </a:r>
            <a:r>
              <a:rPr lang="ar-IQ" sz="2000" b="1" dirty="0" smtClean="0">
                <a:solidFill>
                  <a:schemeClr val="tx1"/>
                </a:solidFill>
              </a:rPr>
              <a:t> : الحد </a:t>
            </a:r>
            <a:r>
              <a:rPr lang="ar-IQ" sz="2000" b="1" dirty="0" err="1" smtClean="0">
                <a:solidFill>
                  <a:schemeClr val="tx1"/>
                </a:solidFill>
              </a:rPr>
              <a:t>الثابت.</a:t>
            </a:r>
            <a:r>
              <a:rPr lang="ar-IQ" sz="2000" b="1" dirty="0" smtClean="0">
                <a:solidFill>
                  <a:schemeClr val="tx1"/>
                </a:solidFill>
              </a:rPr>
              <a:t> </a:t>
            </a:r>
            <a:endParaRPr lang="en-US" sz="2000" b="1" dirty="0" smtClean="0">
              <a:solidFill>
                <a:schemeClr val="tx1"/>
              </a:solidFill>
            </a:endParaRPr>
          </a:p>
          <a:p>
            <a:r>
              <a:rPr lang="ar-IQ" sz="2000" b="1" dirty="0" smtClean="0">
                <a:solidFill>
                  <a:schemeClr val="tx1"/>
                </a:solidFill>
              </a:rPr>
              <a:t>	</a:t>
            </a:r>
            <a:r>
              <a:rPr lang="en-US" sz="2000" b="1" baseline="-25000" dirty="0" smtClean="0">
                <a:solidFill>
                  <a:schemeClr val="tx1"/>
                </a:solidFill>
              </a:rPr>
              <a:t>m</a:t>
            </a:r>
            <a:r>
              <a:rPr lang="ar-IQ" sz="2000" b="1" dirty="0" smtClean="0">
                <a:solidFill>
                  <a:schemeClr val="tx1"/>
                </a:solidFill>
              </a:rPr>
              <a:t> : المعلمات.</a:t>
            </a:r>
            <a:endParaRPr lang="en-US" sz="2000" b="1" dirty="0" smtClean="0">
              <a:solidFill>
                <a:schemeClr val="tx1"/>
              </a:solidFill>
            </a:endParaRPr>
          </a:p>
          <a:p>
            <a:r>
              <a:rPr lang="ar-IQ" sz="2000" b="1" dirty="0" smtClean="0">
                <a:solidFill>
                  <a:schemeClr val="tx1"/>
                </a:solidFill>
              </a:rPr>
              <a:t>	</a:t>
            </a:r>
            <a:r>
              <a:rPr lang="en-US" sz="2000" b="1" dirty="0" err="1" smtClean="0">
                <a:solidFill>
                  <a:schemeClr val="tx1"/>
                </a:solidFill>
              </a:rPr>
              <a:t>X</a:t>
            </a:r>
            <a:r>
              <a:rPr lang="en-US" sz="2000" b="1" baseline="-25000" dirty="0" err="1" smtClean="0">
                <a:solidFill>
                  <a:schemeClr val="tx1"/>
                </a:solidFill>
              </a:rPr>
              <a:t>m</a:t>
            </a:r>
            <a:r>
              <a:rPr lang="ar-IQ" sz="2000" b="1" dirty="0" smtClean="0">
                <a:solidFill>
                  <a:schemeClr val="tx1"/>
                </a:solidFill>
              </a:rPr>
              <a:t> : المتغيرات المستقلة</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064896" cy="864096"/>
          </a:xfrm>
        </p:spPr>
        <p:txBody>
          <a:bodyPr>
            <a:noAutofit/>
          </a:bodyPr>
          <a:lstStyle/>
          <a:p>
            <a:r>
              <a:rPr lang="ar-IQ" sz="2800" b="1" dirty="0" smtClean="0"/>
              <a:t>- نتائج تقدير الكفاءة الفنية </a:t>
            </a:r>
            <a:r>
              <a:rPr lang="en-US" sz="2800" b="1" dirty="0" smtClean="0"/>
              <a:t>TE </a:t>
            </a:r>
            <a:r>
              <a:rPr lang="ar-IQ" sz="2800" b="1" dirty="0" err="1" smtClean="0"/>
              <a:t>بطريقة (</a:t>
            </a:r>
            <a:r>
              <a:rPr lang="en-US" sz="2800" b="1" dirty="0" smtClean="0"/>
              <a:t>Stochastic Frontier </a:t>
            </a:r>
            <a:r>
              <a:rPr lang="en-US" sz="2800" b="1" dirty="0" err="1" smtClean="0"/>
              <a:t>Approch</a:t>
            </a:r>
            <a:r>
              <a:rPr lang="ar-IQ" sz="2800" b="1" dirty="0" err="1" smtClean="0"/>
              <a:t>) :</a:t>
            </a:r>
            <a:r>
              <a:rPr lang="ar-IQ" sz="2800" b="1" dirty="0" smtClean="0"/>
              <a:t> </a:t>
            </a:r>
            <a:endParaRPr lang="en-US" sz="2800" dirty="0"/>
          </a:p>
        </p:txBody>
      </p:sp>
      <p:pic>
        <p:nvPicPr>
          <p:cNvPr id="22530" name="Picture 2"/>
          <p:cNvPicPr>
            <a:picLocks noGrp="1" noChangeAspect="1" noChangeArrowheads="1"/>
          </p:cNvPicPr>
          <p:nvPr>
            <p:ph idx="1"/>
          </p:nvPr>
        </p:nvPicPr>
        <p:blipFill>
          <a:blip r:embed="rId2" cstate="print"/>
          <a:stretch>
            <a:fillRect/>
          </a:stretch>
        </p:blipFill>
        <p:spPr bwMode="auto">
          <a:xfrm>
            <a:off x="2555776" y="1244212"/>
            <a:ext cx="3816424" cy="53531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يبين الجدول قيمة معلمات دالة الإنتاج </a:t>
            </a:r>
            <a:r>
              <a:rPr lang="en-US" b="1" dirty="0" err="1" smtClean="0"/>
              <a:t>Translog</a:t>
            </a:r>
            <a:r>
              <a:rPr lang="ar-IQ" b="1" dirty="0" smtClean="0"/>
              <a:t> </a:t>
            </a:r>
            <a:r>
              <a:rPr lang="ar-IQ" b="1" dirty="0" err="1" smtClean="0"/>
              <a:t>بطريقة (</a:t>
            </a:r>
            <a:r>
              <a:rPr lang="en-US" b="1" dirty="0" smtClean="0"/>
              <a:t>OLS</a:t>
            </a:r>
            <a:r>
              <a:rPr lang="ar-IQ" b="1" dirty="0" smtClean="0"/>
              <a:t>)، وبعد التصحيح ووصولاً إلى قيمتها </a:t>
            </a:r>
            <a:r>
              <a:rPr lang="ar-IQ" b="1" dirty="0" err="1" smtClean="0"/>
              <a:t>بطريقة (</a:t>
            </a:r>
            <a:r>
              <a:rPr lang="en-US" b="1" dirty="0" smtClean="0"/>
              <a:t>ML</a:t>
            </a:r>
            <a:r>
              <a:rPr lang="ar-IQ" b="1" dirty="0" smtClean="0"/>
              <a:t>)، التي سيتم الاعتماد على قيم معلماتها في تفسير العلاقة بين المتغيرات المستقلة في الدالة </a:t>
            </a:r>
            <a:r>
              <a:rPr lang="ar-IQ" b="1" dirty="0" err="1" smtClean="0"/>
              <a:t>والناتج </a:t>
            </a:r>
            <a:r>
              <a:rPr lang="ar-IQ" b="1" dirty="0" smtClean="0"/>
              <a:t>(المتغير المعتمد)، كما أنَّ قيمة المعلمة للمتغير في دالة الانتاج </a:t>
            </a:r>
            <a:r>
              <a:rPr lang="en-US" b="1" dirty="0" err="1" smtClean="0"/>
              <a:t>Translog</a:t>
            </a:r>
            <a:r>
              <a:rPr lang="ar-IQ" b="1" dirty="0" smtClean="0"/>
              <a:t> تمثل المرونة الإنتاجية </a:t>
            </a:r>
            <a:r>
              <a:rPr lang="ar-IQ" b="1" dirty="0" err="1" smtClean="0"/>
              <a:t>للمدخل </a:t>
            </a:r>
            <a:r>
              <a:rPr lang="ar-IQ" b="1" dirty="0" smtClean="0"/>
              <a:t>(المورد</a:t>
            </a:r>
            <a:r>
              <a:rPr lang="ar-IQ" b="1" dirty="0" err="1" smtClean="0"/>
              <a:t>).</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147248" cy="634082"/>
          </a:xfrm>
        </p:spPr>
        <p:txBody>
          <a:bodyPr>
            <a:normAutofit/>
          </a:bodyPr>
          <a:lstStyle/>
          <a:p>
            <a:r>
              <a:rPr lang="ar-IQ" sz="2400" b="1" dirty="0" smtClean="0"/>
              <a:t>نتائج تقدير الكفاءة </a:t>
            </a:r>
            <a:r>
              <a:rPr lang="ar-IQ" sz="2400" b="1" dirty="0" err="1" smtClean="0"/>
              <a:t>الفنية (</a:t>
            </a:r>
            <a:r>
              <a:rPr lang="en-US" sz="2400" b="1" dirty="0" smtClean="0"/>
              <a:t>TE</a:t>
            </a:r>
            <a:r>
              <a:rPr lang="ar-IQ" sz="2400" b="1" dirty="0" smtClean="0"/>
              <a:t>) وفق دالة </a:t>
            </a:r>
            <a:r>
              <a:rPr lang="ar-IQ" sz="2400" b="1" dirty="0" err="1" smtClean="0"/>
              <a:t>الانتاج (</a:t>
            </a:r>
            <a:r>
              <a:rPr lang="en-US" sz="2400" b="1" dirty="0" smtClean="0"/>
              <a:t>TL</a:t>
            </a:r>
            <a:r>
              <a:rPr lang="ar-IQ" sz="2400" b="1" dirty="0" err="1" smtClean="0"/>
              <a:t>)</a:t>
            </a:r>
            <a:endParaRPr lang="ar-IQ" sz="2400" dirty="0"/>
          </a:p>
        </p:txBody>
      </p:sp>
      <p:pic>
        <p:nvPicPr>
          <p:cNvPr id="23556" name="Picture 4"/>
          <p:cNvPicPr>
            <a:picLocks noGrp="1" noChangeAspect="1" noChangeArrowheads="1"/>
          </p:cNvPicPr>
          <p:nvPr>
            <p:ph idx="1"/>
          </p:nvPr>
        </p:nvPicPr>
        <p:blipFill>
          <a:blip r:embed="rId2" cstate="print"/>
          <a:stretch>
            <a:fillRect/>
          </a:stretch>
        </p:blipFill>
        <p:spPr bwMode="auto">
          <a:xfrm>
            <a:off x="2699792" y="548680"/>
            <a:ext cx="4451441" cy="61206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661861" y="4079775"/>
            <a:ext cx="382027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400" b="1" i="0" u="none" strike="noStrike" cap="none" normalizeH="0" baseline="0" dirty="0" smtClean="0">
                <a:ln>
                  <a:noFill/>
                </a:ln>
                <a:solidFill>
                  <a:schemeClr val="tx1"/>
                </a:solidFill>
                <a:effectLst/>
                <a:latin typeface="Arabic Transparent"/>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2308811"/>
            <a:ext cx="88924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1- طريقة الأُسلوب الحدي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The Marginal Style Method</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2- طريقة النظرية الثنائية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The Duality Theory Method </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3- طريقة الحد الأدنى المطلوب لزيادة الانتاجية</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 The Minimum Yield Increase </a:t>
            </a: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Arabic Transparent" charset="0"/>
              </a:rPr>
              <a:t>Requiar</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 (MYIR)     </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4- طريقة التحليل الحدودي العشوائي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The Stochastic Frontier Analysis </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 5- طريقة تحليل مغلف البيانات</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abic Transparent"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Arabic Transparent" charset="0"/>
              </a:rPr>
              <a:t>The Data Envelopment Analysis Method</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p:txBody>
      </p:sp>
      <p:sp>
        <p:nvSpPr>
          <p:cNvPr id="1027" name="Rectangle 3"/>
          <p:cNvSpPr>
            <a:spLocks noChangeArrowheads="1"/>
          </p:cNvSpPr>
          <p:nvPr/>
        </p:nvSpPr>
        <p:spPr bwMode="auto">
          <a:xfrm>
            <a:off x="-43943" y="505798"/>
            <a:ext cx="923188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bg2">
                    <a:lumMod val="50000"/>
                  </a:schemeClr>
                </a:solidFill>
                <a:effectLst/>
                <a:latin typeface="Arabic Transparent" charset="0"/>
                <a:ea typeface="Calibri" pitchFamily="34" charset="0"/>
                <a:cs typeface="Times New Roman" pitchFamily="18" charset="0"/>
              </a:rPr>
              <a:t>طرائق تقدير الكفاءة </a:t>
            </a:r>
            <a:r>
              <a:rPr kumimoji="0" lang="ar-IQ" sz="2400" b="1" i="0" u="none" strike="noStrike" cap="none" normalizeH="0" baseline="0" dirty="0" err="1" smtClean="0">
                <a:ln>
                  <a:noFill/>
                </a:ln>
                <a:solidFill>
                  <a:schemeClr val="bg2">
                    <a:lumMod val="50000"/>
                  </a:schemeClr>
                </a:solidFill>
                <a:effectLst/>
                <a:latin typeface="Arabic Transparent" charset="0"/>
                <a:ea typeface="Calibri" pitchFamily="34" charset="0"/>
                <a:cs typeface="Times New Roman" pitchFamily="18" charset="0"/>
              </a:rPr>
              <a:t>الإقتصادية</a:t>
            </a:r>
            <a:endParaRPr kumimoji="0" lang="en-US" sz="24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lumMod val="50000"/>
                  </a:schemeClr>
                </a:solidFill>
                <a:effectLst/>
                <a:latin typeface="Times New Roman" pitchFamily="18" charset="0"/>
                <a:ea typeface="Calibri" pitchFamily="34" charset="0"/>
                <a:cs typeface="Arabic Transparent" charset="0"/>
              </a:rPr>
              <a:t>Method Of Estimation the Economic Efficiency</a:t>
            </a:r>
            <a:endParaRPr kumimoji="0" lang="en-US" sz="24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
        <p:nvSpPr>
          <p:cNvPr id="5" name="مستطيل 4"/>
          <p:cNvSpPr/>
          <p:nvPr/>
        </p:nvSpPr>
        <p:spPr>
          <a:xfrm>
            <a:off x="251520" y="5157192"/>
            <a:ext cx="8640960" cy="523220"/>
          </a:xfrm>
          <a:prstGeom prst="rect">
            <a:avLst/>
          </a:prstGeom>
        </p:spPr>
        <p:txBody>
          <a:bodyPr wrap="square">
            <a:spAutoFit/>
          </a:bodyPr>
          <a:lstStyle/>
          <a:p>
            <a:r>
              <a:rPr lang="ar-IQ" sz="2400" b="1" dirty="0" smtClean="0">
                <a:solidFill>
                  <a:srgbClr val="C00000"/>
                </a:solidFill>
              </a:rPr>
              <a:t>6-</a:t>
            </a:r>
            <a:r>
              <a:rPr lang="ar-IQ" dirty="0" smtClean="0"/>
              <a:t> </a:t>
            </a:r>
            <a:r>
              <a:rPr lang="ar-IQ" sz="2800" b="1" dirty="0" smtClean="0">
                <a:solidFill>
                  <a:srgbClr val="C00000"/>
                </a:solidFill>
              </a:rPr>
              <a:t>دالة المسافة                                     </a:t>
            </a:r>
            <a:r>
              <a:rPr lang="en-US" sz="2800" b="1" dirty="0" smtClean="0">
                <a:solidFill>
                  <a:srgbClr val="C00000"/>
                </a:solidFill>
              </a:rPr>
              <a:t>The Distance Function</a:t>
            </a:r>
            <a:endParaRPr lang="ar-IQ" sz="2800" b="1"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dirty="0" smtClean="0"/>
              <a:t>ويتضح منه أن أعلى قيمة للكفاءة الفنية بلغت 99% عند المزرعة </a:t>
            </a:r>
            <a:r>
              <a:rPr lang="ar-IQ" b="1" dirty="0" err="1" smtClean="0"/>
              <a:t>تسلسل </a:t>
            </a:r>
            <a:r>
              <a:rPr lang="ar-IQ" b="1" dirty="0" smtClean="0"/>
              <a:t>(20)، أي أن هذه المزرعة كانت </a:t>
            </a:r>
            <a:r>
              <a:rPr lang="ar-IQ" b="1" dirty="0" err="1" smtClean="0"/>
              <a:t>كفوءة</a:t>
            </a:r>
            <a:r>
              <a:rPr lang="ar-IQ" b="1" dirty="0" smtClean="0"/>
              <a:t> فنيا ً، فقد تمكنت من تحقيق أعلى ناتج بعدد محدد من </a:t>
            </a:r>
            <a:r>
              <a:rPr lang="ar-IQ" b="1" dirty="0" err="1" smtClean="0"/>
              <a:t>المدخلات</a:t>
            </a:r>
            <a:r>
              <a:rPr lang="ar-IQ" b="1" dirty="0" smtClean="0"/>
              <a:t> عند استخدام مياه الري التكميلية، وبالتآزر مع </a:t>
            </a:r>
            <a:r>
              <a:rPr lang="ar-IQ" b="1" dirty="0" err="1" smtClean="0"/>
              <a:t>مدخلات</a:t>
            </a:r>
            <a:r>
              <a:rPr lang="ar-IQ" b="1" dirty="0" smtClean="0"/>
              <a:t> الإنتاج الأخرى، وفي هذه الحالة يكون تأثير عدم الكفاءة المتمثل بالعنصر </a:t>
            </a:r>
            <a:r>
              <a:rPr lang="en-US" b="1" dirty="0" err="1" smtClean="0"/>
              <a:t>u</a:t>
            </a:r>
            <a:r>
              <a:rPr lang="en-US" b="1" baseline="-25000" dirty="0" err="1" smtClean="0"/>
              <a:t>i</a:t>
            </a:r>
            <a:r>
              <a:rPr lang="ar-IQ" b="1" dirty="0" smtClean="0"/>
              <a:t> مساوياً </a:t>
            </a:r>
            <a:r>
              <a:rPr lang="ar-IQ" b="1" dirty="0" err="1" smtClean="0"/>
              <a:t>للصفر (</a:t>
            </a:r>
            <a:r>
              <a:rPr lang="en-US" b="1" dirty="0" err="1" smtClean="0"/>
              <a:t>u</a:t>
            </a:r>
            <a:r>
              <a:rPr lang="en-US" b="1" baseline="-25000" dirty="0" err="1" smtClean="0"/>
              <a:t>i</a:t>
            </a:r>
            <a:r>
              <a:rPr lang="ar-IQ" b="1" dirty="0" smtClean="0"/>
              <a:t>=صفر</a:t>
            </a:r>
            <a:r>
              <a:rPr lang="ar-IQ" b="1" dirty="0" err="1" smtClean="0"/>
              <a:t>).</a:t>
            </a:r>
            <a:r>
              <a:rPr lang="ar-IQ" b="1" dirty="0" smtClean="0"/>
              <a:t> </a:t>
            </a:r>
            <a:endParaRPr lang="en-US" b="1" dirty="0" smtClean="0"/>
          </a:p>
          <a:p>
            <a:r>
              <a:rPr lang="ar-IQ" b="1" dirty="0" smtClean="0"/>
              <a:t> </a:t>
            </a:r>
            <a:endParaRPr lang="en-US" b="1" dirty="0" smtClean="0"/>
          </a:p>
          <a:p>
            <a:r>
              <a:rPr lang="ar-IQ" b="1" dirty="0" smtClean="0"/>
              <a:t>أما أقل قيمة للكفاءة الفنية فقد بلغت حوالي 17%، إذ يتوجب على المزرعة المحققة لهذه القيمة كي تصل إلى مرحلة الكفاءة إنتاج القدر الحالي من القمح أو أكثر باستخدام 17% فقط أو أقل من </a:t>
            </a:r>
            <a:r>
              <a:rPr lang="ar-IQ" b="1" dirty="0" err="1" smtClean="0"/>
              <a:t>المدخلات</a:t>
            </a:r>
            <a:r>
              <a:rPr lang="ar-IQ" b="1" dirty="0" smtClean="0"/>
              <a:t> </a:t>
            </a:r>
            <a:r>
              <a:rPr lang="ar-IQ" b="1" dirty="0" err="1" smtClean="0"/>
              <a:t>الحالية،</a:t>
            </a:r>
            <a:r>
              <a:rPr lang="ar-IQ" b="1" dirty="0" smtClean="0"/>
              <a:t> </a:t>
            </a:r>
            <a:endParaRPr lang="ar-IQ"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19256" cy="922114"/>
          </a:xfrm>
        </p:spPr>
        <p:txBody>
          <a:bodyPr/>
          <a:lstStyle/>
          <a:p>
            <a:r>
              <a:rPr lang="ar-IQ" b="1" dirty="0" smtClean="0"/>
              <a:t>المواضيع المتبقية ذات الصلة </a:t>
            </a:r>
            <a:r>
              <a:rPr lang="ar-IQ" b="1" dirty="0" err="1" smtClean="0"/>
              <a:t>هي:</a:t>
            </a:r>
            <a:endParaRPr lang="ar-IQ" b="1" dirty="0"/>
          </a:p>
        </p:txBody>
      </p:sp>
      <p:sp>
        <p:nvSpPr>
          <p:cNvPr id="3" name="عنصر نائب للمحتوى 2"/>
          <p:cNvSpPr>
            <a:spLocks noGrp="1"/>
          </p:cNvSpPr>
          <p:nvPr>
            <p:ph sz="half" idx="1"/>
          </p:nvPr>
        </p:nvSpPr>
        <p:spPr>
          <a:xfrm>
            <a:off x="457200" y="1196752"/>
            <a:ext cx="4114800" cy="5472608"/>
          </a:xfrm>
        </p:spPr>
        <p:txBody>
          <a:bodyPr>
            <a:normAutofit fontScale="55000" lnSpcReduction="20000"/>
          </a:bodyPr>
          <a:lstStyle/>
          <a:p>
            <a:r>
              <a:rPr lang="ar-IQ" sz="4000" b="1" dirty="0" smtClean="0">
                <a:solidFill>
                  <a:srgbClr val="C00000"/>
                </a:solidFill>
              </a:rPr>
              <a:t>قياس الانتاجية الكية </a:t>
            </a:r>
            <a:r>
              <a:rPr lang="en-US" sz="4000" b="1" dirty="0" smtClean="0">
                <a:solidFill>
                  <a:srgbClr val="C00000"/>
                </a:solidFill>
              </a:rPr>
              <a:t>Total Factor </a:t>
            </a:r>
            <a:r>
              <a:rPr lang="en-US" sz="4000" b="1" dirty="0" err="1" smtClean="0">
                <a:solidFill>
                  <a:srgbClr val="C00000"/>
                </a:solidFill>
              </a:rPr>
              <a:t>Prodactivity</a:t>
            </a:r>
            <a:r>
              <a:rPr lang="en-US" sz="4000" b="1" dirty="0" smtClean="0">
                <a:solidFill>
                  <a:srgbClr val="C00000"/>
                </a:solidFill>
              </a:rPr>
              <a:t> (TFP)       </a:t>
            </a:r>
            <a:endParaRPr lang="ar-IQ" sz="4000" b="1" dirty="0" smtClean="0">
              <a:solidFill>
                <a:srgbClr val="C00000"/>
              </a:solidFill>
            </a:endParaRPr>
          </a:p>
          <a:p>
            <a:endParaRPr lang="ar-IQ" sz="4000" b="1" dirty="0" smtClean="0">
              <a:solidFill>
                <a:srgbClr val="C00000"/>
              </a:solidFill>
            </a:endParaRPr>
          </a:p>
          <a:p>
            <a:r>
              <a:rPr lang="ar-IQ" sz="4000" b="1" dirty="0" smtClean="0">
                <a:solidFill>
                  <a:srgbClr val="C00000"/>
                </a:solidFill>
              </a:rPr>
              <a:t>تقاس </a:t>
            </a:r>
            <a:r>
              <a:rPr lang="ar-IQ" sz="4000" b="1" dirty="0" err="1" smtClean="0">
                <a:solidFill>
                  <a:srgbClr val="C00000"/>
                </a:solidFill>
              </a:rPr>
              <a:t>باحد</a:t>
            </a:r>
            <a:r>
              <a:rPr lang="ar-IQ" sz="4000" b="1" dirty="0" smtClean="0">
                <a:solidFill>
                  <a:srgbClr val="C00000"/>
                </a:solidFill>
              </a:rPr>
              <a:t> الطرق </a:t>
            </a:r>
            <a:r>
              <a:rPr lang="ar-IQ" sz="4000" b="1" dirty="0" err="1" smtClean="0">
                <a:solidFill>
                  <a:srgbClr val="C00000"/>
                </a:solidFill>
              </a:rPr>
              <a:t>التالية:</a:t>
            </a:r>
            <a:endParaRPr lang="ar-IQ" sz="4000" b="1" dirty="0" smtClean="0">
              <a:solidFill>
                <a:srgbClr val="C00000"/>
              </a:solidFill>
            </a:endParaRPr>
          </a:p>
          <a:p>
            <a:endParaRPr lang="ar-IQ" sz="4000" b="1" dirty="0" smtClean="0">
              <a:solidFill>
                <a:srgbClr val="C00000"/>
              </a:solidFill>
            </a:endParaRPr>
          </a:p>
          <a:p>
            <a:r>
              <a:rPr lang="ar-IQ" sz="3600" b="1" dirty="0" smtClean="0"/>
              <a:t>أ</a:t>
            </a:r>
            <a:r>
              <a:rPr lang="ar-IQ" sz="3600" b="1" dirty="0" smtClean="0">
                <a:solidFill>
                  <a:srgbClr val="C00000"/>
                </a:solidFill>
              </a:rPr>
              <a:t>ولا</a:t>
            </a:r>
            <a:r>
              <a:rPr lang="ar-IQ" sz="3600" b="1" dirty="0" smtClean="0"/>
              <a:t>: قياس الإنتاجية الكلية للعوامل </a:t>
            </a:r>
            <a:r>
              <a:rPr lang="en-US" sz="3600" b="1" dirty="0" smtClean="0"/>
              <a:t> TFP</a:t>
            </a:r>
            <a:r>
              <a:rPr lang="ar-IQ" sz="3600" b="1" dirty="0" smtClean="0"/>
              <a:t>بطريقة </a:t>
            </a:r>
            <a:r>
              <a:rPr lang="en-US" sz="3600" b="1" dirty="0" smtClean="0"/>
              <a:t>Fixed effect</a:t>
            </a:r>
            <a:r>
              <a:rPr lang="ar-IQ" sz="3600" b="1" dirty="0" smtClean="0"/>
              <a:t> وهي مرادفة لمفهوم التغير التقني </a:t>
            </a:r>
            <a:r>
              <a:rPr lang="en-US" sz="3600" b="1" dirty="0" smtClean="0"/>
              <a:t>TC</a:t>
            </a:r>
            <a:endParaRPr lang="ar-IQ" sz="3600" b="1" dirty="0" smtClean="0"/>
          </a:p>
          <a:p>
            <a:endParaRPr lang="ar-IQ" sz="3600" b="1" dirty="0" smtClean="0"/>
          </a:p>
          <a:p>
            <a:r>
              <a:rPr lang="ar-IQ" sz="3600" b="1" dirty="0" smtClean="0">
                <a:solidFill>
                  <a:srgbClr val="C00000"/>
                </a:solidFill>
              </a:rPr>
              <a:t>ثانيا: </a:t>
            </a:r>
            <a:r>
              <a:rPr lang="ar-IQ" sz="3600" b="1" dirty="0" smtClean="0"/>
              <a:t>قياس الإنتاجية الكلية للعوامل </a:t>
            </a:r>
            <a:r>
              <a:rPr lang="en-US" sz="3600" b="1" dirty="0" smtClean="0"/>
              <a:t>TFP</a:t>
            </a:r>
            <a:r>
              <a:rPr lang="ar-IQ" sz="3600" b="1" dirty="0" smtClean="0"/>
              <a:t> بطريقة الحدود العشوائية </a:t>
            </a:r>
            <a:r>
              <a:rPr lang="en-US" sz="3600" b="1" dirty="0" smtClean="0"/>
              <a:t>Stochastic Frontier</a:t>
            </a:r>
            <a:r>
              <a:rPr lang="ar-IQ" sz="3600" b="1" dirty="0" smtClean="0"/>
              <a:t>من خلال حاصل جمع التغير </a:t>
            </a:r>
            <a:r>
              <a:rPr lang="ar-IQ" sz="3600" b="1" dirty="0" err="1" smtClean="0"/>
              <a:t>التقني (</a:t>
            </a:r>
            <a:r>
              <a:rPr lang="en-US" sz="3600" b="1" dirty="0" smtClean="0"/>
              <a:t>TC</a:t>
            </a:r>
            <a:r>
              <a:rPr lang="ar-IQ" sz="3600" b="1" dirty="0" smtClean="0"/>
              <a:t>) الذي </a:t>
            </a:r>
            <a:r>
              <a:rPr lang="ar-IQ" sz="3600" b="1" dirty="0" err="1" smtClean="0"/>
              <a:t>نستحصل</a:t>
            </a:r>
            <a:r>
              <a:rPr lang="ar-IQ" sz="3600" b="1" dirty="0" smtClean="0"/>
              <a:t> عليه من خلال الخطوات السابقة بطريقة </a:t>
            </a:r>
            <a:r>
              <a:rPr lang="en-US" sz="3600" b="1" dirty="0" smtClean="0"/>
              <a:t>Fixed effect</a:t>
            </a:r>
            <a:r>
              <a:rPr lang="ar-IQ" sz="3600" b="1" dirty="0" smtClean="0"/>
              <a:t> والتغير في الكفاءة </a:t>
            </a:r>
            <a:r>
              <a:rPr lang="ar-IQ" sz="3600" b="1" dirty="0" err="1" smtClean="0"/>
              <a:t>التقنية (</a:t>
            </a:r>
            <a:r>
              <a:rPr lang="en-US" sz="3600" b="1" dirty="0" smtClean="0"/>
              <a:t>EC</a:t>
            </a:r>
            <a:r>
              <a:rPr lang="ar-IQ" sz="3600" b="1" dirty="0" smtClean="0"/>
              <a:t>) </a:t>
            </a:r>
            <a:r>
              <a:rPr lang="ar-IQ" sz="3600" b="1" dirty="0" err="1" smtClean="0"/>
              <a:t>تستحصل</a:t>
            </a:r>
            <a:r>
              <a:rPr lang="ar-IQ" sz="3600" b="1" dirty="0" smtClean="0"/>
              <a:t> عليه بموجب برنامج الحاسب </a:t>
            </a:r>
            <a:r>
              <a:rPr lang="en-US" sz="3600" b="1" dirty="0" smtClean="0"/>
              <a:t>D</a:t>
            </a:r>
            <a:r>
              <a:rPr lang="en-US" sz="4200" b="1" dirty="0" smtClean="0"/>
              <a:t>EAP</a:t>
            </a:r>
            <a:endParaRPr lang="ar-IQ" sz="4200" b="1" dirty="0" smtClean="0"/>
          </a:p>
          <a:p>
            <a:endParaRPr lang="en-US" sz="4200" b="1" dirty="0" smtClean="0"/>
          </a:p>
          <a:p>
            <a:r>
              <a:rPr lang="ar-IQ" sz="3600" b="1" dirty="0" smtClean="0">
                <a:solidFill>
                  <a:srgbClr val="C00000"/>
                </a:solidFill>
              </a:rPr>
              <a:t>ثالثا:  </a:t>
            </a:r>
            <a:r>
              <a:rPr lang="ar-IQ" sz="3600" b="1" dirty="0" smtClean="0"/>
              <a:t>أسلوب مؤشر </a:t>
            </a:r>
            <a:r>
              <a:rPr lang="ar-IQ" sz="3600" b="1" dirty="0" err="1" smtClean="0"/>
              <a:t>مالمكويست</a:t>
            </a:r>
            <a:r>
              <a:rPr lang="en-US" sz="3600" b="1" dirty="0" smtClean="0"/>
              <a:t> </a:t>
            </a:r>
            <a:r>
              <a:rPr lang="en-US" sz="3600" b="1" dirty="0" err="1" smtClean="0"/>
              <a:t>Malmquist</a:t>
            </a:r>
            <a:r>
              <a:rPr lang="en-US" sz="3600" b="1" dirty="0" smtClean="0"/>
              <a:t> index Method </a:t>
            </a:r>
            <a:endParaRPr lang="ar-IQ" sz="3600" b="1" dirty="0">
              <a:solidFill>
                <a:srgbClr val="C00000"/>
              </a:solidFill>
            </a:endParaRPr>
          </a:p>
        </p:txBody>
      </p:sp>
      <p:sp>
        <p:nvSpPr>
          <p:cNvPr id="4" name="عنصر نائب للمحتوى 3"/>
          <p:cNvSpPr>
            <a:spLocks noGrp="1"/>
          </p:cNvSpPr>
          <p:nvPr>
            <p:ph sz="half" idx="2"/>
          </p:nvPr>
        </p:nvSpPr>
        <p:spPr>
          <a:xfrm>
            <a:off x="4648200" y="1268760"/>
            <a:ext cx="4100264" cy="4857403"/>
          </a:xfrm>
        </p:spPr>
        <p:txBody>
          <a:bodyPr>
            <a:normAutofit fontScale="55000" lnSpcReduction="20000"/>
          </a:bodyPr>
          <a:lstStyle/>
          <a:p>
            <a:pPr marL="0" lvl="0" indent="0" algn="justLow" eaLnBrk="0" fontAlgn="base" hangingPunct="0">
              <a:spcBef>
                <a:spcPct val="0"/>
              </a:spcBef>
              <a:spcAft>
                <a:spcPct val="0"/>
              </a:spcAft>
              <a:buNone/>
            </a:pPr>
            <a:r>
              <a:rPr lang="ar-IQ" sz="3300" b="1" dirty="0" smtClean="0">
                <a:solidFill>
                  <a:srgbClr val="C00000"/>
                </a:solidFill>
                <a:latin typeface="Arabic Transparent" charset="0"/>
                <a:ea typeface="Calibri" pitchFamily="34" charset="0"/>
                <a:cs typeface="Times New Roman" pitchFamily="18" charset="0"/>
              </a:rPr>
              <a:t>طريقة تحليل مغلف البيانات    </a:t>
            </a:r>
            <a:r>
              <a:rPr lang="en-US" sz="3300" b="1" dirty="0" smtClean="0">
                <a:solidFill>
                  <a:srgbClr val="C00000"/>
                </a:solidFill>
                <a:latin typeface="Arabic Transparent" charset="0"/>
                <a:ea typeface="Calibri" pitchFamily="34" charset="0"/>
                <a:cs typeface="Times New Roman" pitchFamily="18" charset="0"/>
              </a:rPr>
              <a:t>(DEAP)</a:t>
            </a:r>
            <a:endParaRPr lang="en-US" sz="3300" b="1" dirty="0" smtClean="0">
              <a:solidFill>
                <a:srgbClr val="C00000"/>
              </a:solidFill>
              <a:latin typeface="Arial" pitchFamily="34" charset="0"/>
              <a:cs typeface="Arial" pitchFamily="34" charset="0"/>
            </a:endParaRPr>
          </a:p>
          <a:p>
            <a:pPr marL="0" lvl="0" indent="0" algn="justLow" rtl="0" eaLnBrk="0" fontAlgn="base" hangingPunct="0">
              <a:spcBef>
                <a:spcPct val="0"/>
              </a:spcBef>
              <a:spcAft>
                <a:spcPct val="0"/>
              </a:spcAft>
              <a:buNone/>
            </a:pPr>
            <a:r>
              <a:rPr lang="en-US" sz="3300" b="1" dirty="0" smtClean="0">
                <a:solidFill>
                  <a:srgbClr val="C00000"/>
                </a:solidFill>
                <a:latin typeface="Arabic Transparent" charset="0"/>
                <a:ea typeface="Calibri" pitchFamily="34" charset="0"/>
                <a:cs typeface="Times New Roman" pitchFamily="18" charset="0"/>
              </a:rPr>
              <a:t> </a:t>
            </a:r>
            <a:r>
              <a:rPr lang="en-US" sz="3300" b="1" dirty="0" smtClean="0">
                <a:solidFill>
                  <a:srgbClr val="C00000"/>
                </a:solidFill>
                <a:latin typeface="Times New Roman" pitchFamily="18" charset="0"/>
                <a:ea typeface="Calibri" pitchFamily="34" charset="0"/>
                <a:cs typeface="Arabic Transparent" charset="0"/>
              </a:rPr>
              <a:t>The Data Envelopment Analysis Method</a:t>
            </a:r>
          </a:p>
          <a:p>
            <a:pPr marL="0" lvl="0" indent="0" algn="justLow" rtl="0" eaLnBrk="0" fontAlgn="base" hangingPunct="0">
              <a:spcBef>
                <a:spcPct val="0"/>
              </a:spcBef>
              <a:spcAft>
                <a:spcPct val="0"/>
              </a:spcAft>
              <a:buNone/>
            </a:pPr>
            <a:endParaRPr lang="en-US" sz="3300" b="1" dirty="0" smtClean="0">
              <a:solidFill>
                <a:srgbClr val="C00000"/>
              </a:solidFill>
              <a:latin typeface="Times New Roman" pitchFamily="18" charset="0"/>
              <a:ea typeface="Calibri" pitchFamily="34" charset="0"/>
              <a:cs typeface="Arabic Transparent" charset="0"/>
            </a:endParaRPr>
          </a:p>
          <a:p>
            <a:pPr marL="0" lvl="0" indent="0" algn="justLow" rtl="0" eaLnBrk="0" fontAlgn="base" hangingPunct="0">
              <a:spcBef>
                <a:spcPct val="0"/>
              </a:spcBef>
              <a:spcAft>
                <a:spcPct val="0"/>
              </a:spcAft>
              <a:buNone/>
            </a:pPr>
            <a:r>
              <a:rPr lang="ar-IQ" sz="3300" b="1" dirty="0" smtClean="0"/>
              <a:t>الكفاءة الفنية </a:t>
            </a:r>
            <a:r>
              <a:rPr lang="en-US" sz="3300" b="1" dirty="0" smtClean="0"/>
              <a:t>        Technical Efficiency</a:t>
            </a:r>
          </a:p>
          <a:p>
            <a:pPr marL="0" lvl="0" indent="0" algn="justLow" rtl="0" eaLnBrk="0" fontAlgn="base" hangingPunct="0">
              <a:spcBef>
                <a:spcPct val="0"/>
              </a:spcBef>
              <a:spcAft>
                <a:spcPct val="0"/>
              </a:spcAft>
              <a:buNone/>
            </a:pPr>
            <a:endParaRPr lang="en-US" sz="3300" b="1" dirty="0" smtClean="0"/>
          </a:p>
          <a:p>
            <a:pPr marL="0" lvl="0" indent="0" algn="justLow" rtl="0" eaLnBrk="0" fontAlgn="base" hangingPunct="0">
              <a:spcBef>
                <a:spcPct val="0"/>
              </a:spcBef>
              <a:spcAft>
                <a:spcPct val="0"/>
              </a:spcAft>
              <a:buNone/>
            </a:pPr>
            <a:r>
              <a:rPr lang="ar-IQ" sz="3300" b="1" dirty="0" smtClean="0"/>
              <a:t>الكفاءة </a:t>
            </a:r>
            <a:r>
              <a:rPr lang="ar-IQ" sz="3300" b="1" dirty="0" err="1" smtClean="0"/>
              <a:t>التخصيصية</a:t>
            </a:r>
            <a:r>
              <a:rPr lang="ar-IQ" sz="3300" b="1" dirty="0" smtClean="0"/>
              <a:t> </a:t>
            </a:r>
            <a:r>
              <a:rPr lang="en-US" sz="3300" b="1" dirty="0" smtClean="0"/>
              <a:t>       </a:t>
            </a:r>
            <a:r>
              <a:rPr lang="en-US" sz="3300" b="1" dirty="0" err="1" smtClean="0"/>
              <a:t>Allocative</a:t>
            </a:r>
            <a:r>
              <a:rPr lang="en-US" sz="3300" b="1" dirty="0" smtClean="0"/>
              <a:t> Efficiency</a:t>
            </a:r>
          </a:p>
          <a:p>
            <a:pPr marL="0" lvl="0" indent="0" algn="justLow" rtl="0" eaLnBrk="0" fontAlgn="base" hangingPunct="0">
              <a:spcBef>
                <a:spcPct val="0"/>
              </a:spcBef>
              <a:spcAft>
                <a:spcPct val="0"/>
              </a:spcAft>
              <a:buNone/>
            </a:pPr>
            <a:endParaRPr lang="en-US" sz="3300" b="1" dirty="0" smtClean="0"/>
          </a:p>
          <a:p>
            <a:pPr marL="0" lvl="0" indent="0" algn="justLow" rtl="0" eaLnBrk="0" fontAlgn="base" hangingPunct="0">
              <a:spcBef>
                <a:spcPct val="0"/>
              </a:spcBef>
              <a:spcAft>
                <a:spcPct val="0"/>
              </a:spcAft>
              <a:buNone/>
            </a:pPr>
            <a:r>
              <a:rPr lang="ar-IQ" sz="3300" b="1" dirty="0" smtClean="0"/>
              <a:t>الكفاءة </a:t>
            </a:r>
            <a:r>
              <a:rPr lang="ar-IQ" sz="3300" b="1" dirty="0" err="1" smtClean="0"/>
              <a:t>الإقتصادية</a:t>
            </a:r>
            <a:r>
              <a:rPr lang="ar-IQ" sz="3300" b="1" dirty="0" smtClean="0"/>
              <a:t> </a:t>
            </a:r>
            <a:r>
              <a:rPr lang="en-US" sz="3300" b="1" dirty="0" smtClean="0"/>
              <a:t>        Economic Efficiency</a:t>
            </a:r>
          </a:p>
          <a:p>
            <a:pPr marL="0" lvl="0" indent="0" algn="justLow" rtl="0" eaLnBrk="0" fontAlgn="base" hangingPunct="0">
              <a:spcBef>
                <a:spcPct val="0"/>
              </a:spcBef>
              <a:spcAft>
                <a:spcPct val="0"/>
              </a:spcAft>
              <a:buNone/>
            </a:pPr>
            <a:endParaRPr lang="en-US" sz="3300" b="1" dirty="0" smtClean="0"/>
          </a:p>
          <a:p>
            <a:pPr marL="0" lvl="0" indent="0" algn="justLow" rtl="0" eaLnBrk="0" fontAlgn="base" hangingPunct="0">
              <a:spcBef>
                <a:spcPct val="0"/>
              </a:spcBef>
              <a:spcAft>
                <a:spcPct val="0"/>
              </a:spcAft>
              <a:buNone/>
            </a:pPr>
            <a:r>
              <a:rPr lang="en-US" sz="3300" b="1" dirty="0" smtClean="0"/>
              <a:t>CRTS                   </a:t>
            </a:r>
            <a:r>
              <a:rPr lang="ar-IQ" sz="3300" b="1" dirty="0" smtClean="0"/>
              <a:t>ثبات عوائد الحجم          </a:t>
            </a:r>
            <a:r>
              <a:rPr lang="en-US" sz="3300" b="1" dirty="0" smtClean="0"/>
              <a:t> </a:t>
            </a:r>
            <a:r>
              <a:rPr lang="ar-IQ" sz="3300" b="1" dirty="0" smtClean="0"/>
              <a:t>وفق</a:t>
            </a:r>
            <a:endParaRPr lang="en-US" sz="3300" b="1" dirty="0" smtClean="0"/>
          </a:p>
          <a:p>
            <a:pPr marL="0" lvl="0" indent="0" algn="justLow" rtl="0" eaLnBrk="0" fontAlgn="base" hangingPunct="0">
              <a:spcBef>
                <a:spcPct val="0"/>
              </a:spcBef>
              <a:spcAft>
                <a:spcPct val="0"/>
              </a:spcAft>
              <a:buNone/>
            </a:pPr>
            <a:endParaRPr lang="en-US" sz="3300" b="1" dirty="0" smtClean="0"/>
          </a:p>
          <a:p>
            <a:pPr marL="0" lvl="0" indent="0" algn="justLow" rtl="0" eaLnBrk="0" fontAlgn="base" hangingPunct="0">
              <a:spcBef>
                <a:spcPct val="0"/>
              </a:spcBef>
              <a:spcAft>
                <a:spcPct val="0"/>
              </a:spcAft>
              <a:buNone/>
            </a:pPr>
            <a:r>
              <a:rPr lang="en-US" sz="3300" b="1" dirty="0" smtClean="0"/>
              <a:t>VRTS                            </a:t>
            </a:r>
            <a:r>
              <a:rPr lang="ar-IQ" sz="3300" b="1" dirty="0" smtClean="0"/>
              <a:t>تغير عوائد الحجم </a:t>
            </a:r>
            <a:r>
              <a:rPr lang="en-US" sz="3300" b="1" dirty="0" smtClean="0"/>
              <a:t> </a:t>
            </a:r>
            <a:r>
              <a:rPr lang="ar-IQ" sz="3300" b="1" dirty="0" smtClean="0"/>
              <a:t>وفق</a:t>
            </a:r>
          </a:p>
          <a:p>
            <a:pPr marL="0" lvl="0" indent="0" algn="justLow" rtl="0" eaLnBrk="0" fontAlgn="base" hangingPunct="0">
              <a:spcBef>
                <a:spcPct val="0"/>
              </a:spcBef>
              <a:spcAft>
                <a:spcPct val="0"/>
              </a:spcAft>
              <a:buNone/>
            </a:pPr>
            <a:endParaRPr lang="ar-IQ" sz="3300" b="1" dirty="0" smtClean="0"/>
          </a:p>
          <a:p>
            <a:pPr marL="0" lvl="0" indent="0" algn="justLow" rtl="0" eaLnBrk="0" fontAlgn="base" hangingPunct="0">
              <a:spcBef>
                <a:spcPct val="0"/>
              </a:spcBef>
              <a:spcAft>
                <a:spcPct val="0"/>
              </a:spcAft>
              <a:buNone/>
            </a:pPr>
            <a:r>
              <a:rPr lang="en-US" sz="2900" b="1" dirty="0" smtClean="0"/>
              <a:t>Input – Orientated Measures   </a:t>
            </a:r>
            <a:r>
              <a:rPr lang="ar-IQ" sz="2900" b="1" dirty="0" smtClean="0"/>
              <a:t>من ناحية </a:t>
            </a:r>
            <a:r>
              <a:rPr lang="ar-IQ" sz="2900" b="1" dirty="0" err="1" smtClean="0"/>
              <a:t>المدخلات</a:t>
            </a:r>
            <a:r>
              <a:rPr lang="ar-IQ" sz="2900" b="1" dirty="0" smtClean="0"/>
              <a:t> </a:t>
            </a:r>
          </a:p>
          <a:p>
            <a:pPr marL="0" lvl="0" indent="0" algn="justLow" rtl="0" eaLnBrk="0" fontAlgn="base" hangingPunct="0">
              <a:spcBef>
                <a:spcPct val="0"/>
              </a:spcBef>
              <a:spcAft>
                <a:spcPct val="0"/>
              </a:spcAft>
              <a:buNone/>
            </a:pPr>
            <a:endParaRPr lang="ar-IQ" sz="3300" dirty="0" smtClean="0"/>
          </a:p>
          <a:p>
            <a:pPr marL="0" lvl="0" indent="0" algn="justLow" rtl="0" eaLnBrk="0" fontAlgn="base" hangingPunct="0">
              <a:spcBef>
                <a:spcPct val="0"/>
              </a:spcBef>
              <a:spcAft>
                <a:spcPct val="0"/>
              </a:spcAft>
              <a:buNone/>
            </a:pPr>
            <a:r>
              <a:rPr lang="en-US" sz="2900" b="1" dirty="0" err="1" smtClean="0"/>
              <a:t>Ounput-OrientatedMeasures</a:t>
            </a:r>
            <a:r>
              <a:rPr lang="ar-IQ" sz="2900" b="1" dirty="0" smtClean="0"/>
              <a:t> من ناحية المخرجات </a:t>
            </a:r>
            <a:r>
              <a:rPr lang="en-US" sz="2900" b="1"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a:bodyPr>
          <a:lstStyle/>
          <a:p>
            <a:r>
              <a:rPr lang="ar-IQ" sz="9600" b="1" dirty="0" smtClean="0"/>
              <a:t>شكرا لكم نسأل الله أن يجعل </a:t>
            </a:r>
            <a:r>
              <a:rPr lang="ar-IQ" sz="9600" b="1" smtClean="0"/>
              <a:t>ما عرضناه </a:t>
            </a:r>
            <a:r>
              <a:rPr lang="ar-IQ" sz="9600" b="1" dirty="0" smtClean="0"/>
              <a:t>نافعا للعباد والبلاد</a:t>
            </a:r>
            <a:endParaRPr lang="ar-IQ" sz="9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2016224"/>
          </a:xfrm>
        </p:spPr>
        <p:txBody>
          <a:bodyPr>
            <a:noAutofit/>
          </a:bodyPr>
          <a:lstStyle/>
          <a:p>
            <a:r>
              <a:rPr lang="ar-IQ" sz="1800" b="1" dirty="0" smtClean="0">
                <a:solidFill>
                  <a:srgbClr val="C00000"/>
                </a:solidFill>
              </a:rPr>
              <a:t>أسلوب تحليل مغلف </a:t>
            </a:r>
            <a:r>
              <a:rPr lang="ar-IQ" sz="1800" b="1" dirty="0" err="1" smtClean="0">
                <a:solidFill>
                  <a:srgbClr val="C00000"/>
                </a:solidFill>
              </a:rPr>
              <a:t>البيانات (</a:t>
            </a:r>
            <a:r>
              <a:rPr lang="en-US" sz="1800" b="1" dirty="0" smtClean="0">
                <a:solidFill>
                  <a:srgbClr val="C00000"/>
                </a:solidFill>
              </a:rPr>
              <a:t>DEA</a:t>
            </a:r>
            <a:r>
              <a:rPr lang="ar-IQ" sz="1800" b="1" dirty="0" smtClean="0">
                <a:solidFill>
                  <a:srgbClr val="C00000"/>
                </a:solidFill>
              </a:rPr>
              <a:t>): </a:t>
            </a:r>
            <a:r>
              <a:rPr lang="ar-IQ" sz="1800" b="1" dirty="0" err="1" smtClean="0"/>
              <a:t>هو </a:t>
            </a:r>
            <a:r>
              <a:rPr lang="ar-IQ" sz="1800" b="1" dirty="0" smtClean="0"/>
              <a:t>"أداة تستخدم البرمجة الخطية لتحديد المزيج الأمثل لمجموعة </a:t>
            </a:r>
            <a:r>
              <a:rPr lang="ar-IQ" sz="1800" b="1" dirty="0" err="1" smtClean="0"/>
              <a:t>مدخلات</a:t>
            </a:r>
            <a:r>
              <a:rPr lang="ar-IQ" sz="1800" b="1" dirty="0" smtClean="0"/>
              <a:t> ومجموعة مخرجات </a:t>
            </a:r>
            <a:r>
              <a:rPr lang="ar-IQ" sz="1800" b="1" dirty="0" smtClean="0"/>
              <a:t>لمنشآت انتاجية متماثلة </a:t>
            </a:r>
            <a:r>
              <a:rPr lang="ar-IQ" sz="1800" b="1" dirty="0" smtClean="0"/>
              <a:t>الاهداف، وذلك بناء على الأداء الفعلي  لهذه </a:t>
            </a:r>
            <a:r>
              <a:rPr lang="ar-IQ" sz="1800" b="1" dirty="0" err="1" smtClean="0"/>
              <a:t>المنشآت.</a:t>
            </a:r>
            <a:r>
              <a:rPr lang="ar-IQ" sz="1800" b="1" dirty="0" smtClean="0"/>
              <a:t/>
            </a:r>
            <a:br>
              <a:rPr lang="ar-IQ" sz="1800" b="1" dirty="0" smtClean="0"/>
            </a:br>
            <a:r>
              <a:rPr lang="ar-IQ" sz="1800" b="1" dirty="0" smtClean="0"/>
              <a:t/>
            </a:r>
            <a:br>
              <a:rPr lang="ar-IQ" sz="1800" b="1" dirty="0" smtClean="0"/>
            </a:br>
            <a:r>
              <a:rPr lang="ar-IQ" sz="1800" b="1" dirty="0" smtClean="0">
                <a:solidFill>
                  <a:srgbClr val="C00000"/>
                </a:solidFill>
              </a:rPr>
              <a:t> طريقة التحليل الحدودي العشوائي</a:t>
            </a:r>
            <a:r>
              <a:rPr lang="ar-IQ" sz="1800" b="1" dirty="0" err="1" smtClean="0">
                <a:solidFill>
                  <a:srgbClr val="C00000"/>
                </a:solidFill>
              </a:rPr>
              <a:t>(</a:t>
            </a:r>
            <a:r>
              <a:rPr lang="ar-IQ" sz="1800" b="1" dirty="0" smtClean="0">
                <a:solidFill>
                  <a:srgbClr val="C00000"/>
                </a:solidFill>
              </a:rPr>
              <a:t> </a:t>
            </a:r>
            <a:r>
              <a:rPr lang="en-US" sz="1800" b="1" dirty="0" smtClean="0">
                <a:solidFill>
                  <a:srgbClr val="C00000"/>
                </a:solidFill>
              </a:rPr>
              <a:t>SFAM</a:t>
            </a:r>
            <a:r>
              <a:rPr lang="ar-IQ" sz="1800" b="1" dirty="0" smtClean="0">
                <a:solidFill>
                  <a:srgbClr val="C00000"/>
                </a:solidFill>
              </a:rPr>
              <a:t>): </a:t>
            </a:r>
            <a:r>
              <a:rPr lang="ar-IQ" sz="1800" b="1" dirty="0" smtClean="0"/>
              <a:t>أداةً لقياس مستوى الكفاءة الفنية </a:t>
            </a:r>
            <a:r>
              <a:rPr lang="ar-IQ" sz="1800" b="1" dirty="0" err="1" smtClean="0"/>
              <a:t>والتخصيصية</a:t>
            </a:r>
            <a:r>
              <a:rPr lang="ar-IQ" sz="1800" b="1" dirty="0" smtClean="0"/>
              <a:t> </a:t>
            </a:r>
            <a:r>
              <a:rPr lang="ar-IQ" sz="1800" b="1" dirty="0" smtClean="0"/>
              <a:t>للمنشاة</a:t>
            </a:r>
            <a:r>
              <a:rPr lang="ar-IQ" sz="1800" b="1" dirty="0" smtClean="0"/>
              <a:t>، وبالتالي تقدير الكفاءة </a:t>
            </a:r>
            <a:r>
              <a:rPr lang="ar-IQ" sz="1800" b="1" dirty="0" err="1" smtClean="0"/>
              <a:t>الإِقتصادية</a:t>
            </a:r>
            <a:r>
              <a:rPr lang="ar-IQ" sz="1800" b="1" dirty="0" smtClean="0"/>
              <a:t> ويتم اجراء التحليل الحدودي العشوائي باستخدام برنامج حاسب </a:t>
            </a:r>
            <a:r>
              <a:rPr lang="ar-IQ" sz="1800" b="1" dirty="0" err="1" smtClean="0"/>
              <a:t>يدعى (</a:t>
            </a:r>
            <a:r>
              <a:rPr lang="en-US" sz="1800" b="1" dirty="0" smtClean="0"/>
              <a:t>Frontier</a:t>
            </a:r>
            <a:r>
              <a:rPr lang="ar-IQ" sz="1800" b="1" dirty="0" smtClean="0"/>
              <a:t>) </a:t>
            </a:r>
            <a:r>
              <a:rPr lang="ar-IQ" sz="1800" b="1" dirty="0" err="1" smtClean="0"/>
              <a:t>وهوالبرنامج</a:t>
            </a:r>
            <a:r>
              <a:rPr lang="ar-IQ" sz="1800" b="1" dirty="0" smtClean="0"/>
              <a:t> </a:t>
            </a:r>
            <a:r>
              <a:rPr lang="ar-IQ" sz="1800" b="1" dirty="0" smtClean="0"/>
              <a:t>الأكثر شيوعاً بوصفه أداة سهلة لتقدير الحدود </a:t>
            </a:r>
            <a:r>
              <a:rPr lang="ar-IQ" sz="1800" b="1" dirty="0" err="1" smtClean="0"/>
              <a:t>العشوائية </a:t>
            </a:r>
            <a:r>
              <a:rPr lang="ar-IQ" sz="1800" b="1" dirty="0" smtClean="0"/>
              <a:t>(طرق التقدير </a:t>
            </a:r>
            <a:r>
              <a:rPr lang="ar-IQ" sz="1800" b="1" dirty="0" err="1" smtClean="0"/>
              <a:t>المعلمية</a:t>
            </a:r>
            <a:r>
              <a:rPr lang="ar-IQ" sz="1800" b="1" dirty="0" smtClean="0"/>
              <a:t> </a:t>
            </a:r>
            <a:r>
              <a:rPr lang="en-US" sz="1800" b="1" dirty="0" smtClean="0"/>
              <a:t>Parametric Methods</a:t>
            </a:r>
            <a:r>
              <a:rPr lang="ar-IQ" sz="1800" b="1" dirty="0" err="1" smtClean="0"/>
              <a:t>).</a:t>
            </a:r>
            <a:endParaRPr lang="ar-IQ" sz="1800" b="1" dirty="0"/>
          </a:p>
        </p:txBody>
      </p:sp>
      <p:sp>
        <p:nvSpPr>
          <p:cNvPr id="3" name="عنصر نائب للمحتوى 2"/>
          <p:cNvSpPr>
            <a:spLocks noGrp="1"/>
          </p:cNvSpPr>
          <p:nvPr>
            <p:ph sz="half" idx="1"/>
          </p:nvPr>
        </p:nvSpPr>
        <p:spPr>
          <a:xfrm>
            <a:off x="179512" y="2332037"/>
            <a:ext cx="4038600" cy="4525963"/>
          </a:xfrm>
        </p:spPr>
        <p:txBody>
          <a:bodyPr>
            <a:normAutofit/>
          </a:bodyPr>
          <a:lstStyle/>
          <a:p>
            <a:pPr marL="0" lvl="0" indent="0" algn="justLow" eaLnBrk="0" fontAlgn="base" hangingPunct="0">
              <a:spcBef>
                <a:spcPct val="0"/>
              </a:spcBef>
              <a:spcAft>
                <a:spcPct val="0"/>
              </a:spcAft>
              <a:buNone/>
            </a:pPr>
            <a:r>
              <a:rPr lang="ar-IQ" sz="1600" b="1" dirty="0" smtClean="0">
                <a:solidFill>
                  <a:srgbClr val="C00000"/>
                </a:solidFill>
                <a:latin typeface="Arabic Transparent" charset="0"/>
                <a:ea typeface="Calibri" pitchFamily="34" charset="0"/>
                <a:cs typeface="Times New Roman" pitchFamily="18" charset="0"/>
              </a:rPr>
              <a:t>طريقة تحليل مغلف البيانات</a:t>
            </a:r>
            <a:endParaRPr lang="en-US" sz="1600" b="1" dirty="0" smtClean="0">
              <a:solidFill>
                <a:srgbClr val="C00000"/>
              </a:solidFill>
              <a:latin typeface="Arial" pitchFamily="34" charset="0"/>
              <a:cs typeface="Arial" pitchFamily="34" charset="0"/>
            </a:endParaRPr>
          </a:p>
          <a:p>
            <a:pPr marL="0" lvl="0" indent="0" algn="justLow" rtl="0" eaLnBrk="0" fontAlgn="base" hangingPunct="0">
              <a:spcBef>
                <a:spcPct val="0"/>
              </a:spcBef>
              <a:spcAft>
                <a:spcPct val="0"/>
              </a:spcAft>
              <a:buNone/>
            </a:pPr>
            <a:r>
              <a:rPr lang="en-US" sz="1600" b="1" dirty="0" smtClean="0">
                <a:solidFill>
                  <a:srgbClr val="C00000"/>
                </a:solidFill>
                <a:latin typeface="Arabic Transparent" charset="0"/>
                <a:ea typeface="Calibri" pitchFamily="34" charset="0"/>
                <a:cs typeface="Times New Roman" pitchFamily="18" charset="0"/>
              </a:rPr>
              <a:t> </a:t>
            </a:r>
            <a:r>
              <a:rPr lang="en-US" sz="1600" b="1" dirty="0" smtClean="0">
                <a:solidFill>
                  <a:srgbClr val="C00000"/>
                </a:solidFill>
                <a:latin typeface="Times New Roman" pitchFamily="18" charset="0"/>
                <a:ea typeface="Calibri" pitchFamily="34" charset="0"/>
                <a:cs typeface="Arabic Transparent" charset="0"/>
              </a:rPr>
              <a:t>The Data Envelopment Analysis Method</a:t>
            </a:r>
          </a:p>
          <a:p>
            <a:pPr marL="0" lvl="0" indent="0" algn="justLow" rtl="0" eaLnBrk="0" fontAlgn="base" hangingPunct="0">
              <a:spcBef>
                <a:spcPct val="0"/>
              </a:spcBef>
              <a:spcAft>
                <a:spcPct val="0"/>
              </a:spcAft>
              <a:buNone/>
            </a:pPr>
            <a:endParaRPr lang="en-US" sz="1600" b="1" dirty="0" smtClean="0">
              <a:solidFill>
                <a:srgbClr val="C00000"/>
              </a:solidFill>
              <a:latin typeface="Times New Roman" pitchFamily="18" charset="0"/>
              <a:ea typeface="Calibri" pitchFamily="34" charset="0"/>
              <a:cs typeface="Arabic Transparent" charset="0"/>
            </a:endParaRPr>
          </a:p>
          <a:p>
            <a:pPr marL="0" lvl="0" indent="0" algn="justLow" rtl="0" eaLnBrk="0" fontAlgn="base" hangingPunct="0">
              <a:spcBef>
                <a:spcPct val="0"/>
              </a:spcBef>
              <a:spcAft>
                <a:spcPct val="0"/>
              </a:spcAft>
              <a:buNone/>
            </a:pPr>
            <a:r>
              <a:rPr lang="ar-IQ" sz="1600" b="1" dirty="0" smtClean="0"/>
              <a:t>الكفاءة الفنية </a:t>
            </a:r>
            <a:r>
              <a:rPr lang="en-US" sz="1600" b="1" dirty="0" smtClean="0"/>
              <a:t>        </a:t>
            </a:r>
            <a:r>
              <a:rPr lang="en-US" sz="1400" b="1" dirty="0" smtClean="0"/>
              <a:t>Technical Efficiency</a:t>
            </a:r>
          </a:p>
          <a:p>
            <a:pPr marL="0" lvl="0" indent="0" algn="justLow" rtl="0" eaLnBrk="0" fontAlgn="base" hangingPunct="0">
              <a:spcBef>
                <a:spcPct val="0"/>
              </a:spcBef>
              <a:spcAft>
                <a:spcPct val="0"/>
              </a:spcAft>
              <a:buNone/>
            </a:pPr>
            <a:endParaRPr lang="en-US" sz="1400" b="1" dirty="0" smtClean="0"/>
          </a:p>
          <a:p>
            <a:pPr marL="0" lvl="0" indent="0" algn="justLow" rtl="0" eaLnBrk="0" fontAlgn="base" hangingPunct="0">
              <a:spcBef>
                <a:spcPct val="0"/>
              </a:spcBef>
              <a:spcAft>
                <a:spcPct val="0"/>
              </a:spcAft>
              <a:buNone/>
            </a:pPr>
            <a:r>
              <a:rPr lang="ar-IQ" sz="1400" b="1" dirty="0" smtClean="0"/>
              <a:t>الكفاءة </a:t>
            </a:r>
            <a:r>
              <a:rPr lang="ar-IQ" sz="1400" b="1" dirty="0" err="1" smtClean="0"/>
              <a:t>التخصيصية</a:t>
            </a:r>
            <a:r>
              <a:rPr lang="ar-IQ" sz="1400" b="1" dirty="0" smtClean="0"/>
              <a:t> </a:t>
            </a:r>
            <a:r>
              <a:rPr lang="en-US" sz="1400" b="1" dirty="0" smtClean="0"/>
              <a:t>       </a:t>
            </a:r>
            <a:r>
              <a:rPr lang="en-US" sz="1400" b="1" dirty="0" err="1" smtClean="0"/>
              <a:t>Allocative</a:t>
            </a:r>
            <a:r>
              <a:rPr lang="en-US" sz="1400" b="1" dirty="0" smtClean="0"/>
              <a:t> Efficiency</a:t>
            </a:r>
          </a:p>
          <a:p>
            <a:pPr marL="0" lvl="0" indent="0" algn="justLow" rtl="0" eaLnBrk="0" fontAlgn="base" hangingPunct="0">
              <a:spcBef>
                <a:spcPct val="0"/>
              </a:spcBef>
              <a:spcAft>
                <a:spcPct val="0"/>
              </a:spcAft>
              <a:buNone/>
            </a:pPr>
            <a:endParaRPr lang="en-US" sz="1400" b="1" dirty="0" smtClean="0"/>
          </a:p>
          <a:p>
            <a:pPr marL="0" lvl="0" indent="0" algn="justLow" rtl="0" eaLnBrk="0" fontAlgn="base" hangingPunct="0">
              <a:spcBef>
                <a:spcPct val="0"/>
              </a:spcBef>
              <a:spcAft>
                <a:spcPct val="0"/>
              </a:spcAft>
              <a:buNone/>
            </a:pPr>
            <a:r>
              <a:rPr lang="ar-IQ" sz="1400" b="1" dirty="0" smtClean="0"/>
              <a:t>الكفاءة </a:t>
            </a:r>
            <a:r>
              <a:rPr lang="ar-IQ" sz="1400" b="1" dirty="0" err="1" smtClean="0"/>
              <a:t>الإقتصادية</a:t>
            </a:r>
            <a:r>
              <a:rPr lang="ar-IQ" sz="1400" b="1" dirty="0" smtClean="0"/>
              <a:t> </a:t>
            </a:r>
            <a:r>
              <a:rPr lang="en-US" sz="1400" b="1" dirty="0" smtClean="0"/>
              <a:t>        Economic Efficiency</a:t>
            </a:r>
          </a:p>
          <a:p>
            <a:pPr marL="0" lvl="0" indent="0" algn="justLow" rtl="0" eaLnBrk="0" fontAlgn="base" hangingPunct="0">
              <a:spcBef>
                <a:spcPct val="0"/>
              </a:spcBef>
              <a:spcAft>
                <a:spcPct val="0"/>
              </a:spcAft>
              <a:buNone/>
            </a:pPr>
            <a:endParaRPr lang="en-US" sz="1400" b="1" dirty="0" smtClean="0"/>
          </a:p>
          <a:p>
            <a:pPr marL="0" lvl="0" indent="0" algn="justLow" rtl="0" eaLnBrk="0" fontAlgn="base" hangingPunct="0">
              <a:spcBef>
                <a:spcPct val="0"/>
              </a:spcBef>
              <a:spcAft>
                <a:spcPct val="0"/>
              </a:spcAft>
              <a:buNone/>
            </a:pPr>
            <a:r>
              <a:rPr lang="en-US" sz="1400" b="1" dirty="0" smtClean="0"/>
              <a:t>CRTS                     </a:t>
            </a:r>
            <a:r>
              <a:rPr lang="ar-IQ" sz="1400" b="1" dirty="0" smtClean="0"/>
              <a:t>ثبات عوائد الحجم          </a:t>
            </a:r>
            <a:r>
              <a:rPr lang="en-US" sz="1400" b="1" dirty="0" smtClean="0"/>
              <a:t> </a:t>
            </a:r>
            <a:r>
              <a:rPr lang="ar-IQ" sz="1400" b="1" dirty="0" smtClean="0"/>
              <a:t>وفق</a:t>
            </a:r>
            <a:endParaRPr lang="en-US" sz="1400" b="1" dirty="0" smtClean="0"/>
          </a:p>
          <a:p>
            <a:pPr marL="0" lvl="0" indent="0" algn="justLow" rtl="0" eaLnBrk="0" fontAlgn="base" hangingPunct="0">
              <a:spcBef>
                <a:spcPct val="0"/>
              </a:spcBef>
              <a:spcAft>
                <a:spcPct val="0"/>
              </a:spcAft>
              <a:buNone/>
            </a:pPr>
            <a:endParaRPr lang="en-US" sz="1400" b="1" dirty="0" smtClean="0"/>
          </a:p>
          <a:p>
            <a:pPr marL="0" lvl="0" indent="0" algn="justLow" rtl="0" eaLnBrk="0" fontAlgn="base" hangingPunct="0">
              <a:spcBef>
                <a:spcPct val="0"/>
              </a:spcBef>
              <a:spcAft>
                <a:spcPct val="0"/>
              </a:spcAft>
              <a:buNone/>
            </a:pPr>
            <a:r>
              <a:rPr lang="en-US" sz="1400" b="1" dirty="0" smtClean="0"/>
              <a:t>VRTS                                </a:t>
            </a:r>
            <a:r>
              <a:rPr lang="ar-IQ" sz="1400" b="1" dirty="0" smtClean="0"/>
              <a:t>تغير عوائد الحجم </a:t>
            </a:r>
            <a:r>
              <a:rPr lang="en-US" sz="1400" b="1" dirty="0" smtClean="0"/>
              <a:t> </a:t>
            </a:r>
            <a:r>
              <a:rPr lang="ar-IQ" sz="1400" b="1" dirty="0" smtClean="0"/>
              <a:t>وفق</a:t>
            </a:r>
          </a:p>
          <a:p>
            <a:pPr marL="0" lvl="0" indent="0" algn="justLow" rtl="0" eaLnBrk="0" fontAlgn="base" hangingPunct="0">
              <a:spcBef>
                <a:spcPct val="0"/>
              </a:spcBef>
              <a:spcAft>
                <a:spcPct val="0"/>
              </a:spcAft>
              <a:buNone/>
            </a:pPr>
            <a:endParaRPr lang="ar-IQ" sz="1400" b="1" dirty="0" smtClean="0"/>
          </a:p>
          <a:p>
            <a:pPr marL="0" lvl="0" indent="0" algn="justLow" rtl="0" eaLnBrk="0" fontAlgn="base" hangingPunct="0">
              <a:spcBef>
                <a:spcPct val="0"/>
              </a:spcBef>
              <a:spcAft>
                <a:spcPct val="0"/>
              </a:spcAft>
              <a:buNone/>
            </a:pPr>
            <a:r>
              <a:rPr lang="en-US" sz="1600" b="1" dirty="0" err="1" smtClean="0"/>
              <a:t>Oreanted</a:t>
            </a:r>
            <a:r>
              <a:rPr lang="en-US" sz="1600" b="1" dirty="0" smtClean="0"/>
              <a:t> Input     </a:t>
            </a:r>
            <a:r>
              <a:rPr lang="ar-IQ" sz="1600" b="1" dirty="0" smtClean="0"/>
              <a:t>من ناحية </a:t>
            </a:r>
            <a:r>
              <a:rPr lang="ar-IQ" sz="1600" b="1" dirty="0" err="1" smtClean="0"/>
              <a:t>المدخلات</a:t>
            </a:r>
            <a:r>
              <a:rPr lang="ar-IQ" sz="1600" b="1" dirty="0" smtClean="0"/>
              <a:t>   </a:t>
            </a:r>
          </a:p>
          <a:p>
            <a:pPr marL="0" lvl="0" indent="0" algn="justLow" rtl="0" eaLnBrk="0" fontAlgn="base" hangingPunct="0">
              <a:spcBef>
                <a:spcPct val="0"/>
              </a:spcBef>
              <a:spcAft>
                <a:spcPct val="0"/>
              </a:spcAft>
              <a:buNone/>
            </a:pPr>
            <a:endParaRPr lang="ar-IQ" sz="1600" dirty="0" smtClean="0"/>
          </a:p>
          <a:p>
            <a:pPr marL="0" lvl="0" indent="0" algn="justLow" rtl="0" eaLnBrk="0" fontAlgn="base" hangingPunct="0">
              <a:spcBef>
                <a:spcPct val="0"/>
              </a:spcBef>
              <a:spcAft>
                <a:spcPct val="0"/>
              </a:spcAft>
              <a:buNone/>
            </a:pPr>
            <a:r>
              <a:rPr lang="en-US" sz="1600" b="1" dirty="0" err="1" smtClean="0"/>
              <a:t>Oreanted</a:t>
            </a:r>
            <a:r>
              <a:rPr lang="en-US" sz="1600" b="1" dirty="0" smtClean="0"/>
              <a:t> Output</a:t>
            </a:r>
            <a:r>
              <a:rPr lang="ar-IQ" sz="1600" b="1" dirty="0" smtClean="0"/>
              <a:t>من ناحية المخرجات    </a:t>
            </a:r>
            <a:r>
              <a:rPr lang="en-US" sz="1600" b="1" dirty="0" smtClean="0"/>
              <a:t>  </a:t>
            </a:r>
          </a:p>
        </p:txBody>
      </p:sp>
      <p:sp>
        <p:nvSpPr>
          <p:cNvPr id="4" name="عنصر نائب للمحتوى 3"/>
          <p:cNvSpPr>
            <a:spLocks noGrp="1"/>
          </p:cNvSpPr>
          <p:nvPr>
            <p:ph sz="half" idx="2"/>
          </p:nvPr>
        </p:nvSpPr>
        <p:spPr>
          <a:xfrm>
            <a:off x="4644008" y="2332037"/>
            <a:ext cx="4038600" cy="4525963"/>
          </a:xfrm>
        </p:spPr>
        <p:txBody>
          <a:bodyPr>
            <a:normAutofit/>
          </a:bodyPr>
          <a:lstStyle/>
          <a:p>
            <a:r>
              <a:rPr lang="ar-IQ" sz="1800" b="1" dirty="0" smtClean="0">
                <a:solidFill>
                  <a:srgbClr val="C00000"/>
                </a:solidFill>
                <a:latin typeface="Arabic Transparent" charset="0"/>
                <a:ea typeface="Calibri" pitchFamily="34" charset="0"/>
                <a:cs typeface="Times New Roman" pitchFamily="18" charset="0"/>
              </a:rPr>
              <a:t>       طريقة التحليل الحدودي العشوائي  </a:t>
            </a:r>
            <a:endParaRPr lang="en-US" sz="1800" b="1" dirty="0" smtClean="0">
              <a:solidFill>
                <a:srgbClr val="C00000"/>
              </a:solidFill>
              <a:latin typeface="Arabic Transparent" charset="0"/>
              <a:ea typeface="Calibri" pitchFamily="34" charset="0"/>
              <a:cs typeface="Times New Roman" pitchFamily="18" charset="0"/>
            </a:endParaRPr>
          </a:p>
          <a:p>
            <a:r>
              <a:rPr lang="ar-IQ" sz="1800" b="1" dirty="0" smtClean="0">
                <a:solidFill>
                  <a:srgbClr val="C00000"/>
                </a:solidFill>
                <a:latin typeface="Arabic Transparent" charset="0"/>
                <a:ea typeface="Calibri" pitchFamily="34" charset="0"/>
                <a:cs typeface="Times New Roman" pitchFamily="18" charset="0"/>
              </a:rPr>
              <a:t>    </a:t>
            </a:r>
            <a:r>
              <a:rPr lang="en-US" sz="1800" b="1" dirty="0" smtClean="0">
                <a:solidFill>
                  <a:srgbClr val="C00000"/>
                </a:solidFill>
                <a:latin typeface="Times New Roman" pitchFamily="18" charset="0"/>
                <a:ea typeface="Calibri" pitchFamily="34" charset="0"/>
                <a:cs typeface="Arabic Transparent" charset="0"/>
              </a:rPr>
              <a:t>The Stochastic Frontier Analysis</a:t>
            </a:r>
          </a:p>
          <a:p>
            <a:r>
              <a:rPr lang="ar-IQ" sz="1800" b="1" dirty="0" smtClean="0"/>
              <a:t>اما </a:t>
            </a:r>
            <a:r>
              <a:rPr lang="ar-IQ" sz="1800" b="1" dirty="0" smtClean="0"/>
              <a:t>دالة </a:t>
            </a:r>
            <a:r>
              <a:rPr lang="ar-IQ" sz="1800" b="1" dirty="0" smtClean="0"/>
              <a:t>الإنتاج الحدودية العشوائية</a:t>
            </a:r>
            <a:endParaRPr lang="en-US" sz="1800" dirty="0" smtClean="0"/>
          </a:p>
          <a:p>
            <a:pPr rtl="0"/>
            <a:r>
              <a:rPr lang="ar-IQ" sz="1400" b="1" dirty="0" smtClean="0"/>
              <a:t> </a:t>
            </a:r>
            <a:r>
              <a:rPr lang="en-US" sz="1400" b="1" dirty="0" smtClean="0"/>
              <a:t>The Stochastic Frontier Production Function  </a:t>
            </a:r>
            <a:endParaRPr lang="en-US" sz="1400" dirty="0" smtClean="0"/>
          </a:p>
          <a:p>
            <a:r>
              <a:rPr lang="ar-IQ" sz="1800" b="1" dirty="0" smtClean="0"/>
              <a:t>أو </a:t>
            </a:r>
            <a:r>
              <a:rPr lang="ar-IQ" sz="1800" b="1" dirty="0" smtClean="0"/>
              <a:t>دالة </a:t>
            </a:r>
            <a:r>
              <a:rPr lang="ar-IQ" sz="1800" b="1" dirty="0" smtClean="0"/>
              <a:t>التكاليف الحدودية العشوائية</a:t>
            </a:r>
            <a:endParaRPr lang="en-US" sz="1800" dirty="0" smtClean="0"/>
          </a:p>
          <a:p>
            <a:pPr rtl="0"/>
            <a:r>
              <a:rPr lang="en-US" sz="1400" b="1" dirty="0" smtClean="0"/>
              <a:t>The Stochastic Frontier Cost Function</a:t>
            </a:r>
            <a:endParaRPr lang="en-US" sz="1400" dirty="0" smtClean="0"/>
          </a:p>
          <a:p>
            <a:endParaRPr lang="ar-IQ"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مكونات الكفاءة </a:t>
            </a:r>
            <a:r>
              <a:rPr lang="ar-IQ" b="1" dirty="0" err="1" smtClean="0"/>
              <a:t>الإقتصادية</a:t>
            </a:r>
            <a:r>
              <a:rPr lang="ar-IQ" b="1" dirty="0" smtClean="0"/>
              <a:t> </a:t>
            </a:r>
            <a:endParaRPr lang="ar-IQ" dirty="0"/>
          </a:p>
        </p:txBody>
      </p:sp>
      <p:sp>
        <p:nvSpPr>
          <p:cNvPr id="3" name="عنصر نائب للمحتوى 2"/>
          <p:cNvSpPr>
            <a:spLocks noGrp="1"/>
          </p:cNvSpPr>
          <p:nvPr>
            <p:ph idx="1"/>
          </p:nvPr>
        </p:nvSpPr>
        <p:spPr>
          <a:xfrm>
            <a:off x="457200" y="1268760"/>
            <a:ext cx="8291264" cy="5256584"/>
          </a:xfrm>
        </p:spPr>
        <p:txBody>
          <a:bodyPr>
            <a:normAutofit/>
          </a:bodyPr>
          <a:lstStyle/>
          <a:p>
            <a:pPr>
              <a:buNone/>
            </a:pPr>
            <a:r>
              <a:rPr lang="ar-IQ" sz="2000" b="1" dirty="0" smtClean="0"/>
              <a:t>اقترح </a:t>
            </a:r>
            <a:r>
              <a:rPr lang="en-US" sz="2000" b="1" dirty="0" smtClean="0"/>
              <a:t>Farrell, </a:t>
            </a:r>
            <a:r>
              <a:rPr lang="en-US" sz="2000" b="1" dirty="0" smtClean="0"/>
              <a:t>1957 </a:t>
            </a:r>
            <a:r>
              <a:rPr lang="ar-IQ" sz="2000" b="1" dirty="0" smtClean="0"/>
              <a:t>فكرته </a:t>
            </a:r>
            <a:r>
              <a:rPr lang="ar-IQ" sz="2000" b="1" dirty="0" smtClean="0"/>
              <a:t>المتمثلة بأن </a:t>
            </a:r>
            <a:r>
              <a:rPr lang="ar-IQ" sz="2000" b="1" dirty="0" smtClean="0"/>
              <a:t>الكفاءة الاقتصادية للمزرعة </a:t>
            </a:r>
            <a:r>
              <a:rPr lang="ar-IQ" sz="2000" b="1" dirty="0" smtClean="0"/>
              <a:t>تتكون من عنصرين </a:t>
            </a:r>
            <a:r>
              <a:rPr lang="ar-IQ" sz="2000" b="1" dirty="0" err="1" smtClean="0"/>
              <a:t>هما:</a:t>
            </a:r>
            <a:r>
              <a:rPr lang="ar-IQ" sz="2000" b="1" dirty="0" smtClean="0"/>
              <a:t> </a:t>
            </a:r>
            <a:endParaRPr lang="ar-IQ" sz="2000" b="1" dirty="0" smtClean="0"/>
          </a:p>
          <a:p>
            <a:pPr>
              <a:buNone/>
            </a:pPr>
            <a:endParaRPr lang="ar-IQ" sz="2000" b="1" dirty="0" smtClean="0"/>
          </a:p>
          <a:p>
            <a:r>
              <a:rPr lang="ar-IQ" sz="2000" b="1" dirty="0" smtClean="0">
                <a:solidFill>
                  <a:srgbClr val="C00000"/>
                </a:solidFill>
              </a:rPr>
              <a:t>الكفاءة الفنية  </a:t>
            </a:r>
            <a:r>
              <a:rPr lang="en-US" sz="2000" b="1" dirty="0" smtClean="0">
                <a:solidFill>
                  <a:srgbClr val="C00000"/>
                </a:solidFill>
              </a:rPr>
              <a:t>TE </a:t>
            </a:r>
            <a:r>
              <a:rPr lang="ar-IQ" sz="2000" b="1" dirty="0" smtClean="0">
                <a:solidFill>
                  <a:srgbClr val="C00000"/>
                </a:solidFill>
              </a:rPr>
              <a:t>:</a:t>
            </a:r>
            <a:r>
              <a:rPr lang="ar-IQ" sz="2000" b="1" dirty="0" smtClean="0">
                <a:solidFill>
                  <a:srgbClr val="000099"/>
                </a:solidFill>
              </a:rPr>
              <a:t> تعبر عن امكانية الحصول على اقصى انتاج ممكن من استخدام قدر محدد من </a:t>
            </a:r>
            <a:r>
              <a:rPr lang="ar-IQ" sz="2000" b="1" dirty="0" err="1" smtClean="0">
                <a:solidFill>
                  <a:srgbClr val="000099"/>
                </a:solidFill>
              </a:rPr>
              <a:t>مدخلات</a:t>
            </a:r>
            <a:r>
              <a:rPr lang="ar-IQ" sz="2000" b="1" dirty="0" smtClean="0">
                <a:solidFill>
                  <a:srgbClr val="000099"/>
                </a:solidFill>
              </a:rPr>
              <a:t> </a:t>
            </a:r>
            <a:r>
              <a:rPr lang="ar-IQ" sz="2000" b="1" dirty="0" err="1" smtClean="0">
                <a:solidFill>
                  <a:srgbClr val="000099"/>
                </a:solidFill>
              </a:rPr>
              <a:t>الأنتاج</a:t>
            </a:r>
            <a:r>
              <a:rPr lang="ar-IQ" sz="2000" b="1" dirty="0" smtClean="0">
                <a:solidFill>
                  <a:srgbClr val="000099"/>
                </a:solidFill>
              </a:rPr>
              <a:t> من الناحية </a:t>
            </a:r>
            <a:r>
              <a:rPr lang="ar-IQ" sz="2000" b="1" dirty="0" err="1" smtClean="0">
                <a:solidFill>
                  <a:srgbClr val="000099"/>
                </a:solidFill>
              </a:rPr>
              <a:t>الفنية </a:t>
            </a:r>
            <a:r>
              <a:rPr lang="ar-IQ" sz="2000" b="1" dirty="0" smtClean="0">
                <a:solidFill>
                  <a:srgbClr val="000099"/>
                </a:solidFill>
              </a:rPr>
              <a:t>، وتتحدد قيمتها </a:t>
            </a:r>
            <a:r>
              <a:rPr lang="ar-IQ" sz="2000" b="1" dirty="0" err="1" smtClean="0">
                <a:solidFill>
                  <a:srgbClr val="000099"/>
                </a:solidFill>
              </a:rPr>
              <a:t>بين </a:t>
            </a:r>
            <a:r>
              <a:rPr lang="ar-IQ" sz="2000" b="1" dirty="0" smtClean="0">
                <a:solidFill>
                  <a:srgbClr val="000099"/>
                </a:solidFill>
              </a:rPr>
              <a:t>(0-1</a:t>
            </a:r>
            <a:r>
              <a:rPr lang="ar-IQ" sz="2000" b="1" dirty="0" err="1" smtClean="0">
                <a:solidFill>
                  <a:srgbClr val="000099"/>
                </a:solidFill>
              </a:rPr>
              <a:t>) </a:t>
            </a:r>
            <a:r>
              <a:rPr lang="ar-IQ" sz="2000" b="1" dirty="0" err="1" smtClean="0">
                <a:solidFill>
                  <a:srgbClr val="000099"/>
                </a:solidFill>
              </a:rPr>
              <a:t>.</a:t>
            </a:r>
            <a:endParaRPr lang="ar-IQ" sz="2000" b="1" dirty="0" smtClean="0">
              <a:solidFill>
                <a:srgbClr val="000099"/>
              </a:solidFill>
            </a:endParaRPr>
          </a:p>
          <a:p>
            <a:endParaRPr lang="ar-IQ" sz="2000" b="1" dirty="0" smtClean="0"/>
          </a:p>
          <a:p>
            <a:r>
              <a:rPr lang="ar-IQ" sz="2000" b="1" dirty="0" smtClean="0">
                <a:solidFill>
                  <a:srgbClr val="C00000"/>
                </a:solidFill>
              </a:rPr>
              <a:t>والكفاءة </a:t>
            </a:r>
            <a:r>
              <a:rPr lang="ar-IQ" sz="2000" b="1" dirty="0" err="1" smtClean="0">
                <a:solidFill>
                  <a:srgbClr val="C00000"/>
                </a:solidFill>
              </a:rPr>
              <a:t>التخصيصية</a:t>
            </a:r>
            <a:r>
              <a:rPr lang="ar-IQ" sz="2000" b="1" dirty="0" smtClean="0">
                <a:solidFill>
                  <a:srgbClr val="C00000"/>
                </a:solidFill>
              </a:rPr>
              <a:t> </a:t>
            </a:r>
            <a:r>
              <a:rPr lang="en-US" sz="2000" b="1" dirty="0" smtClean="0">
                <a:solidFill>
                  <a:srgbClr val="C00000"/>
                </a:solidFill>
              </a:rPr>
              <a:t>: </a:t>
            </a:r>
            <a:r>
              <a:rPr lang="en-US" sz="2000" b="1" dirty="0" smtClean="0">
                <a:solidFill>
                  <a:srgbClr val="C00000"/>
                </a:solidFill>
              </a:rPr>
              <a:t>AE</a:t>
            </a:r>
            <a:r>
              <a:rPr lang="ar-IQ" sz="2000" b="1" dirty="0" smtClean="0">
                <a:solidFill>
                  <a:srgbClr val="000099"/>
                </a:solidFill>
              </a:rPr>
              <a:t>تعبر عن امكانية الحصول على المزيج الأمثل او الأقل تكلفة </a:t>
            </a:r>
            <a:r>
              <a:rPr lang="ar-IQ" sz="2000" b="1" dirty="0" err="1" smtClean="0">
                <a:solidFill>
                  <a:srgbClr val="000099"/>
                </a:solidFill>
              </a:rPr>
              <a:t>لمدخلات</a:t>
            </a:r>
            <a:r>
              <a:rPr lang="ar-IQ" sz="2000" b="1" dirty="0" smtClean="0">
                <a:solidFill>
                  <a:srgbClr val="000099"/>
                </a:solidFill>
              </a:rPr>
              <a:t> </a:t>
            </a:r>
            <a:r>
              <a:rPr lang="ar-IQ" sz="2000" b="1" dirty="0" err="1" smtClean="0">
                <a:solidFill>
                  <a:srgbClr val="000099"/>
                </a:solidFill>
              </a:rPr>
              <a:t>الأنتاج</a:t>
            </a:r>
            <a:r>
              <a:rPr lang="ar-IQ" sz="2000" b="1" dirty="0" smtClean="0">
                <a:solidFill>
                  <a:srgbClr val="000099"/>
                </a:solidFill>
              </a:rPr>
              <a:t> المستخدمة في انتاج قدر معين من </a:t>
            </a:r>
            <a:r>
              <a:rPr lang="ar-IQ" sz="2000" b="1" dirty="0" err="1" smtClean="0">
                <a:solidFill>
                  <a:srgbClr val="000099"/>
                </a:solidFill>
              </a:rPr>
              <a:t>الأنتاج</a:t>
            </a:r>
            <a:r>
              <a:rPr lang="ar-IQ" sz="2000" b="1" dirty="0" smtClean="0">
                <a:solidFill>
                  <a:srgbClr val="000099"/>
                </a:solidFill>
              </a:rPr>
              <a:t> وتتحدد قيمتها بين(0-1</a:t>
            </a:r>
            <a:r>
              <a:rPr lang="ar-IQ" sz="2000" b="1" dirty="0" err="1" smtClean="0">
                <a:solidFill>
                  <a:srgbClr val="000099"/>
                </a:solidFill>
              </a:rPr>
              <a:t>) .</a:t>
            </a:r>
            <a:endParaRPr lang="en-US" sz="2000" dirty="0" smtClean="0">
              <a:solidFill>
                <a:srgbClr val="000099"/>
              </a:solidFill>
              <a:cs typeface="Arial" pitchFamily="34" charset="0"/>
            </a:endParaRPr>
          </a:p>
          <a:p>
            <a:endParaRPr lang="ar-IQ" sz="2000" b="1" dirty="0" smtClean="0"/>
          </a:p>
          <a:p>
            <a:r>
              <a:rPr lang="ar-IQ" sz="2000" b="1" dirty="0" smtClean="0"/>
              <a:t> ومن ثم دمج هذه </a:t>
            </a:r>
            <a:r>
              <a:rPr lang="ar-IQ" sz="2000" b="1" dirty="0" err="1" smtClean="0"/>
              <a:t>المقاييس </a:t>
            </a:r>
            <a:r>
              <a:rPr lang="ar-IQ" sz="2000" b="1" dirty="0" smtClean="0"/>
              <a:t>(الكفاءة الفنية </a:t>
            </a:r>
            <a:r>
              <a:rPr lang="ar-IQ" sz="2000" b="1" dirty="0" err="1" smtClean="0"/>
              <a:t>والتخصيصية</a:t>
            </a:r>
            <a:r>
              <a:rPr lang="ar-IQ" sz="2000" b="1" dirty="0" smtClean="0"/>
              <a:t>) من أجل الحصول على </a:t>
            </a:r>
          </a:p>
          <a:p>
            <a:r>
              <a:rPr lang="ar-IQ" sz="2000" b="1" dirty="0" smtClean="0">
                <a:solidFill>
                  <a:srgbClr val="C00000"/>
                </a:solidFill>
              </a:rPr>
              <a:t>الكفاءة </a:t>
            </a:r>
            <a:r>
              <a:rPr lang="ar-IQ" sz="2000" b="1" dirty="0" err="1" smtClean="0">
                <a:solidFill>
                  <a:srgbClr val="C00000"/>
                </a:solidFill>
              </a:rPr>
              <a:t>الإِقتصادية</a:t>
            </a:r>
            <a:r>
              <a:rPr lang="en-US" sz="2000" b="1" dirty="0" smtClean="0">
                <a:solidFill>
                  <a:srgbClr val="C00000"/>
                </a:solidFill>
              </a:rPr>
              <a:t> </a:t>
            </a:r>
            <a:r>
              <a:rPr lang="ar-IQ" sz="2000" b="1" dirty="0" smtClean="0">
                <a:solidFill>
                  <a:srgbClr val="C00000"/>
                </a:solidFill>
              </a:rPr>
              <a:t> </a:t>
            </a:r>
            <a:r>
              <a:rPr lang="en-US" sz="2000" b="1" dirty="0" smtClean="0">
                <a:solidFill>
                  <a:srgbClr val="C00000"/>
                </a:solidFill>
              </a:rPr>
              <a:t>EE </a:t>
            </a:r>
            <a:r>
              <a:rPr lang="ar-IQ" sz="2000" b="1" dirty="0" smtClean="0">
                <a:solidFill>
                  <a:srgbClr val="C00000"/>
                </a:solidFill>
              </a:rPr>
              <a:t> :</a:t>
            </a:r>
            <a:r>
              <a:rPr lang="ar-IQ" sz="2000" b="1" dirty="0" smtClean="0">
                <a:solidFill>
                  <a:srgbClr val="002060"/>
                </a:solidFill>
              </a:rPr>
              <a:t>و</a:t>
            </a:r>
            <a:r>
              <a:rPr lang="ar-IQ" sz="2000" b="1" dirty="0" smtClean="0">
                <a:solidFill>
                  <a:srgbClr val="000099"/>
                </a:solidFill>
              </a:rPr>
              <a:t>تعبر </a:t>
            </a:r>
            <a:r>
              <a:rPr lang="ar-IQ" sz="2000" b="1" dirty="0" smtClean="0">
                <a:solidFill>
                  <a:srgbClr val="000099"/>
                </a:solidFill>
              </a:rPr>
              <a:t>عن امكانية الحصول على المزيج الأقل تكلفة من </a:t>
            </a:r>
            <a:r>
              <a:rPr lang="ar-IQ" sz="2000" b="1" dirty="0" err="1" smtClean="0">
                <a:solidFill>
                  <a:srgbClr val="000099"/>
                </a:solidFill>
              </a:rPr>
              <a:t>مدخلات</a:t>
            </a:r>
            <a:r>
              <a:rPr lang="ar-IQ" sz="2000" b="1" dirty="0" smtClean="0">
                <a:solidFill>
                  <a:srgbClr val="000099"/>
                </a:solidFill>
              </a:rPr>
              <a:t> </a:t>
            </a:r>
            <a:r>
              <a:rPr lang="ar-IQ" sz="2000" b="1" dirty="0" err="1" smtClean="0">
                <a:solidFill>
                  <a:srgbClr val="000099"/>
                </a:solidFill>
              </a:rPr>
              <a:t>الأنتاج</a:t>
            </a:r>
            <a:r>
              <a:rPr lang="ar-IQ" sz="2000" b="1" dirty="0" smtClean="0">
                <a:solidFill>
                  <a:srgbClr val="000099"/>
                </a:solidFill>
              </a:rPr>
              <a:t> للحصول على اقصى ناتج</a:t>
            </a:r>
            <a:r>
              <a:rPr lang="ar-IQ" sz="2000" dirty="0" smtClean="0">
                <a:solidFill>
                  <a:srgbClr val="000099"/>
                </a:solidFill>
              </a:rPr>
              <a:t> </a:t>
            </a:r>
            <a:r>
              <a:rPr lang="ar-IQ" sz="2000" b="1" dirty="0" smtClean="0">
                <a:solidFill>
                  <a:srgbClr val="000099"/>
                </a:solidFill>
              </a:rPr>
              <a:t>ممكن من استخدام قدر محدد من </a:t>
            </a:r>
            <a:r>
              <a:rPr lang="ar-IQ" sz="2000" b="1" dirty="0" err="1" smtClean="0">
                <a:solidFill>
                  <a:srgbClr val="000099"/>
                </a:solidFill>
              </a:rPr>
              <a:t>مدخلات</a:t>
            </a:r>
            <a:r>
              <a:rPr lang="ar-IQ" sz="2000" b="1" dirty="0" smtClean="0">
                <a:solidFill>
                  <a:srgbClr val="000099"/>
                </a:solidFill>
              </a:rPr>
              <a:t> </a:t>
            </a:r>
            <a:r>
              <a:rPr lang="ar-IQ" sz="2000" b="1" dirty="0" err="1" smtClean="0">
                <a:solidFill>
                  <a:srgbClr val="000099"/>
                </a:solidFill>
              </a:rPr>
              <a:t>الأنتاج</a:t>
            </a:r>
            <a:r>
              <a:rPr lang="ar-IQ" sz="2000" dirty="0" smtClean="0">
                <a:solidFill>
                  <a:srgbClr val="000099"/>
                </a:solidFill>
              </a:rPr>
              <a:t> ، </a:t>
            </a:r>
            <a:r>
              <a:rPr lang="ar-IQ" sz="2000" b="1" dirty="0" smtClean="0">
                <a:solidFill>
                  <a:srgbClr val="000099"/>
                </a:solidFill>
              </a:rPr>
              <a:t>وتتحدد قيمتها </a:t>
            </a:r>
            <a:r>
              <a:rPr lang="ar-IQ" sz="2000" b="1" dirty="0" err="1" smtClean="0">
                <a:solidFill>
                  <a:srgbClr val="000099"/>
                </a:solidFill>
              </a:rPr>
              <a:t>بين </a:t>
            </a:r>
            <a:r>
              <a:rPr lang="ar-IQ" sz="2000" b="1" dirty="0" smtClean="0">
                <a:solidFill>
                  <a:srgbClr val="000099"/>
                </a:solidFill>
              </a:rPr>
              <a:t>(0-1</a:t>
            </a:r>
            <a:r>
              <a:rPr lang="ar-IQ" sz="2000" b="1" dirty="0" err="1" smtClean="0">
                <a:solidFill>
                  <a:srgbClr val="000099"/>
                </a:solidFill>
              </a:rPr>
              <a:t>) .</a:t>
            </a:r>
            <a:endParaRPr lang="ar-IQ" sz="2000" b="1" dirty="0" smtClean="0">
              <a:solidFill>
                <a:srgbClr val="000099"/>
              </a:solidFill>
            </a:endParaRPr>
          </a:p>
          <a:p>
            <a:endParaRPr lang="ar-IQ" sz="2000" b="1" dirty="0" smtClean="0">
              <a:solidFill>
                <a:srgbClr val="C00000"/>
              </a:solidFill>
            </a:endParaRPr>
          </a:p>
          <a:p>
            <a:endParaRPr lang="ar-IQ"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208912" cy="2376264"/>
          </a:xfrm>
        </p:spPr>
        <p:txBody>
          <a:bodyPr>
            <a:normAutofit/>
          </a:bodyPr>
          <a:lstStyle/>
          <a:p>
            <a:r>
              <a:rPr lang="ar-IQ" sz="1800" b="1" dirty="0" smtClean="0">
                <a:solidFill>
                  <a:srgbClr val="C00000"/>
                </a:solidFill>
              </a:rPr>
              <a:t>اولا: الكفاءة </a:t>
            </a:r>
            <a:r>
              <a:rPr lang="ar-IQ" sz="1800" b="1" dirty="0" err="1" smtClean="0">
                <a:solidFill>
                  <a:srgbClr val="C00000"/>
                </a:solidFill>
              </a:rPr>
              <a:t>الإقتصادية</a:t>
            </a:r>
            <a:r>
              <a:rPr lang="ar-IQ" sz="1800" b="1" dirty="0" smtClean="0">
                <a:solidFill>
                  <a:srgbClr val="C00000"/>
                </a:solidFill>
              </a:rPr>
              <a:t> الموجهه نحو </a:t>
            </a:r>
            <a:r>
              <a:rPr lang="ar-IQ" sz="1800" b="1" dirty="0" err="1" smtClean="0">
                <a:solidFill>
                  <a:srgbClr val="C00000"/>
                </a:solidFill>
              </a:rPr>
              <a:t>المدخلات</a:t>
            </a:r>
            <a:r>
              <a:rPr lang="ar-IQ" sz="1800" b="1" dirty="0" smtClean="0">
                <a:solidFill>
                  <a:srgbClr val="C00000"/>
                </a:solidFill>
              </a:rPr>
              <a:t> </a:t>
            </a:r>
            <a:r>
              <a:rPr lang="ar-IQ" sz="1800" b="1" dirty="0" smtClean="0"/>
              <a:t/>
            </a:r>
            <a:br>
              <a:rPr lang="ar-IQ" sz="1800" b="1" dirty="0" smtClean="0"/>
            </a:br>
            <a:r>
              <a:rPr lang="ar-IQ" sz="1800" b="1" dirty="0" smtClean="0"/>
              <a:t>ويحسب مؤشر الكفاءة الفنية للمزرعة التي تنتج عند النقطة </a:t>
            </a:r>
            <a:r>
              <a:rPr lang="en-US" sz="1800" b="1" dirty="0" smtClean="0"/>
              <a:t>p</a:t>
            </a:r>
            <a:r>
              <a:rPr lang="ar-IQ" sz="1800" b="1" dirty="0" smtClean="0"/>
              <a:t> على الشعاع </a:t>
            </a:r>
            <a:r>
              <a:rPr lang="en-US" sz="1800" b="1" dirty="0" smtClean="0"/>
              <a:t>Op</a:t>
            </a:r>
            <a:r>
              <a:rPr lang="ar-IQ" sz="1800" b="1" dirty="0" smtClean="0"/>
              <a:t> </a:t>
            </a:r>
            <a:r>
              <a:rPr lang="ar-IQ" sz="1800" b="1" dirty="0" err="1" smtClean="0"/>
              <a:t>كالآتي:</a:t>
            </a:r>
            <a:r>
              <a:rPr lang="ar-IQ" sz="1800" b="1" dirty="0" smtClean="0"/>
              <a:t> </a:t>
            </a:r>
            <a:r>
              <a:rPr lang="en-US" sz="1800" b="1" dirty="0" smtClean="0"/>
              <a:t/>
            </a:r>
            <a:br>
              <a:rPr lang="en-US" sz="1800" b="1" dirty="0" smtClean="0"/>
            </a:br>
            <a:r>
              <a:rPr lang="en-US" sz="1800" b="1" dirty="0" smtClean="0"/>
              <a:t>TE</a:t>
            </a:r>
            <a:r>
              <a:rPr lang="en-US" sz="1800" b="1" baseline="-25000" dirty="0" smtClean="0"/>
              <a:t>1</a:t>
            </a:r>
            <a:r>
              <a:rPr lang="en-US" sz="1800" b="1" dirty="0" smtClean="0"/>
              <a:t> = OQ / OP</a:t>
            </a:r>
            <a:br>
              <a:rPr lang="en-US" sz="1800" b="1" dirty="0" smtClean="0"/>
            </a:br>
            <a:r>
              <a:rPr lang="ar-IQ" sz="1800" b="1" dirty="0" smtClean="0"/>
              <a:t>و</a:t>
            </a:r>
            <a:r>
              <a:rPr lang="en-US" sz="1800" b="1" dirty="0" smtClean="0"/>
              <a:t> </a:t>
            </a:r>
            <a:r>
              <a:rPr lang="ar-IQ" sz="1800" b="1" dirty="0" smtClean="0"/>
              <a:t>يمكن بذلك حساب الكفاءة </a:t>
            </a:r>
            <a:r>
              <a:rPr lang="ar-IQ" sz="1800" b="1" dirty="0" err="1" smtClean="0"/>
              <a:t>التخصيصية</a:t>
            </a:r>
            <a:r>
              <a:rPr lang="ar-IQ" sz="1800" b="1" dirty="0" smtClean="0"/>
              <a:t> </a:t>
            </a:r>
            <a:r>
              <a:rPr lang="en-US" sz="1800" b="1" dirty="0" smtClean="0"/>
              <a:t>AE</a:t>
            </a:r>
            <a:r>
              <a:rPr lang="ar-IQ" sz="1800" b="1" dirty="0" smtClean="0"/>
              <a:t> للمزرعة التي تعمل عند </a:t>
            </a:r>
            <a:r>
              <a:rPr lang="en-US" sz="1800" b="1" dirty="0" smtClean="0"/>
              <a:t>P</a:t>
            </a:r>
            <a:r>
              <a:rPr lang="ar-IQ" sz="1800" b="1" dirty="0" smtClean="0"/>
              <a:t> على الشعاع </a:t>
            </a:r>
            <a:r>
              <a:rPr lang="en-US" sz="1800" b="1" dirty="0" smtClean="0"/>
              <a:t>OP</a:t>
            </a:r>
            <a:r>
              <a:rPr lang="ar-IQ" sz="1800" b="1" dirty="0" smtClean="0"/>
              <a:t> </a:t>
            </a:r>
            <a:r>
              <a:rPr lang="ar-IQ" sz="1800" b="1" dirty="0" err="1" smtClean="0"/>
              <a:t>وكالآتي:</a:t>
            </a:r>
            <a:r>
              <a:rPr lang="ar-IQ" sz="1800" b="1" dirty="0" smtClean="0"/>
              <a:t> </a:t>
            </a:r>
            <a:r>
              <a:rPr lang="en-US" sz="1800" b="1" dirty="0" smtClean="0"/>
              <a:t/>
            </a:r>
            <a:br>
              <a:rPr lang="en-US" sz="1800" b="1" dirty="0" smtClean="0"/>
            </a:br>
            <a:r>
              <a:rPr lang="en-US" sz="1800" b="1" dirty="0" smtClean="0"/>
              <a:t>AE</a:t>
            </a:r>
            <a:r>
              <a:rPr lang="en-US" sz="1800" b="1" baseline="-25000" dirty="0" smtClean="0"/>
              <a:t>1</a:t>
            </a:r>
            <a:r>
              <a:rPr lang="en-US" sz="1800" b="1" dirty="0" smtClean="0"/>
              <a:t> = OR / OQ </a:t>
            </a:r>
            <a:r>
              <a:rPr lang="ar-IQ" sz="1800" b="1" dirty="0" smtClean="0"/>
              <a:t/>
            </a:r>
            <a:br>
              <a:rPr lang="ar-IQ" sz="1800" b="1" dirty="0" smtClean="0"/>
            </a:br>
            <a:r>
              <a:rPr lang="ar-IQ" sz="1800" b="1" dirty="0" smtClean="0"/>
              <a:t>وبالتالي يمكن الحصول على الكفاءة </a:t>
            </a:r>
            <a:r>
              <a:rPr lang="ar-IQ" sz="1800" b="1" dirty="0" err="1" smtClean="0"/>
              <a:t>الإِقتصادية</a:t>
            </a:r>
            <a:r>
              <a:rPr lang="ar-IQ" sz="1800" b="1" dirty="0" smtClean="0"/>
              <a:t> وكما </a:t>
            </a:r>
            <a:r>
              <a:rPr lang="ar-IQ" sz="1800" b="1" dirty="0" err="1" smtClean="0"/>
              <a:t>يأتي:</a:t>
            </a:r>
            <a:r>
              <a:rPr lang="ar-IQ" sz="1800" b="1" dirty="0" smtClean="0"/>
              <a:t> </a:t>
            </a:r>
            <a:r>
              <a:rPr lang="en-US" sz="1800" b="1" dirty="0" smtClean="0"/>
              <a:t/>
            </a:r>
            <a:br>
              <a:rPr lang="en-US" sz="1800" b="1" dirty="0" smtClean="0"/>
            </a:br>
            <a:r>
              <a:rPr lang="en-US" sz="1800" b="1" dirty="0" smtClean="0"/>
              <a:t>EE</a:t>
            </a:r>
            <a:r>
              <a:rPr lang="en-US" sz="1800" b="1" baseline="-25000" dirty="0" smtClean="0"/>
              <a:t>1</a:t>
            </a:r>
            <a:r>
              <a:rPr lang="en-US" sz="1800" b="1" dirty="0" smtClean="0"/>
              <a:t> = OR / OP</a:t>
            </a:r>
            <a:endParaRPr lang="ar-IQ" sz="1800" b="1" dirty="0"/>
          </a:p>
        </p:txBody>
      </p:sp>
      <p:sp>
        <p:nvSpPr>
          <p:cNvPr id="3" name="عنصر نائب للمحتوى 2"/>
          <p:cNvSpPr>
            <a:spLocks noGrp="1"/>
          </p:cNvSpPr>
          <p:nvPr>
            <p:ph idx="1"/>
          </p:nvPr>
        </p:nvSpPr>
        <p:spPr/>
        <p:txBody>
          <a:bodyPr>
            <a:normAutofit/>
          </a:bodyPr>
          <a:lstStyle/>
          <a:p>
            <a:pPr rtl="0"/>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979712" y="2780928"/>
            <a:ext cx="5592763" cy="3373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2290266"/>
          </a:xfrm>
        </p:spPr>
        <p:txBody>
          <a:bodyPr>
            <a:normAutofit fontScale="90000"/>
          </a:bodyPr>
          <a:lstStyle/>
          <a:p>
            <a:r>
              <a:rPr lang="ar-IQ" sz="1800" b="1" dirty="0" smtClean="0">
                <a:solidFill>
                  <a:srgbClr val="C00000"/>
                </a:solidFill>
              </a:rPr>
              <a:t>ثانيا: الكفاءة </a:t>
            </a:r>
            <a:r>
              <a:rPr lang="ar-IQ" sz="1800" b="1" dirty="0" err="1" smtClean="0">
                <a:solidFill>
                  <a:srgbClr val="C00000"/>
                </a:solidFill>
              </a:rPr>
              <a:t>الإقتصادية</a:t>
            </a:r>
            <a:r>
              <a:rPr lang="ar-IQ" sz="1800" b="1" dirty="0" smtClean="0">
                <a:solidFill>
                  <a:srgbClr val="C00000"/>
                </a:solidFill>
              </a:rPr>
              <a:t> الموجهه نحو المخرجات</a:t>
            </a:r>
            <a:br>
              <a:rPr lang="ar-IQ" sz="1800" b="1" dirty="0" smtClean="0">
                <a:solidFill>
                  <a:srgbClr val="C00000"/>
                </a:solidFill>
              </a:rPr>
            </a:br>
            <a:r>
              <a:rPr lang="ar-IQ" sz="1800" b="1" dirty="0" smtClean="0"/>
              <a:t>تحسب الكفاءة الفنية للمزرعة على الشعاع </a:t>
            </a:r>
            <a:r>
              <a:rPr lang="en-US" sz="1800" b="1" dirty="0" smtClean="0"/>
              <a:t>OC</a:t>
            </a:r>
            <a:r>
              <a:rPr lang="ar-IQ" sz="1800" b="1" dirty="0" smtClean="0"/>
              <a:t> </a:t>
            </a:r>
            <a:r>
              <a:rPr lang="ar-IQ" sz="1800" b="1" dirty="0" err="1" smtClean="0"/>
              <a:t>كالآتي:</a:t>
            </a:r>
            <a:r>
              <a:rPr lang="ar-IQ" sz="1800" b="1" dirty="0" smtClean="0"/>
              <a:t> </a:t>
            </a:r>
            <a:r>
              <a:rPr lang="en-US" sz="1800" b="1" dirty="0" smtClean="0"/>
              <a:t/>
            </a:r>
            <a:br>
              <a:rPr lang="en-US" sz="1800" b="1" dirty="0" smtClean="0"/>
            </a:br>
            <a:r>
              <a:rPr lang="en-US" sz="1800" b="1" dirty="0" err="1" smtClean="0"/>
              <a:t>TEo</a:t>
            </a:r>
            <a:r>
              <a:rPr lang="en-US" sz="1800" b="1" dirty="0" smtClean="0"/>
              <a:t> = OA / OB</a:t>
            </a:r>
            <a:br>
              <a:rPr lang="en-US" sz="1800" b="1" dirty="0" smtClean="0"/>
            </a:br>
            <a:r>
              <a:rPr lang="en-US" sz="1800" b="1" dirty="0" smtClean="0"/>
              <a:t> </a:t>
            </a:r>
            <a:r>
              <a:rPr lang="ar-IQ" sz="1800" b="1" dirty="0" smtClean="0"/>
              <a:t/>
            </a:r>
            <a:br>
              <a:rPr lang="ar-IQ" sz="1800" b="1" dirty="0" smtClean="0"/>
            </a:br>
            <a:r>
              <a:rPr lang="ar-IQ" sz="1800" b="1" dirty="0" smtClean="0"/>
              <a:t>ونحدد الكفاءة </a:t>
            </a:r>
            <a:r>
              <a:rPr lang="ar-IQ" sz="1800" b="1" dirty="0" err="1" smtClean="0"/>
              <a:t>التخصيصية</a:t>
            </a:r>
            <a:r>
              <a:rPr lang="ar-IQ" sz="1800" b="1" dirty="0" smtClean="0"/>
              <a:t> </a:t>
            </a:r>
            <a:r>
              <a:rPr lang="en-US" sz="1800" b="1" dirty="0" err="1" smtClean="0"/>
              <a:t>AEo</a:t>
            </a:r>
            <a:r>
              <a:rPr lang="ar-IQ" sz="1800" b="1" dirty="0" smtClean="0"/>
              <a:t> للمزرعة التي تنتج عند النقطة </a:t>
            </a:r>
            <a:r>
              <a:rPr lang="en-US" sz="1800" b="1" dirty="0" smtClean="0"/>
              <a:t>B</a:t>
            </a:r>
            <a:r>
              <a:rPr lang="ar-IQ" sz="1800" b="1" dirty="0" smtClean="0"/>
              <a:t> بدلاً من  على الشعاع </a:t>
            </a:r>
            <a:r>
              <a:rPr lang="en-US" sz="1800" b="1" dirty="0" smtClean="0"/>
              <a:t>OC</a:t>
            </a:r>
            <a:r>
              <a:rPr lang="ar-IQ" sz="1800" b="1" dirty="0" smtClean="0"/>
              <a:t> وكما يأتي:</a:t>
            </a:r>
            <a:r>
              <a:rPr lang="en-US" sz="1800" b="1" dirty="0" smtClean="0"/>
              <a:t/>
            </a:r>
            <a:br>
              <a:rPr lang="en-US" sz="1800" b="1" dirty="0" smtClean="0"/>
            </a:br>
            <a:r>
              <a:rPr lang="en-US" sz="1800" b="1" dirty="0" err="1" smtClean="0"/>
              <a:t>AEo</a:t>
            </a:r>
            <a:r>
              <a:rPr lang="en-US" sz="1800" b="1" dirty="0" smtClean="0"/>
              <a:t> = OB / OC</a:t>
            </a:r>
            <a:br>
              <a:rPr lang="en-US" sz="1800" b="1" dirty="0" smtClean="0"/>
            </a:br>
            <a:r>
              <a:rPr lang="en-US" sz="1800" b="1" dirty="0" smtClean="0"/>
              <a:t> </a:t>
            </a:r>
            <a:r>
              <a:rPr lang="ar-IQ" sz="1800" b="1" dirty="0" smtClean="0"/>
              <a:t/>
            </a:r>
            <a:br>
              <a:rPr lang="ar-IQ" sz="1800" b="1" dirty="0" smtClean="0"/>
            </a:br>
            <a:r>
              <a:rPr lang="ar-IQ" sz="1800" b="1" dirty="0" smtClean="0"/>
              <a:t>وبالتالي يمكن الحصول على الكفاءة </a:t>
            </a:r>
            <a:r>
              <a:rPr lang="ar-IQ" sz="1800" b="1" dirty="0" err="1" smtClean="0"/>
              <a:t>الإِقتصادية</a:t>
            </a:r>
            <a:r>
              <a:rPr lang="ar-IQ" sz="1800" b="1" dirty="0" smtClean="0"/>
              <a:t> للمزرعة كما </a:t>
            </a:r>
            <a:r>
              <a:rPr lang="ar-IQ" sz="1800" b="1" dirty="0" err="1" smtClean="0"/>
              <a:t>يأتي:</a:t>
            </a:r>
            <a:r>
              <a:rPr lang="ar-IQ" sz="1800" b="1" dirty="0" smtClean="0"/>
              <a:t> </a:t>
            </a:r>
            <a:r>
              <a:rPr lang="en-US" sz="1800" b="1" dirty="0" smtClean="0"/>
              <a:t/>
            </a:r>
            <a:br>
              <a:rPr lang="en-US" sz="1800" b="1" dirty="0" smtClean="0"/>
            </a:br>
            <a:r>
              <a:rPr lang="en-US" sz="1800" b="1" dirty="0" err="1" smtClean="0"/>
              <a:t>EEo</a:t>
            </a:r>
            <a:r>
              <a:rPr lang="en-US" sz="1800" b="1" dirty="0" smtClean="0"/>
              <a:t> = OA/OC = (OA/OB) × (OB/OC) = </a:t>
            </a:r>
            <a:r>
              <a:rPr lang="en-US" sz="1800" b="1" dirty="0" err="1" smtClean="0"/>
              <a:t>TEo</a:t>
            </a:r>
            <a:r>
              <a:rPr lang="en-US" sz="1800" b="1" dirty="0" smtClean="0"/>
              <a:t> × </a:t>
            </a:r>
            <a:r>
              <a:rPr lang="en-US" sz="1800" b="1" dirty="0" err="1" smtClean="0"/>
              <a:t>Aeo</a:t>
            </a:r>
            <a:r>
              <a:rPr lang="en-US" sz="1800" b="1" dirty="0" smtClean="0"/>
              <a:t/>
            </a:r>
            <a:br>
              <a:rPr lang="en-US" sz="1800" b="1" dirty="0" smtClean="0"/>
            </a:br>
            <a:r>
              <a:rPr lang="en-US" sz="1800" b="1" dirty="0" smtClean="0"/>
              <a:t> </a:t>
            </a:r>
            <a:endParaRPr lang="ar-IQ" sz="1800" b="1" dirty="0" smtClean="0">
              <a:solidFill>
                <a:srgbClr val="C0000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835696" y="3068960"/>
            <a:ext cx="5580570" cy="33779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طريقة التحليل الحدودي العشوائي</a:t>
            </a:r>
            <a:r>
              <a:rPr lang="en-US" dirty="0" smtClean="0"/>
              <a:t/>
            </a:r>
            <a:br>
              <a:rPr lang="en-US" dirty="0" smtClean="0"/>
            </a:br>
            <a:r>
              <a:rPr lang="en-US" b="1" dirty="0" smtClean="0"/>
              <a:t>The Stochastic Frontier Analysis Method</a:t>
            </a:r>
            <a:endParaRPr lang="ar-IQ" dirty="0"/>
          </a:p>
        </p:txBody>
      </p:sp>
      <p:sp>
        <p:nvSpPr>
          <p:cNvPr id="3" name="عنصر نائب للمحتوى 2"/>
          <p:cNvSpPr>
            <a:spLocks noGrp="1"/>
          </p:cNvSpPr>
          <p:nvPr>
            <p:ph idx="1"/>
          </p:nvPr>
        </p:nvSpPr>
        <p:spPr>
          <a:xfrm>
            <a:off x="395536" y="1916832"/>
            <a:ext cx="8229600" cy="4525963"/>
          </a:xfrm>
          <a:solidFill>
            <a:srgbClr val="00B050"/>
          </a:solidFill>
        </p:spPr>
        <p:txBody>
          <a:bodyPr>
            <a:normAutofit fontScale="77500" lnSpcReduction="20000"/>
          </a:bodyPr>
          <a:lstStyle/>
          <a:p>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أَصبح التحليل الحدودي العشوائي أداةً له مؤيدوه في التحليل، فضلاً عن الميزة الخاصة التي يمتلكها وهي القدرة على تكوين أُنموذج يشرح العلاقات ومحددات عدم الكفاءة في مرحلة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واحدة.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ويستخدم هذا الأنموذج لقياس مستوى الكفاءة الفنية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والتخصيصية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للمزرعة، وبالتالي تقدير الكفاءة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الإِقتصادية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ويتم اجراء التحليل الحدودي العشوائي باستخدام برنامج حاسب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يدعى (</a:t>
            </a:r>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rPr>
              <a:t>Frontier</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وهو البرنامج الأكثر شيوعاً بوصفه أداة سهلة لتقدير الحدود العشوائية في دالة الإنتاج والتكاليف في كل وقت سواء عندما تكون الكفاءة ثابتة أو متفاوتة، وهناك طريقتان لتقدير عدم الكفاءة امّا بخطوة واحدة، وذلك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بايجاد</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الكفاءة الفنية لكل مزرعة أو بخطوتين، وفي هذه الحالة سوف نجد عدم التناسق في الافتراضات حول توزيع الخطأ بشكل مستقل، لأن الدالة تتكون من عدد من العوامل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المحددة.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ويتم تقدير الكفاءة باستخدام التحليل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العشوائي </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(طرق التقدير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المعلمية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rPr>
              <a:t>Parametric Methods</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إما بواسطة دالة الإنتاج أو التكاليف الحدودية </a:t>
            </a:r>
            <a:r>
              <a:rPr lang="ar-IQ"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العشوائية:</a:t>
            </a:r>
            <a:r>
              <a:rPr lang="ar-IQ"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endParaRPr lang="en-US"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دالة الإنتاج الحدودية العشوائية</a:t>
            </a:r>
            <a:r>
              <a:rPr lang="en-US" dirty="0" smtClean="0"/>
              <a:t/>
            </a:r>
            <a:br>
              <a:rPr lang="en-US" dirty="0" smtClean="0"/>
            </a:br>
            <a:r>
              <a:rPr lang="ar-IQ" b="1" dirty="0" smtClean="0"/>
              <a:t> </a:t>
            </a:r>
            <a:r>
              <a:rPr lang="en-US" b="1" dirty="0" smtClean="0"/>
              <a:t>The Stochastic Frontier Production Function</a:t>
            </a:r>
            <a:endParaRPr lang="en-US" dirty="0"/>
          </a:p>
        </p:txBody>
      </p:sp>
      <p:sp>
        <p:nvSpPr>
          <p:cNvPr id="3" name="عنصر نائب للمحتوى 2"/>
          <p:cNvSpPr>
            <a:spLocks noGrp="1"/>
          </p:cNvSpPr>
          <p:nvPr>
            <p:ph idx="1"/>
          </p:nvPr>
        </p:nvSpPr>
        <p:spPr>
          <a:xfrm>
            <a:off x="467544" y="1916832"/>
            <a:ext cx="8229600" cy="4525963"/>
          </a:xfrm>
          <a:solidFill>
            <a:srgbClr val="00B050"/>
          </a:solidFill>
        </p:spPr>
        <p:txBody>
          <a:bodyPr>
            <a:normAutofit fontScale="85000" lnSpcReduction="10000"/>
          </a:bodyPr>
          <a:lstStyle/>
          <a:p>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اقترحت دالة الإنتاج الحدودية العشوائية بشكل مستقل من قبل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Lovell  Aigner,1977</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وتستخدم دالة </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الإنتاج</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Cobb-Douglas </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لتحديد أنموذج دالة الإنتاج الحدودية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العشوائية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SFPF</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الذي تم استخدامه من أجل تقدير الكفاءة الفنية للمزارع وعلى نطاق واسع في البلدان النامية والمتقدمة، والذي يعد اساساً لاشتقاق دالة التكاليف الحدودية العشوائية.</a:t>
            </a:r>
          </a:p>
          <a:p>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وتختلف دالة الإنتاج الحدودية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العشوائية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SFPF</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عن دالة </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الإنتاج </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بصيغة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Cobb-Douglas</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وباستخدام بيانات لعدد من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المنشآت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n</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تكون الصيغة العامة لها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هي:</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endPar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endParaRPr>
          </a:p>
          <a:p>
            <a:r>
              <a:rPr lang="en-US"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LnQi</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 = </a:t>
            </a:r>
            <a:r>
              <a:rPr lang="en-US"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Xiβ</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 + </a:t>
            </a:r>
            <a:r>
              <a:rPr lang="en-US"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ui</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  ………..(1)                   </a:t>
            </a:r>
          </a:p>
          <a:p>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r>
              <a:rPr lang="en-US"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ui</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عبارة عن متغير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عشوائي (</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Random variable</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غير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سالب </a:t>
            </a:r>
            <a:b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b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a:t>
            </a:r>
            <a:r>
              <a:rPr lang="en-US" dirty="0" smtClean="0">
                <a:ln w="18000">
                  <a:solidFill>
                    <a:schemeClr val="accent2">
                      <a:satMod val="140000"/>
                    </a:schemeClr>
                  </a:solidFill>
                  <a:prstDash val="solid"/>
                  <a:miter lim="800000"/>
                </a:ln>
                <a:effectLst>
                  <a:outerShdw blurRad="25500" dist="23000" dir="7020000" algn="tl">
                    <a:srgbClr val="000000">
                      <a:alpha val="50000"/>
                    </a:srgbClr>
                  </a:outerShdw>
                </a:effectLst>
              </a:rPr>
              <a:t>Non-Negative</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ذات العلاقة بعدم الكفاءة الفنية للمنشأة في </a:t>
            </a:r>
            <a:r>
              <a:rPr lang="ar-IQ" dirty="0" err="1" smtClean="0">
                <a:ln w="18000">
                  <a:solidFill>
                    <a:schemeClr val="accent2">
                      <a:satMod val="140000"/>
                    </a:schemeClr>
                  </a:solidFill>
                  <a:prstDash val="solid"/>
                  <a:miter lim="800000"/>
                </a:ln>
                <a:effectLst>
                  <a:outerShdw blurRad="25500" dist="23000" dir="7020000" algn="tl">
                    <a:srgbClr val="000000">
                      <a:alpha val="50000"/>
                    </a:srgbClr>
                  </a:outerShdw>
                </a:effectLst>
              </a:rPr>
              <a:t>الصناعة.</a:t>
            </a:r>
            <a:r>
              <a:rPr lang="ar-IQ"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endParaRPr lang="ar-IQ"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062664" cy="2376264"/>
          </a:xfrm>
        </p:spPr>
        <p:txBody>
          <a:bodyPr>
            <a:normAutofit/>
          </a:bodyPr>
          <a:lstStyle/>
          <a:p>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في حين أن أنموذج دالة الإنتاج الحدودية العشوائية يختلف عن الأنموذج المذكور في المعادلة السابقة في اضافة خطأ </a:t>
            </a:r>
            <a:r>
              <a:rPr lang="ar-IQ"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عشوائي (</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Vi</a:t>
            </a: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للخطأ العشوائي غير </a:t>
            </a:r>
            <a:r>
              <a:rPr lang="ar-IQ"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السالب (</a:t>
            </a:r>
            <a:r>
              <a:rPr lang="en-US"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ui</a:t>
            </a: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ويأخذ الأُنموذج الصيغة </a:t>
            </a:r>
            <a:r>
              <a:rPr lang="ar-IQ"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الآتية:</a:t>
            </a: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a:r>
            <a:b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br>
            <a:r>
              <a:rPr lang="en-US"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LnQi</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 </a:t>
            </a:r>
            <a:r>
              <a:rPr lang="en-US"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Xiβ</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 (vi – </a:t>
            </a:r>
            <a:r>
              <a:rPr lang="en-US"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ui</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 (</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2)</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a:r>
            <a:b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b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اذ ان الخطأ </a:t>
            </a:r>
            <a:r>
              <a:rPr lang="ar-IQ"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العشوائي (</a:t>
            </a:r>
            <a:r>
              <a:rPr lang="en-US"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vi</a:t>
            </a: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يعبر عن خطأ القياس </a:t>
            </a:r>
            <a:r>
              <a:rPr lang="ar-IQ" sz="20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والاخطاء</a:t>
            </a:r>
            <a:r>
              <a:rPr lang="ar-IQ"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 العشوائية الاخرى</a:t>
            </a:r>
            <a:endParaRPr lang="ar-IQ"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3" name="عنوان فرعي 2"/>
          <p:cNvSpPr>
            <a:spLocks noGrp="1"/>
          </p:cNvSpPr>
          <p:nvPr>
            <p:ph type="subTitle" idx="1"/>
          </p:nvPr>
        </p:nvSpPr>
        <p:spPr>
          <a:xfrm>
            <a:off x="467544" y="2420888"/>
            <a:ext cx="8136904" cy="3816424"/>
          </a:xfrm>
          <a:solidFill>
            <a:schemeClr val="accent1"/>
          </a:solidFill>
        </p:spPr>
        <p:txBody>
          <a:bodyPr>
            <a:normAutofit lnSpcReduction="10000"/>
          </a:bodyPr>
          <a:lstStyle/>
          <a:p>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وبما أن </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vi</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تأخذ قيما" موجبة أو سالبة فإن دالة حدود الإنتاج </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العشوائية ((</a:t>
            </a:r>
            <a:r>
              <a:rPr lang="en-US"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xiβ</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 vi</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exp</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تتذبذب حول الجزء غير </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العشوائي (</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Deterministic</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الخاص بدالة حدود الإنتاج هذه وبذلك فإن أنموذج الحدود العشوائية يسمح بتقدير الخطأ المعياري، وعليه يمكن القيام بالاختبارات الاحصائية </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للفرض (</a:t>
            </a:r>
            <a:r>
              <a:rPr lang="en-US"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Hypothese</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Testing</a:t>
            </a: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وذلك باستخدام احدى الطرائق التحليلية </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مثل </a:t>
            </a:r>
            <a:b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b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Maximum Likelihood</a:t>
            </a:r>
            <a:r>
              <a:rPr lang="ar-IQ"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ar-IQ"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كلاسيكي">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TotalTime>
  <Words>1628</Words>
  <Application>Microsoft Office PowerPoint</Application>
  <PresentationFormat>عرض على الشاشة (3:4)‏</PresentationFormat>
  <Paragraphs>136</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سمة Office</vt:lpstr>
      <vt:lpstr>أساليب قياس الكفاءة الاقتصادية والانتاجية الكلية للعناصر</vt:lpstr>
      <vt:lpstr>الشريحة 2</vt:lpstr>
      <vt:lpstr>أسلوب تحليل مغلف البيانات (DEA): هو "أداة تستخدم البرمجة الخطية لتحديد المزيج الأمثل لمجموعة مدخلات ومجموعة مخرجات لمنشآت انتاجية متماثلة الاهداف، وذلك بناء على الأداء الفعلي  لهذه المنشآت.   طريقة التحليل الحدودي العشوائي( SFAM): أداةً لقياس مستوى الكفاءة الفنية والتخصيصية للمنشاة، وبالتالي تقدير الكفاءة الإِقتصادية ويتم اجراء التحليل الحدودي العشوائي باستخدام برنامج حاسب يدعى (Frontier) وهوالبرنامج الأكثر شيوعاً بوصفه أداة سهلة لتقدير الحدود العشوائية (طرق التقدير المعلمية Parametric Methods).</vt:lpstr>
      <vt:lpstr>مكونات الكفاءة الإقتصادية </vt:lpstr>
      <vt:lpstr>اولا: الكفاءة الإقتصادية الموجهه نحو المدخلات  ويحسب مؤشر الكفاءة الفنية للمزرعة التي تنتج عند النقطة p على الشعاع Op كالآتي:  TE1 = OQ / OP و يمكن بذلك حساب الكفاءة التخصيصية AE للمزرعة التي تعمل عند P على الشعاع OP وكالآتي:  AE1 = OR / OQ  وبالتالي يمكن الحصول على الكفاءة الإِقتصادية وكما يأتي:  EE1 = OR / OP</vt:lpstr>
      <vt:lpstr>ثانيا: الكفاءة الإقتصادية الموجهه نحو المخرجات تحسب الكفاءة الفنية للمزرعة على الشعاع OC كالآتي:  TEo = OA / OB   ونحدد الكفاءة التخصيصية AEo للمزرعة التي تنتج عند النقطة B بدلاً من  على الشعاع OC وكما يأتي: AEo = OB / OC   وبالتالي يمكن الحصول على الكفاءة الإِقتصادية للمزرعة كما يأتي:  EEo = OA/OC = (OA/OB) × (OB/OC) = TEo × Aeo  </vt:lpstr>
      <vt:lpstr>طريقة التحليل الحدودي العشوائي The Stochastic Frontier Analysis Method</vt:lpstr>
      <vt:lpstr>دالة الإنتاج الحدودية العشوائية  The Stochastic Frontier Production Function</vt:lpstr>
      <vt:lpstr>في حين أن أنموذج دالة الإنتاج الحدودية العشوائية يختلف عن الأنموذج المذكور في المعادلة السابقة في اضافة خطأ عشوائي (Vi) للخطأ العشوائي غير السالب (ui) ويأخذ الأُنموذج الصيغة الآتية:  LnQi = Xiβ + (vi – ui)     ………………………………………...…. (2) اذ ان الخطأ العشوائي (vi) يعبر عن خطأ القياس والاخطاء العشوائية الاخرى</vt:lpstr>
      <vt:lpstr>الكفاءة الفنية TE    وباستخدام دالة الإنتاج الحدودية العشوائية فإن نسبة الإنتاج الفعلي للمنشأة i إلى الإنتاج الأمثل (Potential) تقيس الكفاءة الفنية للمنشأة i وكما يأتي: TEi  = yi / yi* = f(xi:β) exp (vi-ui) / f(xi:β) expvi = exp (-ui) …… (3) حيث أن:   yi هو الإنتاج الفعلي للمنشاة i  و yi* الإنتاج الأمثل.     أما TEi فهي الكفاءة الفنية للمنشأة i والتي تأخذ القيم ما بين الصفر والواحد</vt:lpstr>
      <vt:lpstr>دالة التكاليف الحدودية العشوائية The Stochastic Frontier Cost Function</vt:lpstr>
      <vt:lpstr>الكفاءة التخصيصية AE   </vt:lpstr>
      <vt:lpstr>الكفاءة الاقتصادية EE</vt:lpstr>
      <vt:lpstr>توصيف أُنموذج التحليل الحدودي العشوائي (SFA) وفق دالة الانتاج اللوغارتمية المتفوقة (Transcendental Logarithmic Function</vt:lpstr>
      <vt:lpstr>الشريحة 15</vt:lpstr>
      <vt:lpstr>الخطوة الثالثة: التي يتم فيها الحصول على تقديرات الاحتمالية القصوى لمعلمات دالة الانتاج الحدودية العشوائية وذلك باستخدام طريقة (Maximum Likelihood) وفق دالة الانتاج اللوغارتمية المتفوقة وهي من أوسع الصيغ الدالية انتشاراً التي قدمها الاقتصادي (Christensen et al, 1973) وهي متفوقة على بقية الدوال الإنتاجية الأخرى. وخاصة عندما يكون لدينا أكثر من عاملي إنتاج كما أنها دالة جذابة تتضمن متغيرات خطية وتربيعية وبأعداد اعتباطية من عوامل الانتاج وهي دالة أسية للوغاريتم عوامل الانتاج </vt:lpstr>
      <vt:lpstr>- نتائج تقدير الكفاءة الفنية TE بطريقة (Stochastic Frontier Approch) : </vt:lpstr>
      <vt:lpstr>الشريحة 18</vt:lpstr>
      <vt:lpstr>نتائج تقدير الكفاءة الفنية (TE) وفق دالة الانتاج (TL)</vt:lpstr>
      <vt:lpstr>الشريحة 20</vt:lpstr>
      <vt:lpstr>المواضيع المتبقية ذات الصلة هي:</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التحليل الحدودي العشوائي The Stochastic Frontier Analysis Method </dc:title>
  <dc:creator>Thinkpad</dc:creator>
  <cp:lastModifiedBy>Thinkpad</cp:lastModifiedBy>
  <cp:revision>119</cp:revision>
  <dcterms:created xsi:type="dcterms:W3CDTF">2013-02-26T08:16:00Z</dcterms:created>
  <dcterms:modified xsi:type="dcterms:W3CDTF">2013-03-11T05:52:33Z</dcterms:modified>
</cp:coreProperties>
</file>