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notesMasterIdLst>
    <p:notesMasterId r:id="rId22"/>
  </p:notesMasterIdLst>
  <p:sldIdLst>
    <p:sldId id="256" r:id="rId2"/>
    <p:sldId id="257" r:id="rId3"/>
    <p:sldId id="258" r:id="rId4"/>
    <p:sldId id="259" r:id="rId5"/>
    <p:sldId id="289" r:id="rId6"/>
    <p:sldId id="287" r:id="rId7"/>
    <p:sldId id="260" r:id="rId8"/>
    <p:sldId id="288" r:id="rId9"/>
    <p:sldId id="285" r:id="rId10"/>
    <p:sldId id="261" r:id="rId11"/>
    <p:sldId id="278" r:id="rId12"/>
    <p:sldId id="280" r:id="rId13"/>
    <p:sldId id="281" r:id="rId14"/>
    <p:sldId id="282" r:id="rId15"/>
    <p:sldId id="283" r:id="rId16"/>
    <p:sldId id="268" r:id="rId17"/>
    <p:sldId id="286" r:id="rId18"/>
    <p:sldId id="275" r:id="rId19"/>
    <p:sldId id="276" r:id="rId20"/>
    <p:sldId id="277" r:id="rId21"/>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66" d="100"/>
          <a:sy n="66" d="100"/>
        </p:scale>
        <p:origin x="-150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dirty="0"/>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0A62C149-B741-4FB3-8E2E-1988CC8533F8}" type="datetimeFigureOut">
              <a:rPr lang="ar-IQ" smtClean="0"/>
              <a:pPr/>
              <a:t>25/04/1434</a:t>
            </a:fld>
            <a:endParaRPr lang="ar-IQ" dirty="0"/>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dirty="0"/>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dirty="0"/>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5BF5275A-ECBC-4E4F-9587-0CA208F25E4C}" type="slidenum">
              <a:rPr lang="ar-IQ" smtClean="0"/>
              <a:pPr/>
              <a:t>‹#›</a:t>
            </a:fld>
            <a:endParaRPr lang="ar-IQ" dirty="0"/>
          </a:p>
        </p:txBody>
      </p:sp>
    </p:spTree>
    <p:extLst>
      <p:ext uri="{BB962C8B-B14F-4D97-AF65-F5344CB8AC3E}">
        <p14:creationId xmlns:p14="http://schemas.microsoft.com/office/powerpoint/2010/main" xmlns="" val="3294349562"/>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IQ" dirty="0"/>
          </a:p>
        </p:txBody>
      </p:sp>
      <p:sp>
        <p:nvSpPr>
          <p:cNvPr id="4" name="عنصر نائب لرقم الشريحة 3"/>
          <p:cNvSpPr>
            <a:spLocks noGrp="1"/>
          </p:cNvSpPr>
          <p:nvPr>
            <p:ph type="sldNum" sz="quarter" idx="10"/>
          </p:nvPr>
        </p:nvSpPr>
        <p:spPr/>
        <p:txBody>
          <a:bodyPr/>
          <a:lstStyle/>
          <a:p>
            <a:fld id="{5BF5275A-ECBC-4E4F-9587-0CA208F25E4C}" type="slidenum">
              <a:rPr lang="ar-IQ" smtClean="0"/>
              <a:pPr/>
              <a:t>10</a:t>
            </a:fld>
            <a:endParaRPr lang="ar-IQ"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عنوان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عنوان فرعي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عنصر نائب للتاريخ 29"/>
          <p:cNvSpPr>
            <a:spLocks noGrp="1"/>
          </p:cNvSpPr>
          <p:nvPr>
            <p:ph type="dt" sz="half" idx="10"/>
          </p:nvPr>
        </p:nvSpPr>
        <p:spPr/>
        <p:txBody>
          <a:bodyPr/>
          <a:lstStyle/>
          <a:p>
            <a:fld id="{1F700934-E385-4813-B897-5376ED130A09}" type="datetimeFigureOut">
              <a:rPr lang="ar-IQ" smtClean="0"/>
              <a:pPr/>
              <a:t>25/04/1434</a:t>
            </a:fld>
            <a:endParaRPr lang="ar-IQ" dirty="0"/>
          </a:p>
        </p:txBody>
      </p:sp>
      <p:sp>
        <p:nvSpPr>
          <p:cNvPr id="19" name="عنصر نائب للتذييل 18"/>
          <p:cNvSpPr>
            <a:spLocks noGrp="1"/>
          </p:cNvSpPr>
          <p:nvPr>
            <p:ph type="ftr" sz="quarter" idx="11"/>
          </p:nvPr>
        </p:nvSpPr>
        <p:spPr/>
        <p:txBody>
          <a:bodyPr/>
          <a:lstStyle/>
          <a:p>
            <a:endParaRPr lang="ar-IQ" dirty="0"/>
          </a:p>
        </p:txBody>
      </p:sp>
      <p:sp>
        <p:nvSpPr>
          <p:cNvPr id="27" name="عنصر نائب لرقم الشريحة 26"/>
          <p:cNvSpPr>
            <a:spLocks noGrp="1"/>
          </p:cNvSpPr>
          <p:nvPr>
            <p:ph type="sldNum" sz="quarter" idx="12"/>
          </p:nvPr>
        </p:nvSpPr>
        <p:spPr/>
        <p:txBody>
          <a:bodyPr/>
          <a:lstStyle/>
          <a:p>
            <a:fld id="{6D1DBF90-CC94-4DAB-99D5-76F4B5D487BC}" type="slidenum">
              <a:rPr lang="ar-IQ" smtClean="0"/>
              <a:pPr/>
              <a:t>‹#›</a:t>
            </a:fld>
            <a:endParaRPr lang="ar-IQ"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F700934-E385-4813-B897-5376ED130A09}" type="datetimeFigureOut">
              <a:rPr lang="ar-IQ" smtClean="0"/>
              <a:pPr/>
              <a:t>25/04/1434</a:t>
            </a:fld>
            <a:endParaRPr lang="ar-IQ" dirty="0"/>
          </a:p>
        </p:txBody>
      </p:sp>
      <p:sp>
        <p:nvSpPr>
          <p:cNvPr id="5" name="عنصر نائب للتذييل 4"/>
          <p:cNvSpPr>
            <a:spLocks noGrp="1"/>
          </p:cNvSpPr>
          <p:nvPr>
            <p:ph type="ftr" sz="quarter" idx="11"/>
          </p:nvPr>
        </p:nvSpPr>
        <p:spPr/>
        <p:txBody>
          <a:bodyPr/>
          <a:lstStyle/>
          <a:p>
            <a:endParaRPr lang="ar-IQ" dirty="0"/>
          </a:p>
        </p:txBody>
      </p:sp>
      <p:sp>
        <p:nvSpPr>
          <p:cNvPr id="6" name="عنصر نائب لرقم الشريحة 5"/>
          <p:cNvSpPr>
            <a:spLocks noGrp="1"/>
          </p:cNvSpPr>
          <p:nvPr>
            <p:ph type="sldNum" sz="quarter" idx="12"/>
          </p:nvPr>
        </p:nvSpPr>
        <p:spPr/>
        <p:txBody>
          <a:bodyPr/>
          <a:lstStyle/>
          <a:p>
            <a:fld id="{6D1DBF90-CC94-4DAB-99D5-76F4B5D487BC}" type="slidenum">
              <a:rPr lang="ar-IQ" smtClean="0"/>
              <a:pPr/>
              <a:t>‹#›</a:t>
            </a:fld>
            <a:endParaRPr lang="ar-IQ"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F700934-E385-4813-B897-5376ED130A09}" type="datetimeFigureOut">
              <a:rPr lang="ar-IQ" smtClean="0"/>
              <a:pPr/>
              <a:t>25/04/1434</a:t>
            </a:fld>
            <a:endParaRPr lang="ar-IQ" dirty="0"/>
          </a:p>
        </p:txBody>
      </p:sp>
      <p:sp>
        <p:nvSpPr>
          <p:cNvPr id="5" name="عنصر نائب للتذييل 4"/>
          <p:cNvSpPr>
            <a:spLocks noGrp="1"/>
          </p:cNvSpPr>
          <p:nvPr>
            <p:ph type="ftr" sz="quarter" idx="11"/>
          </p:nvPr>
        </p:nvSpPr>
        <p:spPr/>
        <p:txBody>
          <a:bodyPr/>
          <a:lstStyle/>
          <a:p>
            <a:endParaRPr lang="ar-IQ" dirty="0"/>
          </a:p>
        </p:txBody>
      </p:sp>
      <p:sp>
        <p:nvSpPr>
          <p:cNvPr id="6" name="عنصر نائب لرقم الشريحة 5"/>
          <p:cNvSpPr>
            <a:spLocks noGrp="1"/>
          </p:cNvSpPr>
          <p:nvPr>
            <p:ph type="sldNum" sz="quarter" idx="12"/>
          </p:nvPr>
        </p:nvSpPr>
        <p:spPr/>
        <p:txBody>
          <a:bodyPr/>
          <a:lstStyle/>
          <a:p>
            <a:fld id="{6D1DBF90-CC94-4DAB-99D5-76F4B5D487BC}" type="slidenum">
              <a:rPr lang="ar-IQ" smtClean="0"/>
              <a:pPr/>
              <a:t>‹#›</a:t>
            </a:fld>
            <a:endParaRPr lang="ar-IQ"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F700934-E385-4813-B897-5376ED130A09}" type="datetimeFigureOut">
              <a:rPr lang="ar-IQ" smtClean="0"/>
              <a:pPr/>
              <a:t>25/04/1434</a:t>
            </a:fld>
            <a:endParaRPr lang="ar-IQ" dirty="0"/>
          </a:p>
        </p:txBody>
      </p:sp>
      <p:sp>
        <p:nvSpPr>
          <p:cNvPr id="5" name="عنصر نائب للتذييل 4"/>
          <p:cNvSpPr>
            <a:spLocks noGrp="1"/>
          </p:cNvSpPr>
          <p:nvPr>
            <p:ph type="ftr" sz="quarter" idx="11"/>
          </p:nvPr>
        </p:nvSpPr>
        <p:spPr/>
        <p:txBody>
          <a:bodyPr/>
          <a:lstStyle/>
          <a:p>
            <a:endParaRPr lang="ar-IQ" dirty="0"/>
          </a:p>
        </p:txBody>
      </p:sp>
      <p:sp>
        <p:nvSpPr>
          <p:cNvPr id="6" name="عنصر نائب لرقم الشريحة 5"/>
          <p:cNvSpPr>
            <a:spLocks noGrp="1"/>
          </p:cNvSpPr>
          <p:nvPr>
            <p:ph type="sldNum" sz="quarter" idx="12"/>
          </p:nvPr>
        </p:nvSpPr>
        <p:spPr/>
        <p:txBody>
          <a:bodyPr/>
          <a:lstStyle/>
          <a:p>
            <a:fld id="{6D1DBF90-CC94-4DAB-99D5-76F4B5D487BC}" type="slidenum">
              <a:rPr lang="ar-IQ" smtClean="0"/>
              <a:pPr/>
              <a:t>‹#›</a:t>
            </a:fld>
            <a:endParaRPr lang="ar-IQ"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F700934-E385-4813-B897-5376ED130A09}" type="datetimeFigureOut">
              <a:rPr lang="ar-IQ" smtClean="0"/>
              <a:pPr/>
              <a:t>25/04/1434</a:t>
            </a:fld>
            <a:endParaRPr lang="ar-IQ" dirty="0"/>
          </a:p>
        </p:txBody>
      </p:sp>
      <p:sp>
        <p:nvSpPr>
          <p:cNvPr id="5" name="عنصر نائب للتذييل 4"/>
          <p:cNvSpPr>
            <a:spLocks noGrp="1"/>
          </p:cNvSpPr>
          <p:nvPr>
            <p:ph type="ftr" sz="quarter" idx="11"/>
          </p:nvPr>
        </p:nvSpPr>
        <p:spPr/>
        <p:txBody>
          <a:bodyPr/>
          <a:lstStyle/>
          <a:p>
            <a:endParaRPr lang="ar-IQ" dirty="0"/>
          </a:p>
        </p:txBody>
      </p:sp>
      <p:sp>
        <p:nvSpPr>
          <p:cNvPr id="6" name="عنصر نائب لرقم الشريحة 5"/>
          <p:cNvSpPr>
            <a:spLocks noGrp="1"/>
          </p:cNvSpPr>
          <p:nvPr>
            <p:ph type="sldNum" sz="quarter" idx="12"/>
          </p:nvPr>
        </p:nvSpPr>
        <p:spPr/>
        <p:txBody>
          <a:bodyPr/>
          <a:lstStyle/>
          <a:p>
            <a:fld id="{6D1DBF90-CC94-4DAB-99D5-76F4B5D487BC}" type="slidenum">
              <a:rPr lang="ar-IQ" smtClean="0"/>
              <a:pPr/>
              <a:t>‹#›</a:t>
            </a:fld>
            <a:endParaRPr lang="ar-IQ"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1F700934-E385-4813-B897-5376ED130A09}" type="datetimeFigureOut">
              <a:rPr lang="ar-IQ" smtClean="0"/>
              <a:pPr/>
              <a:t>25/04/1434</a:t>
            </a:fld>
            <a:endParaRPr lang="ar-IQ" dirty="0"/>
          </a:p>
        </p:txBody>
      </p:sp>
      <p:sp>
        <p:nvSpPr>
          <p:cNvPr id="6" name="عنصر نائب للتذييل 5"/>
          <p:cNvSpPr>
            <a:spLocks noGrp="1"/>
          </p:cNvSpPr>
          <p:nvPr>
            <p:ph type="ftr" sz="quarter" idx="11"/>
          </p:nvPr>
        </p:nvSpPr>
        <p:spPr/>
        <p:txBody>
          <a:bodyPr/>
          <a:lstStyle/>
          <a:p>
            <a:endParaRPr lang="ar-IQ" dirty="0"/>
          </a:p>
        </p:txBody>
      </p:sp>
      <p:sp>
        <p:nvSpPr>
          <p:cNvPr id="7" name="عنصر نائب لرقم الشريحة 6"/>
          <p:cNvSpPr>
            <a:spLocks noGrp="1"/>
          </p:cNvSpPr>
          <p:nvPr>
            <p:ph type="sldNum" sz="quarter" idx="12"/>
          </p:nvPr>
        </p:nvSpPr>
        <p:spPr/>
        <p:txBody>
          <a:bodyPr/>
          <a:lstStyle/>
          <a:p>
            <a:fld id="{6D1DBF90-CC94-4DAB-99D5-76F4B5D487BC}" type="slidenum">
              <a:rPr lang="ar-IQ" smtClean="0"/>
              <a:pPr/>
              <a:t>‹#›</a:t>
            </a:fld>
            <a:endParaRPr lang="ar-IQ"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p>
            <a:fld id="{1F700934-E385-4813-B897-5376ED130A09}" type="datetimeFigureOut">
              <a:rPr lang="ar-IQ" smtClean="0"/>
              <a:pPr/>
              <a:t>25/04/1434</a:t>
            </a:fld>
            <a:endParaRPr lang="ar-IQ" dirty="0"/>
          </a:p>
        </p:txBody>
      </p:sp>
      <p:sp>
        <p:nvSpPr>
          <p:cNvPr id="8" name="عنصر نائب للتذييل 7"/>
          <p:cNvSpPr>
            <a:spLocks noGrp="1"/>
          </p:cNvSpPr>
          <p:nvPr>
            <p:ph type="ftr" sz="quarter" idx="11"/>
          </p:nvPr>
        </p:nvSpPr>
        <p:spPr/>
        <p:txBody>
          <a:bodyPr/>
          <a:lstStyle/>
          <a:p>
            <a:endParaRPr lang="ar-IQ" dirty="0"/>
          </a:p>
        </p:txBody>
      </p:sp>
      <p:sp>
        <p:nvSpPr>
          <p:cNvPr id="9" name="عنصر نائب لرقم الشريحة 8"/>
          <p:cNvSpPr>
            <a:spLocks noGrp="1"/>
          </p:cNvSpPr>
          <p:nvPr>
            <p:ph type="sldNum" sz="quarter" idx="12"/>
          </p:nvPr>
        </p:nvSpPr>
        <p:spPr/>
        <p:txBody>
          <a:bodyPr/>
          <a:lstStyle/>
          <a:p>
            <a:fld id="{6D1DBF90-CC94-4DAB-99D5-76F4B5D487BC}" type="slidenum">
              <a:rPr lang="ar-IQ" smtClean="0"/>
              <a:pPr/>
              <a:t>‹#›</a:t>
            </a:fld>
            <a:endParaRPr lang="ar-IQ"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1F700934-E385-4813-B897-5376ED130A09}" type="datetimeFigureOut">
              <a:rPr lang="ar-IQ" smtClean="0"/>
              <a:pPr/>
              <a:t>25/04/1434</a:t>
            </a:fld>
            <a:endParaRPr lang="ar-IQ" dirty="0"/>
          </a:p>
        </p:txBody>
      </p:sp>
      <p:sp>
        <p:nvSpPr>
          <p:cNvPr id="4" name="عنصر نائب للتذييل 3"/>
          <p:cNvSpPr>
            <a:spLocks noGrp="1"/>
          </p:cNvSpPr>
          <p:nvPr>
            <p:ph type="ftr" sz="quarter" idx="11"/>
          </p:nvPr>
        </p:nvSpPr>
        <p:spPr/>
        <p:txBody>
          <a:bodyPr/>
          <a:lstStyle/>
          <a:p>
            <a:endParaRPr lang="ar-IQ" dirty="0"/>
          </a:p>
        </p:txBody>
      </p:sp>
      <p:sp>
        <p:nvSpPr>
          <p:cNvPr id="5" name="عنصر نائب لرقم الشريحة 4"/>
          <p:cNvSpPr>
            <a:spLocks noGrp="1"/>
          </p:cNvSpPr>
          <p:nvPr>
            <p:ph type="sldNum" sz="quarter" idx="12"/>
          </p:nvPr>
        </p:nvSpPr>
        <p:spPr/>
        <p:txBody>
          <a:bodyPr/>
          <a:lstStyle/>
          <a:p>
            <a:fld id="{6D1DBF90-CC94-4DAB-99D5-76F4B5D487BC}" type="slidenum">
              <a:rPr lang="ar-IQ" smtClean="0"/>
              <a:pPr/>
              <a:t>‹#›</a:t>
            </a:fld>
            <a:endParaRPr lang="ar-IQ"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F700934-E385-4813-B897-5376ED130A09}" type="datetimeFigureOut">
              <a:rPr lang="ar-IQ" smtClean="0"/>
              <a:pPr/>
              <a:t>25/04/1434</a:t>
            </a:fld>
            <a:endParaRPr lang="ar-IQ" dirty="0"/>
          </a:p>
        </p:txBody>
      </p:sp>
      <p:sp>
        <p:nvSpPr>
          <p:cNvPr id="3" name="عنصر نائب للتذييل 2"/>
          <p:cNvSpPr>
            <a:spLocks noGrp="1"/>
          </p:cNvSpPr>
          <p:nvPr>
            <p:ph type="ftr" sz="quarter" idx="11"/>
          </p:nvPr>
        </p:nvSpPr>
        <p:spPr/>
        <p:txBody>
          <a:bodyPr/>
          <a:lstStyle/>
          <a:p>
            <a:endParaRPr lang="ar-IQ" dirty="0"/>
          </a:p>
        </p:txBody>
      </p:sp>
      <p:sp>
        <p:nvSpPr>
          <p:cNvPr id="4" name="عنصر نائب لرقم الشريحة 3"/>
          <p:cNvSpPr>
            <a:spLocks noGrp="1"/>
          </p:cNvSpPr>
          <p:nvPr>
            <p:ph type="sldNum" sz="quarter" idx="12"/>
          </p:nvPr>
        </p:nvSpPr>
        <p:spPr/>
        <p:txBody>
          <a:bodyPr/>
          <a:lstStyle/>
          <a:p>
            <a:fld id="{6D1DBF90-CC94-4DAB-99D5-76F4B5D487BC}" type="slidenum">
              <a:rPr lang="ar-IQ" smtClean="0"/>
              <a:pPr/>
              <a:t>‹#›</a:t>
            </a:fld>
            <a:endParaRPr lang="ar-IQ"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1F700934-E385-4813-B897-5376ED130A09}" type="datetimeFigureOut">
              <a:rPr lang="ar-IQ" smtClean="0"/>
              <a:pPr/>
              <a:t>25/04/1434</a:t>
            </a:fld>
            <a:endParaRPr lang="ar-IQ" dirty="0"/>
          </a:p>
        </p:txBody>
      </p:sp>
      <p:sp>
        <p:nvSpPr>
          <p:cNvPr id="6" name="عنصر نائب للتذييل 5"/>
          <p:cNvSpPr>
            <a:spLocks noGrp="1"/>
          </p:cNvSpPr>
          <p:nvPr>
            <p:ph type="ftr" sz="quarter" idx="11"/>
          </p:nvPr>
        </p:nvSpPr>
        <p:spPr/>
        <p:txBody>
          <a:bodyPr/>
          <a:lstStyle/>
          <a:p>
            <a:endParaRPr lang="ar-IQ" dirty="0"/>
          </a:p>
        </p:txBody>
      </p:sp>
      <p:sp>
        <p:nvSpPr>
          <p:cNvPr id="7" name="عنصر نائب لرقم الشريحة 6"/>
          <p:cNvSpPr>
            <a:spLocks noGrp="1"/>
          </p:cNvSpPr>
          <p:nvPr>
            <p:ph type="sldNum" sz="quarter" idx="12"/>
          </p:nvPr>
        </p:nvSpPr>
        <p:spPr/>
        <p:txBody>
          <a:bodyPr/>
          <a:lstStyle/>
          <a:p>
            <a:fld id="{6D1DBF90-CC94-4DAB-99D5-76F4B5D487BC}" type="slidenum">
              <a:rPr lang="ar-IQ" smtClean="0"/>
              <a:pPr/>
              <a:t>‹#›</a:t>
            </a:fld>
            <a:endParaRPr lang="ar-IQ"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مستطيل ذو زاوية واحدة مخدوشة ودائرية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مثلث قائم الزاوية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عنوان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عنصر نائب للنص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F700934-E385-4813-B897-5376ED130A09}" type="datetimeFigureOut">
              <a:rPr lang="ar-IQ" smtClean="0"/>
              <a:pPr/>
              <a:t>25/04/1434</a:t>
            </a:fld>
            <a:endParaRPr lang="ar-IQ" dirty="0"/>
          </a:p>
        </p:txBody>
      </p:sp>
      <p:sp>
        <p:nvSpPr>
          <p:cNvPr id="6" name="عنصر نائب للتذييل 5"/>
          <p:cNvSpPr>
            <a:spLocks noGrp="1"/>
          </p:cNvSpPr>
          <p:nvPr>
            <p:ph type="ftr" sz="quarter" idx="11"/>
          </p:nvPr>
        </p:nvSpPr>
        <p:spPr/>
        <p:txBody>
          <a:bodyPr/>
          <a:lstStyle/>
          <a:p>
            <a:endParaRPr lang="ar-IQ" dirty="0"/>
          </a:p>
        </p:txBody>
      </p:sp>
      <p:sp>
        <p:nvSpPr>
          <p:cNvPr id="7" name="عنصر نائب لرقم الشريحة 6"/>
          <p:cNvSpPr>
            <a:spLocks noGrp="1"/>
          </p:cNvSpPr>
          <p:nvPr>
            <p:ph type="sldNum" sz="quarter" idx="12"/>
          </p:nvPr>
        </p:nvSpPr>
        <p:spPr>
          <a:xfrm>
            <a:off x="8077200" y="6356350"/>
            <a:ext cx="609600" cy="365125"/>
          </a:xfrm>
        </p:spPr>
        <p:txBody>
          <a:bodyPr/>
          <a:lstStyle/>
          <a:p>
            <a:fld id="{6D1DBF90-CC94-4DAB-99D5-76F4B5D487BC}" type="slidenum">
              <a:rPr lang="ar-IQ" smtClean="0"/>
              <a:pPr/>
              <a:t>‹#›</a:t>
            </a:fld>
            <a:endParaRPr lang="ar-IQ" dirty="0"/>
          </a:p>
        </p:txBody>
      </p:sp>
      <p:sp>
        <p:nvSpPr>
          <p:cNvPr id="3" name="عنصر نائب للصورة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dirty="0" smtClean="0"/>
              <a:t>انقر فوق الرمز لإضافة صورة</a:t>
            </a:r>
            <a:endParaRPr kumimoji="0" lang="en-US" dirty="0"/>
          </a:p>
        </p:txBody>
      </p:sp>
      <p:sp>
        <p:nvSpPr>
          <p:cNvPr id="10" name="شكل حر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شكل حر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شكل حر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شكل حر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عنصر نائب للعنوان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عنصر نائب للنص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عنصر نائب للتاريخ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F700934-E385-4813-B897-5376ED130A09}" type="datetimeFigureOut">
              <a:rPr lang="ar-IQ" smtClean="0"/>
              <a:pPr/>
              <a:t>25/04/1434</a:t>
            </a:fld>
            <a:endParaRPr lang="ar-IQ" dirty="0"/>
          </a:p>
        </p:txBody>
      </p:sp>
      <p:sp>
        <p:nvSpPr>
          <p:cNvPr id="22" name="عنصر نائب للتذييل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IQ" dirty="0"/>
          </a:p>
        </p:txBody>
      </p:sp>
      <p:sp>
        <p:nvSpPr>
          <p:cNvPr id="18" name="عنصر نائب لرقم الشريحة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6D1DBF90-CC94-4DAB-99D5-76F4B5D487BC}" type="slidenum">
              <a:rPr lang="ar-IQ" smtClean="0"/>
              <a:pPr/>
              <a:t>‹#›</a:t>
            </a:fld>
            <a:endParaRPr lang="ar-IQ" dirty="0"/>
          </a:p>
        </p:txBody>
      </p:sp>
      <p:grpSp>
        <p:nvGrpSpPr>
          <p:cNvPr id="2" name="مجموعة 1"/>
          <p:cNvGrpSpPr/>
          <p:nvPr/>
        </p:nvGrpSpPr>
        <p:grpSpPr>
          <a:xfrm>
            <a:off x="-19017" y="202408"/>
            <a:ext cx="9180548" cy="649224"/>
            <a:chOff x="-19045" y="216550"/>
            <a:chExt cx="9180548" cy="649224"/>
          </a:xfrm>
        </p:grpSpPr>
        <p:sp>
          <p:nvSpPr>
            <p:cNvPr id="12" name="شكل حر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شكل حر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en.wikipedia.org/wiki/Raster_graphics" TargetMode="External"/><Relationship Id="rId7" Type="http://schemas.openxmlformats.org/officeDocument/2006/relationships/hyperlink" Target="http://en.wikipedia.org/wiki/Animation"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en.wikipedia.org/wiki/8-bit_color" TargetMode="External"/><Relationship Id="rId5" Type="http://schemas.openxmlformats.org/officeDocument/2006/relationships/hyperlink" Target="http://en.wikipedia.org/wiki/CompuServe" TargetMode="External"/><Relationship Id="rId4" Type="http://schemas.openxmlformats.org/officeDocument/2006/relationships/hyperlink" Target="http://en.wikipedia.org/wiki/Image_file_formats" TargetMode="External"/></Relationships>
</file>

<file path=ppt/slides/_rels/slide11.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en.wikipedia.org/wiki/Tagged_Image_File_Format" TargetMode="External"/><Relationship Id="rId2" Type="http://schemas.openxmlformats.org/officeDocument/2006/relationships/hyperlink" Target="http://en.wikipedia.org/wiki/Digital_photography" TargetMode="External"/><Relationship Id="rId1" Type="http://schemas.openxmlformats.org/officeDocument/2006/relationships/slideLayout" Target="../slideLayouts/slideLayout2.xml"/><Relationship Id="rId4" Type="http://schemas.openxmlformats.org/officeDocument/2006/relationships/hyperlink" Target="http://en.wikipedia.org/wiki/JPEG"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ar.wikipedia.org/w/index.php?title=%D8%A5%D9%84_%D8%B2%D8%AF_78&amp;action=edit&amp;redlink=1"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ar.wikipedia.org/wiki/JPG" TargetMode="External"/><Relationship Id="rId2" Type="http://schemas.openxmlformats.org/officeDocument/2006/relationships/hyperlink" Target="http://ar.wikipedia.org/wiki/%D8%A7%D9%84%D8%A5%D9%86%D8%AA%D8%B1%D9%86%D8%AA"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ar.wikipedia.org/wiki/%D8%B6%D8%BA%D8%B7_%D8%A7%D9%84%D8%A8%D9%8A%D8%A7%D9%86%D8%A7%D8%AA_%D8%BA%D9%8A%D8%B1_%D8%A7%D9%84%D9%85%D9%86%D9%82%D9%88%D8%B5"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ar.wikipedia.org/wiki/%D8%B6%D8%BA%D8%B7_%D8%A7%D9%84%D8%A8%D9%8A%D8%A7%D9%86%D8%A7%D8%AA_%D8%A7%D9%84%D9%85%D9%86%D9%82%D9%88%D8%B5"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en.wikipedia.org/wiki/TIFF" TargetMode="External"/><Relationship Id="rId2" Type="http://schemas.openxmlformats.org/officeDocument/2006/relationships/hyperlink" Target="http://en.wikipedia.org/wiki/Graphics_Interchange_Format" TargetMode="External"/><Relationship Id="rId1" Type="http://schemas.openxmlformats.org/officeDocument/2006/relationships/slideLayout" Target="../slideLayouts/slideLayout2.xml"/><Relationship Id="rId4" Type="http://schemas.openxmlformats.org/officeDocument/2006/relationships/hyperlink" Target="http://en.wikipedia.org/wiki/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Autofit/>
          </a:bodyPr>
          <a:lstStyle/>
          <a:p>
            <a:pPr algn="ctr"/>
            <a:r>
              <a:rPr lang="en-US" sz="6600" dirty="0" smtClean="0"/>
              <a:t>IMAGE LOSSLESS</a:t>
            </a:r>
            <a:br>
              <a:rPr lang="en-US" sz="6600" dirty="0" smtClean="0"/>
            </a:br>
            <a:r>
              <a:rPr lang="en-US" sz="6600" dirty="0" smtClean="0"/>
              <a:t>COMPRESSION(LZW)</a:t>
            </a:r>
            <a:endParaRPr lang="ar-IQ" sz="6600" b="1" dirty="0"/>
          </a:p>
        </p:txBody>
      </p:sp>
      <p:sp>
        <p:nvSpPr>
          <p:cNvPr id="3" name="عنوان فرعي 2"/>
          <p:cNvSpPr>
            <a:spLocks noGrp="1"/>
          </p:cNvSpPr>
          <p:nvPr>
            <p:ph type="subTitle" idx="1"/>
          </p:nvPr>
        </p:nvSpPr>
        <p:spPr/>
        <p:txBody>
          <a:bodyPr>
            <a:noAutofit/>
          </a:bodyPr>
          <a:lstStyle/>
          <a:p>
            <a:endParaRPr lang="en-US" sz="3600" dirty="0" smtClean="0"/>
          </a:p>
          <a:p>
            <a:endParaRPr lang="en-US" sz="3600" dirty="0" smtClean="0"/>
          </a:p>
          <a:p>
            <a:pPr algn="l"/>
            <a:r>
              <a:rPr lang="en-US" sz="3600" dirty="0" err="1" smtClean="0"/>
              <a:t>Zeena</a:t>
            </a:r>
            <a:r>
              <a:rPr lang="en-US" sz="3600" dirty="0" smtClean="0"/>
              <a:t> Adel </a:t>
            </a:r>
            <a:endParaRPr lang="ar-IQ" sz="36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500034" y="285728"/>
            <a:ext cx="8229600" cy="4525963"/>
          </a:xfrm>
        </p:spPr>
        <p:txBody>
          <a:bodyPr>
            <a:noAutofit/>
          </a:bodyPr>
          <a:lstStyle/>
          <a:p>
            <a:pPr algn="just" rtl="0"/>
            <a:r>
              <a:rPr lang="en-US" sz="3200" dirty="0">
                <a:latin typeface="Times New Roman" pitchFamily="18" charset="0"/>
                <a:cs typeface="Times New Roman" pitchFamily="18" charset="0"/>
              </a:rPr>
              <a:t>The </a:t>
            </a:r>
            <a:r>
              <a:rPr lang="en-US" sz="3200" b="1" dirty="0">
                <a:latin typeface="Times New Roman" pitchFamily="18" charset="0"/>
                <a:cs typeface="Times New Roman" pitchFamily="18" charset="0"/>
              </a:rPr>
              <a:t>Graphics Interchange Format</a:t>
            </a:r>
            <a:r>
              <a:rPr lang="en-US" sz="3200" dirty="0">
                <a:latin typeface="Times New Roman" pitchFamily="18" charset="0"/>
                <a:cs typeface="Times New Roman" pitchFamily="18" charset="0"/>
              </a:rPr>
              <a:t> </a:t>
            </a:r>
            <a:r>
              <a:rPr lang="en-US" sz="3200" b="1" dirty="0" smtClean="0">
                <a:latin typeface="Times New Roman" pitchFamily="18" charset="0"/>
                <a:cs typeface="Times New Roman" pitchFamily="18" charset="0"/>
              </a:rPr>
              <a:t>GIF </a:t>
            </a:r>
            <a:r>
              <a:rPr lang="en-US" sz="3200" dirty="0" smtClean="0">
                <a:latin typeface="Times New Roman" pitchFamily="18" charset="0"/>
                <a:cs typeface="Times New Roman" pitchFamily="18" charset="0"/>
              </a:rPr>
              <a:t>is </a:t>
            </a:r>
            <a:r>
              <a:rPr lang="en-US" sz="3200" dirty="0">
                <a:latin typeface="Times New Roman" pitchFamily="18" charset="0"/>
                <a:cs typeface="Times New Roman" pitchFamily="18" charset="0"/>
              </a:rPr>
              <a:t>a </a:t>
            </a:r>
            <a:r>
              <a:rPr lang="en-US" sz="3200" dirty="0">
                <a:latin typeface="Times New Roman" pitchFamily="18" charset="0"/>
                <a:cs typeface="Times New Roman" pitchFamily="18" charset="0"/>
                <a:hlinkClick r:id="rId3" tooltip="Raster graphics"/>
              </a:rPr>
              <a:t>bitmap</a:t>
            </a:r>
            <a:r>
              <a:rPr lang="en-US" sz="3200" dirty="0">
                <a:latin typeface="Times New Roman" pitchFamily="18" charset="0"/>
                <a:cs typeface="Times New Roman" pitchFamily="18" charset="0"/>
              </a:rPr>
              <a:t> </a:t>
            </a:r>
            <a:r>
              <a:rPr lang="en-US" sz="3200" dirty="0">
                <a:latin typeface="Times New Roman" pitchFamily="18" charset="0"/>
                <a:cs typeface="Times New Roman" pitchFamily="18" charset="0"/>
                <a:hlinkClick r:id="rId4" tooltip="Image file formats"/>
              </a:rPr>
              <a:t>image format</a:t>
            </a:r>
            <a:r>
              <a:rPr lang="en-US" sz="3200" dirty="0">
                <a:latin typeface="Times New Roman" pitchFamily="18" charset="0"/>
                <a:cs typeface="Times New Roman" pitchFamily="18" charset="0"/>
              </a:rPr>
              <a:t> that was introduced by </a:t>
            </a:r>
            <a:r>
              <a:rPr lang="en-US" sz="3200" dirty="0">
                <a:latin typeface="Times New Roman" pitchFamily="18" charset="0"/>
                <a:cs typeface="Times New Roman" pitchFamily="18" charset="0"/>
                <a:hlinkClick r:id="rId5" tooltip="CompuServe"/>
              </a:rPr>
              <a:t>CompuServe</a:t>
            </a:r>
            <a:r>
              <a:rPr lang="en-US" sz="3200" dirty="0">
                <a:latin typeface="Times New Roman" pitchFamily="18" charset="0"/>
                <a:cs typeface="Times New Roman" pitchFamily="18" charset="0"/>
              </a:rPr>
              <a:t> in </a:t>
            </a:r>
            <a:r>
              <a:rPr lang="en-US" sz="3200" dirty="0" smtClean="0">
                <a:latin typeface="Times New Roman" pitchFamily="18" charset="0"/>
                <a:cs typeface="Times New Roman" pitchFamily="18" charset="0"/>
              </a:rPr>
              <a:t>1987</a:t>
            </a:r>
            <a:endParaRPr lang="en-US" sz="3200" dirty="0">
              <a:latin typeface="Times New Roman" pitchFamily="18" charset="0"/>
              <a:cs typeface="Times New Roman" pitchFamily="18" charset="0"/>
            </a:endParaRPr>
          </a:p>
          <a:p>
            <a:pPr algn="just" rtl="0"/>
            <a:r>
              <a:rPr lang="en-US" sz="3200" dirty="0">
                <a:latin typeface="Times New Roman" pitchFamily="18" charset="0"/>
                <a:cs typeface="Times New Roman" pitchFamily="18" charset="0"/>
              </a:rPr>
              <a:t>The format supports up to </a:t>
            </a:r>
            <a:r>
              <a:rPr lang="en-US" sz="3200" dirty="0">
                <a:latin typeface="Times New Roman" pitchFamily="18" charset="0"/>
                <a:cs typeface="Times New Roman" pitchFamily="18" charset="0"/>
                <a:hlinkClick r:id="rId6" tooltip="8-bit color"/>
              </a:rPr>
              <a:t>8 bits per pixel</a:t>
            </a:r>
            <a:r>
              <a:rPr lang="en-US" sz="3200" dirty="0">
                <a:latin typeface="Times New Roman" pitchFamily="18" charset="0"/>
                <a:cs typeface="Times New Roman" pitchFamily="18" charset="0"/>
              </a:rPr>
              <a:t> thus allowing a single image to reference a palette of up to 256 distinct </a:t>
            </a:r>
            <a:r>
              <a:rPr lang="en-US" sz="3200" dirty="0" smtClean="0">
                <a:latin typeface="Times New Roman" pitchFamily="18" charset="0"/>
                <a:cs typeface="Times New Roman" pitchFamily="18" charset="0"/>
              </a:rPr>
              <a:t>colors.it </a:t>
            </a:r>
            <a:r>
              <a:rPr lang="en-US" sz="3200" dirty="0">
                <a:latin typeface="Times New Roman" pitchFamily="18" charset="0"/>
                <a:cs typeface="Times New Roman" pitchFamily="18" charset="0"/>
              </a:rPr>
              <a:t>also supports </a:t>
            </a:r>
            <a:r>
              <a:rPr lang="en-US" sz="3200" dirty="0">
                <a:latin typeface="Times New Roman" pitchFamily="18" charset="0"/>
                <a:cs typeface="Times New Roman" pitchFamily="18" charset="0"/>
                <a:hlinkClick r:id="rId7" tooltip="Animation"/>
              </a:rPr>
              <a:t>animations</a:t>
            </a:r>
            <a:r>
              <a:rPr lang="en-US" sz="3200" dirty="0">
                <a:latin typeface="Times New Roman" pitchFamily="18" charset="0"/>
                <a:cs typeface="Times New Roman" pitchFamily="18" charset="0"/>
              </a:rPr>
              <a:t> and allows a separate palette of 256 colors for each frame. The color limitation makes the GIF format unsuitable for reproducing color photographs and other images with continuous color, but it is well-suited for simpler images such as graphics or logos with solid areas of color.</a:t>
            </a:r>
          </a:p>
          <a:p>
            <a:pPr algn="l"/>
            <a:endParaRPr lang="ar-IQ" sz="28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00034" y="1714488"/>
            <a:ext cx="8229600" cy="1143000"/>
          </a:xfrm>
        </p:spPr>
        <p:txBody>
          <a:bodyPr>
            <a:normAutofit fontScale="90000"/>
          </a:bodyPr>
          <a:lstStyle/>
          <a:p>
            <a:pPr rtl="0"/>
            <a:r>
              <a:rPr lang="en-US" b="1" dirty="0" smtClean="0">
                <a:latin typeface="Times New Roman" pitchFamily="18" charset="0"/>
                <a:cs typeface="Times New Roman" pitchFamily="18" charset="0"/>
              </a:rPr>
              <a:t>GIF Compression Explained</a:t>
            </a:r>
            <a:br>
              <a:rPr lang="en-US" b="1" dirty="0" smtClean="0">
                <a:latin typeface="Times New Roman" pitchFamily="18" charset="0"/>
                <a:cs typeface="Times New Roman" pitchFamily="18" charset="0"/>
              </a:rPr>
            </a:br>
            <a:r>
              <a:rPr lang="en-US" dirty="0" smtClean="0">
                <a:latin typeface="Times New Roman" pitchFamily="18" charset="0"/>
                <a:cs typeface="Times New Roman" pitchFamily="18" charset="0"/>
              </a:rPr>
              <a:t>Let's suppose you have a 6x6 gif image made up of 3 colors a,b and c..</a:t>
            </a:r>
            <a:endParaRPr lang="ar-IQ" dirty="0">
              <a:latin typeface="Times New Roman" pitchFamily="18" charset="0"/>
              <a:cs typeface="Times New Roman" pitchFamily="18" charset="0"/>
            </a:endParaRPr>
          </a:p>
        </p:txBody>
      </p:sp>
      <p:sp>
        <p:nvSpPr>
          <p:cNvPr id="3" name="عنصر نائب للمحتوى 2"/>
          <p:cNvSpPr>
            <a:spLocks noGrp="1"/>
          </p:cNvSpPr>
          <p:nvPr>
            <p:ph idx="1"/>
          </p:nvPr>
        </p:nvSpPr>
        <p:spPr>
          <a:xfrm>
            <a:off x="467544" y="3429001"/>
            <a:ext cx="8229600" cy="3429000"/>
          </a:xfrm>
        </p:spPr>
        <p:txBody>
          <a:bodyPr/>
          <a:lstStyle/>
          <a:p>
            <a:pPr algn="just"/>
            <a:r>
              <a:rPr lang="en-US" dirty="0" smtClean="0">
                <a:latin typeface="Times New Roman" pitchFamily="18" charset="0"/>
                <a:cs typeface="Times New Roman" pitchFamily="18" charset="0"/>
              </a:rPr>
              <a:t>a=red                                                                c c c c c c</a:t>
            </a:r>
          </a:p>
          <a:p>
            <a:pPr algn="just"/>
            <a:r>
              <a:rPr lang="en-US" dirty="0" smtClean="0">
                <a:latin typeface="Times New Roman" pitchFamily="18" charset="0"/>
                <a:cs typeface="Times New Roman" pitchFamily="18" charset="0"/>
              </a:rPr>
              <a:t>c b b b b </a:t>
            </a:r>
            <a:r>
              <a:rPr lang="en-US" dirty="0" err="1" smtClean="0">
                <a:latin typeface="Times New Roman" pitchFamily="18" charset="0"/>
                <a:cs typeface="Times New Roman" pitchFamily="18" charset="0"/>
              </a:rPr>
              <a:t>b</a:t>
            </a:r>
            <a:r>
              <a:rPr lang="ar-IQ"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b=green                  een</a:t>
            </a:r>
          </a:p>
          <a:p>
            <a:pPr algn="just"/>
            <a:r>
              <a:rPr lang="en-US" dirty="0" smtClean="0">
                <a:latin typeface="Times New Roman" pitchFamily="18" charset="0"/>
                <a:cs typeface="Times New Roman" pitchFamily="18" charset="0"/>
              </a:rPr>
              <a:t>c=blue                                                             c b b b b b</a:t>
            </a:r>
          </a:p>
          <a:p>
            <a:pPr algn="just"/>
            <a:r>
              <a:rPr lang="pt-BR" dirty="0" smtClean="0">
                <a:latin typeface="Times New Roman" pitchFamily="18" charset="0"/>
                <a:cs typeface="Times New Roman" pitchFamily="18" charset="0"/>
              </a:rPr>
              <a:t>c a a b b b</a:t>
            </a:r>
          </a:p>
          <a:p>
            <a:pPr algn="just"/>
            <a:r>
              <a:rPr lang="pt-BR" dirty="0" smtClean="0">
                <a:latin typeface="Times New Roman" pitchFamily="18" charset="0"/>
                <a:cs typeface="Times New Roman" pitchFamily="18" charset="0"/>
              </a:rPr>
              <a:t>c a a b b b</a:t>
            </a:r>
            <a:endParaRPr lang="ar-IQ"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c c c c c c</a:t>
            </a:r>
            <a:endParaRPr lang="ar-IQ" dirty="0">
              <a:latin typeface="Times New Roman" pitchFamily="18" charset="0"/>
              <a:cs typeface="Times New Roman" pitchFamily="18" charset="0"/>
            </a:endParaRPr>
          </a:p>
        </p:txBody>
      </p:sp>
      <p:pic>
        <p:nvPicPr>
          <p:cNvPr id="4" name="صورة 3" descr="image01.gif"/>
          <p:cNvPicPr>
            <a:picLocks noChangeAspect="1"/>
          </p:cNvPicPr>
          <p:nvPr/>
        </p:nvPicPr>
        <p:blipFill>
          <a:blip r:embed="rId2" cstate="print"/>
          <a:stretch>
            <a:fillRect/>
          </a:stretch>
        </p:blipFill>
        <p:spPr>
          <a:xfrm>
            <a:off x="2627784" y="3000371"/>
            <a:ext cx="3661389" cy="1584000"/>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28596" y="928670"/>
            <a:ext cx="8229600" cy="1143000"/>
          </a:xfrm>
        </p:spPr>
        <p:txBody>
          <a:bodyPr>
            <a:noAutofit/>
          </a:bodyPr>
          <a:lstStyle/>
          <a:p>
            <a:pPr algn="r"/>
            <a:r>
              <a:rPr lang="en-US" sz="2800" dirty="0" smtClean="0"/>
              <a:t/>
            </a:r>
            <a:br>
              <a:rPr lang="en-US" sz="2800" dirty="0" smtClean="0"/>
            </a:br>
            <a:endParaRPr lang="ar-IQ" sz="2800" dirty="0"/>
          </a:p>
        </p:txBody>
      </p:sp>
      <p:sp>
        <p:nvSpPr>
          <p:cNvPr id="3" name="عنصر نائب للمحتوى 2"/>
          <p:cNvSpPr>
            <a:spLocks noGrp="1"/>
          </p:cNvSpPr>
          <p:nvPr>
            <p:ph idx="1"/>
          </p:nvPr>
        </p:nvSpPr>
        <p:spPr>
          <a:xfrm>
            <a:off x="500034" y="500042"/>
            <a:ext cx="8229600" cy="5817880"/>
          </a:xfrm>
        </p:spPr>
        <p:txBody>
          <a:bodyPr>
            <a:noAutofit/>
          </a:bodyPr>
          <a:lstStyle/>
          <a:p>
            <a:pPr algn="l" rtl="0"/>
            <a:r>
              <a:rPr lang="en-US" sz="3600" dirty="0" smtClean="0"/>
              <a:t>1:6c </a:t>
            </a:r>
            <a:br>
              <a:rPr lang="en-US" sz="3600" dirty="0" smtClean="0"/>
            </a:br>
            <a:r>
              <a:rPr lang="en-US" sz="3600" dirty="0" smtClean="0"/>
              <a:t>2:c-5b </a:t>
            </a:r>
            <a:br>
              <a:rPr lang="en-US" sz="3600" dirty="0" smtClean="0"/>
            </a:br>
            <a:r>
              <a:rPr lang="en-US" sz="3600" dirty="0" smtClean="0"/>
              <a:t>Etc</a:t>
            </a:r>
          </a:p>
          <a:p>
            <a:pPr algn="l" rtl="0"/>
            <a:endParaRPr lang="en-US" sz="1200" dirty="0" smtClean="0"/>
          </a:p>
          <a:p>
            <a:pPr algn="l" rtl="0"/>
            <a:r>
              <a:rPr lang="en-US" sz="3600" dirty="0" smtClean="0"/>
              <a:t>If this is gif "compression".</a:t>
            </a:r>
          </a:p>
          <a:p>
            <a:pPr algn="l" rtl="0">
              <a:buNone/>
            </a:pPr>
            <a:r>
              <a:rPr lang="en-US" sz="3600" dirty="0" smtClean="0"/>
              <a:t>   first row c-c-c-c-b-b-b-a-b-b-a-a-a-a-a-c-c-b-b</a:t>
            </a:r>
          </a:p>
          <a:p>
            <a:pPr algn="l" rtl="0">
              <a:buNone/>
            </a:pPr>
            <a:r>
              <a:rPr lang="en-US" sz="3600" dirty="0" smtClean="0"/>
              <a:t>   second row a-a-a-a-b-b-b-a-b-c-c-c-c-c-b-b-b-b</a:t>
            </a:r>
          </a:p>
          <a:p>
            <a:pPr algn="l" rtl="0">
              <a:buNone/>
            </a:pPr>
            <a:r>
              <a:rPr lang="en-US" sz="3600" dirty="0" smtClean="0"/>
              <a:t>   1:4c-3b-a-2b-5a-2c-2b</a:t>
            </a:r>
          </a:p>
          <a:p>
            <a:pPr algn="l" rtl="0">
              <a:buNone/>
            </a:pPr>
            <a:r>
              <a:rPr lang="en-US" sz="3600" dirty="0" smtClean="0"/>
              <a:t>   2:4a-3b-a-b-5c-4b</a:t>
            </a:r>
            <a:endParaRPr lang="ar-IQ" sz="36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67544" y="1052736"/>
            <a:ext cx="8229600" cy="4389120"/>
          </a:xfrm>
        </p:spPr>
        <p:txBody>
          <a:bodyPr>
            <a:noAutofit/>
          </a:bodyPr>
          <a:lstStyle/>
          <a:p>
            <a:pPr algn="just" rtl="0"/>
            <a:r>
              <a:rPr lang="en-US" sz="3600" dirty="0" smtClean="0">
                <a:latin typeface="Times New Roman" pitchFamily="18" charset="0"/>
                <a:cs typeface="Times New Roman" pitchFamily="18" charset="0"/>
              </a:rPr>
              <a:t>One of the worst things you can do to a gif:</a:t>
            </a:r>
          </a:p>
          <a:p>
            <a:pPr algn="just" rtl="0"/>
            <a:r>
              <a:rPr lang="en-US" sz="3600" dirty="0" smtClean="0">
                <a:latin typeface="Times New Roman" pitchFamily="18" charset="0"/>
                <a:cs typeface="Times New Roman" pitchFamily="18" charset="0"/>
              </a:rPr>
              <a:t>first row c-b-c-b-c-b-c-b-c-b-c-b-c-b </a:t>
            </a:r>
            <a:r>
              <a:rPr lang="en-US" sz="3600" dirty="0">
                <a:latin typeface="Times New Roman" pitchFamily="18" charset="0"/>
                <a:cs typeface="Times New Roman" pitchFamily="18" charset="0"/>
              </a:rPr>
              <a:t>Because what would that compress into?</a:t>
            </a:r>
          </a:p>
          <a:p>
            <a:pPr algn="just" rtl="0"/>
            <a:r>
              <a:rPr lang="en-US" sz="3600" dirty="0" smtClean="0">
                <a:latin typeface="Times New Roman" pitchFamily="18" charset="0"/>
                <a:cs typeface="Times New Roman" pitchFamily="18" charset="0"/>
              </a:rPr>
              <a:t>1:c-b-c-b-c-b-c-b-c-b-c-b-c-b</a:t>
            </a:r>
          </a:p>
          <a:p>
            <a:pPr algn="just" rtl="0"/>
            <a:r>
              <a:rPr lang="en-US" sz="3600" dirty="0">
                <a:latin typeface="Times New Roman" pitchFamily="18" charset="0"/>
                <a:cs typeface="Times New Roman" pitchFamily="18" charset="0"/>
              </a:rPr>
              <a:t> the whole business of gif compression revolves around one simple idea... reduce the number of colors and/or color changes in the file.</a:t>
            </a:r>
          </a:p>
          <a:p>
            <a:pPr algn="l">
              <a:buNone/>
            </a:pPr>
            <a:endParaRPr lang="ar-IQ" sz="36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Autofit/>
          </a:bodyPr>
          <a:lstStyle/>
          <a:p>
            <a:r>
              <a:rPr lang="en-US" sz="6000" b="1" dirty="0">
                <a:latin typeface="Times New Roman" pitchFamily="18" charset="0"/>
                <a:cs typeface="Times New Roman" pitchFamily="18" charset="0"/>
              </a:rPr>
              <a:t>Horizontal Pixel change</a:t>
            </a:r>
            <a:endParaRPr lang="ar-IQ" sz="5400" dirty="0"/>
          </a:p>
        </p:txBody>
      </p:sp>
      <p:sp>
        <p:nvSpPr>
          <p:cNvPr id="3" name="عنصر نائب للمحتوى 2"/>
          <p:cNvSpPr>
            <a:spLocks noGrp="1"/>
          </p:cNvSpPr>
          <p:nvPr>
            <p:ph idx="1"/>
          </p:nvPr>
        </p:nvSpPr>
        <p:spPr>
          <a:xfrm>
            <a:off x="467544" y="2276872"/>
            <a:ext cx="8229600" cy="4389120"/>
          </a:xfrm>
        </p:spPr>
        <p:txBody>
          <a:bodyPr>
            <a:normAutofit/>
          </a:bodyPr>
          <a:lstStyle/>
          <a:p>
            <a:pPr algn="just" rtl="0"/>
            <a:r>
              <a:rPr lang="en-US" sz="3600" dirty="0">
                <a:latin typeface="Times New Roman" pitchFamily="18" charset="0"/>
                <a:cs typeface="Times New Roman" pitchFamily="18" charset="0"/>
              </a:rPr>
              <a:t>One more point on the LZW compression algorithm - it </a:t>
            </a:r>
            <a:r>
              <a:rPr lang="en-US" sz="3600" dirty="0" smtClean="0">
                <a:latin typeface="Times New Roman" pitchFamily="18" charset="0"/>
                <a:cs typeface="Times New Roman" pitchFamily="18" charset="0"/>
              </a:rPr>
              <a:t>counts </a:t>
            </a:r>
            <a:r>
              <a:rPr lang="en-US" sz="3600" dirty="0">
                <a:latin typeface="Times New Roman" pitchFamily="18" charset="0"/>
                <a:cs typeface="Times New Roman" pitchFamily="18" charset="0"/>
              </a:rPr>
              <a:t>the pixel change horizontally. Therefore, images that involve horizontal color changes will be larger than those that have vertical color changes. Take a look at the </a:t>
            </a:r>
            <a:r>
              <a:rPr lang="en-US" sz="3600" dirty="0" smtClean="0">
                <a:latin typeface="Times New Roman" pitchFamily="18" charset="0"/>
                <a:cs typeface="Times New Roman" pitchFamily="18" charset="0"/>
              </a:rPr>
              <a:t>one </a:t>
            </a:r>
            <a:r>
              <a:rPr lang="en-US" sz="3600" dirty="0">
                <a:latin typeface="Times New Roman" pitchFamily="18" charset="0"/>
                <a:cs typeface="Times New Roman" pitchFamily="18" charset="0"/>
              </a:rPr>
              <a:t>example images below:</a:t>
            </a:r>
            <a:endParaRPr lang="ar-IQ" sz="36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عنصر نائب للمحتوى 3" descr="gif_compressed_by_lzw_algorithm.gif"/>
          <p:cNvPicPr>
            <a:picLocks noGrp="1" noChangeAspect="1"/>
          </p:cNvPicPr>
          <p:nvPr>
            <p:ph idx="1"/>
          </p:nvPr>
        </p:nvPicPr>
        <p:blipFill>
          <a:blip r:embed="rId2" cstate="print"/>
          <a:stretch>
            <a:fillRect/>
          </a:stretch>
        </p:blipFill>
        <p:spPr>
          <a:xfrm>
            <a:off x="622906" y="1285860"/>
            <a:ext cx="1548000" cy="1548000"/>
          </a:xfrm>
        </p:spPr>
      </p:pic>
      <p:sp>
        <p:nvSpPr>
          <p:cNvPr id="5" name="مستطيل 4"/>
          <p:cNvSpPr/>
          <p:nvPr/>
        </p:nvSpPr>
        <p:spPr>
          <a:xfrm>
            <a:off x="2714612" y="1285860"/>
            <a:ext cx="4286248" cy="1569660"/>
          </a:xfrm>
          <a:prstGeom prst="rect">
            <a:avLst/>
          </a:prstGeom>
        </p:spPr>
        <p:txBody>
          <a:bodyPr wrap="square">
            <a:spAutoFit/>
          </a:bodyPr>
          <a:lstStyle/>
          <a:p>
            <a:pPr algn="l" rtl="0"/>
            <a:r>
              <a:rPr lang="en-US" sz="3200" dirty="0">
                <a:latin typeface="Times New Roman" pitchFamily="18" charset="0"/>
                <a:cs typeface="Times New Roman" pitchFamily="18" charset="0"/>
              </a:rPr>
              <a:t>An image with little horizontal color change: </a:t>
            </a:r>
            <a:r>
              <a:rPr lang="en-US" sz="3200" b="1" dirty="0">
                <a:latin typeface="Times New Roman" pitchFamily="18" charset="0"/>
                <a:cs typeface="Times New Roman" pitchFamily="18" charset="0"/>
              </a:rPr>
              <a:t>324 bytes</a:t>
            </a:r>
            <a:endParaRPr lang="ar-IQ" sz="3200" dirty="0">
              <a:latin typeface="Times New Roman" pitchFamily="18" charset="0"/>
              <a:cs typeface="Times New Roman" pitchFamily="18" charset="0"/>
            </a:endParaRPr>
          </a:p>
        </p:txBody>
      </p:sp>
      <p:pic>
        <p:nvPicPr>
          <p:cNvPr id="6" name="صورة 5" descr="lzw_compressed_gif.gif"/>
          <p:cNvPicPr>
            <a:picLocks noChangeAspect="1"/>
          </p:cNvPicPr>
          <p:nvPr/>
        </p:nvPicPr>
        <p:blipFill>
          <a:blip r:embed="rId3" cstate="print"/>
          <a:stretch>
            <a:fillRect/>
          </a:stretch>
        </p:blipFill>
        <p:spPr>
          <a:xfrm>
            <a:off x="642910" y="3645024"/>
            <a:ext cx="1548000" cy="1548000"/>
          </a:xfrm>
          <a:prstGeom prst="rect">
            <a:avLst/>
          </a:prstGeom>
        </p:spPr>
      </p:pic>
      <p:sp>
        <p:nvSpPr>
          <p:cNvPr id="7" name="مستطيل 6"/>
          <p:cNvSpPr/>
          <p:nvPr/>
        </p:nvSpPr>
        <p:spPr>
          <a:xfrm>
            <a:off x="2714612" y="3214686"/>
            <a:ext cx="4572000" cy="3323987"/>
          </a:xfrm>
          <a:prstGeom prst="rect">
            <a:avLst/>
          </a:prstGeom>
        </p:spPr>
        <p:txBody>
          <a:bodyPr>
            <a:spAutoFit/>
          </a:bodyPr>
          <a:lstStyle/>
          <a:p>
            <a:pPr algn="just" rtl="0"/>
            <a:r>
              <a:rPr lang="en-US" sz="3000" dirty="0">
                <a:latin typeface="Times New Roman" pitchFamily="18" charset="0"/>
                <a:cs typeface="Times New Roman" pitchFamily="18" charset="0"/>
              </a:rPr>
              <a:t>An image with a significant amount of horizontal color change (It is the two differently colored vertical bands that cause so much of horizontal color change): </a:t>
            </a:r>
            <a:r>
              <a:rPr lang="en-US" sz="3000" b="1" dirty="0">
                <a:latin typeface="Times New Roman" pitchFamily="18" charset="0"/>
                <a:cs typeface="Times New Roman" pitchFamily="18" charset="0"/>
              </a:rPr>
              <a:t>1109 bytes</a:t>
            </a:r>
            <a:endParaRPr lang="ar-IQ" sz="3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00034" y="0"/>
            <a:ext cx="8229600" cy="1143000"/>
          </a:xfrm>
        </p:spPr>
        <p:txBody>
          <a:bodyPr>
            <a:normAutofit fontScale="90000"/>
          </a:bodyPr>
          <a:lstStyle/>
          <a:p>
            <a:pPr rtl="0"/>
            <a:r>
              <a:rPr lang="en-US" dirty="0" smtClean="0"/>
              <a:t/>
            </a:r>
            <a:br>
              <a:rPr lang="en-US" dirty="0" smtClean="0"/>
            </a:br>
            <a:r>
              <a:rPr lang="en-US" dirty="0"/>
              <a:t/>
            </a:r>
            <a:br>
              <a:rPr lang="en-US" dirty="0"/>
            </a:br>
            <a:r>
              <a:rPr lang="en-US" sz="6000" b="1" dirty="0">
                <a:latin typeface="Times New Roman" pitchFamily="18" charset="0"/>
                <a:cs typeface="Times New Roman" pitchFamily="18" charset="0"/>
              </a:rPr>
              <a:t>Usage</a:t>
            </a:r>
            <a:endParaRPr lang="ar-IQ" sz="6000" b="1" dirty="0">
              <a:latin typeface="Times New Roman" pitchFamily="18" charset="0"/>
              <a:cs typeface="Times New Roman" pitchFamily="18" charset="0"/>
            </a:endParaRPr>
          </a:p>
        </p:txBody>
      </p:sp>
      <p:sp>
        <p:nvSpPr>
          <p:cNvPr id="3" name="عنصر نائب للمحتوى 2"/>
          <p:cNvSpPr>
            <a:spLocks noGrp="1"/>
          </p:cNvSpPr>
          <p:nvPr>
            <p:ph idx="1"/>
          </p:nvPr>
        </p:nvSpPr>
        <p:spPr>
          <a:xfrm>
            <a:off x="539552" y="1484784"/>
            <a:ext cx="8229600" cy="4525963"/>
          </a:xfrm>
        </p:spPr>
        <p:txBody>
          <a:bodyPr>
            <a:noAutofit/>
          </a:bodyPr>
          <a:lstStyle/>
          <a:p>
            <a:pPr algn="l" rtl="0"/>
            <a:r>
              <a:rPr lang="en-US" sz="3200" dirty="0">
                <a:latin typeface="Times New Roman" pitchFamily="18" charset="0"/>
                <a:cs typeface="Times New Roman" pitchFamily="18" charset="0"/>
              </a:rPr>
              <a:t>GIFs are suitable for sharp-edged line art (such as logos) with a limited number of colors. </a:t>
            </a:r>
          </a:p>
          <a:p>
            <a:pPr algn="l" rtl="0"/>
            <a:r>
              <a:rPr lang="en-US" sz="3200" dirty="0" smtClean="0">
                <a:latin typeface="Times New Roman" pitchFamily="18" charset="0"/>
                <a:cs typeface="Times New Roman" pitchFamily="18" charset="0"/>
              </a:rPr>
              <a:t>GIFs </a:t>
            </a:r>
            <a:r>
              <a:rPr lang="en-US" sz="3200" dirty="0">
                <a:latin typeface="Times New Roman" pitchFamily="18" charset="0"/>
                <a:cs typeface="Times New Roman" pitchFamily="18" charset="0"/>
              </a:rPr>
              <a:t>can be used for small animations and low-resolution film clips.</a:t>
            </a:r>
          </a:p>
          <a:p>
            <a:pPr algn="l" rtl="0"/>
            <a:r>
              <a:rPr lang="en-US" sz="3200" dirty="0">
                <a:latin typeface="Times New Roman" pitchFamily="18" charset="0"/>
                <a:cs typeface="Times New Roman" pitchFamily="18" charset="0"/>
              </a:rPr>
              <a:t>In view of the general limitation on the GIF image palette to 256 colors, it is not usually used as a format for </a:t>
            </a:r>
            <a:r>
              <a:rPr lang="en-US" sz="3200" dirty="0">
                <a:latin typeface="Times New Roman" pitchFamily="18" charset="0"/>
                <a:cs typeface="Times New Roman" pitchFamily="18" charset="0"/>
                <a:hlinkClick r:id="rId2" tooltip="Digital photography"/>
              </a:rPr>
              <a:t>digital photography</a:t>
            </a:r>
            <a:r>
              <a:rPr lang="en-US" sz="3200" dirty="0">
                <a:latin typeface="Times New Roman" pitchFamily="18" charset="0"/>
                <a:cs typeface="Times New Roman" pitchFamily="18" charset="0"/>
              </a:rPr>
              <a:t>. Digital photographers use image file formats capable of reproducing a greater range of colors, such as </a:t>
            </a:r>
            <a:r>
              <a:rPr lang="en-US" sz="3200" dirty="0" smtClean="0">
                <a:latin typeface="Times New Roman" pitchFamily="18" charset="0"/>
                <a:cs typeface="Times New Roman" pitchFamily="18" charset="0"/>
                <a:hlinkClick r:id="rId3" tooltip="Tagged Image File Format"/>
              </a:rPr>
              <a:t>TIFF</a:t>
            </a:r>
            <a:r>
              <a:rPr lang="en-US" sz="3200" dirty="0" smtClean="0">
                <a:latin typeface="Times New Roman" pitchFamily="18" charset="0"/>
                <a:cs typeface="Times New Roman" pitchFamily="18" charset="0"/>
              </a:rPr>
              <a:t> or</a:t>
            </a:r>
            <a:r>
              <a:rPr lang="en-US" sz="3200" dirty="0">
                <a:latin typeface="Times New Roman" pitchFamily="18" charset="0"/>
                <a:cs typeface="Times New Roman" pitchFamily="18" charset="0"/>
              </a:rPr>
              <a:t> </a:t>
            </a:r>
            <a:r>
              <a:rPr lang="en-US" sz="3200" dirty="0">
                <a:latin typeface="Times New Roman" pitchFamily="18" charset="0"/>
                <a:cs typeface="Times New Roman" pitchFamily="18" charset="0"/>
                <a:hlinkClick r:id="rId4" tooltip="JPEG"/>
              </a:rPr>
              <a:t>JPEG</a:t>
            </a:r>
            <a:r>
              <a:rPr lang="en-US" sz="3200" dirty="0">
                <a:latin typeface="Times New Roman" pitchFamily="18" charset="0"/>
                <a:cs typeface="Times New Roman" pitchFamily="18" charset="0"/>
              </a:rPr>
              <a:t>.</a:t>
            </a:r>
          </a:p>
          <a:p>
            <a:pPr algn="l"/>
            <a:endParaRPr lang="ar-IQ" sz="28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95536" y="1196752"/>
            <a:ext cx="8229600" cy="4525963"/>
          </a:xfrm>
        </p:spPr>
        <p:txBody>
          <a:bodyPr>
            <a:noAutofit/>
          </a:bodyPr>
          <a:lstStyle/>
          <a:p>
            <a:pPr algn="just" rtl="0"/>
            <a:r>
              <a:rPr lang="en-US" sz="3600" dirty="0">
                <a:latin typeface="Times New Roman" pitchFamily="18" charset="0"/>
                <a:cs typeface="Times New Roman" pitchFamily="18" charset="0"/>
              </a:rPr>
              <a:t>GIF images </a:t>
            </a:r>
            <a:r>
              <a:rPr lang="en-US" sz="3600" dirty="0" smtClean="0">
                <a:latin typeface="Times New Roman" pitchFamily="18" charset="0"/>
                <a:cs typeface="Times New Roman" pitchFamily="18" charset="0"/>
              </a:rPr>
              <a:t>reduce </a:t>
            </a:r>
            <a:r>
              <a:rPr lang="en-US" sz="3600" dirty="0">
                <a:latin typeface="Times New Roman" pitchFamily="18" charset="0"/>
                <a:cs typeface="Times New Roman" pitchFamily="18" charset="0"/>
              </a:rPr>
              <a:t>the file size without degrading the visual quality. This compression technique was patented in 1985. </a:t>
            </a:r>
            <a:endParaRPr lang="ar-IQ" sz="3600" dirty="0" smtClean="0">
              <a:latin typeface="Times New Roman" pitchFamily="18" charset="0"/>
              <a:cs typeface="Times New Roman" pitchFamily="18" charset="0"/>
            </a:endParaRPr>
          </a:p>
          <a:p>
            <a:pPr algn="l"/>
            <a:endParaRPr lang="ar-IQ" sz="32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a:bodyPr>
          <a:lstStyle/>
          <a:p>
            <a:pPr algn="just"/>
            <a:r>
              <a:rPr lang="en-US" sz="3600" b="1" dirty="0" smtClean="0">
                <a:latin typeface="Times New Roman" pitchFamily="18" charset="0"/>
                <a:cs typeface="Times New Roman" pitchFamily="18" charset="0"/>
              </a:rPr>
              <a:t>LZW</a:t>
            </a:r>
            <a:r>
              <a:rPr lang="ar-IQ" sz="3600" dirty="0" smtClean="0">
                <a:latin typeface="Times New Roman" pitchFamily="18" charset="0"/>
                <a:cs typeface="Times New Roman" pitchFamily="18" charset="0"/>
              </a:rPr>
              <a:t> </a:t>
            </a:r>
            <a:r>
              <a:rPr lang="ar-IQ" sz="3600" dirty="0">
                <a:latin typeface="Times New Roman" pitchFamily="18" charset="0"/>
                <a:cs typeface="Times New Roman" pitchFamily="18" charset="0"/>
              </a:rPr>
              <a:t>تم نشرها من قبل فيلش عام 1984 كتحسين على خوارزمية </a:t>
            </a:r>
            <a:r>
              <a:rPr lang="ar-IQ" sz="3600" dirty="0">
                <a:latin typeface="Times New Roman" pitchFamily="18" charset="0"/>
                <a:cs typeface="Times New Roman" pitchFamily="18" charset="0"/>
                <a:hlinkClick r:id="rId2" tooltip="إل زد 78 (الصفحة غير موجودة)"/>
              </a:rPr>
              <a:t>إل زد 78</a:t>
            </a:r>
            <a:r>
              <a:rPr lang="ar-IQ" sz="3600" dirty="0">
                <a:latin typeface="Times New Roman" pitchFamily="18" charset="0"/>
                <a:cs typeface="Times New Roman" pitchFamily="18" charset="0"/>
              </a:rPr>
              <a:t> المنشورة من قبل ليمبيل وزيف عام 1978. الخوارزمية مصممة لتكون سريعة لكنها عادةً لا تصل للحالة الأمثلية من الضغط لأنها تقوم بتحليل محدود للبيانات</a:t>
            </a:r>
            <a:r>
              <a:rPr lang="ar-IQ" sz="3600" dirty="0" smtClean="0">
                <a:latin typeface="Times New Roman" pitchFamily="18" charset="0"/>
                <a:cs typeface="Times New Roman" pitchFamily="18" charset="0"/>
              </a:rPr>
              <a:t>.</a:t>
            </a:r>
            <a:endParaRPr lang="ar-IQ" sz="36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67544" y="1268760"/>
            <a:ext cx="8229600" cy="4389120"/>
          </a:xfrm>
        </p:spPr>
        <p:txBody>
          <a:bodyPr>
            <a:noAutofit/>
          </a:bodyPr>
          <a:lstStyle/>
          <a:p>
            <a:pPr algn="just"/>
            <a:r>
              <a:rPr lang="ar-IQ" sz="3600" dirty="0">
                <a:latin typeface="Times New Roman" pitchFamily="18" charset="0"/>
                <a:cs typeface="Times New Roman" pitchFamily="18" charset="0"/>
              </a:rPr>
              <a:t>هو الامتداد الأشهر في </a:t>
            </a:r>
            <a:r>
              <a:rPr lang="ar-IQ" sz="3600" dirty="0" smtClean="0">
                <a:latin typeface="Times New Roman" pitchFamily="18" charset="0"/>
                <a:cs typeface="Times New Roman" pitchFamily="18" charset="0"/>
              </a:rPr>
              <a:t>الشبكة </a:t>
            </a:r>
            <a:r>
              <a:rPr lang="ar-IQ" sz="3600" dirty="0">
                <a:latin typeface="Times New Roman" pitchFamily="18" charset="0"/>
                <a:cs typeface="Times New Roman" pitchFamily="18" charset="0"/>
              </a:rPr>
              <a:t>(</a:t>
            </a:r>
            <a:r>
              <a:rPr lang="ar-IQ" sz="3600" dirty="0">
                <a:latin typeface="Times New Roman" pitchFamily="18" charset="0"/>
                <a:cs typeface="Times New Roman" pitchFamily="18" charset="0"/>
                <a:hlinkClick r:id="rId2" tooltip="الإنترنت"/>
              </a:rPr>
              <a:t>الإنترنت</a:t>
            </a:r>
            <a:r>
              <a:rPr lang="ar-IQ" sz="3600" dirty="0">
                <a:latin typeface="Times New Roman" pitchFamily="18" charset="0"/>
                <a:cs typeface="Times New Roman" pitchFamily="18" charset="0"/>
              </a:rPr>
              <a:t>) ويأتي بعد امتداد </a:t>
            </a:r>
            <a:r>
              <a:rPr lang="en-US" sz="3600" dirty="0">
                <a:latin typeface="Times New Roman" pitchFamily="18" charset="0"/>
                <a:cs typeface="Times New Roman" pitchFamily="18" charset="0"/>
                <a:hlinkClick r:id="rId3" tooltip="JPG"/>
              </a:rPr>
              <a:t>JPG</a:t>
            </a:r>
            <a:r>
              <a:rPr lang="en-US" sz="3600" dirty="0">
                <a:latin typeface="Times New Roman" pitchFamily="18" charset="0"/>
                <a:cs typeface="Times New Roman" pitchFamily="18" charset="0"/>
              </a:rPr>
              <a:t> </a:t>
            </a:r>
            <a:r>
              <a:rPr lang="ar-IQ" sz="3600" dirty="0">
                <a:latin typeface="Times New Roman" pitchFamily="18" charset="0"/>
                <a:cs typeface="Times New Roman" pitchFamily="18" charset="0"/>
              </a:rPr>
              <a:t>بالشهرة، ويعتمد الامتداد على التنسيق الجدولي لحفظ الصور ويعطي ضغطا مناسبا للصور ويعتمد خوارزمي الضغط على المساحات الأفقية التي تتميز بلون واحد، </a:t>
            </a:r>
            <a:r>
              <a:rPr lang="ar-IQ" sz="3600" b="1" dirty="0">
                <a:latin typeface="Times New Roman" pitchFamily="18" charset="0"/>
                <a:cs typeface="Times New Roman" pitchFamily="18" charset="0"/>
              </a:rPr>
              <a:t>ويضغط الصور بمقدار 40% من حجمها الأصلي</a:t>
            </a:r>
            <a:r>
              <a:rPr lang="ar-IQ" sz="3600" dirty="0">
                <a:latin typeface="Times New Roman" pitchFamily="18" charset="0"/>
                <a:cs typeface="Times New Roman" pitchFamily="18" charset="0"/>
              </a:rPr>
              <a:t>، ويمكن ضغط الصور أكثر بجعل جدول الألوان المخصص أقل عدد الألوان، وهو مناسب جدا للصور ذات التفاصيل الدقيقة والتي تحوي على ألوان متشابهة. </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a:bodyPr>
          <a:lstStyle/>
          <a:p>
            <a:pPr algn="just"/>
            <a:r>
              <a:rPr lang="ar-IQ" sz="4000" b="1" dirty="0">
                <a:latin typeface="Times New Roman" pitchFamily="18" charset="0"/>
                <a:cs typeface="Times New Roman" pitchFamily="18" charset="0"/>
              </a:rPr>
              <a:t>ضغط البيانات</a:t>
            </a:r>
            <a:r>
              <a:rPr lang="ar-IQ" sz="4000" dirty="0">
                <a:latin typeface="Times New Roman" pitchFamily="18" charset="0"/>
                <a:cs typeface="Times New Roman" pitchFamily="18" charset="0"/>
              </a:rPr>
              <a:t> </a:t>
            </a:r>
            <a:r>
              <a:rPr lang="ar-IQ" sz="4000" dirty="0" smtClean="0">
                <a:latin typeface="Times New Roman" pitchFamily="18" charset="0"/>
                <a:cs typeface="Times New Roman" pitchFamily="18" charset="0"/>
              </a:rPr>
              <a:t>: </a:t>
            </a:r>
            <a:r>
              <a:rPr lang="en-US" sz="4000" dirty="0" smtClean="0">
                <a:latin typeface="Times New Roman" pitchFamily="18" charset="0"/>
                <a:cs typeface="Times New Roman" pitchFamily="18" charset="0"/>
              </a:rPr>
              <a:t>(Data </a:t>
            </a:r>
            <a:r>
              <a:rPr lang="en-US" sz="4000" dirty="0">
                <a:latin typeface="Times New Roman" pitchFamily="18" charset="0"/>
                <a:cs typeface="Times New Roman" pitchFamily="18" charset="0"/>
              </a:rPr>
              <a:t>compression) </a:t>
            </a:r>
            <a:r>
              <a:rPr lang="ar-IQ" sz="4000" dirty="0" smtClean="0">
                <a:latin typeface="Times New Roman" pitchFamily="18" charset="0"/>
                <a:cs typeface="Times New Roman" pitchFamily="18" charset="0"/>
              </a:rPr>
              <a:t>هو </a:t>
            </a:r>
            <a:r>
              <a:rPr lang="ar-IQ" sz="4000" dirty="0">
                <a:latin typeface="Times New Roman" pitchFamily="18" charset="0"/>
                <a:cs typeface="Times New Roman" pitchFamily="18" charset="0"/>
              </a:rPr>
              <a:t>عملية تشفير المعلومات بحيث تأخذ حيزا قليلا من </a:t>
            </a:r>
            <a:r>
              <a:rPr lang="ar-IQ" sz="4000" dirty="0" smtClean="0">
                <a:latin typeface="Times New Roman" pitchFamily="18" charset="0"/>
                <a:cs typeface="Times New Roman" pitchFamily="18" charset="0"/>
              </a:rPr>
              <a:t>المساحة , ويوجد </a:t>
            </a:r>
            <a:r>
              <a:rPr lang="ar-IQ" sz="4000" dirty="0">
                <a:latin typeface="Times New Roman" pitchFamily="18" charset="0"/>
                <a:cs typeface="Times New Roman" pitchFamily="18" charset="0"/>
              </a:rPr>
              <a:t>العديد من البرامج التي تقوم بضغط </a:t>
            </a:r>
            <a:r>
              <a:rPr lang="ar-IQ" sz="4000" dirty="0" smtClean="0">
                <a:latin typeface="Times New Roman" pitchFamily="18" charset="0"/>
                <a:cs typeface="Times New Roman" pitchFamily="18" charset="0"/>
              </a:rPr>
              <a:t>البيانات.                         .   </a:t>
            </a:r>
            <a:br>
              <a:rPr lang="ar-IQ" sz="4000" dirty="0" smtClean="0">
                <a:latin typeface="Times New Roman" pitchFamily="18" charset="0"/>
                <a:cs typeface="Times New Roman" pitchFamily="18" charset="0"/>
              </a:rPr>
            </a:br>
            <a:endParaRPr lang="ar-IQ" sz="4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67544" y="980728"/>
            <a:ext cx="8229600" cy="4605144"/>
          </a:xfrm>
        </p:spPr>
        <p:txBody>
          <a:bodyPr>
            <a:normAutofit lnSpcReduction="10000"/>
          </a:bodyPr>
          <a:lstStyle/>
          <a:p>
            <a:pPr marL="0" indent="0">
              <a:buNone/>
            </a:pPr>
            <a:r>
              <a:rPr lang="ar-IQ" sz="5400" b="1" dirty="0" smtClean="0">
                <a:latin typeface="Times New Roman" pitchFamily="18" charset="0"/>
                <a:cs typeface="Times New Roman" pitchFamily="18" charset="0"/>
              </a:rPr>
              <a:t>عيوب الامتداد</a:t>
            </a:r>
          </a:p>
          <a:p>
            <a:pPr marL="0" indent="0">
              <a:buNone/>
            </a:pPr>
            <a:endParaRPr lang="ar-IQ" sz="4800" b="1" dirty="0" smtClean="0">
              <a:latin typeface="Times New Roman" pitchFamily="18" charset="0"/>
              <a:cs typeface="Times New Roman" pitchFamily="18" charset="0"/>
            </a:endParaRPr>
          </a:p>
          <a:p>
            <a:pPr algn="just"/>
            <a:r>
              <a:rPr lang="ar-IQ" sz="3600" dirty="0" smtClean="0">
                <a:latin typeface="Times New Roman" pitchFamily="18" charset="0"/>
                <a:cs typeface="Times New Roman" pitchFamily="18" charset="0"/>
              </a:rPr>
              <a:t>لا </a:t>
            </a:r>
            <a:r>
              <a:rPr lang="ar-IQ" sz="3600" dirty="0">
                <a:latin typeface="Times New Roman" pitchFamily="18" charset="0"/>
                <a:cs typeface="Times New Roman" pitchFamily="18" charset="0"/>
              </a:rPr>
              <a:t>يتفوق في تصغير حجم تخزين الصور الطبيعية بالمقارنة مع الإمتدادت الإخرى.</a:t>
            </a:r>
          </a:p>
          <a:p>
            <a:pPr algn="just"/>
            <a:r>
              <a:rPr lang="ar-IQ" sz="3600" dirty="0">
                <a:latin typeface="Times New Roman" pitchFamily="18" charset="0"/>
                <a:cs typeface="Times New Roman" pitchFamily="18" charset="0"/>
              </a:rPr>
              <a:t>لا يصلح للصور ذات الألوان الكثيرة المختلفة.</a:t>
            </a:r>
          </a:p>
          <a:p>
            <a:pPr algn="just"/>
            <a:r>
              <a:rPr lang="ar-IQ" sz="3600" dirty="0">
                <a:latin typeface="Times New Roman" pitchFamily="18" charset="0"/>
                <a:cs typeface="Times New Roman" pitchFamily="18" charset="0"/>
              </a:rPr>
              <a:t>في الصور المتحركة يكون حجم تخزين ملفاته كبيرة بعض الشيء.</a:t>
            </a:r>
          </a:p>
          <a:p>
            <a:endParaRPr lang="ar-IQ" sz="32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67544" y="1052736"/>
            <a:ext cx="8229600" cy="4389120"/>
          </a:xfrm>
        </p:spPr>
        <p:txBody>
          <a:bodyPr>
            <a:normAutofit lnSpcReduction="10000"/>
          </a:bodyPr>
          <a:lstStyle/>
          <a:p>
            <a:pPr algn="just"/>
            <a:r>
              <a:rPr lang="ar-IQ" sz="4000" dirty="0">
                <a:latin typeface="Times New Roman" pitchFamily="18" charset="0"/>
                <a:cs typeface="Times New Roman" pitchFamily="18" charset="0"/>
              </a:rPr>
              <a:t>ضغط البيانات غير المنقوص</a:t>
            </a:r>
          </a:p>
          <a:p>
            <a:pPr algn="just"/>
            <a:r>
              <a:rPr lang="ar-IQ" sz="4000" dirty="0">
                <a:latin typeface="Times New Roman" pitchFamily="18" charset="0"/>
                <a:cs typeface="Times New Roman" pitchFamily="18" charset="0"/>
                <a:hlinkClick r:id="rId2" tooltip="ضغط البيانات غير المنقوص"/>
              </a:rPr>
              <a:t>ضغط البيانات غير المنقوص</a:t>
            </a:r>
            <a:r>
              <a:rPr lang="ar-IQ" sz="4000" dirty="0">
                <a:latin typeface="Times New Roman" pitchFamily="18" charset="0"/>
                <a:cs typeface="Times New Roman" pitchFamily="18" charset="0"/>
              </a:rPr>
              <a:t> </a:t>
            </a:r>
            <a:r>
              <a:rPr lang="en-US" sz="4000" dirty="0" smtClean="0">
                <a:latin typeface="Times New Roman" pitchFamily="18" charset="0"/>
                <a:cs typeface="Times New Roman" pitchFamily="18" charset="0"/>
              </a:rPr>
              <a:t>Lossless Compression </a:t>
            </a:r>
            <a:r>
              <a:rPr lang="ar-IQ" sz="4000" dirty="0" smtClean="0">
                <a:latin typeface="Times New Roman" pitchFamily="18" charset="0"/>
                <a:cs typeface="Times New Roman" pitchFamily="18" charset="0"/>
              </a:rPr>
              <a:t>لا </a:t>
            </a:r>
            <a:r>
              <a:rPr lang="ar-IQ" sz="4000" dirty="0">
                <a:latin typeface="Times New Roman" pitchFamily="18" charset="0"/>
                <a:cs typeface="Times New Roman" pitchFamily="18" charset="0"/>
              </a:rPr>
              <a:t>تؤدي طريقة الضغط هذه إلى خسارة أي بيانات أصلية عند إلغاء الضغط. يتم استعمال الضغط غير المخسر مع ملفات البرامج والصور، كصورة الأشعة السينية الطبية، حيث لا يمكن تحمل خسارة أي بيانات.</a:t>
            </a:r>
          </a:p>
          <a:p>
            <a:pPr algn="just"/>
            <a:endParaRPr lang="ar-IQ" sz="3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67544" y="1052736"/>
            <a:ext cx="8229600" cy="4389120"/>
          </a:xfrm>
        </p:spPr>
        <p:txBody>
          <a:bodyPr>
            <a:normAutofit/>
          </a:bodyPr>
          <a:lstStyle/>
          <a:p>
            <a:pPr algn="just"/>
            <a:r>
              <a:rPr lang="ar-IQ" sz="3600" dirty="0">
                <a:latin typeface="Times New Roman" pitchFamily="18" charset="0"/>
                <a:cs typeface="Times New Roman" pitchFamily="18" charset="0"/>
              </a:rPr>
              <a:t>ضغط البيانات المنقوص</a:t>
            </a:r>
          </a:p>
          <a:p>
            <a:pPr algn="just"/>
            <a:r>
              <a:rPr lang="ar-IQ" sz="3600" dirty="0">
                <a:latin typeface="Times New Roman" pitchFamily="18" charset="0"/>
                <a:cs typeface="Times New Roman" pitchFamily="18" charset="0"/>
                <a:hlinkClick r:id="rId2" tooltip="ضغط البيانات المنقوص"/>
              </a:rPr>
              <a:t>ضغط البيانات </a:t>
            </a:r>
            <a:r>
              <a:rPr lang="ar-IQ" sz="3600" dirty="0" smtClean="0">
                <a:latin typeface="Times New Roman" pitchFamily="18" charset="0"/>
                <a:cs typeface="Times New Roman" pitchFamily="18" charset="0"/>
                <a:hlinkClick r:id="rId2" tooltip="ضغط البيانات المنقوص"/>
              </a:rPr>
              <a:t>المنقوص</a:t>
            </a:r>
            <a:r>
              <a:rPr lang="en-US" sz="3600" dirty="0" smtClean="0">
                <a:latin typeface="Times New Roman" pitchFamily="18" charset="0"/>
                <a:cs typeface="Times New Roman" pitchFamily="18" charset="0"/>
              </a:rPr>
              <a:t>Lossy Compression</a:t>
            </a:r>
            <a:r>
              <a:rPr lang="ar-IQ" sz="3600" dirty="0" smtClean="0">
                <a:latin typeface="Times New Roman" pitchFamily="18" charset="0"/>
                <a:cs typeface="Times New Roman" pitchFamily="18" charset="0"/>
              </a:rPr>
              <a:t>أي </a:t>
            </a:r>
            <a:r>
              <a:rPr lang="ar-IQ" sz="3600" dirty="0">
                <a:latin typeface="Times New Roman" pitchFamily="18" charset="0"/>
                <a:cs typeface="Times New Roman" pitchFamily="18" charset="0"/>
              </a:rPr>
              <a:t>طريقة ضغط بيانات تضغط ملفاً من خلال تجاهل أي بيانات تقرر أنها غير ضرورية. استعمل الضغط المخسر لتقليص ملفات الأصوات أو الصور إذا كانت الدقة المطلقة غير مطلوبة وإذا كانت خسارة بعض البيانات لا يمكن ملاحظتها.</a:t>
            </a:r>
          </a:p>
          <a:p>
            <a:pPr algn="just"/>
            <a:endParaRPr lang="ar-IQ" sz="36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noChangeArrowheads="1"/>
          </p:cNvPicPr>
          <p:nvPr/>
        </p:nvPicPr>
        <p:blipFill>
          <a:blip r:embed="rId2"/>
          <a:srcRect/>
          <a:stretch>
            <a:fillRect/>
          </a:stretch>
        </p:blipFill>
        <p:spPr bwMode="auto">
          <a:xfrm>
            <a:off x="1016000" y="1814513"/>
            <a:ext cx="3117942" cy="2340000"/>
          </a:xfrm>
          <a:prstGeom prst="rect">
            <a:avLst/>
          </a:prstGeom>
          <a:noFill/>
          <a:ln w="12700">
            <a:noFill/>
            <a:miter lim="800000"/>
            <a:headEnd/>
            <a:tailEnd/>
          </a:ln>
        </p:spPr>
      </p:pic>
      <p:pic>
        <p:nvPicPr>
          <p:cNvPr id="7" name="Picture 5" descr="car"/>
          <p:cNvPicPr>
            <a:picLocks noGrp="1" noChangeAspect="1" noChangeArrowheads="1"/>
          </p:cNvPicPr>
          <p:nvPr>
            <p:ph idx="1"/>
          </p:nvPr>
        </p:nvPicPr>
        <p:blipFill>
          <a:blip r:embed="rId3"/>
          <a:srcRect/>
          <a:stretch>
            <a:fillRect/>
          </a:stretch>
        </p:blipFill>
        <p:spPr bwMode="auto">
          <a:xfrm>
            <a:off x="5357818" y="1857364"/>
            <a:ext cx="3135600" cy="2340000"/>
          </a:xfrm>
          <a:prstGeom prst="rect">
            <a:avLst/>
          </a:prstGeom>
          <a:noFill/>
          <a:ln w="9525">
            <a:noFill/>
            <a:miter lim="800000"/>
            <a:headEnd/>
            <a:tailEnd/>
          </a:ln>
        </p:spPr>
      </p:pic>
      <p:sp>
        <p:nvSpPr>
          <p:cNvPr id="8" name="مستطيل 7"/>
          <p:cNvSpPr/>
          <p:nvPr/>
        </p:nvSpPr>
        <p:spPr>
          <a:xfrm>
            <a:off x="1000100" y="4643446"/>
            <a:ext cx="7358114" cy="1569660"/>
          </a:xfrm>
          <a:prstGeom prst="rect">
            <a:avLst/>
          </a:prstGeom>
        </p:spPr>
        <p:txBody>
          <a:bodyPr wrap="square">
            <a:spAutoFit/>
          </a:bodyPr>
          <a:lstStyle/>
          <a:p>
            <a:pPr algn="l" rtl="0"/>
            <a:r>
              <a:rPr lang="en-IE" sz="3200" b="1" dirty="0" smtClean="0"/>
              <a:t>The picture on the right is fine for counting the number of cars, but not for reading the number plate</a:t>
            </a:r>
            <a:endParaRPr lang="en-US" sz="3200" b="1"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67544" y="908720"/>
            <a:ext cx="8229600" cy="4389120"/>
          </a:xfrm>
        </p:spPr>
        <p:txBody>
          <a:bodyPr>
            <a:noAutofit/>
          </a:bodyPr>
          <a:lstStyle/>
          <a:p>
            <a:pPr algn="just" rtl="0"/>
            <a:r>
              <a:rPr lang="en-US" sz="3600" dirty="0"/>
              <a:t> </a:t>
            </a:r>
            <a:r>
              <a:rPr lang="en-US" sz="3600" dirty="0">
                <a:latin typeface="Times New Roman" pitchFamily="18" charset="0"/>
                <a:cs typeface="Times New Roman" pitchFamily="18" charset="0"/>
              </a:rPr>
              <a:t>the GIF compression algorithm is </a:t>
            </a:r>
            <a:r>
              <a:rPr lang="en-US" sz="3600" b="1" dirty="0">
                <a:latin typeface="Times New Roman" pitchFamily="18" charset="0"/>
                <a:cs typeface="Times New Roman" pitchFamily="18" charset="0"/>
              </a:rPr>
              <a:t>lossless</a:t>
            </a:r>
            <a:r>
              <a:rPr lang="en-US" sz="3600" dirty="0">
                <a:latin typeface="Times New Roman" pitchFamily="18" charset="0"/>
                <a:cs typeface="Times New Roman" pitchFamily="18" charset="0"/>
              </a:rPr>
              <a:t>, which means that no information is lost from the original image when its converted to a gif. Since we know that a Gif image can have </a:t>
            </a:r>
            <a:r>
              <a:rPr lang="en-US" sz="3600" i="1" dirty="0">
                <a:latin typeface="Times New Roman" pitchFamily="18" charset="0"/>
                <a:cs typeface="Times New Roman" pitchFamily="18" charset="0"/>
              </a:rPr>
              <a:t>only 256 colors</a:t>
            </a:r>
            <a:r>
              <a:rPr lang="en-US" sz="3600" dirty="0">
                <a:latin typeface="Times New Roman" pitchFamily="18" charset="0"/>
                <a:cs typeface="Times New Roman" pitchFamily="18" charset="0"/>
              </a:rPr>
              <a:t>, if your original image contained more than 256 colors, then some information will be lost. However, once converted to a gif there will not be any further loss.</a:t>
            </a:r>
            <a:endParaRPr lang="ar-IQ" sz="36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57158" y="1340768"/>
            <a:ext cx="8229600" cy="3762708"/>
          </a:xfrm>
        </p:spPr>
        <p:txBody>
          <a:bodyPr>
            <a:noAutofit/>
          </a:bodyPr>
          <a:lstStyle/>
          <a:p>
            <a:pPr algn="just" rtl="0"/>
            <a:r>
              <a:rPr lang="en-US" sz="3200" dirty="0">
                <a:latin typeface="Times New Roman" pitchFamily="18" charset="0"/>
                <a:cs typeface="Times New Roman" pitchFamily="18" charset="0"/>
              </a:rPr>
              <a:t>LZW is a way of compressing data that takes advantage of repetition of strings in the data. Since raster data usually contains a lot of this repetition, LZW is a good way of compressing and decompressing it. For the moment, lets consider normal LZW encoding and decoding. </a:t>
            </a:r>
          </a:p>
          <a:p>
            <a:pPr algn="l"/>
            <a:endParaRPr lang="ar-IQ"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67544" y="1268760"/>
            <a:ext cx="8229600" cy="4389120"/>
          </a:xfrm>
        </p:spPr>
        <p:txBody>
          <a:bodyPr>
            <a:noAutofit/>
          </a:bodyPr>
          <a:lstStyle/>
          <a:p>
            <a:pPr algn="just" rtl="0"/>
            <a:r>
              <a:rPr lang="en-US" sz="3200" dirty="0">
                <a:latin typeface="Times New Roman" pitchFamily="18" charset="0"/>
                <a:cs typeface="Times New Roman" pitchFamily="18" charset="0"/>
              </a:rPr>
              <a:t>LZW manipulates three objects in both compression and decompression: the </a:t>
            </a:r>
            <a:r>
              <a:rPr lang="en-US" sz="3200" dirty="0" err="1">
                <a:latin typeface="Times New Roman" pitchFamily="18" charset="0"/>
                <a:cs typeface="Times New Roman" pitchFamily="18" charset="0"/>
              </a:rPr>
              <a:t>charstream</a:t>
            </a:r>
            <a:r>
              <a:rPr lang="en-US" sz="3200" dirty="0">
                <a:latin typeface="Times New Roman" pitchFamily="18" charset="0"/>
                <a:cs typeface="Times New Roman" pitchFamily="18" charset="0"/>
              </a:rPr>
              <a:t>, the </a:t>
            </a:r>
            <a:r>
              <a:rPr lang="en-US" sz="3200" dirty="0" err="1">
                <a:latin typeface="Times New Roman" pitchFamily="18" charset="0"/>
                <a:cs typeface="Times New Roman" pitchFamily="18" charset="0"/>
              </a:rPr>
              <a:t>codestream</a:t>
            </a:r>
            <a:r>
              <a:rPr lang="en-US" sz="3200" dirty="0">
                <a:latin typeface="Times New Roman" pitchFamily="18" charset="0"/>
                <a:cs typeface="Times New Roman" pitchFamily="18" charset="0"/>
              </a:rPr>
              <a:t>, and the string table. In compression, the </a:t>
            </a:r>
            <a:r>
              <a:rPr lang="en-US" sz="3200" dirty="0" err="1">
                <a:latin typeface="Times New Roman" pitchFamily="18" charset="0"/>
                <a:cs typeface="Times New Roman" pitchFamily="18" charset="0"/>
              </a:rPr>
              <a:t>charstream</a:t>
            </a:r>
            <a:r>
              <a:rPr lang="en-US" sz="3200" dirty="0">
                <a:latin typeface="Times New Roman" pitchFamily="18" charset="0"/>
                <a:cs typeface="Times New Roman" pitchFamily="18" charset="0"/>
              </a:rPr>
              <a:t> is the input and the </a:t>
            </a:r>
            <a:r>
              <a:rPr lang="en-US" sz="3200" dirty="0" err="1">
                <a:latin typeface="Times New Roman" pitchFamily="18" charset="0"/>
                <a:cs typeface="Times New Roman" pitchFamily="18" charset="0"/>
              </a:rPr>
              <a:t>codestream</a:t>
            </a:r>
            <a:r>
              <a:rPr lang="en-US" sz="3200" dirty="0">
                <a:latin typeface="Times New Roman" pitchFamily="18" charset="0"/>
                <a:cs typeface="Times New Roman" pitchFamily="18" charset="0"/>
              </a:rPr>
              <a:t> is the output. In decompression, the </a:t>
            </a:r>
            <a:r>
              <a:rPr lang="en-US" sz="3200" dirty="0" err="1">
                <a:latin typeface="Times New Roman" pitchFamily="18" charset="0"/>
                <a:cs typeface="Times New Roman" pitchFamily="18" charset="0"/>
              </a:rPr>
              <a:t>codestream</a:t>
            </a:r>
            <a:r>
              <a:rPr lang="en-US" sz="3200" dirty="0">
                <a:latin typeface="Times New Roman" pitchFamily="18" charset="0"/>
                <a:cs typeface="Times New Roman" pitchFamily="18" charset="0"/>
              </a:rPr>
              <a:t> is the input and the </a:t>
            </a:r>
            <a:r>
              <a:rPr lang="en-US" sz="3200" dirty="0" err="1">
                <a:latin typeface="Times New Roman" pitchFamily="18" charset="0"/>
                <a:cs typeface="Times New Roman" pitchFamily="18" charset="0"/>
              </a:rPr>
              <a:t>charstream</a:t>
            </a:r>
            <a:r>
              <a:rPr lang="en-US" sz="3200" dirty="0">
                <a:latin typeface="Times New Roman" pitchFamily="18" charset="0"/>
                <a:cs typeface="Times New Roman" pitchFamily="18" charset="0"/>
              </a:rPr>
              <a:t> is the output. The string table is a product of both compression and decompression, but is never passed from one to the other.</a:t>
            </a:r>
          </a:p>
          <a:p>
            <a:pPr algn="just" rtl="0"/>
            <a:endParaRPr lang="ar-SA" sz="3200" dirty="0">
              <a:latin typeface="Times New Roman" pitchFamily="18" charset="0"/>
              <a:cs typeface="Times New Roman" pitchFamily="18" charset="0"/>
            </a:endParaRPr>
          </a:p>
        </p:txBody>
      </p:sp>
    </p:spTree>
    <p:extLst>
      <p:ext uri="{BB962C8B-B14F-4D97-AF65-F5344CB8AC3E}">
        <p14:creationId xmlns:p14="http://schemas.microsoft.com/office/powerpoint/2010/main" xmlns="" val="21687220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67544" y="1340768"/>
            <a:ext cx="8229600" cy="4389120"/>
          </a:xfrm>
        </p:spPr>
        <p:txBody>
          <a:bodyPr>
            <a:noAutofit/>
          </a:bodyPr>
          <a:lstStyle/>
          <a:p>
            <a:pPr algn="just" rtl="0"/>
            <a:r>
              <a:rPr lang="en-US" sz="3600" dirty="0" smtClean="0">
                <a:latin typeface="Times New Roman" pitchFamily="18" charset="0"/>
                <a:cs typeface="Times New Roman" pitchFamily="18" charset="0"/>
              </a:rPr>
              <a:t>LZW became very widely used when it became part of the </a:t>
            </a:r>
            <a:r>
              <a:rPr lang="en-US" sz="3600" dirty="0" smtClean="0">
                <a:latin typeface="Times New Roman" pitchFamily="18" charset="0"/>
                <a:cs typeface="Times New Roman" pitchFamily="18" charset="0"/>
                <a:hlinkClick r:id="rId2" tooltip="Graphics Interchange Format"/>
              </a:rPr>
              <a:t>GIF</a:t>
            </a:r>
            <a:r>
              <a:rPr lang="en-US" sz="3600" dirty="0" smtClean="0">
                <a:latin typeface="Times New Roman" pitchFamily="18" charset="0"/>
                <a:cs typeface="Times New Roman" pitchFamily="18" charset="0"/>
              </a:rPr>
              <a:t> image format in 1987. It may also (optionally) be used  in </a:t>
            </a:r>
            <a:r>
              <a:rPr lang="en-US" sz="3600" dirty="0" smtClean="0">
                <a:latin typeface="Times New Roman" pitchFamily="18" charset="0"/>
                <a:cs typeface="Times New Roman" pitchFamily="18" charset="0"/>
                <a:hlinkClick r:id="rId3" tooltip="TIFF"/>
              </a:rPr>
              <a:t>TIFF</a:t>
            </a:r>
            <a:r>
              <a:rPr lang="en-US" sz="3600" dirty="0" smtClean="0">
                <a:latin typeface="Times New Roman" pitchFamily="18" charset="0"/>
                <a:cs typeface="Times New Roman" pitchFamily="18" charset="0"/>
              </a:rPr>
              <a:t> and </a:t>
            </a:r>
            <a:r>
              <a:rPr lang="en-US" sz="3600" dirty="0" smtClean="0">
                <a:latin typeface="Times New Roman" pitchFamily="18" charset="0"/>
                <a:cs typeface="Times New Roman" pitchFamily="18" charset="0"/>
                <a:hlinkClick r:id="rId4" tooltip="PDF"/>
              </a:rPr>
              <a:t>PDF</a:t>
            </a:r>
            <a:r>
              <a:rPr lang="en-US" sz="3600" dirty="0" smtClean="0">
                <a:latin typeface="Times New Roman" pitchFamily="18" charset="0"/>
                <a:cs typeface="Times New Roman" pitchFamily="18" charset="0"/>
              </a:rPr>
              <a:t> files.</a:t>
            </a:r>
            <a:endParaRPr lang="ar-IQ" sz="3600" dirty="0" smtClean="0">
              <a:latin typeface="Times New Roman" pitchFamily="18" charset="0"/>
              <a:cs typeface="Times New Roman" pitchFamily="18" charset="0"/>
            </a:endParaRPr>
          </a:p>
          <a:p>
            <a:pPr algn="just" rtl="0"/>
            <a:r>
              <a:rPr lang="en-US" sz="3600" dirty="0" smtClean="0">
                <a:latin typeface="Times New Roman" pitchFamily="18" charset="0"/>
                <a:cs typeface="Times New Roman" pitchFamily="18" charset="0"/>
              </a:rPr>
              <a:t>The Gif file format uses the LZW compression algorithm developed by Abraham </a:t>
            </a:r>
            <a:r>
              <a:rPr lang="en-US" sz="3600" b="1" dirty="0" smtClean="0">
                <a:latin typeface="Times New Roman" pitchFamily="18" charset="0"/>
                <a:cs typeface="Times New Roman" pitchFamily="18" charset="0"/>
              </a:rPr>
              <a:t>L</a:t>
            </a:r>
            <a:r>
              <a:rPr lang="en-US" sz="3600" dirty="0" smtClean="0">
                <a:latin typeface="Times New Roman" pitchFamily="18" charset="0"/>
                <a:cs typeface="Times New Roman" pitchFamily="18" charset="0"/>
              </a:rPr>
              <a:t>empel, Jakob</a:t>
            </a:r>
            <a:r>
              <a:rPr lang="en-US" sz="3600" b="1" dirty="0" smtClean="0">
                <a:latin typeface="Times New Roman" pitchFamily="18" charset="0"/>
                <a:cs typeface="Times New Roman" pitchFamily="18" charset="0"/>
              </a:rPr>
              <a:t>Z</a:t>
            </a:r>
            <a:r>
              <a:rPr lang="en-US" sz="3600" dirty="0" smtClean="0">
                <a:latin typeface="Times New Roman" pitchFamily="18" charset="0"/>
                <a:cs typeface="Times New Roman" pitchFamily="18" charset="0"/>
              </a:rPr>
              <a:t>iv and Terry </a:t>
            </a:r>
            <a:r>
              <a:rPr lang="en-US" sz="3600" b="1" dirty="0" smtClean="0">
                <a:latin typeface="Times New Roman" pitchFamily="18" charset="0"/>
                <a:cs typeface="Times New Roman" pitchFamily="18" charset="0"/>
              </a:rPr>
              <a:t>W</a:t>
            </a:r>
            <a:r>
              <a:rPr lang="en-US" sz="3600" dirty="0" smtClean="0">
                <a:latin typeface="Times New Roman" pitchFamily="18" charset="0"/>
                <a:cs typeface="Times New Roman" pitchFamily="18" charset="0"/>
              </a:rPr>
              <a:t>elch</a:t>
            </a:r>
            <a:endParaRPr lang="ar-IQ" sz="36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899</TotalTime>
  <Words>502</Words>
  <Application>Microsoft Office PowerPoint</Application>
  <PresentationFormat>عرض على الشاشة (3:4)‏</PresentationFormat>
  <Paragraphs>53</Paragraphs>
  <Slides>20</Slides>
  <Notes>1</Notes>
  <HiddenSlides>0</HiddenSlides>
  <MMClips>0</MMClips>
  <ScaleCrop>false</ScaleCrop>
  <HeadingPairs>
    <vt:vector size="4" baseType="variant">
      <vt:variant>
        <vt:lpstr>سمة</vt:lpstr>
      </vt:variant>
      <vt:variant>
        <vt:i4>1</vt:i4>
      </vt:variant>
      <vt:variant>
        <vt:lpstr>عناوين الشرائح</vt:lpstr>
      </vt:variant>
      <vt:variant>
        <vt:i4>20</vt:i4>
      </vt:variant>
    </vt:vector>
  </HeadingPairs>
  <TitlesOfParts>
    <vt:vector size="21" baseType="lpstr">
      <vt:lpstr>تدفق</vt:lpstr>
      <vt:lpstr>IMAGE LOSSLESS COMPRESSION(LZW)</vt:lpstr>
      <vt:lpstr>الشريحة 2</vt:lpstr>
      <vt:lpstr>الشريحة 3</vt:lpstr>
      <vt:lpstr>الشريحة 4</vt:lpstr>
      <vt:lpstr>الشريحة 5</vt:lpstr>
      <vt:lpstr>الشريحة 6</vt:lpstr>
      <vt:lpstr>الشريحة 7</vt:lpstr>
      <vt:lpstr>الشريحة 8</vt:lpstr>
      <vt:lpstr>الشريحة 9</vt:lpstr>
      <vt:lpstr>الشريحة 10</vt:lpstr>
      <vt:lpstr>GIF Compression Explained Let's suppose you have a 6x6 gif image made up of 3 colors a,b and c..</vt:lpstr>
      <vt:lpstr> </vt:lpstr>
      <vt:lpstr>الشريحة 13</vt:lpstr>
      <vt:lpstr>Horizontal Pixel change</vt:lpstr>
      <vt:lpstr>الشريحة 15</vt:lpstr>
      <vt:lpstr>  Usage</vt:lpstr>
      <vt:lpstr>الشريحة 17</vt:lpstr>
      <vt:lpstr>الشريحة 18</vt:lpstr>
      <vt:lpstr>الشريحة 19</vt:lpstr>
      <vt:lpstr>الشريحة 20</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a</dc:creator>
  <cp:lastModifiedBy>a</cp:lastModifiedBy>
  <cp:revision>83</cp:revision>
  <dcterms:created xsi:type="dcterms:W3CDTF">2012-03-09T06:09:12Z</dcterms:created>
  <dcterms:modified xsi:type="dcterms:W3CDTF">2013-03-07T16:32:16Z</dcterms:modified>
</cp:coreProperties>
</file>