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60" r:id="rId6"/>
    <p:sldId id="259" r:id="rId7"/>
    <p:sldId id="263" r:id="rId8"/>
    <p:sldId id="27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59E"/>
    <a:srgbClr val="002B82"/>
    <a:srgbClr val="00297A"/>
    <a:srgbClr val="00123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عنوان 28"/>
          <p:cNvSpPr>
            <a:spLocks noGrp="1"/>
          </p:cNvSpPr>
          <p:nvPr>
            <p:ph type="ctrTitle"/>
          </p:nvPr>
        </p:nvSpPr>
        <p:spPr>
          <a:xfrm>
            <a:off x="381000" y="4853411"/>
            <a:ext cx="8458200" cy="1222375"/>
          </a:xfrm>
        </p:spPr>
        <p:txBody>
          <a:bodyPr anchor="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16" name="عنصر نائب للتاريخ 15"/>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2" name="عنصر نائب للتذييل 1"/>
          <p:cNvSpPr>
            <a:spLocks noGrp="1"/>
          </p:cNvSpPr>
          <p:nvPr>
            <p:ph type="ftr" sz="quarter" idx="11"/>
          </p:nvPr>
        </p:nvSpPr>
        <p:spPr/>
        <p:txBody>
          <a:bodyPr/>
          <a:lstStyle/>
          <a:p>
            <a:endParaRPr kumimoji="0" lang="en-US"/>
          </a:p>
        </p:txBody>
      </p:sp>
      <p:sp>
        <p:nvSpPr>
          <p:cNvPr id="15" name="عنصر نائب لرقم الشريحة 14"/>
          <p:cNvSpPr>
            <a:spLocks noGrp="1"/>
          </p:cNvSpPr>
          <p:nvPr>
            <p:ph type="sldNum" sz="quarter" idx="12"/>
          </p:nvPr>
        </p:nvSpPr>
        <p:spPr>
          <a:xfrm>
            <a:off x="8229600" y="6473952"/>
            <a:ext cx="758952" cy="246888"/>
          </a:xfrm>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5" name="عنصر نائب للتذييل 4"/>
          <p:cNvSpPr>
            <a:spLocks noGrp="1"/>
          </p:cNvSpPr>
          <p:nvPr>
            <p:ph type="ftr" sz="quarter" idx="11"/>
          </p:nvPr>
        </p:nvSpPr>
        <p:spPr/>
        <p:txBody>
          <a:bodyPr/>
          <a:lstStyle/>
          <a:p>
            <a:endParaRPr kumimoji="0" lang="en-US"/>
          </a:p>
        </p:txBody>
      </p:sp>
      <p:sp>
        <p:nvSpPr>
          <p:cNvPr id="6" name="عنصر نائب لرقم الشريحة 5"/>
          <p:cNvSpPr>
            <a:spLocks noGrp="1"/>
          </p:cNvSpPr>
          <p:nvPr>
            <p:ph type="sldNum" sz="quarter" idx="12"/>
          </p:nvPr>
        </p:nvSpPr>
        <p:spPr/>
        <p:txBody>
          <a:bodyPr/>
          <a:lstStyle/>
          <a:p>
            <a:fld id="{CA15C064-DD44-4CAC-873E-2D1F54821676}"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5" name="عنصر نائب للتذييل 4"/>
          <p:cNvSpPr>
            <a:spLocks noGrp="1"/>
          </p:cNvSpPr>
          <p:nvPr>
            <p:ph type="ftr" sz="quarter" idx="11"/>
          </p:nvPr>
        </p:nvSpPr>
        <p:spPr/>
        <p:txBody>
          <a:bodyPr/>
          <a:lstStyle/>
          <a:p>
            <a:endParaRPr kumimoji="0" lang="en-US"/>
          </a:p>
        </p:txBody>
      </p:sp>
      <p:sp>
        <p:nvSpPr>
          <p:cNvPr id="6" name="عنصر نائب لرقم الشريحة 5"/>
          <p:cNvSpPr>
            <a:spLocks noGrp="1"/>
          </p:cNvSpPr>
          <p:nvPr>
            <p:ph type="sldNum" sz="quarter" idx="12"/>
          </p:nvPr>
        </p:nvSpPr>
        <p:spPr/>
        <p:txBody>
          <a:bodyPr/>
          <a:lstStyle/>
          <a:p>
            <a:fld id="{CA15C064-DD44-4CAC-873E-2D1F54821676}"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kumimoji="0" lang="ar-SA" smtClean="0"/>
              <a:t>انقر لتحرير نمط العنوان الرئيسي</a:t>
            </a:r>
            <a:endParaRPr kumimoji="0" lang="en-US"/>
          </a:p>
        </p:txBody>
      </p:sp>
      <p:sp>
        <p:nvSpPr>
          <p:cNvPr id="27" name="عنصر نائب للمحتوى 26"/>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19" name="عنصر نائب للتذييل 18"/>
          <p:cNvSpPr>
            <a:spLocks noGrp="1"/>
          </p:cNvSpPr>
          <p:nvPr>
            <p:ph type="ftr" sz="quarter" idx="11"/>
          </p:nvPr>
        </p:nvSpPr>
        <p:spPr>
          <a:xfrm>
            <a:off x="3581400" y="76200"/>
            <a:ext cx="2895600" cy="288925"/>
          </a:xfrm>
        </p:spPr>
        <p:txBody>
          <a:bodyPr/>
          <a:lstStyle/>
          <a:p>
            <a:endParaRPr kumimoji="0" lang="en-US"/>
          </a:p>
        </p:txBody>
      </p:sp>
      <p:sp>
        <p:nvSpPr>
          <p:cNvPr id="16" name="عنصر نائب لرقم الشريحة 15"/>
          <p:cNvSpPr>
            <a:spLocks noGrp="1"/>
          </p:cNvSpPr>
          <p:nvPr>
            <p:ph type="sldNum" sz="quarter" idx="12"/>
          </p:nvPr>
        </p:nvSpPr>
        <p:spPr>
          <a:xfrm>
            <a:off x="8229600" y="6473952"/>
            <a:ext cx="758952" cy="246888"/>
          </a:xfrm>
        </p:spPr>
        <p:txBody>
          <a:bodyPr/>
          <a:lstStyle/>
          <a:p>
            <a:fld id="{CA15C064-DD44-4CAC-873E-2D1F54821676}" type="slidenum">
              <a:rPr kumimoji="0" lang="en-US" smtClean="0"/>
              <a:pPr/>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19" name="عنصر نائب للتاريخ 18"/>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11" name="عنصر نائب للتذييل 10"/>
          <p:cNvSpPr>
            <a:spLocks noGrp="1"/>
          </p:cNvSpPr>
          <p:nvPr>
            <p:ph type="ftr" sz="quarter" idx="11"/>
          </p:nvPr>
        </p:nvSpPr>
        <p:spPr/>
        <p:txBody>
          <a:bodyPr/>
          <a:lstStyle/>
          <a:p>
            <a:endParaRPr kumimoji="0" lang="en-US"/>
          </a:p>
        </p:txBody>
      </p:sp>
      <p:sp>
        <p:nvSpPr>
          <p:cNvPr id="16" name="عنصر نائب لرقم الشريحة 15"/>
          <p:cNvSpPr>
            <a:spLocks noGrp="1"/>
          </p:cNvSpPr>
          <p:nvPr>
            <p:ph type="sldNum" sz="quarter" idx="12"/>
          </p:nvPr>
        </p:nvSpPr>
        <p:spPr/>
        <p:txBody>
          <a:bodyPr/>
          <a:lstStyle/>
          <a:p>
            <a:fld id="{CA15C064-DD44-4CAC-873E-2D1F54821676}" type="slidenum">
              <a:rPr kumimoji="0" lang="en-US" smtClean="0"/>
              <a:pPr/>
              <a:t>‹#›</a:t>
            </a:fld>
            <a:endParaRPr kumimoji="0" lang="en-US"/>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10" name="عنصر نائب للتذييل 9"/>
          <p:cNvSpPr>
            <a:spLocks noGrp="1"/>
          </p:cNvSpPr>
          <p:nvPr>
            <p:ph type="ftr" sz="quarter" idx="11"/>
          </p:nvPr>
        </p:nvSpPr>
        <p:spPr/>
        <p:txBody>
          <a:bodyPr/>
          <a:lstStyle/>
          <a:p>
            <a:endParaRPr kumimoji="0" lang="en-US"/>
          </a:p>
        </p:txBody>
      </p:sp>
      <p:sp>
        <p:nvSpPr>
          <p:cNvPr id="31" name="عنصر نائب لرقم الشريحة 30"/>
          <p:cNvSpPr>
            <a:spLocks noGrp="1"/>
          </p:cNvSpPr>
          <p:nvPr>
            <p:ph type="sldNum" sz="quarter" idx="12"/>
          </p:nvPr>
        </p:nvSpPr>
        <p:spPr/>
        <p:txBody>
          <a:bodyPr/>
          <a:lstStyle/>
          <a:p>
            <a:fld id="{CA15C064-DD44-4CAC-873E-2D1F54821676}"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9" name="عنوان 28"/>
          <p:cNvSpPr>
            <a:spLocks noGrp="1"/>
          </p:cNvSpPr>
          <p:nvPr>
            <p:ph type="title"/>
          </p:nvPr>
        </p:nvSpPr>
        <p:spPr>
          <a:xfrm>
            <a:off x="304800" y="5410200"/>
            <a:ext cx="8610600" cy="882650"/>
          </a:xfrm>
        </p:spPr>
        <p:txBody>
          <a:bodyPr anchor="ctr"/>
          <a:lstStyle>
            <a:lvl1pPr>
              <a:defRPr/>
            </a:lvl1p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6" name="عنصر نائب للتذييل 5"/>
          <p:cNvSpPr>
            <a:spLocks noGrp="1"/>
          </p:cNvSpPr>
          <p:nvPr>
            <p:ph type="ftr" sz="quarter" idx="11"/>
          </p:nvPr>
        </p:nvSpPr>
        <p:spPr/>
        <p:txBody>
          <a:bodyPr/>
          <a:lstStyle/>
          <a:p>
            <a:endParaRPr kumimoji="0" lang="en-US"/>
          </a:p>
        </p:txBody>
      </p:sp>
      <p:sp>
        <p:nvSpPr>
          <p:cNvPr id="7" name="عنصر نائب لرقم الشريحة 6"/>
          <p:cNvSpPr>
            <a:spLocks noGrp="1"/>
          </p:cNvSpPr>
          <p:nvPr>
            <p:ph type="sldNum" sz="quarter" idx="12"/>
          </p:nvPr>
        </p:nvSpPr>
        <p:spPr>
          <a:xfrm>
            <a:off x="8229600" y="6477000"/>
            <a:ext cx="762000" cy="246888"/>
          </a:xfrm>
        </p:spPr>
        <p:txBody>
          <a:bodyPr/>
          <a:lstStyle/>
          <a:p>
            <a:fld id="{CA15C064-DD44-4CAC-873E-2D1F54821676}" type="slidenum">
              <a:rPr kumimoji="0" lang="en-US" smtClean="0"/>
              <a:pPr/>
              <a:t>‹#›</a:t>
            </a:fld>
            <a:endParaRPr kumimoji="0" lang="en-US" dirty="0"/>
          </a:p>
        </p:txBody>
      </p:sp>
      <p:sp>
        <p:nvSpPr>
          <p:cNvPr id="1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21" name="عنصر نائب للتذييل 20"/>
          <p:cNvSpPr>
            <a:spLocks noGrp="1"/>
          </p:cNvSpPr>
          <p:nvPr>
            <p:ph type="ftr" sz="quarter" idx="11"/>
          </p:nvPr>
        </p:nvSpPr>
        <p:spPr/>
        <p:txBody>
          <a:bodyPr/>
          <a:lstStyle/>
          <a:p>
            <a:endParaRPr kumimoji="0" lang="en-US"/>
          </a:p>
        </p:txBody>
      </p:sp>
      <p:sp>
        <p:nvSpPr>
          <p:cNvPr id="6" name="عنصر نائب لرقم الشريحة 5"/>
          <p:cNvSpPr>
            <a:spLocks noGrp="1"/>
          </p:cNvSpPr>
          <p:nvPr>
            <p:ph type="sldNum" sz="quarter" idx="12"/>
          </p:nvPr>
        </p:nvSpPr>
        <p:spPr/>
        <p:txBody>
          <a:bodyPr/>
          <a:lstStyle/>
          <a:p>
            <a:fld id="{CA15C064-DD44-4CAC-873E-2D1F54821676}"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24" name="عنصر نائب للتذييل 23"/>
          <p:cNvSpPr>
            <a:spLocks noGrp="1"/>
          </p:cNvSpPr>
          <p:nvPr>
            <p:ph type="ftr" sz="quarter" idx="11"/>
          </p:nvPr>
        </p:nvSpPr>
        <p:spPr/>
        <p:txBody>
          <a:bodyPr/>
          <a:lstStyle/>
          <a:p>
            <a:endParaRPr kumimoji="0" lang="en-US"/>
          </a:p>
        </p:txBody>
      </p:sp>
      <p:sp>
        <p:nvSpPr>
          <p:cNvPr id="7" name="عنصر نائب لرقم الشريحة 6"/>
          <p:cNvSpPr>
            <a:spLocks noGrp="1"/>
          </p:cNvSpPr>
          <p:nvPr>
            <p:ph type="sldNum" sz="quarter" idx="12"/>
          </p:nvPr>
        </p:nvSpPr>
        <p:spPr/>
        <p:txBody>
          <a:bodyPr/>
          <a:lstStyle/>
          <a:p>
            <a:fld id="{CA15C064-DD44-4CAC-873E-2D1F54821676}"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8" name="رابط مستقيم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عنوان 11"/>
          <p:cNvSpPr>
            <a:spLocks noGrp="1"/>
          </p:cNvSpPr>
          <p:nvPr>
            <p:ph type="title"/>
          </p:nvPr>
        </p:nvSpPr>
        <p:spPr>
          <a:xfrm>
            <a:off x="457200" y="5486400"/>
            <a:ext cx="8458200" cy="520700"/>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5" name="عنصر نائب للتاريخ 24"/>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29" name="عنصر نائب للتذييل 28"/>
          <p:cNvSpPr>
            <a:spLocks noGrp="1"/>
          </p:cNvSpPr>
          <p:nvPr>
            <p:ph type="ftr" sz="quarter" idx="11"/>
          </p:nvPr>
        </p:nvSpPr>
        <p:spPr/>
        <p:txBody>
          <a:bodyPr/>
          <a:lstStyle/>
          <a:p>
            <a:endParaRPr kumimoji="0" lang="en-US" dirty="0"/>
          </a:p>
        </p:txBody>
      </p:sp>
      <p:sp>
        <p:nvSpPr>
          <p:cNvPr id="7" name="عنصر نائب لرقم الشريحة 6"/>
          <p:cNvSpPr>
            <a:spLocks noGrp="1"/>
          </p:cNvSpPr>
          <p:nvPr>
            <p:ph type="sldNum" sz="quarter" idx="12"/>
          </p:nvPr>
        </p:nvSpPr>
        <p:spPr/>
        <p:txBody>
          <a:bodyPr/>
          <a:lstStyle/>
          <a:p>
            <a:fld id="{CA15C064-DD44-4CAC-873E-2D1F54821676}"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smtClean="0"/>
              <a:t>انقر فوق الرمز لإضافة صورة</a:t>
            </a:r>
            <a:endParaRPr kumimoji="0" lang="en-US" dirty="0"/>
          </a:p>
        </p:txBody>
      </p:sp>
      <p:sp>
        <p:nvSpPr>
          <p:cNvPr id="7" name="عنصر نائب للتاريخ 6"/>
          <p:cNvSpPr>
            <a:spLocks noGrp="1"/>
          </p:cNvSpPr>
          <p:nvPr>
            <p:ph type="dt" sz="half" idx="10"/>
          </p:nvPr>
        </p:nvSpPr>
        <p:spPr/>
        <p:txBody>
          <a:bodyPr/>
          <a:lstStyle/>
          <a:p>
            <a:fld id="{74CBEAF9-9E58-4CC8-A6FF-6DD8A58DEEA4}" type="datetimeFigureOut">
              <a:rPr lang="en-US" smtClean="0"/>
              <a:pPr/>
              <a:t>12/26/2012</a:t>
            </a:fld>
            <a:endParaRPr lang="en-US"/>
          </a:p>
        </p:txBody>
      </p:sp>
      <p:sp>
        <p:nvSpPr>
          <p:cNvPr id="5" name="عنصر نائب للتذييل 4"/>
          <p:cNvSpPr>
            <a:spLocks noGrp="1"/>
          </p:cNvSpPr>
          <p:nvPr>
            <p:ph type="ftr" sz="quarter" idx="11"/>
          </p:nvPr>
        </p:nvSpPr>
        <p:spPr/>
        <p:txBody>
          <a:bodyPr/>
          <a:lstStyle/>
          <a:p>
            <a:endParaRPr kumimoji="0" lang="en-US"/>
          </a:p>
        </p:txBody>
      </p:sp>
      <p:sp>
        <p:nvSpPr>
          <p:cNvPr id="31" name="عنصر نائب لرقم الشريحة 30"/>
          <p:cNvSpPr>
            <a:spLocks noGrp="1"/>
          </p:cNvSpPr>
          <p:nvPr>
            <p:ph type="sldNum" sz="quarter" idx="12"/>
          </p:nvPr>
        </p:nvSpPr>
        <p:spPr/>
        <p:txBody>
          <a:bodyPr/>
          <a:lstStyle/>
          <a:p>
            <a:fld id="{CA15C064-DD44-4CAC-873E-2D1F54821676}" type="slidenum">
              <a:rPr kumimoji="0" lang="en-US" smtClean="0"/>
              <a:pPr/>
              <a:t>‹#›</a:t>
            </a:fld>
            <a:endParaRPr kumimoji="0" lang="en-US"/>
          </a:p>
        </p:txBody>
      </p:sp>
      <p:sp>
        <p:nvSpPr>
          <p:cNvPr id="17"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smtClean="0"/>
              <a:t>انقر لتحرير نمط العنوان الرئيسي</a:t>
            </a:r>
            <a:endParaRPr kumimoji="0"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عنصر نائب للنص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lgn="l" eaLnBrk="1" latinLnBrk="0" hangingPunct="1"/>
            <a:fld id="{74CBEAF9-9E58-4CC8-A6FF-6DD8A58DEEA4}" type="datetimeFigureOut">
              <a:rPr lang="en-US" smtClean="0"/>
              <a:pPr algn="l" eaLnBrk="1" latinLnBrk="0" hangingPunct="1"/>
              <a:t>12/26/2012</a:t>
            </a:fld>
            <a:endParaRPr lang="en-US" dirty="0">
              <a:solidFill>
                <a:schemeClr val="accent1">
                  <a:shade val="75000"/>
                </a:schemeClr>
              </a:solidFill>
            </a:endParaRPr>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lgn="r" eaLnBrk="1" latinLnBrk="0" hangingPunct="1"/>
            <a:endParaRPr kumimoji="0" lang="en-US" dirty="0">
              <a:solidFill>
                <a:schemeClr val="accent1">
                  <a:shade val="75000"/>
                </a:schemeClr>
              </a:solidFill>
            </a:endParaRPr>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A15C064-DD44-4CAC-873E-2D1F54821676}" type="slidenum">
              <a:rPr kumimoji="0" lang="en-US" smtClean="0"/>
              <a:pPr/>
              <a:t>‹#›</a:t>
            </a:fld>
            <a:endParaRPr kumimoji="0" lang="en-US" dirty="0">
              <a:solidFill>
                <a:schemeClr val="accent1">
                  <a:shade val="75000"/>
                </a:schemeClr>
              </a:solidFill>
            </a:endParaRPr>
          </a:p>
        </p:txBody>
      </p:sp>
      <p:sp>
        <p:nvSpPr>
          <p:cNvPr id="10"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عنصر نائب للمحتوى 5" descr="logo_new800.png"/>
          <p:cNvPicPr>
            <a:picLocks noGrp="1" noChangeAspect="1"/>
          </p:cNvPicPr>
          <p:nvPr>
            <p:ph idx="1"/>
          </p:nvPr>
        </p:nvPicPr>
        <p:blipFill>
          <a:blip r:embed="rId2"/>
          <a:stretch>
            <a:fillRect/>
          </a:stretch>
        </p:blipFill>
        <p:spPr>
          <a:xfrm>
            <a:off x="714348" y="1081084"/>
            <a:ext cx="7610475" cy="1847850"/>
          </a:xfrm>
        </p:spPr>
      </p:pic>
      <p:sp>
        <p:nvSpPr>
          <p:cNvPr id="4" name="مربع نص 3"/>
          <p:cNvSpPr txBox="1"/>
          <p:nvPr/>
        </p:nvSpPr>
        <p:spPr>
          <a:xfrm>
            <a:off x="714348" y="3143248"/>
            <a:ext cx="7500990" cy="3354765"/>
          </a:xfrm>
          <a:prstGeom prst="rect">
            <a:avLst/>
          </a:prstGeom>
          <a:noFill/>
        </p:spPr>
        <p:txBody>
          <a:bodyPr wrap="square" rtlCol="1">
            <a:spAutoFit/>
          </a:bodyPr>
          <a:lstStyle/>
          <a:p>
            <a:pPr algn="ctr"/>
            <a:r>
              <a:rPr lang="en-US" sz="3600" b="1" dirty="0" smtClean="0">
                <a:solidFill>
                  <a:srgbClr val="C00000"/>
                </a:solidFill>
                <a:latin typeface="Monotype Corsiva" pitchFamily="66" charset="0"/>
              </a:rPr>
              <a:t>prepared by</a:t>
            </a:r>
          </a:p>
          <a:p>
            <a:pPr algn="ctr"/>
            <a:r>
              <a:rPr lang="en-US" sz="4400" b="1" dirty="0" smtClean="0">
                <a:solidFill>
                  <a:srgbClr val="00359E"/>
                </a:solidFill>
                <a:latin typeface="Monotype Corsiva" pitchFamily="66" charset="0"/>
              </a:rPr>
              <a:t>Mohammed Ibrahim</a:t>
            </a:r>
          </a:p>
          <a:p>
            <a:pPr algn="ctr"/>
            <a:r>
              <a:rPr lang="en-US" sz="4400" b="1" dirty="0" smtClean="0">
                <a:solidFill>
                  <a:srgbClr val="002B82"/>
                </a:solidFill>
                <a:latin typeface="Monotype Corsiva" pitchFamily="66" charset="0"/>
              </a:rPr>
              <a:t>Programmer</a:t>
            </a:r>
          </a:p>
          <a:p>
            <a:pPr algn="ctr"/>
            <a:r>
              <a:rPr lang="en-US" sz="4400" b="1" dirty="0" smtClean="0">
                <a:solidFill>
                  <a:srgbClr val="00297A"/>
                </a:solidFill>
                <a:latin typeface="Monotype Corsiva" pitchFamily="66" charset="0"/>
              </a:rPr>
              <a:t>Computer &amp; Internet Center</a:t>
            </a:r>
          </a:p>
          <a:p>
            <a:pPr algn="ctr"/>
            <a:r>
              <a:rPr lang="en-US" sz="4400" b="1" dirty="0" smtClean="0">
                <a:solidFill>
                  <a:srgbClr val="001236"/>
                </a:solidFill>
                <a:latin typeface="Monotype Corsiva" pitchFamily="66" charset="0"/>
              </a:rPr>
              <a:t>Mosul University</a:t>
            </a:r>
          </a:p>
        </p:txBody>
      </p:sp>
      <p:sp>
        <p:nvSpPr>
          <p:cNvPr id="5" name="مربع نص 4"/>
          <p:cNvSpPr txBox="1"/>
          <p:nvPr/>
        </p:nvSpPr>
        <p:spPr>
          <a:xfrm>
            <a:off x="714348" y="428604"/>
            <a:ext cx="2928958" cy="769441"/>
          </a:xfrm>
          <a:prstGeom prst="rect">
            <a:avLst/>
          </a:prstGeom>
          <a:noFill/>
        </p:spPr>
        <p:txBody>
          <a:bodyPr wrap="square" rtlCol="1">
            <a:spAutoFit/>
          </a:bodyPr>
          <a:lstStyle/>
          <a:p>
            <a:r>
              <a:rPr lang="en-US" sz="4400" dirty="0" smtClean="0">
                <a:solidFill>
                  <a:schemeClr val="accent6">
                    <a:lumMod val="50000"/>
                  </a:schemeClr>
                </a:solidFill>
                <a:latin typeface="Monotype Corsiva" pitchFamily="66" charset="0"/>
              </a:rPr>
              <a:t>Presentation</a:t>
            </a:r>
            <a:endParaRPr lang="ar-IQ" sz="4400" dirty="0">
              <a:solidFill>
                <a:schemeClr val="accent6">
                  <a:lumMod val="50000"/>
                </a:schemeClr>
              </a:solidFill>
              <a:latin typeface="Monotype Corsiva"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r>
              <a:rPr lang="en-US" b="1" dirty="0" smtClean="0"/>
              <a:t>What is </a:t>
            </a:r>
            <a:r>
              <a:rPr lang="en-US" b="1" dirty="0" err="1" smtClean="0"/>
              <a:t>MikroTik</a:t>
            </a:r>
            <a:r>
              <a:rPr lang="en-US" b="1" dirty="0" smtClean="0"/>
              <a:t> </a:t>
            </a:r>
            <a:r>
              <a:rPr lang="en-US" b="1" dirty="0" err="1" smtClean="0"/>
              <a:t>RouterOS</a:t>
            </a:r>
            <a:r>
              <a:rPr lang="en-US" b="1" dirty="0" smtClean="0"/>
              <a:t>™ ? </a:t>
            </a:r>
            <a:endParaRPr lang="ar-IQ" dirty="0"/>
          </a:p>
        </p:txBody>
      </p:sp>
      <p:sp>
        <p:nvSpPr>
          <p:cNvPr id="5" name="عنصر نائب للمحتوى 4"/>
          <p:cNvSpPr>
            <a:spLocks noGrp="1"/>
          </p:cNvSpPr>
          <p:nvPr>
            <p:ph idx="1"/>
          </p:nvPr>
        </p:nvSpPr>
        <p:spPr/>
        <p:txBody>
          <a:bodyPr/>
          <a:lstStyle/>
          <a:p>
            <a:pPr algn="just" rtl="0">
              <a:buNone/>
            </a:pPr>
            <a:r>
              <a:rPr lang="en-US" dirty="0" smtClean="0"/>
              <a:t>       </a:t>
            </a:r>
            <a:r>
              <a:rPr lang="en-US" dirty="0" err="1" smtClean="0"/>
              <a:t>MikroTik</a:t>
            </a:r>
            <a:r>
              <a:rPr lang="en-US" dirty="0" smtClean="0"/>
              <a:t> </a:t>
            </a:r>
            <a:r>
              <a:rPr lang="en-US" dirty="0" err="1" smtClean="0"/>
              <a:t>RouterOS</a:t>
            </a:r>
            <a:r>
              <a:rPr lang="en-US" dirty="0" smtClean="0"/>
              <a:t>™ is a router operating system and software which turns a regular Intel PC or </a:t>
            </a:r>
            <a:r>
              <a:rPr lang="en-US" dirty="0" err="1" smtClean="0"/>
              <a:t>MikroTik</a:t>
            </a:r>
            <a:r>
              <a:rPr lang="en-US" dirty="0" smtClean="0"/>
              <a:t> </a:t>
            </a:r>
            <a:r>
              <a:rPr lang="en-US" dirty="0" err="1" smtClean="0"/>
              <a:t>RouterBOARD</a:t>
            </a:r>
            <a:r>
              <a:rPr lang="en-US" dirty="0" smtClean="0"/>
              <a:t>™ hardware into a dedicated router. </a:t>
            </a:r>
          </a:p>
          <a:p>
            <a:pPr algn="l" rtl="0">
              <a:buNone/>
            </a:pPr>
            <a:endParaRPr lang="en-US" dirty="0" smtClean="0"/>
          </a:p>
          <a:p>
            <a:pPr algn="just" rtl="0">
              <a:buNone/>
            </a:pPr>
            <a:r>
              <a:rPr lang="en-US" dirty="0" smtClean="0"/>
              <a:t>       The </a:t>
            </a:r>
            <a:r>
              <a:rPr lang="en-US" dirty="0" err="1" smtClean="0"/>
              <a:t>MikroTik</a:t>
            </a:r>
            <a:r>
              <a:rPr lang="en-US" dirty="0" smtClean="0"/>
              <a:t> </a:t>
            </a:r>
            <a:r>
              <a:rPr lang="en-US" dirty="0" err="1" smtClean="0"/>
              <a:t>RouterOS</a:t>
            </a:r>
            <a:r>
              <a:rPr lang="en-US" dirty="0" smtClean="0"/>
              <a:t>™ is standalone Operating System. The OS is Linux kernel based and very stable.</a:t>
            </a:r>
            <a:endParaRPr lang="ar-IQ" dirty="0" smtClean="0"/>
          </a:p>
          <a:p>
            <a:endParaRPr lang="ar-IQ"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r>
              <a:rPr lang="en-US" b="1" dirty="0" smtClean="0"/>
              <a:t>Licensing Issues</a:t>
            </a:r>
            <a:endParaRPr lang="ar-IQ" dirty="0"/>
          </a:p>
        </p:txBody>
      </p:sp>
      <p:sp>
        <p:nvSpPr>
          <p:cNvPr id="5" name="عنصر نائب للمحتوى 4"/>
          <p:cNvSpPr>
            <a:spLocks noGrp="1"/>
          </p:cNvSpPr>
          <p:nvPr>
            <p:ph idx="1"/>
          </p:nvPr>
        </p:nvSpPr>
        <p:spPr/>
        <p:txBody>
          <a:bodyPr>
            <a:normAutofit fontScale="92500" lnSpcReduction="20000"/>
          </a:bodyPr>
          <a:lstStyle/>
          <a:p>
            <a:pPr algn="l" rtl="0">
              <a:buNone/>
            </a:pPr>
            <a:r>
              <a:rPr lang="en-US" sz="3400" b="1" dirty="0" smtClean="0"/>
              <a:t>How many </a:t>
            </a:r>
            <a:r>
              <a:rPr lang="en-US" sz="3400" b="1" dirty="0" err="1" smtClean="0"/>
              <a:t>MikroTik</a:t>
            </a:r>
            <a:r>
              <a:rPr lang="en-US" sz="3400" b="1" dirty="0" smtClean="0"/>
              <a:t> </a:t>
            </a:r>
            <a:r>
              <a:rPr lang="en-US" sz="3400" b="1" dirty="0" err="1" smtClean="0"/>
              <a:t>RouterOS</a:t>
            </a:r>
            <a:r>
              <a:rPr lang="en-US" sz="3400" b="1" dirty="0" smtClean="0"/>
              <a:t>™ installations does one license cover? </a:t>
            </a:r>
          </a:p>
          <a:p>
            <a:pPr algn="just" rtl="0">
              <a:buNone/>
            </a:pPr>
            <a:r>
              <a:rPr lang="en-US" dirty="0" smtClean="0">
                <a:solidFill>
                  <a:schemeClr val="tx1">
                    <a:lumMod val="75000"/>
                    <a:lumOff val="25000"/>
                  </a:schemeClr>
                </a:solidFill>
              </a:rPr>
              <a:t>       The </a:t>
            </a:r>
            <a:r>
              <a:rPr lang="en-US" dirty="0" smtClean="0">
                <a:solidFill>
                  <a:schemeClr val="tx1">
                    <a:lumMod val="75000"/>
                    <a:lumOff val="25000"/>
                  </a:schemeClr>
                </a:solidFill>
              </a:rPr>
              <a:t>license is per </a:t>
            </a:r>
            <a:r>
              <a:rPr lang="en-US" dirty="0" err="1" smtClean="0">
                <a:solidFill>
                  <a:schemeClr val="tx1">
                    <a:lumMod val="75000"/>
                    <a:lumOff val="25000"/>
                  </a:schemeClr>
                </a:solidFill>
              </a:rPr>
              <a:t>RouterOS</a:t>
            </a:r>
            <a:r>
              <a:rPr lang="en-US" dirty="0" smtClean="0">
                <a:solidFill>
                  <a:schemeClr val="tx1">
                    <a:lumMod val="75000"/>
                    <a:lumOff val="25000"/>
                  </a:schemeClr>
                </a:solidFill>
              </a:rPr>
              <a:t> installation. Each installed router needs a separate license.</a:t>
            </a:r>
            <a:endParaRPr lang="ar-IQ" dirty="0" smtClean="0">
              <a:solidFill>
                <a:schemeClr val="tx1">
                  <a:lumMod val="75000"/>
                  <a:lumOff val="25000"/>
                </a:schemeClr>
              </a:solidFill>
            </a:endParaRPr>
          </a:p>
          <a:p>
            <a:pPr algn="just" rtl="0">
              <a:buNone/>
            </a:pPr>
            <a:r>
              <a:rPr lang="en-US" sz="3400" b="1" dirty="0" smtClean="0"/>
              <a:t>Does the license expire?</a:t>
            </a:r>
          </a:p>
          <a:p>
            <a:pPr algn="just" rtl="0">
              <a:buNone/>
            </a:pPr>
            <a:r>
              <a:rPr lang="en-US" dirty="0" smtClean="0">
                <a:solidFill>
                  <a:schemeClr val="tx1">
                    <a:lumMod val="75000"/>
                    <a:lumOff val="25000"/>
                  </a:schemeClr>
                </a:solidFill>
              </a:rPr>
              <a:t>       The </a:t>
            </a:r>
            <a:r>
              <a:rPr lang="en-US" dirty="0" smtClean="0">
                <a:solidFill>
                  <a:schemeClr val="tx1">
                    <a:lumMod val="75000"/>
                    <a:lumOff val="25000"/>
                  </a:schemeClr>
                </a:solidFill>
              </a:rPr>
              <a:t>license never expires. The router runs for ever. Your only limitation is to which versions you can upgrade. For example if it says "Upgradable to v4.x", it means you can use all v4 releases, but not v5 This doesn't mean you can't stay on v4.x as long as you want.</a:t>
            </a:r>
            <a:endParaRPr lang="ar-IQ" dirty="0" smtClean="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r>
              <a:rPr lang="en-US" b="1" dirty="0" smtClean="0"/>
              <a:t>Licensing Issues</a:t>
            </a:r>
            <a:endParaRPr lang="ar-IQ" dirty="0"/>
          </a:p>
        </p:txBody>
      </p:sp>
      <p:sp>
        <p:nvSpPr>
          <p:cNvPr id="5" name="عنصر نائب للمحتوى 4"/>
          <p:cNvSpPr>
            <a:spLocks noGrp="1"/>
          </p:cNvSpPr>
          <p:nvPr>
            <p:ph idx="1"/>
          </p:nvPr>
        </p:nvSpPr>
        <p:spPr>
          <a:xfrm>
            <a:off x="304800" y="1554162"/>
            <a:ext cx="8686800" cy="5018110"/>
          </a:xfrm>
        </p:spPr>
        <p:txBody>
          <a:bodyPr>
            <a:normAutofit fontScale="92500" lnSpcReduction="20000"/>
          </a:bodyPr>
          <a:lstStyle/>
          <a:p>
            <a:pPr algn="l">
              <a:buNone/>
            </a:pPr>
            <a:r>
              <a:rPr lang="en-US" sz="3600" b="1" dirty="0" smtClean="0"/>
              <a:t>Can I use my </a:t>
            </a:r>
            <a:r>
              <a:rPr lang="en-US" sz="3600" b="1" dirty="0" err="1" smtClean="0"/>
              <a:t>MikroTik</a:t>
            </a:r>
            <a:r>
              <a:rPr lang="en-US" sz="3600" b="1" dirty="0" smtClean="0"/>
              <a:t> </a:t>
            </a:r>
            <a:r>
              <a:rPr lang="en-US" sz="3600" b="1" dirty="0" err="1" smtClean="0"/>
              <a:t>RouterOS</a:t>
            </a:r>
            <a:r>
              <a:rPr lang="en-US" sz="3600" b="1" dirty="0" smtClean="0"/>
              <a:t>™ software </a:t>
            </a:r>
            <a:r>
              <a:rPr lang="en-US" sz="3600" b="1" dirty="0" smtClean="0"/>
              <a:t>license </a:t>
            </a:r>
            <a:r>
              <a:rPr lang="en-US" sz="3600" b="1" dirty="0" smtClean="0"/>
              <a:t>on a different hardware</a:t>
            </a:r>
            <a:r>
              <a:rPr lang="en-US" sz="3600" b="1" dirty="0" smtClean="0"/>
              <a:t>?</a:t>
            </a:r>
          </a:p>
          <a:p>
            <a:pPr algn="just">
              <a:buNone/>
            </a:pPr>
            <a:r>
              <a:rPr lang="en-US" b="1" dirty="0" smtClean="0"/>
              <a:t/>
            </a:r>
            <a:br>
              <a:rPr lang="en-US" b="1" dirty="0" smtClean="0"/>
            </a:br>
            <a:r>
              <a:rPr lang="en-US" b="1" dirty="0" smtClean="0"/>
              <a:t>     </a:t>
            </a:r>
            <a:r>
              <a:rPr lang="en-US" dirty="0" smtClean="0">
                <a:solidFill>
                  <a:schemeClr val="tx1">
                    <a:lumMod val="75000"/>
                    <a:lumOff val="25000"/>
                  </a:schemeClr>
                </a:solidFill>
              </a:rPr>
              <a:t>Yes</a:t>
            </a:r>
            <a:r>
              <a:rPr lang="en-US" dirty="0" smtClean="0">
                <a:solidFill>
                  <a:schemeClr val="tx1">
                    <a:lumMod val="75000"/>
                    <a:lumOff val="25000"/>
                  </a:schemeClr>
                </a:solidFill>
              </a:rPr>
              <a:t>, you can use different hardware (motherboard, NICs), but you should use the same HDD. The license is kept with the HDD unless format or </a:t>
            </a:r>
            <a:r>
              <a:rPr lang="en-US" dirty="0" err="1" smtClean="0">
                <a:solidFill>
                  <a:schemeClr val="tx1">
                    <a:lumMod val="75000"/>
                    <a:lumOff val="25000"/>
                  </a:schemeClr>
                </a:solidFill>
              </a:rPr>
              <a:t>fdisk</a:t>
            </a:r>
            <a:r>
              <a:rPr lang="en-US" dirty="0" smtClean="0">
                <a:solidFill>
                  <a:schemeClr val="tx1">
                    <a:lumMod val="75000"/>
                    <a:lumOff val="25000"/>
                  </a:schemeClr>
                </a:solidFill>
              </a:rPr>
              <a:t> utilities are used. It is not required to reinstall the system when moving to different hardware. When paying for the license, please be aware, that it cannot be used on another </a:t>
            </a:r>
            <a:r>
              <a:rPr lang="en-US" dirty="0" err="1" smtClean="0">
                <a:solidFill>
                  <a:schemeClr val="tx1">
                    <a:lumMod val="75000"/>
                    <a:lumOff val="25000"/>
                  </a:schemeClr>
                </a:solidFill>
              </a:rPr>
              <a:t>harddrive</a:t>
            </a:r>
            <a:r>
              <a:rPr lang="en-US" dirty="0" smtClean="0">
                <a:solidFill>
                  <a:schemeClr val="tx1">
                    <a:lumMod val="75000"/>
                    <a:lumOff val="25000"/>
                  </a:schemeClr>
                </a:solidFill>
              </a:rPr>
              <a:t> than the one it was installed upon. </a:t>
            </a:r>
            <a:endParaRPr lang="ar-IQ" dirty="0" smtClean="0">
              <a:solidFill>
                <a:schemeClr val="tx1">
                  <a:lumMod val="75000"/>
                  <a:lumOff val="25000"/>
                </a:schemeClr>
              </a:solidFill>
            </a:endParaRPr>
          </a:p>
          <a:p>
            <a:pPr algn="l">
              <a:buNone/>
            </a:pPr>
            <a:r>
              <a:rPr lang="en-US" sz="2000" dirty="0" smtClean="0">
                <a:solidFill>
                  <a:srgbClr val="FF0000"/>
                </a:solidFill>
              </a:rPr>
              <a:t>License </a:t>
            </a:r>
            <a:r>
              <a:rPr lang="en-US" sz="2000" dirty="0" smtClean="0">
                <a:solidFill>
                  <a:srgbClr val="FF0000"/>
                </a:solidFill>
              </a:rPr>
              <a:t>transfer to another hard drive costs 10$. Contact support to arrange </a:t>
            </a:r>
            <a:r>
              <a:rPr lang="en-US" sz="2000" dirty="0" smtClean="0">
                <a:solidFill>
                  <a:srgbClr val="FF0000"/>
                </a:solidFill>
              </a:rPr>
              <a:t>this</a:t>
            </a:r>
          </a:p>
          <a:p>
            <a:pPr algn="l">
              <a:buNone/>
            </a:pPr>
            <a:r>
              <a:rPr lang="ar-IQ" sz="2000" smtClean="0">
                <a:solidFill>
                  <a:srgbClr val="FF0000"/>
                </a:solidFill>
              </a:rPr>
              <a:t>   </a:t>
            </a:r>
            <a:r>
              <a:rPr lang="en-US" sz="2000" smtClean="0">
                <a:solidFill>
                  <a:srgbClr val="FF0000"/>
                </a:solidFill>
              </a:rPr>
              <a:t> </a:t>
            </a:r>
            <a:r>
              <a:rPr lang="en-US" sz="2000" dirty="0" smtClean="0">
                <a:solidFill>
                  <a:srgbClr val="FF0000"/>
                </a:solidFill>
              </a:rPr>
              <a:t>for more </a:t>
            </a:r>
            <a:r>
              <a:rPr lang="en-US" sz="2000" smtClean="0">
                <a:solidFill>
                  <a:srgbClr val="FF0000"/>
                </a:solidFill>
              </a:rPr>
              <a:t>support visit    www.mikrotik.com</a:t>
            </a:r>
            <a:endParaRPr lang="ar-IQ"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endParaRPr lang="ar-IQ"/>
          </a:p>
        </p:txBody>
      </p:sp>
      <p:sp>
        <p:nvSpPr>
          <p:cNvPr id="5" name="عنصر نائب للمحتوى 4"/>
          <p:cNvSpPr>
            <a:spLocks noGrp="1"/>
          </p:cNvSpPr>
          <p:nvPr>
            <p:ph idx="1"/>
          </p:nvPr>
        </p:nvSpPr>
        <p:spPr/>
        <p:txBody>
          <a:bodyPr/>
          <a:lstStyle/>
          <a:p>
            <a:endParaRPr lang="ar-IQ"/>
          </a:p>
        </p:txBody>
      </p:sp>
      <p:pic>
        <p:nvPicPr>
          <p:cNvPr id="6" name="عنصر نائب للمحتوى 3" descr="mikrotik le.jpg"/>
          <p:cNvPicPr>
            <a:picLocks noChangeAspect="1"/>
          </p:cNvPicPr>
          <p:nvPr/>
        </p:nvPicPr>
        <p:blipFill>
          <a:blip r:embed="rId2"/>
          <a:stretch>
            <a:fillRect/>
          </a:stretch>
        </p:blipFill>
        <p:spPr>
          <a:xfrm>
            <a:off x="-83131" y="0"/>
            <a:ext cx="9370039" cy="6858024"/>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fontScale="90000"/>
          </a:bodyPr>
          <a:lstStyle/>
          <a:p>
            <a:r>
              <a:rPr lang="en-US" dirty="0" smtClean="0"/>
              <a:t>What features does </a:t>
            </a:r>
            <a:r>
              <a:rPr lang="en-US" dirty="0" err="1" smtClean="0"/>
              <a:t>RouterOS</a:t>
            </a:r>
            <a:r>
              <a:rPr lang="en-US" dirty="0" smtClean="0"/>
              <a:t>™ have?</a:t>
            </a:r>
            <a:endParaRPr lang="ar-IQ" dirty="0"/>
          </a:p>
        </p:txBody>
      </p:sp>
      <p:sp>
        <p:nvSpPr>
          <p:cNvPr id="5" name="عنصر نائب للمحتوى 4"/>
          <p:cNvSpPr>
            <a:spLocks noGrp="1"/>
          </p:cNvSpPr>
          <p:nvPr>
            <p:ph idx="1"/>
          </p:nvPr>
        </p:nvSpPr>
        <p:spPr>
          <a:xfrm>
            <a:off x="304800" y="1554162"/>
            <a:ext cx="8686800" cy="5018110"/>
          </a:xfrm>
        </p:spPr>
        <p:txBody>
          <a:bodyPr>
            <a:normAutofit fontScale="77500" lnSpcReduction="20000"/>
          </a:bodyPr>
          <a:lstStyle/>
          <a:p>
            <a:pPr algn="just" rtl="0">
              <a:buFont typeface="Wingdings" pitchFamily="2" charset="2"/>
              <a:buChar char="Ø"/>
            </a:pPr>
            <a:r>
              <a:rPr lang="en-US" sz="3500" b="1" dirty="0" smtClean="0"/>
              <a:t>Firewall</a:t>
            </a:r>
          </a:p>
          <a:p>
            <a:pPr algn="just" rtl="0">
              <a:buFont typeface="Wingdings" pitchFamily="2" charset="2"/>
              <a:buChar char="Ø"/>
            </a:pPr>
            <a:r>
              <a:rPr lang="en-US" sz="3500" b="1" dirty="0" smtClean="0"/>
              <a:t>Routing</a:t>
            </a:r>
          </a:p>
          <a:p>
            <a:pPr algn="just" rtl="0">
              <a:buFont typeface="Wingdings" pitchFamily="2" charset="2"/>
              <a:buChar char="Ø"/>
            </a:pPr>
            <a:r>
              <a:rPr lang="en-US" sz="3500" b="1" dirty="0" smtClean="0"/>
              <a:t>Forwarding</a:t>
            </a:r>
          </a:p>
          <a:p>
            <a:pPr algn="just" rtl="0">
              <a:buFont typeface="Wingdings" pitchFamily="2" charset="2"/>
              <a:buChar char="Ø"/>
            </a:pPr>
            <a:r>
              <a:rPr lang="en-US" sz="3500" b="1" dirty="0" smtClean="0"/>
              <a:t>VPN</a:t>
            </a:r>
          </a:p>
          <a:p>
            <a:pPr algn="just" rtl="0">
              <a:buFont typeface="Wingdings" pitchFamily="2" charset="2"/>
              <a:buChar char="Ø"/>
            </a:pPr>
            <a:r>
              <a:rPr lang="en-US" sz="3500" b="1" dirty="0" smtClean="0"/>
              <a:t>DNS</a:t>
            </a:r>
          </a:p>
          <a:p>
            <a:pPr algn="just" rtl="0">
              <a:buFont typeface="Wingdings" pitchFamily="2" charset="2"/>
              <a:buChar char="Ø"/>
            </a:pPr>
            <a:r>
              <a:rPr lang="en-US" sz="3500" b="1" dirty="0" smtClean="0"/>
              <a:t>Wireless</a:t>
            </a:r>
          </a:p>
          <a:p>
            <a:pPr algn="just" rtl="0">
              <a:buFont typeface="Wingdings" pitchFamily="2" charset="2"/>
              <a:buChar char="Ø"/>
            </a:pPr>
            <a:r>
              <a:rPr lang="en-US" sz="3500" b="1" dirty="0" smtClean="0"/>
              <a:t>Hotspot</a:t>
            </a:r>
          </a:p>
          <a:p>
            <a:pPr algn="just" rtl="0">
              <a:buFont typeface="Wingdings" pitchFamily="2" charset="2"/>
              <a:buChar char="Ø"/>
            </a:pPr>
            <a:r>
              <a:rPr lang="en-US" sz="3500" b="1" dirty="0" smtClean="0"/>
              <a:t>Quality of Service</a:t>
            </a:r>
          </a:p>
          <a:p>
            <a:pPr algn="just" rtl="0">
              <a:buFont typeface="Wingdings" pitchFamily="2" charset="2"/>
              <a:buChar char="Ø"/>
            </a:pPr>
            <a:r>
              <a:rPr lang="en-US" sz="3500" b="1" dirty="0" smtClean="0"/>
              <a:t>Web Proxy</a:t>
            </a:r>
          </a:p>
          <a:p>
            <a:pPr algn="just" rtl="0">
              <a:buFont typeface="Wingdings" pitchFamily="2" charset="2"/>
              <a:buChar char="Ø"/>
            </a:pPr>
            <a:r>
              <a:rPr lang="en-US" sz="3500" b="1" dirty="0" smtClean="0"/>
              <a:t>Tools </a:t>
            </a:r>
            <a:r>
              <a:rPr lang="en-US" dirty="0" smtClean="0">
                <a:latin typeface="Times New Roman"/>
                <a:cs typeface="Times New Roman"/>
              </a:rPr>
              <a:t>→ </a:t>
            </a:r>
            <a:r>
              <a:rPr lang="en-US" sz="2600" dirty="0" smtClean="0"/>
              <a:t>Ping, </a:t>
            </a:r>
            <a:r>
              <a:rPr lang="en-US" sz="2600" dirty="0" err="1" smtClean="0"/>
              <a:t>traceroute</a:t>
            </a:r>
            <a:r>
              <a:rPr lang="en-US" sz="2600" dirty="0" smtClean="0"/>
              <a:t>, Bandwidth test, Telnet, SSH, E-mail, TFTP server, SNMP for providing graphs, </a:t>
            </a:r>
            <a:r>
              <a:rPr lang="en-US" sz="2600" dirty="0" err="1" smtClean="0"/>
              <a:t>statsRADIUS</a:t>
            </a:r>
            <a:r>
              <a:rPr lang="en-US" sz="2600" dirty="0" smtClean="0"/>
              <a:t> client and server (User Manager), IP Scan, ….</a:t>
            </a:r>
            <a:endParaRPr lang="ar-IQ" sz="2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Autofit/>
          </a:bodyPr>
          <a:lstStyle/>
          <a:p>
            <a:r>
              <a:rPr lang="en-US" sz="4400" b="1" dirty="0" smtClean="0">
                <a:solidFill>
                  <a:srgbClr val="FF0000"/>
                </a:solidFill>
              </a:rPr>
              <a:t>Practical part</a:t>
            </a:r>
            <a:br>
              <a:rPr lang="en-US" sz="4400" b="1" dirty="0" smtClean="0">
                <a:solidFill>
                  <a:srgbClr val="FF0000"/>
                </a:solidFill>
              </a:rPr>
            </a:br>
            <a:endParaRPr lang="ar-IQ" sz="4400" dirty="0">
              <a:solidFill>
                <a:srgbClr val="FF0000"/>
              </a:solidFill>
            </a:endParaRPr>
          </a:p>
        </p:txBody>
      </p:sp>
      <p:sp>
        <p:nvSpPr>
          <p:cNvPr id="5" name="عنصر نائب للمحتوى 4"/>
          <p:cNvSpPr>
            <a:spLocks noGrp="1"/>
          </p:cNvSpPr>
          <p:nvPr>
            <p:ph idx="1"/>
          </p:nvPr>
        </p:nvSpPr>
        <p:spPr/>
        <p:txBody>
          <a:bodyPr>
            <a:normAutofit lnSpcReduction="10000"/>
          </a:bodyPr>
          <a:lstStyle/>
          <a:p>
            <a:pPr algn="just" rtl="0">
              <a:buNone/>
            </a:pPr>
            <a:r>
              <a:rPr lang="en-US" sz="4000" b="1" dirty="0" smtClean="0">
                <a:solidFill>
                  <a:srgbClr val="002060"/>
                </a:solidFill>
              </a:rPr>
              <a:t>Configuration</a:t>
            </a:r>
          </a:p>
          <a:p>
            <a:pPr algn="just" rtl="0">
              <a:buFont typeface="Wingdings" pitchFamily="2" charset="2"/>
              <a:buChar char="v"/>
            </a:pPr>
            <a:r>
              <a:rPr lang="en-US" b="1" dirty="0" smtClean="0"/>
              <a:t>Introduction</a:t>
            </a:r>
          </a:p>
          <a:p>
            <a:pPr algn="just" rtl="0">
              <a:buFont typeface="Wingdings" pitchFamily="2" charset="2"/>
              <a:buChar char="v"/>
            </a:pPr>
            <a:r>
              <a:rPr lang="en-US" b="1" dirty="0" smtClean="0"/>
              <a:t>IP Address</a:t>
            </a:r>
          </a:p>
          <a:p>
            <a:pPr algn="just" rtl="0">
              <a:buFont typeface="Wingdings" pitchFamily="2" charset="2"/>
              <a:buChar char="v"/>
            </a:pPr>
            <a:r>
              <a:rPr lang="en-US" b="1" dirty="0" err="1" smtClean="0"/>
              <a:t>Getway</a:t>
            </a:r>
            <a:endParaRPr lang="en-US" b="1" dirty="0" smtClean="0"/>
          </a:p>
          <a:p>
            <a:pPr algn="just" rtl="0">
              <a:buFont typeface="Wingdings" pitchFamily="2" charset="2"/>
              <a:buChar char="v"/>
            </a:pPr>
            <a:r>
              <a:rPr lang="en-US" b="1" dirty="0" smtClean="0"/>
              <a:t>DNS</a:t>
            </a:r>
          </a:p>
          <a:p>
            <a:pPr algn="just" rtl="0">
              <a:buFont typeface="Wingdings" pitchFamily="2" charset="2"/>
              <a:buChar char="v"/>
            </a:pPr>
            <a:r>
              <a:rPr lang="en-US" b="1" dirty="0" smtClean="0"/>
              <a:t>DHCP</a:t>
            </a:r>
          </a:p>
          <a:p>
            <a:pPr algn="just" rtl="0">
              <a:buFont typeface="Wingdings" pitchFamily="2" charset="2"/>
              <a:buChar char="v"/>
            </a:pPr>
            <a:r>
              <a:rPr lang="en-US" b="1" dirty="0" smtClean="0"/>
              <a:t>Firewall </a:t>
            </a:r>
          </a:p>
          <a:p>
            <a:pPr algn="just" rtl="0">
              <a:buFont typeface="Wingdings" pitchFamily="2" charset="2"/>
              <a:buChar char="v"/>
            </a:pPr>
            <a:r>
              <a:rPr lang="en-US" b="1" dirty="0" smtClean="0"/>
              <a:t>Hotspot</a:t>
            </a:r>
          </a:p>
          <a:p>
            <a:pPr algn="just" rtl="0">
              <a:buFont typeface="Wingdings" pitchFamily="2" charset="2"/>
              <a:buChar char="v"/>
            </a:pPr>
            <a:endParaRPr lang="ar-IQ"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4"/>
          <p:cNvSpPr>
            <a:spLocks noGrp="1"/>
          </p:cNvSpPr>
          <p:nvPr>
            <p:ph idx="1"/>
          </p:nvPr>
        </p:nvSpPr>
        <p:spPr/>
        <p:txBody>
          <a:bodyPr>
            <a:normAutofit/>
          </a:bodyPr>
          <a:lstStyle/>
          <a:p>
            <a:pPr algn="ctr">
              <a:buNone/>
            </a:pPr>
            <a:endParaRPr lang="ar-IQ" sz="5000" dirty="0" smtClean="0">
              <a:solidFill>
                <a:srgbClr val="FF0000"/>
              </a:solidFill>
            </a:endParaRPr>
          </a:p>
          <a:p>
            <a:pPr algn="ctr">
              <a:buNone/>
            </a:pPr>
            <a:endParaRPr lang="ar-IQ" sz="5000" dirty="0" smtClean="0">
              <a:solidFill>
                <a:srgbClr val="FF0000"/>
              </a:solidFill>
            </a:endParaRPr>
          </a:p>
          <a:p>
            <a:pPr algn="ctr">
              <a:buNone/>
            </a:pPr>
            <a:r>
              <a:rPr lang="en-US" sz="5000" b="1" dirty="0" smtClean="0">
                <a:solidFill>
                  <a:srgbClr val="FF0000"/>
                </a:solidFill>
                <a:latin typeface="Lucida Calligraphy" pitchFamily="66" charset="0"/>
              </a:rPr>
              <a:t>Thank you for listening</a:t>
            </a:r>
            <a:endParaRPr lang="ar-IQ" sz="5000" b="1" dirty="0">
              <a:solidFill>
                <a:srgbClr val="FF0000"/>
              </a:solidFill>
              <a:latin typeface="Lucida Calligraphy" pitchFamily="66"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188</TotalTime>
  <Words>243</Words>
  <Application>Microsoft Office PowerPoint</Application>
  <PresentationFormat>عرض على الشاشة (3:4)‏</PresentationFormat>
  <Paragraphs>43</Paragraphs>
  <Slides>8</Slides>
  <Notes>0</Notes>
  <HiddenSlides>0</HiddenSlides>
  <MMClips>0</MMClips>
  <ScaleCrop>false</ScaleCrop>
  <HeadingPairs>
    <vt:vector size="4" baseType="variant">
      <vt:variant>
        <vt:lpstr>سمة</vt:lpstr>
      </vt:variant>
      <vt:variant>
        <vt:i4>1</vt:i4>
      </vt:variant>
      <vt:variant>
        <vt:lpstr>عناوين الشرائح</vt:lpstr>
      </vt:variant>
      <vt:variant>
        <vt:i4>8</vt:i4>
      </vt:variant>
    </vt:vector>
  </HeadingPairs>
  <TitlesOfParts>
    <vt:vector size="9" baseType="lpstr">
      <vt:lpstr>Trek</vt:lpstr>
      <vt:lpstr>الشريحة 1</vt:lpstr>
      <vt:lpstr>What is MikroTik RouterOS™ ? </vt:lpstr>
      <vt:lpstr>Licensing Issues</vt:lpstr>
      <vt:lpstr>Licensing Issues</vt:lpstr>
      <vt:lpstr>الشريحة 5</vt:lpstr>
      <vt:lpstr>What features does RouterOS™ have?</vt:lpstr>
      <vt:lpstr>Practical part </vt:lpstr>
      <vt:lpstr>الشريحة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Think-Pad</dc:creator>
  <cp:lastModifiedBy>Faten</cp:lastModifiedBy>
  <cp:revision>31</cp:revision>
  <dcterms:created xsi:type="dcterms:W3CDTF">2012-12-24T20:19:44Z</dcterms:created>
  <dcterms:modified xsi:type="dcterms:W3CDTF">2012-12-26T05:51:58Z</dcterms:modified>
</cp:coreProperties>
</file>