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63"/>
  </p:notesMasterIdLst>
  <p:handoutMasterIdLst>
    <p:handoutMasterId r:id="rId64"/>
  </p:handoutMasterIdLst>
  <p:sldIdLst>
    <p:sldId id="256" r:id="rId2"/>
    <p:sldId id="325" r:id="rId3"/>
    <p:sldId id="327" r:id="rId4"/>
    <p:sldId id="326" r:id="rId5"/>
    <p:sldId id="328" r:id="rId6"/>
    <p:sldId id="329" r:id="rId7"/>
    <p:sldId id="257" r:id="rId8"/>
    <p:sldId id="258" r:id="rId9"/>
    <p:sldId id="259" r:id="rId10"/>
    <p:sldId id="260" r:id="rId11"/>
    <p:sldId id="262" r:id="rId12"/>
    <p:sldId id="279" r:id="rId13"/>
    <p:sldId id="263" r:id="rId14"/>
    <p:sldId id="264" r:id="rId15"/>
    <p:sldId id="265" r:id="rId16"/>
    <p:sldId id="305" r:id="rId17"/>
    <p:sldId id="294" r:id="rId18"/>
    <p:sldId id="295" r:id="rId19"/>
    <p:sldId id="296" r:id="rId20"/>
    <p:sldId id="297" r:id="rId21"/>
    <p:sldId id="298" r:id="rId22"/>
    <p:sldId id="299" r:id="rId23"/>
    <p:sldId id="300" r:id="rId24"/>
    <p:sldId id="301" r:id="rId25"/>
    <p:sldId id="302" r:id="rId26"/>
    <p:sldId id="303" r:id="rId27"/>
    <p:sldId id="304" r:id="rId28"/>
    <p:sldId id="268" r:id="rId29"/>
    <p:sldId id="269" r:id="rId30"/>
    <p:sldId id="291" r:id="rId31"/>
    <p:sldId id="271" r:id="rId32"/>
    <p:sldId id="270" r:id="rId33"/>
    <p:sldId id="285" r:id="rId34"/>
    <p:sldId id="272" r:id="rId35"/>
    <p:sldId id="290" r:id="rId36"/>
    <p:sldId id="273" r:id="rId37"/>
    <p:sldId id="275" r:id="rId38"/>
    <p:sldId id="306" r:id="rId39"/>
    <p:sldId id="276" r:id="rId40"/>
    <p:sldId id="277"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286" r:id="rId55"/>
    <p:sldId id="278" r:id="rId56"/>
    <p:sldId id="288" r:id="rId57"/>
    <p:sldId id="280" r:id="rId58"/>
    <p:sldId id="281" r:id="rId59"/>
    <p:sldId id="282" r:id="rId60"/>
    <p:sldId id="283" r:id="rId61"/>
    <p:sldId id="284" r:id="rId62"/>
  </p:sldIdLst>
  <p:sldSz cx="9144000" cy="6858000" type="screen4x3"/>
  <p:notesSz cx="6951663" cy="9231313"/>
  <p:defaultTextStyle>
    <a:defPPr>
      <a:defRPr lang="ar-IQ"/>
    </a:defPPr>
    <a:lvl1pPr algn="ctr" rtl="0" eaLnBrk="0" fontAlgn="base" hangingPunct="0">
      <a:lnSpc>
        <a:spcPct val="120000"/>
      </a:lnSpc>
      <a:spcBef>
        <a:spcPct val="60000"/>
      </a:spcBef>
      <a:spcAft>
        <a:spcPct val="0"/>
      </a:spcAft>
      <a:defRPr sz="2800" b="1" kern="1200">
        <a:solidFill>
          <a:schemeClr val="bg2"/>
        </a:solidFill>
        <a:latin typeface="Arial Narrow" pitchFamily="34" charset="0"/>
        <a:ea typeface="+mn-ea"/>
        <a:cs typeface="Arial" pitchFamily="34" charset="0"/>
      </a:defRPr>
    </a:lvl1pPr>
    <a:lvl2pPr marL="457200" algn="ctr" rtl="0" eaLnBrk="0" fontAlgn="base" hangingPunct="0">
      <a:lnSpc>
        <a:spcPct val="120000"/>
      </a:lnSpc>
      <a:spcBef>
        <a:spcPct val="60000"/>
      </a:spcBef>
      <a:spcAft>
        <a:spcPct val="0"/>
      </a:spcAft>
      <a:defRPr sz="2800" b="1" kern="1200">
        <a:solidFill>
          <a:schemeClr val="bg2"/>
        </a:solidFill>
        <a:latin typeface="Arial Narrow" pitchFamily="34" charset="0"/>
        <a:ea typeface="+mn-ea"/>
        <a:cs typeface="Arial" pitchFamily="34" charset="0"/>
      </a:defRPr>
    </a:lvl2pPr>
    <a:lvl3pPr marL="914400" algn="ctr" rtl="0" eaLnBrk="0" fontAlgn="base" hangingPunct="0">
      <a:lnSpc>
        <a:spcPct val="120000"/>
      </a:lnSpc>
      <a:spcBef>
        <a:spcPct val="60000"/>
      </a:spcBef>
      <a:spcAft>
        <a:spcPct val="0"/>
      </a:spcAft>
      <a:defRPr sz="2800" b="1" kern="1200">
        <a:solidFill>
          <a:schemeClr val="bg2"/>
        </a:solidFill>
        <a:latin typeface="Arial Narrow" pitchFamily="34" charset="0"/>
        <a:ea typeface="+mn-ea"/>
        <a:cs typeface="Arial" pitchFamily="34" charset="0"/>
      </a:defRPr>
    </a:lvl3pPr>
    <a:lvl4pPr marL="1371600" algn="ctr" rtl="0" eaLnBrk="0" fontAlgn="base" hangingPunct="0">
      <a:lnSpc>
        <a:spcPct val="120000"/>
      </a:lnSpc>
      <a:spcBef>
        <a:spcPct val="60000"/>
      </a:spcBef>
      <a:spcAft>
        <a:spcPct val="0"/>
      </a:spcAft>
      <a:defRPr sz="2800" b="1" kern="1200">
        <a:solidFill>
          <a:schemeClr val="bg2"/>
        </a:solidFill>
        <a:latin typeface="Arial Narrow" pitchFamily="34" charset="0"/>
        <a:ea typeface="+mn-ea"/>
        <a:cs typeface="Arial" pitchFamily="34" charset="0"/>
      </a:defRPr>
    </a:lvl4pPr>
    <a:lvl5pPr marL="1828800" algn="ctr" rtl="0" eaLnBrk="0" fontAlgn="base" hangingPunct="0">
      <a:lnSpc>
        <a:spcPct val="120000"/>
      </a:lnSpc>
      <a:spcBef>
        <a:spcPct val="60000"/>
      </a:spcBef>
      <a:spcAft>
        <a:spcPct val="0"/>
      </a:spcAft>
      <a:defRPr sz="2800" b="1" kern="1200">
        <a:solidFill>
          <a:schemeClr val="bg2"/>
        </a:solidFill>
        <a:latin typeface="Arial Narrow" pitchFamily="34" charset="0"/>
        <a:ea typeface="+mn-ea"/>
        <a:cs typeface="Arial" pitchFamily="34" charset="0"/>
      </a:defRPr>
    </a:lvl5pPr>
    <a:lvl6pPr marL="2286000" algn="r" defTabSz="914400" rtl="1" eaLnBrk="1" latinLnBrk="0" hangingPunct="1">
      <a:defRPr sz="2800" b="1" kern="1200">
        <a:solidFill>
          <a:schemeClr val="bg2"/>
        </a:solidFill>
        <a:latin typeface="Arial Narrow" pitchFamily="34" charset="0"/>
        <a:ea typeface="+mn-ea"/>
        <a:cs typeface="Arial" pitchFamily="34" charset="0"/>
      </a:defRPr>
    </a:lvl6pPr>
    <a:lvl7pPr marL="2743200" algn="r" defTabSz="914400" rtl="1" eaLnBrk="1" latinLnBrk="0" hangingPunct="1">
      <a:defRPr sz="2800" b="1" kern="1200">
        <a:solidFill>
          <a:schemeClr val="bg2"/>
        </a:solidFill>
        <a:latin typeface="Arial Narrow" pitchFamily="34" charset="0"/>
        <a:ea typeface="+mn-ea"/>
        <a:cs typeface="Arial" pitchFamily="34" charset="0"/>
      </a:defRPr>
    </a:lvl7pPr>
    <a:lvl8pPr marL="3200400" algn="r" defTabSz="914400" rtl="1" eaLnBrk="1" latinLnBrk="0" hangingPunct="1">
      <a:defRPr sz="2800" b="1" kern="1200">
        <a:solidFill>
          <a:schemeClr val="bg2"/>
        </a:solidFill>
        <a:latin typeface="Arial Narrow" pitchFamily="34" charset="0"/>
        <a:ea typeface="+mn-ea"/>
        <a:cs typeface="Arial" pitchFamily="34" charset="0"/>
      </a:defRPr>
    </a:lvl8pPr>
    <a:lvl9pPr marL="3657600" algn="r" defTabSz="914400" rtl="1" eaLnBrk="1" latinLnBrk="0" hangingPunct="1">
      <a:defRPr sz="2800" b="1" kern="1200">
        <a:solidFill>
          <a:schemeClr val="bg2"/>
        </a:solidFill>
        <a:latin typeface="Arial Narrow"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FC0128"/>
    <a:srgbClr val="FFFF99"/>
    <a:srgbClr val="FFFF00"/>
    <a:srgbClr val="0099FF"/>
    <a:srgbClr val="FF3300"/>
    <a:srgbClr val="000000"/>
    <a:srgbClr val="00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87" d="100"/>
          <a:sy n="87" d="100"/>
        </p:scale>
        <p:origin x="-108" y="642"/>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518" y="66"/>
      </p:cViewPr>
      <p:guideLst>
        <p:guide orient="horz" pos="2184"/>
        <p:guide pos="2936"/>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779463" y="8813800"/>
            <a:ext cx="5383212" cy="153988"/>
          </a:xfrm>
          <a:prstGeom prst="rect">
            <a:avLst/>
          </a:prstGeom>
          <a:noFill/>
          <a:ln w="9525">
            <a:noFill/>
            <a:miter lim="800000"/>
            <a:headEnd/>
            <a:tailEnd/>
          </a:ln>
          <a:effectLst/>
        </p:spPr>
        <p:txBody>
          <a:bodyPr lIns="0" tIns="0" rIns="0" bIns="0">
            <a:spAutoFit/>
          </a:bodyPr>
          <a:lstStyle/>
          <a:p>
            <a:pPr defTabSz="955675">
              <a:lnSpc>
                <a:spcPct val="100000"/>
              </a:lnSpc>
              <a:spcBef>
                <a:spcPct val="50000"/>
              </a:spcBef>
              <a:defRPr/>
            </a:pPr>
            <a:r>
              <a:rPr lang="en-US" sz="1000">
                <a:solidFill>
                  <a:schemeClr val="tx1"/>
                </a:solidFill>
                <a:latin typeface="Arial" pitchFamily="34" charset="0"/>
              </a:rPr>
              <a:t>&lt;Course name&gt; &lt;Lesson number&gt;</a:t>
            </a:r>
            <a:r>
              <a:rPr lang="en-US" sz="1000">
                <a:solidFill>
                  <a:schemeClr val="tx1"/>
                </a:solidFill>
                <a:latin typeface="Times New Roman" pitchFamily="18" charset="0"/>
              </a:rPr>
              <a:t>-</a:t>
            </a:r>
            <a:fld id="{4F6FD1E4-B730-45DE-BBCF-FB995D51923C}" type="slidenum">
              <a:rPr lang="ar-IQ" sz="1000">
                <a:solidFill>
                  <a:schemeClr val="tx1"/>
                </a:solidFill>
                <a:latin typeface="Arial" pitchFamily="34" charset="0"/>
              </a:rPr>
              <a:pPr defTabSz="955675">
                <a:lnSpc>
                  <a:spcPct val="100000"/>
                </a:lnSpc>
                <a:spcBef>
                  <a:spcPct val="50000"/>
                </a:spcBef>
                <a:defRPr/>
              </a:pPr>
              <a:t>‹#›</a:t>
            </a:fld>
            <a:endParaRPr lang="en-US" sz="1000">
              <a:solidFill>
                <a:schemeClr val="tx1"/>
              </a:solidFill>
              <a:latin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idx="2"/>
          </p:nvPr>
        </p:nvSpPr>
        <p:spPr bwMode="auto">
          <a:xfrm>
            <a:off x="504825" y="155575"/>
            <a:ext cx="5938838" cy="4454525"/>
          </a:xfrm>
          <a:prstGeom prst="rect">
            <a:avLst/>
          </a:prstGeom>
          <a:noFill/>
          <a:ln w="12700">
            <a:solidFill>
              <a:schemeClr val="tx1"/>
            </a:solidFill>
            <a:miter lim="800000"/>
            <a:headEnd/>
            <a:tailEnd/>
          </a:ln>
        </p:spPr>
      </p:sp>
      <p:sp>
        <p:nvSpPr>
          <p:cNvPr id="3075" name="Rectangle 3"/>
          <p:cNvSpPr>
            <a:spLocks noGrp="1" noChangeArrowheads="1"/>
          </p:cNvSpPr>
          <p:nvPr>
            <p:ph type="body" sz="quarter" idx="3"/>
          </p:nvPr>
        </p:nvSpPr>
        <p:spPr bwMode="auto">
          <a:xfrm>
            <a:off x="417513" y="4819650"/>
            <a:ext cx="6113462" cy="3792538"/>
          </a:xfrm>
          <a:prstGeom prst="rect">
            <a:avLst/>
          </a:prstGeom>
          <a:noFill/>
          <a:ln w="9525">
            <a:noFill/>
            <a:miter lim="800000"/>
            <a:headEnd/>
            <a:tailEnd/>
          </a:ln>
          <a:effectLst/>
        </p:spPr>
        <p:txBody>
          <a:bodyPr vert="horz" wrap="square" lIns="91827" tIns="45108" rIns="91827" bIns="45108" numCol="1" anchor="t" anchorCtr="0" compatLnSpc="1">
            <a:prstTxWarp prst="textNoShape">
              <a:avLst/>
            </a:prstTxWarp>
          </a:bodyPr>
          <a:lstStyle/>
          <a:p>
            <a:pPr lvl="0"/>
            <a:r>
              <a:rPr lang="en-US" noProof="0" smtClean="0"/>
              <a:t>Heading (Level 1) Arial 11pt Bold</a:t>
            </a:r>
          </a:p>
          <a:p>
            <a:pPr lvl="1"/>
            <a:r>
              <a:rPr lang="en-US" noProof="0" smtClean="0"/>
              <a:t>Body Text (Level 2) Times New Roman 11pt</a:t>
            </a:r>
          </a:p>
          <a:p>
            <a:pPr lvl="2"/>
            <a:r>
              <a:rPr lang="en-US" noProof="0" smtClean="0"/>
              <a:t>Bullet 1 (Level 3) Times New Roman 11pt</a:t>
            </a:r>
          </a:p>
          <a:p>
            <a:pPr lvl="3"/>
            <a:r>
              <a:rPr lang="en-US" noProof="0" smtClean="0"/>
              <a:t>Bullet 2 (Level 4) Times New Roman 11pt</a:t>
            </a:r>
          </a:p>
          <a:p>
            <a:pPr lvl="0"/>
            <a:endParaRPr lang="en-US" noProof="0" smtClean="0"/>
          </a:p>
          <a:p>
            <a:pPr lvl="0"/>
            <a:endParaRPr lang="en-US" noProof="0" smtClean="0"/>
          </a:p>
          <a:p>
            <a:pPr lvl="0"/>
            <a:endParaRPr lang="en-US" noProof="0" smtClean="0"/>
          </a:p>
          <a:p>
            <a:pPr lvl="0"/>
            <a:endParaRPr lang="en-US" noProof="0" smtClean="0"/>
          </a:p>
          <a:p>
            <a:pPr lvl="0"/>
            <a:endParaRPr lang="en-US" noProof="0" smtClean="0"/>
          </a:p>
          <a:p>
            <a:pPr lvl="0"/>
            <a:endParaRPr lang="en-US" noProof="0" smtClean="0"/>
          </a:p>
          <a:p>
            <a:pPr lvl="0"/>
            <a:endParaRPr lang="en-US" noProof="0" smtClean="0"/>
          </a:p>
          <a:p>
            <a:pPr lvl="0"/>
            <a:endParaRPr lang="en-US" noProof="0" smtClean="0"/>
          </a:p>
          <a:p>
            <a:pPr lvl="0"/>
            <a:r>
              <a:rPr lang="en-US" noProof="0" smtClean="0"/>
              <a:t>Technical Note (Level 1) Arial 11pt Bold (CHANGE TO BLUE)</a:t>
            </a:r>
          </a:p>
          <a:p>
            <a:pPr lvl="0"/>
            <a:r>
              <a:rPr lang="en-US" noProof="0" smtClean="0"/>
              <a:t>Instructor Note (Level 1) Arial 11pt Bold (CHANGE TO BLUE)</a:t>
            </a:r>
          </a:p>
          <a:p>
            <a:pPr lvl="1"/>
            <a:r>
              <a:rPr lang="en-US" noProof="0" smtClean="0"/>
              <a:t>Body Text (Level 2) Times New Roman 11pt (CHANGE TO BLUE)</a:t>
            </a:r>
          </a:p>
          <a:p>
            <a:pPr lvl="2"/>
            <a:r>
              <a:rPr lang="en-US" noProof="0" smtClean="0"/>
              <a:t>Bullet 1 (Level 3) Times New Roman 11pt (CHANGE TO BLUE)</a:t>
            </a:r>
          </a:p>
        </p:txBody>
      </p:sp>
      <p:sp>
        <p:nvSpPr>
          <p:cNvPr id="3076" name="Rectangle 4"/>
          <p:cNvSpPr>
            <a:spLocks noChangeArrowheads="1"/>
          </p:cNvSpPr>
          <p:nvPr/>
        </p:nvSpPr>
        <p:spPr bwMode="auto">
          <a:xfrm>
            <a:off x="727075" y="8689975"/>
            <a:ext cx="5373688" cy="153988"/>
          </a:xfrm>
          <a:prstGeom prst="rect">
            <a:avLst/>
          </a:prstGeom>
          <a:noFill/>
          <a:ln w="9525">
            <a:noFill/>
            <a:miter lim="800000"/>
            <a:headEnd/>
            <a:tailEnd/>
          </a:ln>
          <a:effectLst/>
        </p:spPr>
        <p:txBody>
          <a:bodyPr lIns="0" tIns="0" rIns="0" bIns="0">
            <a:spAutoFit/>
          </a:bodyPr>
          <a:lstStyle/>
          <a:p>
            <a:pPr defTabSz="955675">
              <a:lnSpc>
                <a:spcPct val="100000"/>
              </a:lnSpc>
              <a:spcBef>
                <a:spcPct val="50000"/>
              </a:spcBef>
              <a:defRPr/>
            </a:pPr>
            <a:r>
              <a:rPr lang="en-US" sz="1000">
                <a:solidFill>
                  <a:schemeClr val="tx1"/>
                </a:solidFill>
                <a:latin typeface="Arial" pitchFamily="34" charset="0"/>
              </a:rPr>
              <a:t>Introduction to Oracle: SQL and PL/SQL  1</a:t>
            </a:r>
            <a:r>
              <a:rPr lang="en-US" sz="1000">
                <a:solidFill>
                  <a:schemeClr val="tx1"/>
                </a:solidFill>
                <a:latin typeface="Times New Roman" pitchFamily="18" charset="0"/>
              </a:rPr>
              <a:t>-</a:t>
            </a:r>
            <a:fld id="{6A97D839-D524-4A3B-8A04-6F018F5F90AA}" type="slidenum">
              <a:rPr lang="ar-IQ" sz="1000">
                <a:solidFill>
                  <a:schemeClr val="tx1"/>
                </a:solidFill>
                <a:latin typeface="Arial" pitchFamily="34" charset="0"/>
              </a:rPr>
              <a:pPr defTabSz="955675">
                <a:lnSpc>
                  <a:spcPct val="100000"/>
                </a:lnSpc>
                <a:spcBef>
                  <a:spcPct val="50000"/>
                </a:spcBef>
                <a:defRPr/>
              </a:pPr>
              <a:t>‹#›</a:t>
            </a:fld>
            <a:endParaRPr lang="en-US" sz="1000">
              <a:solidFill>
                <a:schemeClr val="tx1"/>
              </a:solidFill>
              <a:latin typeface="Arial" pitchFamily="34" charset="0"/>
            </a:endParaRPr>
          </a:p>
        </p:txBody>
      </p:sp>
    </p:spTree>
  </p:cSld>
  <p:clrMap bg1="lt1" tx1="dk1" bg2="lt2" tx2="dk2" accent1="accent1" accent2="accent2" accent3="accent3" accent4="accent4" accent5="accent5" accent6="accent6" hlink="hlink" folHlink="folHlink"/>
  <p:notesStyle>
    <a:lvl1pPr algn="l" defTabSz="382588" rtl="0" eaLnBrk="0" fontAlgn="base" hangingPunct="0">
      <a:spcBef>
        <a:spcPct val="30000"/>
      </a:spcBef>
      <a:spcAft>
        <a:spcPct val="0"/>
      </a:spcAft>
      <a:tabLst>
        <a:tab pos="446088" algn="l"/>
      </a:tabLst>
      <a:defRPr sz="1100" b="1" kern="1200">
        <a:solidFill>
          <a:schemeClr val="tx1"/>
        </a:solidFill>
        <a:latin typeface="Arial" pitchFamily="34" charset="0"/>
        <a:ea typeface="+mn-ea"/>
        <a:cs typeface="Arial" pitchFamily="34" charset="0"/>
      </a:defRPr>
    </a:lvl1pPr>
    <a:lvl2pPr marL="114300" algn="l" defTabSz="382588" rtl="0" eaLnBrk="0" fontAlgn="base" hangingPunct="0">
      <a:spcBef>
        <a:spcPct val="30000"/>
      </a:spcBef>
      <a:spcAft>
        <a:spcPct val="0"/>
      </a:spcAft>
      <a:tabLst>
        <a:tab pos="446088" algn="l"/>
      </a:tabLst>
      <a:defRPr sz="1100" kern="1200">
        <a:solidFill>
          <a:schemeClr val="tx1"/>
        </a:solidFill>
        <a:latin typeface="Times New Roman" pitchFamily="18" charset="0"/>
        <a:ea typeface="+mn-ea"/>
        <a:cs typeface="Arial" pitchFamily="34" charset="0"/>
      </a:defRPr>
    </a:lvl2pPr>
    <a:lvl3pPr marL="439738" indent="-211138" algn="l" defTabSz="382588" rtl="0" eaLnBrk="0" fontAlgn="base" hangingPunct="0">
      <a:spcBef>
        <a:spcPct val="30000"/>
      </a:spcBef>
      <a:spcAft>
        <a:spcPct val="0"/>
      </a:spcAft>
      <a:buChar char="•"/>
      <a:tabLst>
        <a:tab pos="446088" algn="l"/>
      </a:tabLst>
      <a:defRPr sz="1100" kern="1200">
        <a:solidFill>
          <a:schemeClr val="tx1"/>
        </a:solidFill>
        <a:latin typeface="Times New Roman" pitchFamily="18" charset="0"/>
        <a:ea typeface="+mn-ea"/>
        <a:cs typeface="Arial" pitchFamily="34" charset="0"/>
      </a:defRPr>
    </a:lvl3pPr>
    <a:lvl4pPr marL="831850" indent="-212725" algn="l" defTabSz="382588" rtl="0" eaLnBrk="0" fontAlgn="base" hangingPunct="0">
      <a:spcBef>
        <a:spcPct val="30000"/>
      </a:spcBef>
      <a:spcAft>
        <a:spcPct val="0"/>
      </a:spcAft>
      <a:buChar char="–"/>
      <a:tabLst>
        <a:tab pos="446088" algn="l"/>
      </a:tabLst>
      <a:defRPr sz="1100" kern="1200">
        <a:solidFill>
          <a:schemeClr val="tx1"/>
        </a:solidFill>
        <a:latin typeface="Times New Roman" pitchFamily="18" charset="0"/>
        <a:ea typeface="+mn-ea"/>
        <a:cs typeface="Arial" pitchFamily="34" charset="0"/>
      </a:defRPr>
    </a:lvl4pPr>
    <a:lvl5pPr marL="2057400" indent="-228600" algn="l" defTabSz="382588" rtl="0" eaLnBrk="0" fontAlgn="base" hangingPunct="0">
      <a:spcBef>
        <a:spcPct val="30000"/>
      </a:spcBef>
      <a:spcAft>
        <a:spcPct val="0"/>
      </a:spcAft>
      <a:tabLst>
        <a:tab pos="446088" algn="l"/>
      </a:tabLst>
      <a:defRPr sz="1200" kern="1200">
        <a:solidFill>
          <a:schemeClr val="tx1"/>
        </a:solidFill>
        <a:latin typeface="Times New Roman" pitchFamily="18"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vmlDrawing" Target="../drawings/vmlDrawing1.vml"/><Relationship Id="rId4" Type="http://schemas.openxmlformats.org/officeDocument/2006/relationships/oleObject" Target="../embeddings/oleObject1.bin"/></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vmlDrawing" Target="../drawings/vmlDrawing2.vml"/><Relationship Id="rId4" Type="http://schemas.openxmlformats.org/officeDocument/2006/relationships/oleObject" Target="../embeddings/oleObject2.bin"/></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43.xml"/><Relationship Id="rId2" Type="http://schemas.openxmlformats.org/officeDocument/2006/relationships/notesMaster" Target="../notesMasters/notesMaster1.xml"/><Relationship Id="rId1" Type="http://schemas.openxmlformats.org/officeDocument/2006/relationships/vmlDrawing" Target="../drawings/vmlDrawing3.vml"/><Relationship Id="rId4" Type="http://schemas.openxmlformats.org/officeDocument/2006/relationships/oleObject" Target="../embeddings/oleObject3.bin"/></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noFill/>
          <a:ln/>
        </p:spPr>
        <p:txBody>
          <a:bodyPr/>
          <a:lstStyle/>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endParaRPr lang="en-US" smtClean="0"/>
          </a:p>
          <a:p>
            <a:pPr>
              <a:tabLst>
                <a:tab pos="1095375" algn="l"/>
                <a:tab pos="2192338" algn="l"/>
              </a:tabLst>
            </a:pPr>
            <a:r>
              <a:rPr lang="en-US" sz="1200" smtClean="0">
                <a:solidFill>
                  <a:schemeClr val="accent2"/>
                </a:solidFill>
              </a:rPr>
              <a:t>Schedule:	Timing	Topic</a:t>
            </a:r>
          </a:p>
          <a:p>
            <a:pPr lvl="1">
              <a:tabLst>
                <a:tab pos="1095375" algn="l"/>
                <a:tab pos="2192338" algn="l"/>
              </a:tabLst>
            </a:pPr>
            <a:r>
              <a:rPr lang="en-US" smtClean="0">
                <a:solidFill>
                  <a:schemeClr val="accent2"/>
                </a:solidFill>
              </a:rPr>
              <a:t>	40 minutes	Lecture</a:t>
            </a:r>
          </a:p>
          <a:p>
            <a:pPr lvl="1">
              <a:tabLst>
                <a:tab pos="1095375" algn="l"/>
                <a:tab pos="2192338" algn="l"/>
              </a:tabLst>
            </a:pPr>
            <a:r>
              <a:rPr lang="en-US" smtClean="0">
                <a:solidFill>
                  <a:schemeClr val="accent2"/>
                </a:solidFill>
              </a:rPr>
              <a:t>	25 minutes	Practice</a:t>
            </a:r>
          </a:p>
          <a:p>
            <a:pPr lvl="1">
              <a:tabLst>
                <a:tab pos="1095375" algn="l"/>
                <a:tab pos="2192338" algn="l"/>
              </a:tabLst>
            </a:pPr>
            <a:r>
              <a:rPr lang="en-US" smtClean="0">
                <a:solidFill>
                  <a:schemeClr val="accent2"/>
                </a:solidFill>
              </a:rPr>
              <a:t>	65 minutes	Total</a:t>
            </a:r>
          </a:p>
        </p:txBody>
      </p:sp>
      <p:sp>
        <p:nvSpPr>
          <p:cNvPr id="79875" name="Rectangle 3"/>
          <p:cNvSpPr>
            <a:spLocks noGrp="1" noRot="1" noChangeAspect="1" noChangeArrowheads="1" noTextEdit="1"/>
          </p:cNvSpPr>
          <p:nvPr>
            <p:ph type="sldImg"/>
          </p:nvPr>
        </p:nvSpPr>
        <p:spPr>
          <a:xfrm>
            <a:off x="503238" y="155575"/>
            <a:ext cx="5940425" cy="4454525"/>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Rot="1" noChangeAspect="1" noChangeArrowheads="1" noTextEdit="1"/>
          </p:cNvSpPr>
          <p:nvPr>
            <p:ph type="sldImg"/>
          </p:nvPr>
        </p:nvSpPr>
        <p:spPr>
          <a:xfrm>
            <a:off x="506413" y="158750"/>
            <a:ext cx="5934075" cy="4451350"/>
          </a:xfrm>
          <a:ln cap="flat"/>
        </p:spPr>
      </p:sp>
      <p:sp>
        <p:nvSpPr>
          <p:cNvPr id="1028" name="Rectangle 3"/>
          <p:cNvSpPr>
            <a:spLocks noGrp="1" noChangeArrowheads="1"/>
          </p:cNvSpPr>
          <p:nvPr>
            <p:ph type="body" idx="1"/>
          </p:nvPr>
        </p:nvSpPr>
        <p:spPr>
          <a:noFill/>
          <a:ln/>
        </p:spPr>
        <p:txBody>
          <a:bodyPr/>
          <a:lstStyle/>
          <a:p>
            <a:r>
              <a:rPr lang="en-US" smtClean="0"/>
              <a:t>System Privileges</a:t>
            </a:r>
          </a:p>
          <a:p>
            <a:pPr lvl="1"/>
            <a:r>
              <a:rPr lang="en-US" smtClean="0"/>
              <a:t>More than 80 system privileges are available for users and roles. System privileges typically are provided by the database administrator.</a:t>
            </a:r>
          </a:p>
          <a:p>
            <a:r>
              <a:rPr lang="en-US" smtClean="0"/>
              <a:t>Typical DBA Privileges</a:t>
            </a:r>
          </a:p>
          <a:p>
            <a:endParaRPr lang="en-US" smtClean="0"/>
          </a:p>
          <a:p>
            <a:endParaRPr lang="en-US" smtClean="0"/>
          </a:p>
          <a:p>
            <a:endParaRPr lang="en-US" smtClean="0"/>
          </a:p>
          <a:p>
            <a:endParaRPr lang="en-US" smtClean="0"/>
          </a:p>
          <a:p>
            <a:endParaRPr lang="en-US" smtClean="0"/>
          </a:p>
        </p:txBody>
      </p:sp>
      <p:graphicFrame>
        <p:nvGraphicFramePr>
          <p:cNvPr id="1026" name="Object 4"/>
          <p:cNvGraphicFramePr>
            <a:graphicFrameLocks/>
          </p:cNvGraphicFramePr>
          <p:nvPr/>
        </p:nvGraphicFramePr>
        <p:xfrm>
          <a:off x="600075" y="5684838"/>
          <a:ext cx="5472113" cy="1652587"/>
        </p:xfrm>
        <a:graphic>
          <a:graphicData uri="http://schemas.openxmlformats.org/presentationml/2006/ole">
            <p:oleObj spid="_x0000_s1026" name="Document" r:id="rId4" imgW="5771880" imgH="1755720" progId="Word.Document.8">
              <p:embed/>
            </p:oleObj>
          </a:graphicData>
        </a:graphic>
      </p:graphicFrame>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xfrm>
            <a:off x="506413" y="158750"/>
            <a:ext cx="5934075" cy="4451350"/>
          </a:xfrm>
          <a:ln cap="flat"/>
        </p:spPr>
      </p:sp>
      <p:sp>
        <p:nvSpPr>
          <p:cNvPr id="89091" name="Rectangle 3"/>
          <p:cNvSpPr>
            <a:spLocks noGrp="1" noChangeArrowheads="1"/>
          </p:cNvSpPr>
          <p:nvPr>
            <p:ph type="body" idx="1"/>
          </p:nvPr>
        </p:nvSpPr>
        <p:spPr>
          <a:noFill/>
          <a:ln/>
        </p:spPr>
        <p:txBody>
          <a:bodyPr/>
          <a:lstStyle/>
          <a:p>
            <a:r>
              <a:rPr lang="en-US" smtClean="0"/>
              <a:t>Creating a User</a:t>
            </a:r>
          </a:p>
          <a:p>
            <a:pPr lvl="1"/>
            <a:r>
              <a:rPr lang="en-US" smtClean="0"/>
              <a:t>The DBA creates the user by executing the </a:t>
            </a:r>
            <a:r>
              <a:rPr lang="en-US" smtClean="0">
                <a:solidFill>
                  <a:srgbClr val="FC0128"/>
                </a:solidFill>
              </a:rPr>
              <a:t>CREATE USER </a:t>
            </a:r>
            <a:r>
              <a:rPr lang="en-US" smtClean="0"/>
              <a:t>statement. The user does not have any privileges at this point. The DBA can then grant a number of privileges to that user. These privileges determine what the user can do at the database level.</a:t>
            </a:r>
          </a:p>
          <a:p>
            <a:pPr lvl="1"/>
            <a:r>
              <a:rPr lang="en-US" smtClean="0"/>
              <a:t>The slide gives the abridged syntax for creating a user. </a:t>
            </a:r>
          </a:p>
          <a:p>
            <a:pPr lvl="1"/>
            <a:r>
              <a:rPr lang="en-US" smtClean="0"/>
              <a:t>In the syntax:</a:t>
            </a:r>
          </a:p>
          <a:p>
            <a:pPr>
              <a:lnSpc>
                <a:spcPct val="70000"/>
              </a:lnSpc>
            </a:pPr>
            <a:r>
              <a:rPr lang="en-US" smtClean="0">
                <a:latin typeface="Times New Roman" pitchFamily="18" charset="0"/>
              </a:rPr>
              <a:t>	</a:t>
            </a:r>
            <a:r>
              <a:rPr lang="en-US" b="0" i="1" smtClean="0">
                <a:latin typeface="Times New Roman" pitchFamily="18" charset="0"/>
              </a:rPr>
              <a:t>user			</a:t>
            </a:r>
            <a:r>
              <a:rPr lang="en-US" b="0" smtClean="0">
                <a:latin typeface="Times New Roman" pitchFamily="18" charset="0"/>
              </a:rPr>
              <a:t>is the name of the user to be created</a:t>
            </a:r>
            <a:br>
              <a:rPr lang="en-US" b="0" smtClean="0">
                <a:latin typeface="Times New Roman" pitchFamily="18" charset="0"/>
              </a:rPr>
            </a:br>
            <a:endParaRPr lang="en-US" b="0" smtClean="0">
              <a:latin typeface="Times New Roman" pitchFamily="18" charset="0"/>
            </a:endParaRPr>
          </a:p>
          <a:p>
            <a:pPr>
              <a:lnSpc>
                <a:spcPct val="70000"/>
              </a:lnSpc>
            </a:pPr>
            <a:r>
              <a:rPr lang="en-US" b="0" smtClean="0">
                <a:latin typeface="Times New Roman" pitchFamily="18" charset="0"/>
              </a:rPr>
              <a:t>	</a:t>
            </a:r>
            <a:r>
              <a:rPr lang="en-US" b="0" i="1" smtClean="0">
                <a:latin typeface="Times New Roman" pitchFamily="18" charset="0"/>
              </a:rPr>
              <a:t>password</a:t>
            </a:r>
            <a:r>
              <a:rPr lang="en-US" b="0" smtClean="0">
                <a:latin typeface="Times New Roman" pitchFamily="18" charset="0"/>
              </a:rPr>
              <a:t>		specifies that the user must log in with this password</a:t>
            </a:r>
          </a:p>
          <a:p>
            <a:pPr lvl="1"/>
            <a:r>
              <a:rPr lang="en-US" smtClean="0"/>
              <a:t>For more information, see</a:t>
            </a:r>
            <a:r>
              <a:rPr lang="en-US" i="1" smtClean="0"/>
              <a:t> Oracle Server SQL Reference, </a:t>
            </a:r>
            <a:r>
              <a:rPr lang="en-US" smtClean="0"/>
              <a:t>Release 8, </a:t>
            </a:r>
            <a:r>
              <a:rPr lang="en-US" smtClean="0">
                <a:latin typeface="Arial" pitchFamily="34" charset="0"/>
              </a:rPr>
              <a:t>“</a:t>
            </a:r>
            <a:r>
              <a:rPr lang="en-US" smtClean="0"/>
              <a:t>GRANT</a:t>
            </a:r>
            <a:r>
              <a:rPr lang="en-US" smtClean="0">
                <a:latin typeface="Arial" pitchFamily="34" charset="0"/>
              </a:rPr>
              <a:t>”</a:t>
            </a:r>
            <a:r>
              <a:rPr lang="en-US" smtClean="0"/>
              <a:t> (System Privileges and Roles) and </a:t>
            </a:r>
            <a:r>
              <a:rPr lang="en-US" smtClean="0">
                <a:latin typeface="Arial" pitchFamily="34" charset="0"/>
              </a:rPr>
              <a:t>“</a:t>
            </a:r>
            <a:r>
              <a:rPr lang="en-US" smtClean="0"/>
              <a:t>CREATE USER.</a:t>
            </a:r>
            <a:r>
              <a:rPr lang="en-US" smtClean="0">
                <a:latin typeface="Arial" pitchFamily="34" charset="0"/>
              </a:rPr>
              <a:t>”</a:t>
            </a:r>
            <a:endParaRPr lang="en-US" smtClean="0"/>
          </a:p>
          <a:p>
            <a:pPr lvl="1"/>
            <a:endParaRPr lang="en-US" smtClean="0"/>
          </a:p>
          <a:p>
            <a:endParaRPr lang="en-US" smtClean="0">
              <a:solidFill>
                <a:schemeClr val="accent2"/>
              </a:solidFill>
            </a:endParaRPr>
          </a:p>
          <a:p>
            <a:endParaRPr lang="en-US" smtClean="0">
              <a:solidFill>
                <a:schemeClr val="accent2"/>
              </a:solidFill>
            </a:endParaRPr>
          </a:p>
          <a:p>
            <a:r>
              <a:rPr lang="en-US" smtClean="0">
                <a:solidFill>
                  <a:schemeClr val="accent2"/>
                </a:solidFill>
              </a:rPr>
              <a:t>Instructor Note</a:t>
            </a:r>
          </a:p>
          <a:p>
            <a:pPr lvl="1"/>
            <a:r>
              <a:rPr lang="en-US" smtClean="0">
                <a:solidFill>
                  <a:schemeClr val="accent2"/>
                </a:solidFill>
              </a:rPr>
              <a:t>For information on DROP USER refer to: </a:t>
            </a:r>
            <a:br>
              <a:rPr lang="en-US" smtClean="0">
                <a:solidFill>
                  <a:schemeClr val="accent2"/>
                </a:solidFill>
              </a:rPr>
            </a:br>
            <a:r>
              <a:rPr lang="en-US" i="1" smtClean="0">
                <a:solidFill>
                  <a:schemeClr val="accent2"/>
                </a:solidFill>
              </a:rPr>
              <a:t>Oracle8i SQL Reference, Release 8.1.5, </a:t>
            </a:r>
            <a:r>
              <a:rPr lang="en-US" smtClean="0">
                <a:solidFill>
                  <a:schemeClr val="accent2"/>
                </a:solidFill>
                <a:latin typeface="Arial" pitchFamily="34" charset="0"/>
              </a:rPr>
              <a:t>“</a:t>
            </a:r>
            <a:r>
              <a:rPr lang="en-US" smtClean="0">
                <a:solidFill>
                  <a:schemeClr val="accent2"/>
                </a:solidFill>
              </a:rPr>
              <a:t>DROP USER</a:t>
            </a:r>
            <a:r>
              <a:rPr lang="en-US" smtClean="0">
                <a:solidFill>
                  <a:schemeClr val="accent2"/>
                </a:solidFill>
                <a:latin typeface="Arial" pitchFamily="34" charset="0"/>
              </a:rPr>
              <a:t>”</a:t>
            </a:r>
            <a:r>
              <a:rPr lang="en-US" smtClean="0">
                <a:solidFill>
                  <a:schemeClr val="accent2"/>
                </a:solidFill>
              </a:rPr>
              <a:t> and to:</a:t>
            </a:r>
          </a:p>
          <a:p>
            <a:pPr lvl="1"/>
            <a:r>
              <a:rPr lang="en-US" smtClean="0">
                <a:solidFill>
                  <a:schemeClr val="accent2"/>
                </a:solidFill>
                <a:latin typeface="Courier New" pitchFamily="49" charset="0"/>
              </a:rPr>
              <a:t>http://st-doc.us.oracle.com/8.0/815/server.815/a67779/ch4i.htm#5978</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Rot="1" noChangeAspect="1" noChangeArrowheads="1" noTextEdit="1"/>
          </p:cNvSpPr>
          <p:nvPr>
            <p:ph type="sldImg"/>
          </p:nvPr>
        </p:nvSpPr>
        <p:spPr>
          <a:xfrm>
            <a:off x="506413" y="158750"/>
            <a:ext cx="5934075" cy="4451350"/>
          </a:xfrm>
          <a:ln cap="flat"/>
        </p:spPr>
      </p:sp>
      <p:sp>
        <p:nvSpPr>
          <p:cNvPr id="2052" name="Rectangle 3"/>
          <p:cNvSpPr>
            <a:spLocks noGrp="1" noChangeArrowheads="1"/>
          </p:cNvSpPr>
          <p:nvPr>
            <p:ph type="body" idx="1"/>
          </p:nvPr>
        </p:nvSpPr>
        <p:spPr>
          <a:xfrm>
            <a:off x="417513" y="4794250"/>
            <a:ext cx="6113462" cy="3790950"/>
          </a:xfrm>
          <a:noFill/>
          <a:ln/>
        </p:spPr>
        <p:txBody>
          <a:bodyPr/>
          <a:lstStyle/>
          <a:p>
            <a:r>
              <a:rPr lang="en-US" smtClean="0"/>
              <a:t>Typical User Privileges</a:t>
            </a:r>
          </a:p>
          <a:p>
            <a:pPr lvl="1"/>
            <a:r>
              <a:rPr lang="en-US" smtClean="0"/>
              <a:t>Now that the DBA has created a user, the DBA can assign privileges to that user.</a:t>
            </a:r>
          </a:p>
          <a:p>
            <a:pPr lvl="1"/>
            <a:endParaRPr lang="en-US" smtClean="0"/>
          </a:p>
          <a:p>
            <a:pPr lvl="1"/>
            <a:endParaRPr lang="en-US" smtClean="0"/>
          </a:p>
          <a:p>
            <a:pPr lvl="1"/>
            <a:endParaRPr lang="en-US" smtClean="0"/>
          </a:p>
          <a:p>
            <a:pPr lvl="1"/>
            <a:endParaRPr lang="en-US" smtClean="0"/>
          </a:p>
          <a:p>
            <a:pPr lvl="1"/>
            <a:endParaRPr lang="en-US" smtClean="0"/>
          </a:p>
          <a:p>
            <a:pPr lvl="1"/>
            <a:endParaRPr lang="en-US" smtClean="0"/>
          </a:p>
          <a:p>
            <a:pPr lvl="1">
              <a:spcBef>
                <a:spcPct val="40000"/>
              </a:spcBef>
            </a:pPr>
            <a:endParaRPr lang="en-US" smtClean="0"/>
          </a:p>
          <a:p>
            <a:pPr lvl="1">
              <a:spcBef>
                <a:spcPct val="40000"/>
              </a:spcBef>
            </a:pPr>
            <a:r>
              <a:rPr lang="en-US" smtClean="0"/>
              <a:t>In the syntax:</a:t>
            </a:r>
          </a:p>
          <a:p>
            <a:pPr lvl="1"/>
            <a:r>
              <a:rPr lang="en-US" i="1" smtClean="0"/>
              <a:t>	privilege</a:t>
            </a:r>
            <a:r>
              <a:rPr lang="en-US" smtClean="0"/>
              <a:t>		is the system privilege to be granted</a:t>
            </a:r>
          </a:p>
          <a:p>
            <a:pPr lvl="1"/>
            <a:r>
              <a:rPr lang="en-US" i="1" smtClean="0"/>
              <a:t>	user</a:t>
            </a:r>
            <a:r>
              <a:rPr lang="en-US" smtClean="0"/>
              <a:t>			is the name of the user</a:t>
            </a:r>
          </a:p>
          <a:p>
            <a:pPr lvl="1"/>
            <a:endParaRPr lang="en-US" smtClean="0"/>
          </a:p>
          <a:p>
            <a:pPr lvl="1"/>
            <a:endParaRPr lang="en-US" smtClean="0"/>
          </a:p>
          <a:p>
            <a:r>
              <a:rPr lang="en-US" smtClean="0">
                <a:solidFill>
                  <a:schemeClr val="accent2"/>
                </a:solidFill>
              </a:rPr>
              <a:t>Instructor Note</a:t>
            </a:r>
          </a:p>
          <a:p>
            <a:pPr lvl="1"/>
            <a:r>
              <a:rPr lang="en-US" smtClean="0">
                <a:solidFill>
                  <a:schemeClr val="accent2"/>
                </a:solidFill>
              </a:rPr>
              <a:t>The syntax displayed for the GRANT command is not the full syntax for the statement.</a:t>
            </a:r>
          </a:p>
          <a:p>
            <a:endParaRPr lang="en-US" b="0" smtClean="0">
              <a:solidFill>
                <a:schemeClr val="accent2"/>
              </a:solidFill>
              <a:latin typeface="Times New Roman" pitchFamily="18" charset="0"/>
            </a:endParaRPr>
          </a:p>
        </p:txBody>
      </p:sp>
      <p:graphicFrame>
        <p:nvGraphicFramePr>
          <p:cNvPr id="2050" name="Object 4"/>
          <p:cNvGraphicFramePr>
            <a:graphicFrameLocks/>
          </p:cNvGraphicFramePr>
          <p:nvPr/>
        </p:nvGraphicFramePr>
        <p:xfrm>
          <a:off x="623888" y="5265738"/>
          <a:ext cx="5576887" cy="1812925"/>
        </p:xfrm>
        <a:graphic>
          <a:graphicData uri="http://schemas.openxmlformats.org/presentationml/2006/ole">
            <p:oleObj spid="_x0000_s2050" name="Document" r:id="rId4" imgW="5881680" imgH="1927080" progId="Word.Document.8">
              <p:embed/>
            </p:oleObj>
          </a:graphicData>
        </a:graphic>
      </p:graphicFrame>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noFill/>
          <a:ln/>
        </p:spPr>
        <p:txBody>
          <a:bodyPr/>
          <a:lstStyle/>
          <a:p>
            <a:pPr>
              <a:spcBef>
                <a:spcPct val="96000"/>
              </a:spcBef>
              <a:spcAft>
                <a:spcPct val="24000"/>
              </a:spcAft>
              <a:tabLst/>
            </a:pPr>
            <a:r>
              <a:rPr lang="en-US" smtClean="0">
                <a:latin typeface="Helvetica" charset="0"/>
              </a:rPr>
              <a:t>Granting System Privileges</a:t>
            </a:r>
          </a:p>
          <a:p>
            <a:pPr lvl="1">
              <a:tabLst/>
            </a:pPr>
            <a:r>
              <a:rPr lang="en-US" smtClean="0"/>
              <a:t>The DBA uses the </a:t>
            </a:r>
            <a:r>
              <a:rPr lang="en-US" smtClean="0">
                <a:solidFill>
                  <a:srgbClr val="FC0128"/>
                </a:solidFill>
              </a:rPr>
              <a:t>GRANT </a:t>
            </a:r>
            <a:r>
              <a:rPr lang="en-US" smtClean="0"/>
              <a:t>statement to allocate system privileges to the user. Once the user has been granted the privileges, the user can immediately use those privileges. </a:t>
            </a:r>
          </a:p>
          <a:p>
            <a:pPr lvl="1">
              <a:tabLst/>
            </a:pPr>
            <a:r>
              <a:rPr lang="en-US" smtClean="0"/>
              <a:t>In the example on the slide, user Scott has been assigned the privileges to create tables, sequences, and views.</a:t>
            </a:r>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endParaRPr lang="en-US" smtClean="0"/>
          </a:p>
          <a:p>
            <a:pPr>
              <a:tabLst/>
            </a:pPr>
            <a:r>
              <a:rPr lang="en-US" smtClean="0">
                <a:solidFill>
                  <a:schemeClr val="accent2"/>
                </a:solidFill>
              </a:rPr>
              <a:t>Instructor Note</a:t>
            </a:r>
          </a:p>
          <a:p>
            <a:pPr lvl="1">
              <a:tabLst/>
            </a:pPr>
            <a:r>
              <a:rPr lang="en-US" smtClean="0">
                <a:solidFill>
                  <a:schemeClr val="accent2"/>
                </a:solidFill>
              </a:rPr>
              <a:t>A user needs to have the required space quota to create tables.</a:t>
            </a:r>
          </a:p>
          <a:p>
            <a:pPr>
              <a:tabLst/>
            </a:pPr>
            <a:endParaRPr lang="en-US" b="0" smtClean="0">
              <a:solidFill>
                <a:schemeClr val="accent2"/>
              </a:solidFill>
              <a:latin typeface="Times New Roman" pitchFamily="18" charset="0"/>
            </a:endParaRPr>
          </a:p>
        </p:txBody>
      </p:sp>
      <p:sp>
        <p:nvSpPr>
          <p:cNvPr id="90115" name="Rectangle 3"/>
          <p:cNvSpPr>
            <a:spLocks noGrp="1" noRot="1" noChangeAspect="1" noChangeArrowheads="1" noTextEdit="1"/>
          </p:cNvSpPr>
          <p:nvPr>
            <p:ph type="sldImg"/>
          </p:nvPr>
        </p:nvSpPr>
        <p:spPr>
          <a:xfrm>
            <a:off x="506413" y="160338"/>
            <a:ext cx="5934075" cy="4449762"/>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506413" y="160338"/>
            <a:ext cx="5934075" cy="4449762"/>
          </a:xfrm>
          <a:ln cap="flat"/>
        </p:spPr>
      </p:sp>
      <p:sp>
        <p:nvSpPr>
          <p:cNvPr id="91139" name="Rectangle 3"/>
          <p:cNvSpPr>
            <a:spLocks noGrp="1" noChangeArrowheads="1"/>
          </p:cNvSpPr>
          <p:nvPr>
            <p:ph type="body" idx="1"/>
          </p:nvPr>
        </p:nvSpPr>
        <p:spPr>
          <a:xfrm>
            <a:off x="417513" y="4754563"/>
            <a:ext cx="6200775" cy="3792537"/>
          </a:xfrm>
          <a:noFill/>
          <a:ln/>
        </p:spPr>
        <p:txBody>
          <a:bodyPr/>
          <a:lstStyle/>
          <a:p>
            <a:pPr>
              <a:tabLst/>
            </a:pPr>
            <a:r>
              <a:rPr lang="en-US" smtClean="0"/>
              <a:t>What Is a Role?</a:t>
            </a:r>
          </a:p>
          <a:p>
            <a:pPr lvl="1">
              <a:tabLst/>
            </a:pPr>
            <a:r>
              <a:rPr lang="en-US" smtClean="0"/>
              <a:t>A </a:t>
            </a:r>
            <a:r>
              <a:rPr lang="en-US" smtClean="0">
                <a:solidFill>
                  <a:srgbClr val="FC0128"/>
                </a:solidFill>
              </a:rPr>
              <a:t>role </a:t>
            </a:r>
            <a:r>
              <a:rPr lang="en-US" smtClean="0"/>
              <a:t>is a named group of related privileges that can be granted to the user. This method makes granting and revoking privileges easier to perform and maintain.</a:t>
            </a:r>
          </a:p>
          <a:p>
            <a:pPr lvl="1">
              <a:tabLst/>
            </a:pPr>
            <a:r>
              <a:rPr lang="en-US" smtClean="0"/>
              <a:t>A user can have access to several roles, and several users can be assigned the same role. Roles typically are created for a database application. </a:t>
            </a:r>
          </a:p>
          <a:p>
            <a:pPr>
              <a:tabLst/>
            </a:pPr>
            <a:r>
              <a:rPr lang="en-US" smtClean="0"/>
              <a:t>Creating and Assigning a Role</a:t>
            </a:r>
          </a:p>
          <a:p>
            <a:pPr lvl="1">
              <a:tabLst/>
            </a:pPr>
            <a:r>
              <a:rPr lang="en-US" smtClean="0"/>
              <a:t>First, the DBA must create the role. Then the DBA can assign privileges to the role and users to the role.</a:t>
            </a:r>
          </a:p>
          <a:p>
            <a:pPr lvl="1">
              <a:tabLst/>
            </a:pPr>
            <a:r>
              <a:rPr lang="en-US" b="1" smtClean="0"/>
              <a:t>Syntax</a:t>
            </a:r>
            <a:endParaRPr lang="en-US" smtClean="0"/>
          </a:p>
          <a:p>
            <a:pPr algn="just">
              <a:tabLst/>
            </a:pPr>
            <a:r>
              <a:rPr lang="en-US" b="0" smtClean="0">
                <a:latin typeface="Times" charset="0"/>
              </a:rPr>
              <a:t>     </a:t>
            </a:r>
            <a:r>
              <a:rPr lang="en-US" b="0" smtClean="0">
                <a:latin typeface="Courier New" pitchFamily="49" charset="0"/>
              </a:rPr>
              <a:t>CREATE   ROLE  </a:t>
            </a:r>
            <a:r>
              <a:rPr lang="en-US" b="0" i="1" smtClean="0">
                <a:latin typeface="Courier New" pitchFamily="49" charset="0"/>
              </a:rPr>
              <a:t>role</a:t>
            </a:r>
            <a:r>
              <a:rPr lang="en-US" b="0" smtClean="0">
                <a:latin typeface="Courier New" pitchFamily="49" charset="0"/>
              </a:rPr>
              <a:t>;</a:t>
            </a:r>
          </a:p>
          <a:p>
            <a:pPr lvl="1">
              <a:tabLst/>
            </a:pPr>
            <a:r>
              <a:rPr lang="en-US" b="1" smtClean="0"/>
              <a:t>where:</a:t>
            </a:r>
            <a:r>
              <a:rPr lang="en-US" b="1" i="1" smtClean="0"/>
              <a:t>		</a:t>
            </a:r>
            <a:r>
              <a:rPr lang="en-US" i="1" smtClean="0"/>
              <a:t>role</a:t>
            </a:r>
            <a:r>
              <a:rPr lang="en-US" smtClean="0"/>
              <a:t>		is the name of the role to be created</a:t>
            </a:r>
          </a:p>
          <a:p>
            <a:pPr lvl="1">
              <a:tabLst/>
            </a:pPr>
            <a:r>
              <a:rPr lang="en-US" smtClean="0"/>
              <a:t>Now that the role is created, the DBA can use the GRANT statement to assign users to the role as well as assign privileges to the role.</a:t>
            </a:r>
          </a:p>
          <a:p>
            <a:pPr>
              <a:tabLst/>
            </a:pPr>
            <a:r>
              <a:rPr lang="en-US" smtClean="0">
                <a:solidFill>
                  <a:schemeClr val="accent2"/>
                </a:solidFill>
              </a:rPr>
              <a:t>Instructor Note</a:t>
            </a:r>
          </a:p>
          <a:p>
            <a:pPr lvl="1">
              <a:tabLst/>
            </a:pPr>
            <a:r>
              <a:rPr lang="en-US" smtClean="0">
                <a:solidFill>
                  <a:schemeClr val="accent2"/>
                </a:solidFill>
              </a:rPr>
              <a:t>Discuss the four following points about roles:</a:t>
            </a:r>
          </a:p>
          <a:p>
            <a:pPr lvl="2">
              <a:spcBef>
                <a:spcPct val="0"/>
              </a:spcBef>
              <a:tabLst/>
            </a:pPr>
            <a:r>
              <a:rPr lang="en-US" smtClean="0">
                <a:solidFill>
                  <a:schemeClr val="accent2"/>
                </a:solidFill>
              </a:rPr>
              <a:t>Are named groups of related privileges</a:t>
            </a:r>
          </a:p>
          <a:p>
            <a:pPr lvl="2">
              <a:spcBef>
                <a:spcPct val="0"/>
              </a:spcBef>
              <a:tabLst/>
            </a:pPr>
            <a:r>
              <a:rPr lang="en-US" smtClean="0">
                <a:solidFill>
                  <a:schemeClr val="accent2"/>
                </a:solidFill>
              </a:rPr>
              <a:t>Can be granted to users</a:t>
            </a:r>
          </a:p>
          <a:p>
            <a:pPr lvl="2">
              <a:spcBef>
                <a:spcPct val="0"/>
              </a:spcBef>
              <a:tabLst/>
            </a:pPr>
            <a:r>
              <a:rPr lang="en-US" smtClean="0">
                <a:solidFill>
                  <a:schemeClr val="accent2"/>
                </a:solidFill>
              </a:rPr>
              <a:t>Simplify the process of granting and revoking privileges</a:t>
            </a:r>
          </a:p>
          <a:p>
            <a:pPr lvl="2">
              <a:spcBef>
                <a:spcPct val="0"/>
              </a:spcBef>
              <a:tabLst/>
            </a:pPr>
            <a:r>
              <a:rPr lang="en-US" smtClean="0">
                <a:solidFill>
                  <a:schemeClr val="accent2"/>
                </a:solidFill>
              </a:rPr>
              <a:t>Are created by a DBA</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xfrm>
            <a:off x="506413" y="158750"/>
            <a:ext cx="5934075" cy="4451350"/>
          </a:xfrm>
          <a:ln cap="flat"/>
        </p:spPr>
      </p:sp>
      <p:sp>
        <p:nvSpPr>
          <p:cNvPr id="92163" name="Rectangle 3"/>
          <p:cNvSpPr>
            <a:spLocks noGrp="1" noChangeArrowheads="1"/>
          </p:cNvSpPr>
          <p:nvPr>
            <p:ph type="body" idx="1"/>
          </p:nvPr>
        </p:nvSpPr>
        <p:spPr>
          <a:noFill/>
          <a:ln/>
        </p:spPr>
        <p:txBody>
          <a:bodyPr/>
          <a:lstStyle/>
          <a:p>
            <a:r>
              <a:rPr lang="en-US" smtClean="0"/>
              <a:t>Creating a Role</a:t>
            </a:r>
          </a:p>
          <a:p>
            <a:pPr lvl="1"/>
            <a:r>
              <a:rPr lang="en-US" smtClean="0"/>
              <a:t>The example on the slide creates a role manager and then allows the managers to create tables and views. It then grants Blake and Clark the role of managers. Now Blake and Clark can create tables and views.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xfrm>
            <a:off x="330200" y="4732338"/>
            <a:ext cx="6456363" cy="3990975"/>
          </a:xfrm>
          <a:noFill/>
          <a:ln/>
        </p:spPr>
        <p:txBody>
          <a:bodyPr/>
          <a:lstStyle/>
          <a:p>
            <a:pPr>
              <a:tabLst/>
            </a:pPr>
            <a:r>
              <a:rPr lang="en-US" smtClean="0"/>
              <a:t>Guidelines</a:t>
            </a:r>
          </a:p>
          <a:p>
            <a:pPr lvl="2">
              <a:tabLst/>
            </a:pPr>
            <a:r>
              <a:rPr lang="en-US" smtClean="0"/>
              <a:t>To grant privileges on an object, the object must be in your own schema or you must have been granted the object privileges WITH GRANT OPTION.</a:t>
            </a:r>
          </a:p>
          <a:p>
            <a:pPr lvl="2">
              <a:tabLst/>
            </a:pPr>
            <a:r>
              <a:rPr lang="en-US" smtClean="0"/>
              <a:t>An object owner can grant any object privilege on the object to any other user or role of the database.</a:t>
            </a:r>
          </a:p>
          <a:p>
            <a:pPr lvl="2">
              <a:tabLst/>
            </a:pPr>
            <a:r>
              <a:rPr lang="en-US" smtClean="0"/>
              <a:t>The owner of an object automatically acquires all object privileges on that object.</a:t>
            </a:r>
          </a:p>
          <a:p>
            <a:pPr lvl="1">
              <a:tabLst/>
            </a:pPr>
            <a:r>
              <a:rPr lang="en-US" smtClean="0"/>
              <a:t>The first example on the slide grants users Sue and Rich the privilege to query your EMP table. The second example g</a:t>
            </a:r>
            <a:r>
              <a:rPr lang="en-US" smtClean="0">
                <a:latin typeface="Times" charset="0"/>
              </a:rPr>
              <a:t>rants UPDATE privileges on specific columns in the DEPT table to Scott and to the manager role.</a:t>
            </a:r>
          </a:p>
          <a:p>
            <a:pPr lvl="1">
              <a:tabLst/>
            </a:pPr>
            <a:r>
              <a:rPr lang="en-US" smtClean="0">
                <a:latin typeface="Times" charset="0"/>
              </a:rPr>
              <a:t>If Sue or Rich now have to SELECT data from the emp table, the syntax they will have to use is:</a:t>
            </a:r>
          </a:p>
          <a:p>
            <a:pPr lvl="1">
              <a:tabLst/>
            </a:pPr>
            <a:endParaRPr lang="en-US" smtClean="0">
              <a:latin typeface="Times" charset="0"/>
            </a:endParaRPr>
          </a:p>
          <a:p>
            <a:pPr lvl="1">
              <a:tabLst/>
            </a:pPr>
            <a:endParaRPr lang="en-US" b="1" smtClean="0">
              <a:latin typeface="Times" charset="0"/>
            </a:endParaRPr>
          </a:p>
          <a:p>
            <a:pPr lvl="1">
              <a:tabLst/>
            </a:pPr>
            <a:r>
              <a:rPr lang="en-US" smtClean="0"/>
              <a:t>Alternatively, they can create a synonym for the table and SELECT from the synonym.</a:t>
            </a:r>
          </a:p>
          <a:p>
            <a:pPr lvl="1">
              <a:tabLst/>
            </a:pPr>
            <a:endParaRPr lang="en-US" b="1" smtClean="0">
              <a:latin typeface="Times" charset="0"/>
            </a:endParaRPr>
          </a:p>
          <a:p>
            <a:pPr lvl="1">
              <a:tabLst/>
            </a:pPr>
            <a:endParaRPr lang="en-US" b="1" smtClean="0">
              <a:latin typeface="Times" charset="0"/>
            </a:endParaRPr>
          </a:p>
          <a:p>
            <a:pPr lvl="1">
              <a:tabLst/>
            </a:pPr>
            <a:r>
              <a:rPr lang="en-US" b="1" smtClean="0">
                <a:latin typeface="Times" charset="0"/>
              </a:rPr>
              <a:t>Note:</a:t>
            </a:r>
            <a:r>
              <a:rPr lang="en-US" smtClean="0">
                <a:latin typeface="Times" charset="0"/>
              </a:rPr>
              <a:t> DBAs generally allocate system privileges; any user who owns an object can grant object privileges.</a:t>
            </a:r>
            <a:endParaRPr lang="en-US" b="1" smtClean="0">
              <a:latin typeface="Times" charset="0"/>
            </a:endParaRPr>
          </a:p>
          <a:p>
            <a:pPr algn="just">
              <a:tabLst/>
            </a:pPr>
            <a:r>
              <a:rPr lang="en-US" smtClean="0">
                <a:solidFill>
                  <a:schemeClr val="accent2"/>
                </a:solidFill>
              </a:rPr>
              <a:t>Instructor Note	</a:t>
            </a:r>
          </a:p>
          <a:p>
            <a:pPr lvl="1">
              <a:tabLst/>
            </a:pPr>
            <a:r>
              <a:rPr lang="en-US" smtClean="0">
                <a:solidFill>
                  <a:schemeClr val="accent2"/>
                </a:solidFill>
              </a:rPr>
              <a:t>Please read the Instructor Note on page 14-24.</a:t>
            </a:r>
          </a:p>
          <a:p>
            <a:pPr algn="just">
              <a:tabLst/>
            </a:pPr>
            <a:endParaRPr lang="en-US" b="0" smtClean="0">
              <a:solidFill>
                <a:schemeClr val="accent2"/>
              </a:solidFill>
              <a:latin typeface="Times New Roman" pitchFamily="18" charset="0"/>
            </a:endParaRPr>
          </a:p>
        </p:txBody>
      </p:sp>
      <p:sp>
        <p:nvSpPr>
          <p:cNvPr id="93187" name="Rectangle 3"/>
          <p:cNvSpPr>
            <a:spLocks noGrp="1" noRot="1" noChangeAspect="1" noChangeArrowheads="1" noTextEdit="1"/>
          </p:cNvSpPr>
          <p:nvPr>
            <p:ph type="sldImg"/>
          </p:nvPr>
        </p:nvSpPr>
        <p:spPr>
          <a:xfrm>
            <a:off x="506413" y="160338"/>
            <a:ext cx="5934075" cy="4449762"/>
          </a:xfrm>
          <a:ln cap="flat"/>
        </p:spPr>
      </p:sp>
      <p:sp>
        <p:nvSpPr>
          <p:cNvPr id="93188" name="Rectangle 4"/>
          <p:cNvSpPr>
            <a:spLocks noChangeArrowheads="1"/>
          </p:cNvSpPr>
          <p:nvPr/>
        </p:nvSpPr>
        <p:spPr bwMode="auto">
          <a:xfrm>
            <a:off x="688975" y="6575425"/>
            <a:ext cx="5532438" cy="500063"/>
          </a:xfrm>
          <a:prstGeom prst="rect">
            <a:avLst/>
          </a:prstGeom>
          <a:noFill/>
          <a:ln w="9525">
            <a:noFill/>
            <a:miter lim="800000"/>
            <a:headEnd/>
            <a:tailEnd/>
          </a:ln>
        </p:spPr>
        <p:txBody>
          <a:bodyPr wrap="none" lIns="93438" tIns="48330" rIns="93438" bIns="48330"/>
          <a:lstStyle/>
          <a:p>
            <a:pPr algn="l" defTabSz="955675">
              <a:lnSpc>
                <a:spcPct val="100000"/>
              </a:lnSpc>
              <a:spcBef>
                <a:spcPct val="0"/>
              </a:spcBef>
            </a:pPr>
            <a:r>
              <a:rPr lang="en-US" sz="1100">
                <a:solidFill>
                  <a:schemeClr val="tx1"/>
                </a:solidFill>
                <a:latin typeface="Courier New" pitchFamily="49" charset="0"/>
              </a:rPr>
              <a:t>SQL&gt; SELECT	 *</a:t>
            </a:r>
          </a:p>
          <a:p>
            <a:pPr algn="l" defTabSz="955675">
              <a:lnSpc>
                <a:spcPct val="100000"/>
              </a:lnSpc>
              <a:spcBef>
                <a:spcPct val="0"/>
              </a:spcBef>
            </a:pPr>
            <a:r>
              <a:rPr lang="en-US" sz="1100">
                <a:solidFill>
                  <a:schemeClr val="tx1"/>
                </a:solidFill>
                <a:latin typeface="Courier New" pitchFamily="49" charset="0"/>
              </a:rPr>
              <a:t>  2  FROM 	scott.emp;</a:t>
            </a:r>
          </a:p>
        </p:txBody>
      </p:sp>
      <p:sp>
        <p:nvSpPr>
          <p:cNvPr id="93189" name="Rectangle 5"/>
          <p:cNvSpPr>
            <a:spLocks noChangeArrowheads="1"/>
          </p:cNvSpPr>
          <p:nvPr/>
        </p:nvSpPr>
        <p:spPr bwMode="auto">
          <a:xfrm>
            <a:off x="679450" y="7231063"/>
            <a:ext cx="5530850" cy="496887"/>
          </a:xfrm>
          <a:prstGeom prst="rect">
            <a:avLst/>
          </a:prstGeom>
          <a:noFill/>
          <a:ln w="9525">
            <a:noFill/>
            <a:miter lim="800000"/>
            <a:headEnd/>
            <a:tailEnd/>
          </a:ln>
        </p:spPr>
        <p:txBody>
          <a:bodyPr wrap="none" lIns="93438" tIns="48330" rIns="93438" bIns="48330"/>
          <a:lstStyle/>
          <a:p>
            <a:pPr algn="l" defTabSz="955675">
              <a:lnSpc>
                <a:spcPct val="100000"/>
              </a:lnSpc>
              <a:spcBef>
                <a:spcPct val="0"/>
              </a:spcBef>
            </a:pPr>
            <a:r>
              <a:rPr lang="en-US" sz="1100">
                <a:solidFill>
                  <a:schemeClr val="tx1"/>
                </a:solidFill>
                <a:latin typeface="Courier New" pitchFamily="49" charset="0"/>
              </a:rPr>
              <a:t>SQL&gt; CREATE SYNONYM emp FOR scott.emp</a:t>
            </a:r>
          </a:p>
          <a:p>
            <a:pPr algn="l" defTabSz="955675">
              <a:lnSpc>
                <a:spcPct val="100000"/>
              </a:lnSpc>
              <a:spcBef>
                <a:spcPct val="0"/>
              </a:spcBef>
            </a:pPr>
            <a:r>
              <a:rPr lang="en-US" sz="1100">
                <a:solidFill>
                  <a:schemeClr val="tx1"/>
                </a:solidFill>
                <a:latin typeface="Courier New" pitchFamily="49" charset="0"/>
              </a:rPr>
              <a:t>SQL&gt; SELECT * FROM emp;</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p:cNvSpPr>
          <p:nvPr/>
        </p:nvSpPr>
        <p:spPr bwMode="auto">
          <a:xfrm>
            <a:off x="3937000" y="0"/>
            <a:ext cx="3016250" cy="463550"/>
          </a:xfrm>
          <a:prstGeom prst="rect">
            <a:avLst/>
          </a:prstGeom>
          <a:noFill/>
          <a:ln w="9525">
            <a:noFill/>
            <a:miter lim="800000"/>
            <a:headEnd/>
            <a:tailEnd/>
          </a:ln>
        </p:spPr>
        <p:txBody>
          <a:bodyPr wrap="none" lIns="92793" tIns="46397" rIns="92793" bIns="46397" anchor="ctr"/>
          <a:lstStyle/>
          <a:p>
            <a:endParaRPr lang="ar-SA"/>
          </a:p>
        </p:txBody>
      </p:sp>
      <p:sp>
        <p:nvSpPr>
          <p:cNvPr id="94211" name="Rectangle 3"/>
          <p:cNvSpPr>
            <a:spLocks noChangeArrowheads="1"/>
          </p:cNvSpPr>
          <p:nvPr/>
        </p:nvSpPr>
        <p:spPr bwMode="auto">
          <a:xfrm>
            <a:off x="-3175" y="0"/>
            <a:ext cx="3013075" cy="463550"/>
          </a:xfrm>
          <a:prstGeom prst="rect">
            <a:avLst/>
          </a:prstGeom>
          <a:noFill/>
          <a:ln w="9525">
            <a:noFill/>
            <a:miter lim="800000"/>
            <a:headEnd/>
            <a:tailEnd/>
          </a:ln>
        </p:spPr>
        <p:txBody>
          <a:bodyPr wrap="none" lIns="92793" tIns="46397" rIns="92793" bIns="46397" anchor="ctr"/>
          <a:lstStyle/>
          <a:p>
            <a:endParaRPr lang="ar-SA"/>
          </a:p>
        </p:txBody>
      </p:sp>
      <p:sp>
        <p:nvSpPr>
          <p:cNvPr id="94212" name="Rectangle 4"/>
          <p:cNvSpPr>
            <a:spLocks noGrp="1" noChangeArrowheads="1"/>
          </p:cNvSpPr>
          <p:nvPr>
            <p:ph type="body" idx="1"/>
          </p:nvPr>
        </p:nvSpPr>
        <p:spPr>
          <a:noFill/>
          <a:ln/>
        </p:spPr>
        <p:txBody>
          <a:bodyPr/>
          <a:lstStyle/>
          <a:p>
            <a:pPr>
              <a:tabLst/>
            </a:pPr>
            <a:r>
              <a:rPr lang="en-US" smtClean="0"/>
              <a:t>WITH GRANT OPTION Keyword</a:t>
            </a:r>
          </a:p>
          <a:p>
            <a:pPr lvl="1">
              <a:tabLst/>
            </a:pPr>
            <a:r>
              <a:rPr lang="en-US" smtClean="0"/>
              <a:t>A privilege that is granted WITH GRANT OPTION can be passed on to other users and roles by the grantee. Object privileges granted WITH GRANT OPTION are revoked when the grantor</a:t>
            </a:r>
            <a:r>
              <a:rPr lang="en-US" smtClean="0">
                <a:latin typeface="Arial" pitchFamily="34" charset="0"/>
              </a:rPr>
              <a:t>’</a:t>
            </a:r>
            <a:r>
              <a:rPr lang="en-US" smtClean="0"/>
              <a:t>s privilege is revoked.</a:t>
            </a:r>
          </a:p>
          <a:p>
            <a:pPr lvl="1">
              <a:tabLst/>
            </a:pPr>
            <a:r>
              <a:rPr lang="en-US" smtClean="0"/>
              <a:t>The example on the slide gives user Scott access to your DEPT table with the privileges to query the table and add rows to the table. The example also allows Scott to give others these privileges.</a:t>
            </a:r>
          </a:p>
          <a:p>
            <a:pPr>
              <a:tabLst/>
            </a:pPr>
            <a:r>
              <a:rPr lang="en-US" smtClean="0"/>
              <a:t>PUBLIC Keyword</a:t>
            </a:r>
          </a:p>
          <a:p>
            <a:pPr lvl="1">
              <a:tabLst/>
            </a:pPr>
            <a:r>
              <a:rPr lang="en-US" smtClean="0"/>
              <a:t>An owner of a table can grant access to all users by using the </a:t>
            </a:r>
            <a:r>
              <a:rPr lang="en-US" smtClean="0">
                <a:solidFill>
                  <a:srgbClr val="FC0128"/>
                </a:solidFill>
              </a:rPr>
              <a:t>PUBLIC </a:t>
            </a:r>
            <a:r>
              <a:rPr lang="en-US" smtClean="0"/>
              <a:t>keyword.</a:t>
            </a:r>
          </a:p>
          <a:p>
            <a:pPr lvl="1">
              <a:tabLst/>
            </a:pPr>
            <a:r>
              <a:rPr lang="en-US" smtClean="0"/>
              <a:t>The second example allows all users on the system to query data from Alice</a:t>
            </a:r>
            <a:r>
              <a:rPr lang="en-US" smtClean="0">
                <a:latin typeface="Arial" pitchFamily="34" charset="0"/>
              </a:rPr>
              <a:t>’</a:t>
            </a:r>
            <a:r>
              <a:rPr lang="en-US" smtClean="0"/>
              <a:t>s DEPT table.</a:t>
            </a:r>
          </a:p>
          <a:p>
            <a:pPr>
              <a:tabLst/>
            </a:pPr>
            <a:endParaRPr lang="en-US" smtClean="0"/>
          </a:p>
          <a:p>
            <a:pPr>
              <a:tabLst/>
            </a:pPr>
            <a:endParaRPr lang="en-US" smtClean="0"/>
          </a:p>
          <a:p>
            <a:pPr>
              <a:tabLst/>
            </a:pPr>
            <a:r>
              <a:rPr lang="en-US" smtClean="0">
                <a:solidFill>
                  <a:schemeClr val="accent2"/>
                </a:solidFill>
              </a:rPr>
              <a:t>Instructor Note</a:t>
            </a:r>
          </a:p>
          <a:p>
            <a:pPr lvl="1">
              <a:tabLst/>
            </a:pPr>
            <a:r>
              <a:rPr lang="en-US" smtClean="0">
                <a:solidFill>
                  <a:schemeClr val="accent2"/>
                </a:solidFill>
              </a:rPr>
              <a:t>If a statement does not use the full name of an object, the Oracle Server implicitly prefixes the object name with the current user</a:t>
            </a:r>
            <a:r>
              <a:rPr lang="en-US" smtClean="0">
                <a:solidFill>
                  <a:schemeClr val="accent2"/>
                </a:solidFill>
                <a:latin typeface="Arial" pitchFamily="34" charset="0"/>
              </a:rPr>
              <a:t>’</a:t>
            </a:r>
            <a:r>
              <a:rPr lang="en-US" smtClean="0">
                <a:solidFill>
                  <a:schemeClr val="accent2"/>
                </a:solidFill>
              </a:rPr>
              <a:t>s name (or schema). If user Scott queries the DEPT table, the system will SELECT from table SCOTT.DEPT.</a:t>
            </a:r>
          </a:p>
          <a:p>
            <a:pPr lvl="1">
              <a:tabLst/>
            </a:pPr>
            <a:r>
              <a:rPr lang="en-US" smtClean="0">
                <a:solidFill>
                  <a:schemeClr val="accent2"/>
                </a:solidFill>
              </a:rPr>
              <a:t>If a statement does not use the full name of an object, and the current user does not own an object of that name, the system will prefix the object name with PUBLIC. For example, if user Scott queries the USER_OBJECTS table, and Scott does not own such a table, the system will SELECT from the data dictionary view by way of the PUBLIC.USER_OBJECTS public synonym.</a:t>
            </a:r>
          </a:p>
        </p:txBody>
      </p:sp>
      <p:sp>
        <p:nvSpPr>
          <p:cNvPr id="94213" name="Rectangle 5"/>
          <p:cNvSpPr>
            <a:spLocks noGrp="1" noRot="1" noChangeAspect="1" noChangeArrowheads="1" noTextEdit="1"/>
          </p:cNvSpPr>
          <p:nvPr>
            <p:ph type="sldImg"/>
          </p:nvPr>
        </p:nvSpPr>
        <p:spPr>
          <a:xfrm>
            <a:off x="506413" y="160338"/>
            <a:ext cx="5934075" cy="4449762"/>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xfrm>
            <a:off x="506413" y="158750"/>
            <a:ext cx="5934075" cy="4451350"/>
          </a:xfrm>
          <a:ln cap="flat"/>
        </p:spPr>
      </p:sp>
      <p:sp>
        <p:nvSpPr>
          <p:cNvPr id="95235" name="Rectangle 3"/>
          <p:cNvSpPr>
            <a:spLocks noGrp="1" noChangeArrowheads="1"/>
          </p:cNvSpPr>
          <p:nvPr>
            <p:ph type="body" idx="1"/>
          </p:nvPr>
        </p:nvSpPr>
        <p:spPr>
          <a:noFill/>
          <a:ln/>
        </p:spPr>
        <p:txBody>
          <a:bodyPr/>
          <a:lstStyle/>
          <a:p>
            <a:pPr>
              <a:tabLst/>
            </a:pPr>
            <a:r>
              <a:rPr lang="en-US" smtClean="0"/>
              <a:t>Revoking Object Privileges (continued)</a:t>
            </a:r>
          </a:p>
          <a:p>
            <a:pPr lvl="1">
              <a:tabLst/>
            </a:pPr>
            <a:r>
              <a:rPr lang="en-US" smtClean="0"/>
              <a:t>The example on the slide revokes SELECT and INSERT privileges given to user Scott on the DEPT table.</a:t>
            </a:r>
          </a:p>
          <a:p>
            <a:pPr lvl="1">
              <a:tabLst/>
            </a:pPr>
            <a:r>
              <a:rPr lang="en-US" b="1" smtClean="0"/>
              <a:t>Note: </a:t>
            </a:r>
            <a:r>
              <a:rPr lang="en-US" smtClean="0">
                <a:latin typeface="Times" charset="0"/>
              </a:rPr>
              <a:t>If a user is granted a privilege WITH GRANT OPTION, that user can also grant the privilege WITH GRANT OPTION, so that a long chain of grantees is possible, but no circular grants are permitted. If the owner revokes a privilege from a user who granted the privilege to other users, the REVOKE cascades to all privileges granted.</a:t>
            </a:r>
          </a:p>
          <a:p>
            <a:pPr lvl="1">
              <a:tabLst/>
            </a:pPr>
            <a:r>
              <a:rPr lang="en-US" smtClean="0">
                <a:latin typeface="Times" charset="0"/>
              </a:rPr>
              <a:t>For example, if user A grants SELECT privilege on a table to user B including the WITH GRANT OPTION, user B can grant to user C the SELECT privilege WITH GRANT OPTION, and user C can then grant to user D the SELECT privilege. If user A the revokes then privilege from user B, then the privileges granted to users C and D are also revoked.</a:t>
            </a:r>
          </a:p>
          <a:p>
            <a:pPr lvl="1">
              <a:tabLst/>
            </a:pPr>
            <a:endParaRPr lang="en-US" smtClean="0">
              <a:latin typeface="Times" charset="0"/>
            </a:endParaRPr>
          </a:p>
          <a:p>
            <a:pPr lvl="1">
              <a:tabLst/>
            </a:pPr>
            <a:endParaRPr lang="en-US" smtClean="0">
              <a:latin typeface="Times" charset="0"/>
            </a:endParaRPr>
          </a:p>
          <a:p>
            <a:pPr lvl="1">
              <a:tabLst/>
            </a:pPr>
            <a:endParaRPr lang="en-US" smtClean="0">
              <a:latin typeface="Times" charset="0"/>
            </a:endParaRPr>
          </a:p>
          <a:p>
            <a:pPr>
              <a:tabLst/>
            </a:pPr>
            <a:r>
              <a:rPr lang="en-US" smtClean="0">
                <a:solidFill>
                  <a:schemeClr val="accent2"/>
                </a:solidFill>
              </a:rPr>
              <a:t>Instructor Note</a:t>
            </a:r>
          </a:p>
          <a:p>
            <a:pPr lvl="1">
              <a:tabLst/>
            </a:pPr>
            <a:r>
              <a:rPr lang="en-US" smtClean="0">
                <a:solidFill>
                  <a:schemeClr val="accent2"/>
                </a:solidFill>
              </a:rPr>
              <a:t>Revoking system privileges is not within the scope of this lesson. For information on this topic refer to: </a:t>
            </a:r>
            <a:r>
              <a:rPr lang="en-US" i="1" smtClean="0">
                <a:solidFill>
                  <a:schemeClr val="accent2"/>
                </a:solidFill>
              </a:rPr>
              <a:t>Oracle8i SQL Reference,</a:t>
            </a:r>
            <a:r>
              <a:rPr lang="en-US" smtClean="0">
                <a:solidFill>
                  <a:schemeClr val="accent2"/>
                </a:solidFill>
              </a:rPr>
              <a:t> Release 8.1.5, </a:t>
            </a:r>
            <a:r>
              <a:rPr lang="en-US" smtClean="0">
                <a:solidFill>
                  <a:schemeClr val="accent2"/>
                </a:solidFill>
                <a:latin typeface="Arial" pitchFamily="34" charset="0"/>
              </a:rPr>
              <a:t>“</a:t>
            </a:r>
            <a:r>
              <a:rPr lang="en-US" smtClean="0">
                <a:solidFill>
                  <a:schemeClr val="accent2"/>
                </a:solidFill>
              </a:rPr>
              <a:t>REVOKE system_privileges_and_roles</a:t>
            </a:r>
            <a:r>
              <a:rPr lang="en-US" smtClean="0">
                <a:solidFill>
                  <a:schemeClr val="accent2"/>
                </a:solidFill>
                <a:latin typeface="Arial" pitchFamily="34" charset="0"/>
              </a:rPr>
              <a:t>”</a:t>
            </a:r>
            <a:r>
              <a:rPr lang="en-US" smtClean="0">
                <a:solidFill>
                  <a:schemeClr val="accent2"/>
                </a:solidFill>
              </a:rPr>
              <a:t> and to: </a:t>
            </a:r>
          </a:p>
          <a:p>
            <a:pPr lvl="1">
              <a:tabLst/>
            </a:pPr>
            <a:r>
              <a:rPr lang="en-US" smtClean="0">
                <a:solidFill>
                  <a:schemeClr val="accent2"/>
                </a:solidFill>
                <a:latin typeface="Courier New" pitchFamily="49" charset="0"/>
              </a:rPr>
              <a:t>http://st-doc.us.oracle.com/8.0/815/server.815/a67779/ch4k.htm#8786</a:t>
            </a:r>
          </a:p>
          <a:p>
            <a:pPr>
              <a:tabLst/>
            </a:pPr>
            <a:endParaRPr lang="en-US" b="0" smtClean="0">
              <a:solidFill>
                <a:schemeClr val="accent2"/>
              </a:solidFill>
              <a:latin typeface="Courier New" pitchFamily="49"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2"/>
          <p:cNvSpPr>
            <a:spLocks noGrp="1" noChangeArrowheads="1"/>
          </p:cNvSpPr>
          <p:nvPr>
            <p:ph type="body" idx="1"/>
          </p:nvPr>
        </p:nvSpPr>
        <p:spPr>
          <a:noFill/>
          <a:ln/>
        </p:spPr>
        <p:txBody>
          <a:bodyPr/>
          <a:lstStyle/>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endParaRPr lang="en-US" smtClean="0"/>
          </a:p>
          <a:p>
            <a:pPr>
              <a:tabLst>
                <a:tab pos="1109663" algn="l"/>
                <a:tab pos="2222500" algn="l"/>
              </a:tabLst>
            </a:pPr>
            <a:r>
              <a:rPr lang="en-US" sz="1200" smtClean="0">
                <a:solidFill>
                  <a:schemeClr val="accent2"/>
                </a:solidFill>
              </a:rPr>
              <a:t>Schedule:	Timing	Topic</a:t>
            </a:r>
          </a:p>
          <a:p>
            <a:pPr lvl="1">
              <a:tabLst>
                <a:tab pos="1109663" algn="l"/>
                <a:tab pos="2222500" algn="l"/>
              </a:tabLst>
            </a:pPr>
            <a:r>
              <a:rPr lang="en-US" smtClean="0">
                <a:solidFill>
                  <a:schemeClr val="accent2"/>
                </a:solidFill>
              </a:rPr>
              <a:t>	35 minutes	Lecture</a:t>
            </a:r>
          </a:p>
          <a:p>
            <a:pPr lvl="1">
              <a:tabLst>
                <a:tab pos="1109663" algn="l"/>
                <a:tab pos="2222500" algn="l"/>
              </a:tabLst>
            </a:pPr>
            <a:r>
              <a:rPr lang="en-US" smtClean="0">
                <a:solidFill>
                  <a:schemeClr val="accent2"/>
                </a:solidFill>
              </a:rPr>
              <a:t>	40 minutes	Practice</a:t>
            </a:r>
          </a:p>
          <a:p>
            <a:pPr lvl="1">
              <a:tabLst>
                <a:tab pos="1109663" algn="l"/>
                <a:tab pos="2222500" algn="l"/>
              </a:tabLst>
            </a:pPr>
            <a:r>
              <a:rPr lang="en-US" smtClean="0">
                <a:solidFill>
                  <a:schemeClr val="accent2"/>
                </a:solidFill>
              </a:rPr>
              <a:t>	75 minutes	Total</a:t>
            </a:r>
          </a:p>
        </p:txBody>
      </p:sp>
      <p:sp>
        <p:nvSpPr>
          <p:cNvPr id="96259" name="Rectangle 3"/>
          <p:cNvSpPr>
            <a:spLocks noGrp="1" noRot="1" noChangeAspect="1" noChangeArrowheads="1" noTextEdit="1"/>
          </p:cNvSpPr>
          <p:nvPr>
            <p:ph type="sldImg"/>
          </p:nvPr>
        </p:nvSpPr>
        <p:spPr>
          <a:xfrm>
            <a:off x="506413" y="160338"/>
            <a:ext cx="5932487" cy="4449762"/>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509588" y="165100"/>
            <a:ext cx="5927725" cy="4445000"/>
          </a:xfrm>
          <a:ln cap="flat"/>
        </p:spPr>
      </p:sp>
      <p:sp>
        <p:nvSpPr>
          <p:cNvPr id="80899" name="Rectangle 3"/>
          <p:cNvSpPr>
            <a:spLocks noGrp="1" noChangeArrowheads="1"/>
          </p:cNvSpPr>
          <p:nvPr>
            <p:ph type="body" idx="1"/>
          </p:nvPr>
        </p:nvSpPr>
        <p:spPr>
          <a:xfrm>
            <a:off x="352425" y="4729163"/>
            <a:ext cx="6502400" cy="3792537"/>
          </a:xfrm>
          <a:noFill/>
          <a:ln/>
        </p:spPr>
        <p:txBody>
          <a:bodyPr/>
          <a:lstStyle/>
          <a:p>
            <a:pPr>
              <a:lnSpc>
                <a:spcPct val="90000"/>
              </a:lnSpc>
            </a:pPr>
            <a:r>
              <a:rPr lang="en-US" smtClean="0"/>
              <a:t>Terminology Used in a Relational Database</a:t>
            </a:r>
          </a:p>
          <a:p>
            <a:pPr lvl="1">
              <a:lnSpc>
                <a:spcPct val="90000"/>
              </a:lnSpc>
            </a:pPr>
            <a:r>
              <a:rPr lang="en-US" smtClean="0"/>
              <a:t>A relational database can contain one or many tables. A </a:t>
            </a:r>
            <a:r>
              <a:rPr lang="en-US" i="1" smtClean="0"/>
              <a:t>table</a:t>
            </a:r>
            <a:r>
              <a:rPr lang="en-US" smtClean="0"/>
              <a:t> is the basic storage structure of an RDBMS. A table holds all the data necessary about something in the real world—for example, employees, invoices, or customers. </a:t>
            </a:r>
          </a:p>
          <a:p>
            <a:pPr lvl="1"/>
            <a:r>
              <a:rPr lang="en-US" smtClean="0"/>
              <a:t>The slide shows the contents of the EMP </a:t>
            </a:r>
            <a:r>
              <a:rPr lang="en-US" i="1" smtClean="0"/>
              <a:t>table </a:t>
            </a:r>
            <a:r>
              <a:rPr lang="en-US" smtClean="0"/>
              <a:t>or </a:t>
            </a:r>
            <a:r>
              <a:rPr lang="en-US" i="1" smtClean="0"/>
              <a:t>relation.</a:t>
            </a:r>
            <a:r>
              <a:rPr lang="en-US" smtClean="0"/>
              <a:t> The numbers indicate the following:</a:t>
            </a:r>
          </a:p>
          <a:p>
            <a:pPr lvl="2">
              <a:buFontTx/>
              <a:buNone/>
            </a:pPr>
            <a:r>
              <a:rPr lang="en-US" smtClean="0"/>
              <a:t>1. 	A single </a:t>
            </a:r>
            <a:r>
              <a:rPr lang="en-US" i="1" smtClean="0">
                <a:solidFill>
                  <a:srgbClr val="FC0128"/>
                </a:solidFill>
              </a:rPr>
              <a:t>row</a:t>
            </a:r>
            <a:r>
              <a:rPr lang="en-US" smtClean="0">
                <a:solidFill>
                  <a:srgbClr val="FC0128"/>
                </a:solidFill>
              </a:rPr>
              <a:t> </a:t>
            </a:r>
            <a:r>
              <a:rPr lang="en-US" smtClean="0"/>
              <a:t>or </a:t>
            </a:r>
            <a:r>
              <a:rPr lang="en-US" smtClean="0">
                <a:solidFill>
                  <a:srgbClr val="FC0128"/>
                </a:solidFill>
              </a:rPr>
              <a:t>tuple</a:t>
            </a:r>
            <a:r>
              <a:rPr lang="en-US" i="1" smtClean="0">
                <a:solidFill>
                  <a:srgbClr val="FC0128"/>
                </a:solidFill>
              </a:rPr>
              <a:t> </a:t>
            </a:r>
            <a:r>
              <a:rPr lang="en-US" smtClean="0"/>
              <a:t>representing all data required for a particular employee. Each row in a table 	should be identified by a primary key, which allows no duplicate rows. The order of rows is 		insignificant; specify the row order when the data is retrieved.</a:t>
            </a:r>
          </a:p>
          <a:p>
            <a:pPr lvl="2">
              <a:buFontTx/>
              <a:buNone/>
            </a:pPr>
            <a:r>
              <a:rPr lang="en-US" smtClean="0"/>
              <a:t>2. 	A </a:t>
            </a:r>
            <a:r>
              <a:rPr lang="en-US" i="1" smtClean="0"/>
              <a:t>column</a:t>
            </a:r>
            <a:r>
              <a:rPr lang="en-US" smtClean="0"/>
              <a:t> or</a:t>
            </a:r>
            <a:r>
              <a:rPr lang="en-US" i="1" smtClean="0"/>
              <a:t> </a:t>
            </a:r>
            <a:r>
              <a:rPr lang="en-US" smtClean="0">
                <a:solidFill>
                  <a:srgbClr val="FC0128"/>
                </a:solidFill>
              </a:rPr>
              <a:t>attribute</a:t>
            </a:r>
            <a:r>
              <a:rPr lang="en-US" i="1" smtClean="0">
                <a:solidFill>
                  <a:srgbClr val="FC0128"/>
                </a:solidFill>
              </a:rPr>
              <a:t> </a:t>
            </a:r>
            <a:r>
              <a:rPr lang="en-US" smtClean="0"/>
              <a:t>containing the employee number, which is also the primary key. The 		employee number identifies a </a:t>
            </a:r>
            <a:r>
              <a:rPr lang="en-US" i="1" smtClean="0"/>
              <a:t>unique</a:t>
            </a:r>
            <a:r>
              <a:rPr lang="en-US" smtClean="0"/>
              <a:t> employee in the EMP table. A primary key must contain a value.</a:t>
            </a:r>
          </a:p>
          <a:p>
            <a:pPr lvl="2">
              <a:buFontTx/>
              <a:buNone/>
            </a:pPr>
            <a:r>
              <a:rPr lang="en-US" smtClean="0"/>
              <a:t>3. 	A column that is not a key value. A column represents one kind of data in a table; in the example, 	the job title of all the employees. Column order is insignificant when storing data; specify the 		column order when the data is retrieved.</a:t>
            </a:r>
          </a:p>
          <a:p>
            <a:pPr lvl="2">
              <a:buFontTx/>
              <a:buNone/>
            </a:pPr>
            <a:r>
              <a:rPr lang="en-US" smtClean="0"/>
              <a:t>4. 	A column containing the department number, which is also a </a:t>
            </a:r>
            <a:r>
              <a:rPr lang="en-US" i="1" smtClean="0">
                <a:solidFill>
                  <a:srgbClr val="FC0128"/>
                </a:solidFill>
              </a:rPr>
              <a:t>foreign key</a:t>
            </a:r>
            <a:r>
              <a:rPr lang="en-US" smtClean="0">
                <a:solidFill>
                  <a:srgbClr val="FC0128"/>
                </a:solidFill>
              </a:rPr>
              <a:t>. </a:t>
            </a:r>
            <a:r>
              <a:rPr lang="en-US" smtClean="0"/>
              <a:t>A foreign key is a column that defines how tables relate to each other. A foreign key refers to a primary key or a unique key in another table. In the example, DEPTNO </a:t>
            </a:r>
            <a:r>
              <a:rPr lang="en-US" i="1" smtClean="0"/>
              <a:t>uniquely</a:t>
            </a:r>
            <a:r>
              <a:rPr lang="en-US" smtClean="0"/>
              <a:t> identifies a department in the DEPT table.</a:t>
            </a:r>
          </a:p>
          <a:p>
            <a:pPr lvl="2">
              <a:buFontTx/>
              <a:buNone/>
            </a:pPr>
            <a:r>
              <a:rPr lang="en-US" smtClean="0"/>
              <a:t>5. 	A </a:t>
            </a:r>
            <a:r>
              <a:rPr lang="en-US" i="1" smtClean="0">
                <a:solidFill>
                  <a:srgbClr val="FC0128"/>
                </a:solidFill>
              </a:rPr>
              <a:t>field</a:t>
            </a:r>
            <a:r>
              <a:rPr lang="en-US" smtClean="0">
                <a:solidFill>
                  <a:srgbClr val="FC0128"/>
                </a:solidFill>
              </a:rPr>
              <a:t> </a:t>
            </a:r>
            <a:r>
              <a:rPr lang="en-US" smtClean="0"/>
              <a:t>can be found at the intersection of a row and a column. There can be only one value in it.</a:t>
            </a:r>
          </a:p>
          <a:p>
            <a:pPr lvl="2">
              <a:buFontTx/>
              <a:buNone/>
            </a:pPr>
            <a:r>
              <a:rPr lang="en-US" smtClean="0"/>
              <a:t>6.	A field may have no value in it. This is called a </a:t>
            </a:r>
            <a:r>
              <a:rPr lang="en-US" smtClean="0">
                <a:solidFill>
                  <a:srgbClr val="FC0128"/>
                </a:solidFill>
              </a:rPr>
              <a:t>null value</a:t>
            </a:r>
            <a:r>
              <a:rPr lang="en-US" smtClean="0"/>
              <a:t>. In the EMP table, only employees who 	have a role of salesman have a value in the COMM (commission) field. </a:t>
            </a:r>
          </a:p>
          <a:p>
            <a:pPr lvl="1">
              <a:lnSpc>
                <a:spcPct val="90000"/>
              </a:lnSpc>
            </a:pPr>
            <a:r>
              <a:rPr lang="en-US" b="1" smtClean="0">
                <a:solidFill>
                  <a:srgbClr val="000000"/>
                </a:solidFill>
              </a:rPr>
              <a:t>Note:</a:t>
            </a:r>
            <a:r>
              <a:rPr lang="en-US" smtClean="0">
                <a:solidFill>
                  <a:srgbClr val="000000"/>
                </a:solidFill>
              </a:rPr>
              <a:t> Null values are covered further in subsequent lessons.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p:cNvSpPr>
          <p:nvPr/>
        </p:nvSpPr>
        <p:spPr bwMode="auto">
          <a:xfrm>
            <a:off x="3937000" y="0"/>
            <a:ext cx="3014663" cy="460375"/>
          </a:xfrm>
          <a:prstGeom prst="rect">
            <a:avLst/>
          </a:prstGeom>
          <a:noFill/>
          <a:ln w="9525">
            <a:noFill/>
            <a:miter lim="800000"/>
            <a:headEnd/>
            <a:tailEnd/>
          </a:ln>
        </p:spPr>
        <p:txBody>
          <a:bodyPr wrap="none" lIns="92793" tIns="46397" rIns="92793" bIns="46397" anchor="ctr"/>
          <a:lstStyle/>
          <a:p>
            <a:endParaRPr lang="ar-SA"/>
          </a:p>
        </p:txBody>
      </p:sp>
      <p:sp>
        <p:nvSpPr>
          <p:cNvPr id="97283" name="Rectangle 3"/>
          <p:cNvSpPr>
            <a:spLocks noChangeArrowheads="1"/>
          </p:cNvSpPr>
          <p:nvPr/>
        </p:nvSpPr>
        <p:spPr bwMode="auto">
          <a:xfrm>
            <a:off x="-1588" y="0"/>
            <a:ext cx="3009901" cy="460375"/>
          </a:xfrm>
          <a:prstGeom prst="rect">
            <a:avLst/>
          </a:prstGeom>
          <a:noFill/>
          <a:ln w="9525">
            <a:noFill/>
            <a:miter lim="800000"/>
            <a:headEnd/>
            <a:tailEnd/>
          </a:ln>
        </p:spPr>
        <p:txBody>
          <a:bodyPr wrap="none" lIns="92793" tIns="46397" rIns="92793" bIns="46397" anchor="ctr"/>
          <a:lstStyle/>
          <a:p>
            <a:endParaRPr lang="ar-SA"/>
          </a:p>
        </p:txBody>
      </p:sp>
      <p:sp>
        <p:nvSpPr>
          <p:cNvPr id="97284" name="Rectangle 4"/>
          <p:cNvSpPr>
            <a:spLocks noGrp="1" noChangeArrowheads="1"/>
          </p:cNvSpPr>
          <p:nvPr>
            <p:ph type="body" idx="1"/>
          </p:nvPr>
        </p:nvSpPr>
        <p:spPr>
          <a:xfrm>
            <a:off x="460375" y="4816475"/>
            <a:ext cx="5416550" cy="3838575"/>
          </a:xfrm>
          <a:noFill/>
          <a:ln/>
        </p:spPr>
        <p:txBody>
          <a:bodyPr/>
          <a:lstStyle/>
          <a:p>
            <a:pPr defTabSz="452438">
              <a:tabLst>
                <a:tab pos="439738" algn="l"/>
              </a:tabLst>
            </a:pPr>
            <a:r>
              <a:rPr lang="en-US" smtClean="0"/>
              <a:t>Group Functions</a:t>
            </a:r>
          </a:p>
          <a:p>
            <a:pPr lvl="1" defTabSz="452438">
              <a:tabLst>
                <a:tab pos="439738" algn="l"/>
              </a:tabLst>
            </a:pPr>
            <a:r>
              <a:rPr lang="en-US" smtClean="0"/>
              <a:t>Unlike single-row functions, </a:t>
            </a:r>
            <a:r>
              <a:rPr lang="en-US" smtClean="0">
                <a:solidFill>
                  <a:srgbClr val="FC0128"/>
                </a:solidFill>
              </a:rPr>
              <a:t>group functions </a:t>
            </a:r>
            <a:r>
              <a:rPr lang="en-US" smtClean="0"/>
              <a:t>operate on sets of rows to give one result per group. These sets may be the whole table or the table split into groups. </a:t>
            </a:r>
          </a:p>
        </p:txBody>
      </p:sp>
      <p:sp>
        <p:nvSpPr>
          <p:cNvPr id="97285" name="Rectangle 5"/>
          <p:cNvSpPr>
            <a:spLocks noGrp="1" noRot="1" noChangeAspect="1" noChangeArrowheads="1" noTextEdit="1"/>
          </p:cNvSpPr>
          <p:nvPr>
            <p:ph type="sldImg"/>
          </p:nvPr>
        </p:nvSpPr>
        <p:spPr>
          <a:xfrm>
            <a:off x="474663" y="173038"/>
            <a:ext cx="5992812" cy="4494212"/>
          </a:xfrm>
          <a:ln cap="fla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body" idx="1"/>
          </p:nvPr>
        </p:nvSpPr>
        <p:spPr>
          <a:noFill/>
          <a:ln/>
        </p:spPr>
        <p:txBody>
          <a:bodyPr/>
          <a:lstStyle/>
          <a:p>
            <a:r>
              <a:rPr lang="en-US" smtClean="0"/>
              <a:t>Group Functions (continued)</a:t>
            </a:r>
          </a:p>
          <a:p>
            <a:pPr lvl="1"/>
            <a:r>
              <a:rPr lang="en-US" smtClean="0"/>
              <a:t>Each of the functions accepts an argument. The following table identifies the options that you can use in the syntax:</a:t>
            </a:r>
          </a:p>
          <a:p>
            <a:pPr lvl="1"/>
            <a:endParaRPr lang="en-US" smtClean="0"/>
          </a:p>
          <a:p>
            <a:endParaRPr lang="en-US" b="0" smtClean="0">
              <a:latin typeface="Times New Roman" pitchFamily="18" charset="0"/>
            </a:endParaRPr>
          </a:p>
        </p:txBody>
      </p:sp>
      <p:sp>
        <p:nvSpPr>
          <p:cNvPr id="3076" name="Rectangle 3"/>
          <p:cNvSpPr>
            <a:spLocks noGrp="1" noRot="1" noChangeAspect="1" noChangeArrowheads="1" noTextEdit="1"/>
          </p:cNvSpPr>
          <p:nvPr>
            <p:ph type="sldImg"/>
          </p:nvPr>
        </p:nvSpPr>
        <p:spPr>
          <a:xfrm>
            <a:off x="506413" y="160338"/>
            <a:ext cx="5932487" cy="4449762"/>
          </a:xfrm>
          <a:ln cap="flat"/>
        </p:spPr>
      </p:sp>
      <p:graphicFrame>
        <p:nvGraphicFramePr>
          <p:cNvPr id="3074" name="Object 4"/>
          <p:cNvGraphicFramePr>
            <a:graphicFrameLocks/>
          </p:cNvGraphicFramePr>
          <p:nvPr/>
        </p:nvGraphicFramePr>
        <p:xfrm>
          <a:off x="417513" y="5475288"/>
          <a:ext cx="5689600" cy="2779712"/>
        </p:xfrm>
        <a:graphic>
          <a:graphicData uri="http://schemas.openxmlformats.org/presentationml/2006/ole">
            <p:oleObj spid="_x0000_s3074" name="Document" r:id="rId4" imgW="6000480" imgH="2955600" progId="Word.Document.8">
              <p:embed/>
            </p:oleObj>
          </a:graphicData>
        </a:graphic>
      </p:graphicFrame>
      <p:sp>
        <p:nvSpPr>
          <p:cNvPr id="3077" name="Rectangle 5"/>
          <p:cNvSpPr>
            <a:spLocks noChangeArrowheads="1"/>
          </p:cNvSpPr>
          <p:nvPr/>
        </p:nvSpPr>
        <p:spPr bwMode="auto">
          <a:xfrm>
            <a:off x="741363" y="8093075"/>
            <a:ext cx="184150" cy="587375"/>
          </a:xfrm>
          <a:prstGeom prst="rect">
            <a:avLst/>
          </a:prstGeom>
          <a:noFill/>
          <a:ln w="9525">
            <a:noFill/>
            <a:miter lim="800000"/>
            <a:headEnd/>
            <a:tailEnd/>
          </a:ln>
        </p:spPr>
        <p:txBody>
          <a:bodyPr wrap="none" lIns="92793" tIns="46397" rIns="92793" bIns="46397" anchor="ctr"/>
          <a:lstStyle/>
          <a:p>
            <a:endParaRPr lang="ar-S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body" idx="1"/>
          </p:nvPr>
        </p:nvSpPr>
        <p:spPr>
          <a:noFill/>
          <a:ln/>
        </p:spPr>
        <p:txBody>
          <a:bodyPr/>
          <a:lstStyle/>
          <a:p>
            <a:r>
              <a:rPr lang="en-US" smtClean="0"/>
              <a:t>Guidelines for Using Group Functions</a:t>
            </a:r>
          </a:p>
          <a:p>
            <a:pPr lvl="2"/>
            <a:r>
              <a:rPr lang="en-US" smtClean="0"/>
              <a:t>DISTINCT makes the function consider only nonduplicate values; ALL makes it consider every value including duplicates. The default is ALL and therefore does not need to be specified.</a:t>
            </a:r>
          </a:p>
          <a:p>
            <a:pPr lvl="2"/>
            <a:r>
              <a:rPr lang="en-US" smtClean="0"/>
              <a:t>The datatypes for the arguments may be CHAR, VARCHAR2, NUMBER, or DATE where </a:t>
            </a:r>
            <a:r>
              <a:rPr lang="en-US" i="1" smtClean="0"/>
              <a:t>expr</a:t>
            </a:r>
            <a:r>
              <a:rPr lang="en-US" smtClean="0"/>
              <a:t> is listed. </a:t>
            </a:r>
          </a:p>
          <a:p>
            <a:pPr lvl="2"/>
            <a:r>
              <a:rPr lang="en-US" smtClean="0"/>
              <a:t>All group functions except COUNT(*) ignore null values. To substitute a value for null values, use the NVL function.</a:t>
            </a:r>
          </a:p>
          <a:p>
            <a:pPr lvl="2"/>
            <a:r>
              <a:rPr lang="en-US" smtClean="0"/>
              <a:t>The Oracle Server implicitly sorts the result set in ascending order when using a GROUP BY clause. To override this default ordering, DESC can be used in an ORDER BY clause.</a:t>
            </a:r>
          </a:p>
          <a:p>
            <a:endParaRPr lang="en-US" smtClean="0"/>
          </a:p>
          <a:p>
            <a:endParaRPr lang="en-US" smtClean="0"/>
          </a:p>
          <a:p>
            <a:endParaRPr lang="en-US" smtClean="0"/>
          </a:p>
          <a:p>
            <a:endParaRPr lang="en-US" smtClean="0"/>
          </a:p>
          <a:p>
            <a:endParaRPr lang="en-US" smtClean="0"/>
          </a:p>
          <a:p>
            <a:endParaRPr lang="en-US" smtClean="0">
              <a:solidFill>
                <a:schemeClr val="accent2"/>
              </a:solidFill>
            </a:endParaRPr>
          </a:p>
          <a:p>
            <a:endParaRPr lang="en-US" smtClean="0">
              <a:solidFill>
                <a:schemeClr val="accent2"/>
              </a:solidFill>
            </a:endParaRPr>
          </a:p>
          <a:p>
            <a:r>
              <a:rPr lang="en-US" smtClean="0">
                <a:solidFill>
                  <a:schemeClr val="accent2"/>
                </a:solidFill>
              </a:rPr>
              <a:t>Instructor Note</a:t>
            </a:r>
          </a:p>
          <a:p>
            <a:pPr lvl="1"/>
            <a:r>
              <a:rPr lang="en-US" smtClean="0">
                <a:solidFill>
                  <a:schemeClr val="accent2"/>
                </a:solidFill>
              </a:rPr>
              <a:t>Stress the use of DISTINCT and group functions ignoring null values. ALL is the default and is very rarely specified.</a:t>
            </a:r>
          </a:p>
        </p:txBody>
      </p:sp>
      <p:sp>
        <p:nvSpPr>
          <p:cNvPr id="98307" name="Rectangle 3"/>
          <p:cNvSpPr>
            <a:spLocks noGrp="1" noRot="1" noChangeAspect="1" noChangeArrowheads="1" noTextEdit="1"/>
          </p:cNvSpPr>
          <p:nvPr>
            <p:ph type="sldImg"/>
          </p:nvPr>
        </p:nvSpPr>
        <p:spPr>
          <a:xfrm>
            <a:off x="506413" y="160338"/>
            <a:ext cx="5932487" cy="4449762"/>
          </a:xfrm>
          <a:ln cap="flat"/>
        </p:spPr>
      </p:sp>
      <p:sp>
        <p:nvSpPr>
          <p:cNvPr id="98308" name="Rectangle 4"/>
          <p:cNvSpPr>
            <a:spLocks noChangeArrowheads="1"/>
          </p:cNvSpPr>
          <p:nvPr/>
        </p:nvSpPr>
        <p:spPr bwMode="auto">
          <a:xfrm>
            <a:off x="741363" y="8093075"/>
            <a:ext cx="184150" cy="587375"/>
          </a:xfrm>
          <a:prstGeom prst="rect">
            <a:avLst/>
          </a:prstGeom>
          <a:noFill/>
          <a:ln w="9525">
            <a:noFill/>
            <a:miter lim="800000"/>
            <a:headEnd/>
            <a:tailEnd/>
          </a:ln>
        </p:spPr>
        <p:txBody>
          <a:bodyPr wrap="none" lIns="92793" tIns="46397" rIns="92793" bIns="46397" anchor="ctr"/>
          <a:lstStyle/>
          <a:p>
            <a:endParaRPr lang="ar-S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p:cNvSpPr>
          <p:nvPr/>
        </p:nvSpPr>
        <p:spPr bwMode="auto">
          <a:xfrm>
            <a:off x="3935413" y="0"/>
            <a:ext cx="3016250" cy="463550"/>
          </a:xfrm>
          <a:prstGeom prst="rect">
            <a:avLst/>
          </a:prstGeom>
          <a:noFill/>
          <a:ln w="9525">
            <a:noFill/>
            <a:miter lim="800000"/>
            <a:headEnd/>
            <a:tailEnd/>
          </a:ln>
        </p:spPr>
        <p:txBody>
          <a:bodyPr wrap="none" lIns="92793" tIns="46397" rIns="92793" bIns="46397" anchor="ctr"/>
          <a:lstStyle/>
          <a:p>
            <a:endParaRPr lang="ar-SA"/>
          </a:p>
        </p:txBody>
      </p:sp>
      <p:sp>
        <p:nvSpPr>
          <p:cNvPr id="99331" name="Rectangle 3"/>
          <p:cNvSpPr>
            <a:spLocks noChangeArrowheads="1"/>
          </p:cNvSpPr>
          <p:nvPr/>
        </p:nvSpPr>
        <p:spPr bwMode="auto">
          <a:xfrm>
            <a:off x="-1588" y="0"/>
            <a:ext cx="3013076" cy="463550"/>
          </a:xfrm>
          <a:prstGeom prst="rect">
            <a:avLst/>
          </a:prstGeom>
          <a:noFill/>
          <a:ln w="9525">
            <a:noFill/>
            <a:miter lim="800000"/>
            <a:headEnd/>
            <a:tailEnd/>
          </a:ln>
        </p:spPr>
        <p:txBody>
          <a:bodyPr wrap="none" lIns="92793" tIns="46397" rIns="92793" bIns="46397" anchor="ctr"/>
          <a:lstStyle/>
          <a:p>
            <a:endParaRPr lang="ar-SA"/>
          </a:p>
        </p:txBody>
      </p:sp>
      <p:sp>
        <p:nvSpPr>
          <p:cNvPr id="99332" name="Rectangle 4"/>
          <p:cNvSpPr>
            <a:spLocks noGrp="1" noChangeArrowheads="1"/>
          </p:cNvSpPr>
          <p:nvPr>
            <p:ph type="body" idx="1"/>
          </p:nvPr>
        </p:nvSpPr>
        <p:spPr>
          <a:noFill/>
          <a:ln/>
        </p:spPr>
        <p:txBody>
          <a:bodyPr/>
          <a:lstStyle/>
          <a:p>
            <a:r>
              <a:rPr lang="en-US" smtClean="0"/>
              <a:t>Group Functions</a:t>
            </a:r>
          </a:p>
          <a:p>
            <a:pPr lvl="1"/>
            <a:r>
              <a:rPr lang="en-US" smtClean="0"/>
              <a:t>You can use </a:t>
            </a:r>
            <a:r>
              <a:rPr lang="en-US" smtClean="0">
                <a:solidFill>
                  <a:srgbClr val="FC0128"/>
                </a:solidFill>
              </a:rPr>
              <a:t>AVG,</a:t>
            </a:r>
            <a:r>
              <a:rPr lang="en-US" smtClean="0"/>
              <a:t> </a:t>
            </a:r>
            <a:r>
              <a:rPr lang="en-US" smtClean="0">
                <a:solidFill>
                  <a:srgbClr val="FC0128"/>
                </a:solidFill>
              </a:rPr>
              <a:t>SUM,</a:t>
            </a:r>
            <a:r>
              <a:rPr lang="en-US" smtClean="0"/>
              <a:t> MIN, and MAX functions against columns that can store numeric data. The example on the slide displays the average, highest, lowest, and sum of monthly salaries for all salespeople.</a:t>
            </a:r>
          </a:p>
          <a:p>
            <a:endParaRPr lang="en-US" b="0" smtClean="0">
              <a:latin typeface="Times New Roman" pitchFamily="18" charset="0"/>
            </a:endParaRPr>
          </a:p>
        </p:txBody>
      </p:sp>
      <p:sp>
        <p:nvSpPr>
          <p:cNvPr id="99333" name="Rectangle 5"/>
          <p:cNvSpPr>
            <a:spLocks noGrp="1" noRot="1" noChangeAspect="1" noChangeArrowheads="1" noTextEdit="1"/>
          </p:cNvSpPr>
          <p:nvPr>
            <p:ph type="sldImg"/>
          </p:nvPr>
        </p:nvSpPr>
        <p:spPr>
          <a:xfrm>
            <a:off x="506413" y="160338"/>
            <a:ext cx="5932487" cy="4449762"/>
          </a:xfrm>
          <a:ln cap="flat"/>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xfrm>
            <a:off x="506413" y="160338"/>
            <a:ext cx="5932487" cy="4449762"/>
          </a:xfrm>
          <a:ln cap="flat"/>
        </p:spPr>
      </p:sp>
      <p:sp>
        <p:nvSpPr>
          <p:cNvPr id="100355" name="Rectangle 3"/>
          <p:cNvSpPr>
            <a:spLocks noGrp="1" noChangeArrowheads="1"/>
          </p:cNvSpPr>
          <p:nvPr>
            <p:ph type="body" idx="1"/>
          </p:nvPr>
        </p:nvSpPr>
        <p:spPr>
          <a:noFill/>
          <a:ln/>
        </p:spPr>
        <p:txBody>
          <a:bodyPr/>
          <a:lstStyle/>
          <a:p>
            <a:r>
              <a:rPr lang="en-US" smtClean="0"/>
              <a:t>Group Functions (continued)</a:t>
            </a:r>
          </a:p>
          <a:p>
            <a:pPr lvl="1"/>
            <a:r>
              <a:rPr lang="en-US" smtClean="0"/>
              <a:t>You can use </a:t>
            </a:r>
            <a:r>
              <a:rPr lang="en-US" smtClean="0">
                <a:solidFill>
                  <a:srgbClr val="FC0128"/>
                </a:solidFill>
              </a:rPr>
              <a:t>MAX </a:t>
            </a:r>
            <a:r>
              <a:rPr lang="en-US" smtClean="0"/>
              <a:t>and </a:t>
            </a:r>
            <a:r>
              <a:rPr lang="en-US" smtClean="0">
                <a:solidFill>
                  <a:srgbClr val="FC0128"/>
                </a:solidFill>
              </a:rPr>
              <a:t>MIN </a:t>
            </a:r>
            <a:r>
              <a:rPr lang="en-US" smtClean="0"/>
              <a:t>functions for any datatype. The slide example displays the most junior and most senior employee. </a:t>
            </a:r>
          </a:p>
          <a:p>
            <a:pPr lvl="1"/>
            <a:r>
              <a:rPr lang="en-US" smtClean="0"/>
              <a:t>The following example displays the employee name that is first and the employee name that is the last in an alphabetized list of all employees.</a:t>
            </a:r>
          </a:p>
          <a:p>
            <a:pPr lvl="1"/>
            <a:endParaRPr lang="en-US" smtClean="0"/>
          </a:p>
          <a:p>
            <a:pPr lvl="1"/>
            <a:endParaRPr lang="en-US" smtClean="0"/>
          </a:p>
          <a:p>
            <a:pPr lvl="1"/>
            <a:endParaRPr lang="en-US" b="1" smtClean="0"/>
          </a:p>
          <a:p>
            <a:pPr lvl="1"/>
            <a:endParaRPr lang="en-US" b="1" smtClean="0"/>
          </a:p>
          <a:p>
            <a:pPr lvl="1"/>
            <a:endParaRPr lang="en-US" b="1" smtClean="0"/>
          </a:p>
          <a:p>
            <a:pPr lvl="1"/>
            <a:endParaRPr lang="en-US" sz="600" b="1" smtClean="0"/>
          </a:p>
          <a:p>
            <a:pPr lvl="1"/>
            <a:endParaRPr lang="en-US" b="1" smtClean="0"/>
          </a:p>
          <a:p>
            <a:pPr lvl="1"/>
            <a:r>
              <a:rPr lang="en-US" b="1" smtClean="0"/>
              <a:t>Note:</a:t>
            </a:r>
            <a:r>
              <a:rPr lang="en-US" smtClean="0"/>
              <a:t> AVG, SUM, VARIANCE, and STDDEV functions can be used only with numeric datatypes.</a:t>
            </a:r>
          </a:p>
        </p:txBody>
      </p:sp>
      <p:sp>
        <p:nvSpPr>
          <p:cNvPr id="100356" name="Rectangle 4"/>
          <p:cNvSpPr>
            <a:spLocks noChangeArrowheads="1"/>
          </p:cNvSpPr>
          <p:nvPr/>
        </p:nvSpPr>
        <p:spPr bwMode="auto">
          <a:xfrm>
            <a:off x="644525" y="5900738"/>
            <a:ext cx="5638800" cy="433387"/>
          </a:xfrm>
          <a:prstGeom prst="rect">
            <a:avLst/>
          </a:prstGeom>
          <a:noFill/>
          <a:ln w="9525">
            <a:noFill/>
            <a:miter lim="800000"/>
            <a:headEnd/>
            <a:tailEnd/>
          </a:ln>
        </p:spPr>
        <p:txBody>
          <a:bodyPr wrap="none" lIns="92793" tIns="46397" rIns="92793" bIns="46397" anchor="ctr"/>
          <a:lstStyle/>
          <a:p>
            <a:endParaRPr lang="ar-SA"/>
          </a:p>
        </p:txBody>
      </p:sp>
      <p:sp>
        <p:nvSpPr>
          <p:cNvPr id="100357" name="Rectangle 5"/>
          <p:cNvSpPr>
            <a:spLocks noChangeArrowheads="1"/>
          </p:cNvSpPr>
          <p:nvPr/>
        </p:nvSpPr>
        <p:spPr bwMode="auto">
          <a:xfrm>
            <a:off x="171450" y="5921375"/>
            <a:ext cx="6140450" cy="427038"/>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a:solidFill>
                  <a:schemeClr val="tx1"/>
                </a:solidFill>
                <a:latin typeface="Courier New" pitchFamily="49" charset="0"/>
              </a:rPr>
              <a:t>SQL&gt; SELECT	MIN(ename), MAX(ename)</a:t>
            </a:r>
          </a:p>
          <a:p>
            <a:pPr marL="439738" lvl="1" algn="l" defTabSz="838200">
              <a:lnSpc>
                <a:spcPct val="100000"/>
              </a:lnSpc>
              <a:spcBef>
                <a:spcPct val="0"/>
              </a:spcBef>
            </a:pPr>
            <a:r>
              <a:rPr lang="en-US" sz="1100">
                <a:solidFill>
                  <a:schemeClr val="tx1"/>
                </a:solidFill>
                <a:latin typeface="Courier New" pitchFamily="49" charset="0"/>
              </a:rPr>
              <a:t>  2  FROM	emp;</a:t>
            </a:r>
          </a:p>
        </p:txBody>
      </p:sp>
      <p:sp>
        <p:nvSpPr>
          <p:cNvPr id="100358" name="Rectangle 6"/>
          <p:cNvSpPr>
            <a:spLocks noChangeArrowheads="1"/>
          </p:cNvSpPr>
          <p:nvPr/>
        </p:nvSpPr>
        <p:spPr bwMode="auto">
          <a:xfrm>
            <a:off x="644525" y="6456363"/>
            <a:ext cx="5638800" cy="560387"/>
          </a:xfrm>
          <a:prstGeom prst="rect">
            <a:avLst/>
          </a:prstGeom>
          <a:noFill/>
          <a:ln w="9525">
            <a:noFill/>
            <a:miter lim="800000"/>
            <a:headEnd/>
            <a:tailEnd/>
          </a:ln>
        </p:spPr>
        <p:txBody>
          <a:bodyPr wrap="none" lIns="92793" tIns="46397" rIns="92793" bIns="46397" anchor="ctr"/>
          <a:lstStyle/>
          <a:p>
            <a:endParaRPr lang="ar-SA"/>
          </a:p>
        </p:txBody>
      </p:sp>
      <p:sp>
        <p:nvSpPr>
          <p:cNvPr id="100359" name="Rectangle 7"/>
          <p:cNvSpPr>
            <a:spLocks noChangeArrowheads="1"/>
          </p:cNvSpPr>
          <p:nvPr/>
        </p:nvSpPr>
        <p:spPr bwMode="auto">
          <a:xfrm>
            <a:off x="171450" y="6465888"/>
            <a:ext cx="3630613" cy="596900"/>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b="0">
                <a:solidFill>
                  <a:schemeClr val="tx1"/>
                </a:solidFill>
                <a:latin typeface="Courier New" pitchFamily="49" charset="0"/>
              </a:rPr>
              <a:t>MIN(ENAME) MAX(ENAME)</a:t>
            </a:r>
          </a:p>
          <a:p>
            <a:pPr marL="439738" lvl="1" algn="l" defTabSz="838200">
              <a:lnSpc>
                <a:spcPct val="100000"/>
              </a:lnSpc>
              <a:spcBef>
                <a:spcPct val="0"/>
              </a:spcBef>
            </a:pPr>
            <a:r>
              <a:rPr lang="en-US" sz="1100" b="0">
                <a:solidFill>
                  <a:schemeClr val="tx1"/>
                </a:solidFill>
                <a:latin typeface="Courier New" pitchFamily="49" charset="0"/>
              </a:rPr>
              <a:t>---------- ----------</a:t>
            </a:r>
          </a:p>
          <a:p>
            <a:pPr marL="439738" lvl="1" algn="l" defTabSz="838200">
              <a:lnSpc>
                <a:spcPct val="100000"/>
              </a:lnSpc>
              <a:spcBef>
                <a:spcPct val="0"/>
              </a:spcBef>
            </a:pPr>
            <a:r>
              <a:rPr lang="en-US" sz="1100" b="0">
                <a:solidFill>
                  <a:schemeClr val="tx1"/>
                </a:solidFill>
                <a:latin typeface="Courier New" pitchFamily="49" charset="0"/>
              </a:rPr>
              <a:t>ADAMS      WARD</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noFill/>
          <a:ln/>
        </p:spPr>
        <p:txBody>
          <a:bodyPr/>
          <a:lstStyle/>
          <a:p>
            <a:pPr>
              <a:tabLst/>
            </a:pPr>
            <a:r>
              <a:rPr lang="en-US" smtClean="0"/>
              <a:t>The COUNT Function</a:t>
            </a:r>
          </a:p>
          <a:p>
            <a:pPr lvl="1">
              <a:tabLst/>
            </a:pPr>
            <a:r>
              <a:rPr lang="en-US" smtClean="0"/>
              <a:t>The </a:t>
            </a:r>
            <a:r>
              <a:rPr lang="en-US" smtClean="0">
                <a:solidFill>
                  <a:srgbClr val="FC0128"/>
                </a:solidFill>
              </a:rPr>
              <a:t>COUNT </a:t>
            </a:r>
            <a:r>
              <a:rPr lang="en-US" smtClean="0"/>
              <a:t>function has two formats:</a:t>
            </a:r>
          </a:p>
          <a:p>
            <a:pPr lvl="2">
              <a:tabLst/>
            </a:pPr>
            <a:r>
              <a:rPr lang="en-US" smtClean="0"/>
              <a:t> COUNT(*) </a:t>
            </a:r>
          </a:p>
          <a:p>
            <a:pPr lvl="2">
              <a:tabLst/>
            </a:pPr>
            <a:r>
              <a:rPr lang="en-US" smtClean="0"/>
              <a:t> COUNT(</a:t>
            </a:r>
            <a:r>
              <a:rPr lang="en-US" i="1" smtClean="0"/>
              <a:t>expr</a:t>
            </a:r>
            <a:r>
              <a:rPr lang="en-US" smtClean="0"/>
              <a:t>)</a:t>
            </a:r>
          </a:p>
          <a:p>
            <a:pPr lvl="1">
              <a:tabLst/>
            </a:pPr>
            <a:r>
              <a:rPr lang="en-US" smtClean="0"/>
              <a:t>COUNT(*) returns the number of rows in a table, including duplicate rows and rows containing null values in any of the columns. If a WHERE clause is included in the SELECT statement, COUNT(*) returns the number of rows that satisfies the condition in the WHERE clause. </a:t>
            </a:r>
          </a:p>
          <a:p>
            <a:pPr lvl="1">
              <a:tabLst/>
            </a:pPr>
            <a:r>
              <a:rPr lang="en-US" smtClean="0"/>
              <a:t>In contrast, COUNT(</a:t>
            </a:r>
            <a:r>
              <a:rPr lang="en-US" i="1" smtClean="0"/>
              <a:t>expr</a:t>
            </a:r>
            <a:r>
              <a:rPr lang="en-US" smtClean="0"/>
              <a:t>) returns the number of nonnull rows in the column identified by </a:t>
            </a:r>
            <a:r>
              <a:rPr lang="en-US" i="1" smtClean="0"/>
              <a:t>expr</a:t>
            </a:r>
            <a:r>
              <a:rPr lang="en-US" smtClean="0"/>
              <a:t>. </a:t>
            </a:r>
          </a:p>
          <a:p>
            <a:pPr lvl="1">
              <a:tabLst/>
            </a:pPr>
            <a:r>
              <a:rPr lang="en-US" smtClean="0"/>
              <a:t>The slide example displays the number of employees in department 30.</a:t>
            </a:r>
          </a:p>
          <a:p>
            <a:pPr lvl="1">
              <a:tabLst/>
            </a:pPr>
            <a:endParaRPr lang="en-US" smtClean="0"/>
          </a:p>
          <a:p>
            <a:pPr lvl="1">
              <a:tabLst/>
            </a:pPr>
            <a:endParaRPr lang="en-US" smtClean="0"/>
          </a:p>
          <a:p>
            <a:pPr lvl="1">
              <a:tabLst/>
            </a:pPr>
            <a:endParaRPr lang="en-US" smtClean="0"/>
          </a:p>
          <a:p>
            <a:pPr>
              <a:tabLst/>
            </a:pPr>
            <a:endParaRPr lang="en-US" smtClean="0">
              <a:solidFill>
                <a:schemeClr val="accent2"/>
              </a:solidFill>
            </a:endParaRPr>
          </a:p>
          <a:p>
            <a:pPr>
              <a:tabLst/>
            </a:pPr>
            <a:endParaRPr lang="en-US" smtClean="0">
              <a:solidFill>
                <a:schemeClr val="accent2"/>
              </a:solidFill>
            </a:endParaRPr>
          </a:p>
          <a:p>
            <a:pPr>
              <a:tabLst/>
            </a:pPr>
            <a:r>
              <a:rPr lang="en-US" smtClean="0">
                <a:solidFill>
                  <a:schemeClr val="accent2"/>
                </a:solidFill>
              </a:rPr>
              <a:t>Instructor Note</a:t>
            </a:r>
          </a:p>
          <a:p>
            <a:pPr lvl="1">
              <a:tabLst/>
            </a:pPr>
            <a:r>
              <a:rPr lang="en-US" smtClean="0">
                <a:solidFill>
                  <a:schemeClr val="accent2"/>
                </a:solidFill>
              </a:rPr>
              <a:t>Demo: </a:t>
            </a:r>
            <a:r>
              <a:rPr lang="en-US" smtClean="0">
                <a:solidFill>
                  <a:schemeClr val="accent2"/>
                </a:solidFill>
                <a:latin typeface="Courier New" pitchFamily="49" charset="0"/>
              </a:rPr>
              <a:t>l5count1.sql</a:t>
            </a:r>
            <a:r>
              <a:rPr lang="en-US" i="1" smtClean="0">
                <a:solidFill>
                  <a:schemeClr val="accent2"/>
                </a:solidFill>
              </a:rPr>
              <a:t>, </a:t>
            </a:r>
            <a:r>
              <a:rPr lang="en-US" smtClean="0">
                <a:solidFill>
                  <a:schemeClr val="accent2"/>
                </a:solidFill>
                <a:latin typeface="Courier New" pitchFamily="49" charset="0"/>
              </a:rPr>
              <a:t>l5count2.sql</a:t>
            </a:r>
          </a:p>
          <a:p>
            <a:pPr lvl="1">
              <a:tabLst/>
            </a:pPr>
            <a:r>
              <a:rPr lang="en-US" smtClean="0">
                <a:solidFill>
                  <a:schemeClr val="accent2"/>
                </a:solidFill>
              </a:rPr>
              <a:t>Purpose: To illustrate using the COUNT(*) and COUNT(</a:t>
            </a:r>
            <a:r>
              <a:rPr lang="en-US" i="1" smtClean="0">
                <a:solidFill>
                  <a:schemeClr val="accent2"/>
                </a:solidFill>
              </a:rPr>
              <a:t>expr</a:t>
            </a:r>
            <a:r>
              <a:rPr lang="en-US" smtClean="0">
                <a:solidFill>
                  <a:schemeClr val="accent2"/>
                </a:solidFill>
              </a:rPr>
              <a:t>) functions.</a:t>
            </a:r>
          </a:p>
        </p:txBody>
      </p:sp>
      <p:sp>
        <p:nvSpPr>
          <p:cNvPr id="101379" name="Rectangle 3"/>
          <p:cNvSpPr>
            <a:spLocks noGrp="1" noRot="1" noChangeAspect="1" noChangeArrowheads="1" noTextEdit="1"/>
          </p:cNvSpPr>
          <p:nvPr>
            <p:ph type="sldImg"/>
          </p:nvPr>
        </p:nvSpPr>
        <p:spPr>
          <a:xfrm>
            <a:off x="506413" y="160338"/>
            <a:ext cx="5932487" cy="4449762"/>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506413" y="160338"/>
            <a:ext cx="5932487" cy="4449762"/>
          </a:xfrm>
          <a:ln cap="flat"/>
        </p:spPr>
      </p:sp>
      <p:sp>
        <p:nvSpPr>
          <p:cNvPr id="102403" name="Rectangle 3"/>
          <p:cNvSpPr>
            <a:spLocks noGrp="1" noChangeArrowheads="1"/>
          </p:cNvSpPr>
          <p:nvPr>
            <p:ph type="body" idx="1"/>
          </p:nvPr>
        </p:nvSpPr>
        <p:spPr>
          <a:noFill/>
          <a:ln/>
        </p:spPr>
        <p:txBody>
          <a:bodyPr/>
          <a:lstStyle/>
          <a:p>
            <a:r>
              <a:rPr lang="en-US" smtClean="0"/>
              <a:t>The COUNT Function (continued)</a:t>
            </a:r>
          </a:p>
          <a:p>
            <a:pPr lvl="1"/>
            <a:r>
              <a:rPr lang="en-US" smtClean="0"/>
              <a:t>The slide example displays the number of employees in department 30 who can earn a commission. Notice that the result gives the total number of rows to be four because two employees in department 30 cannot earn a commission and contain a null value in the COMM column.</a:t>
            </a:r>
          </a:p>
          <a:p>
            <a:r>
              <a:rPr lang="en-US" smtClean="0"/>
              <a:t>Example</a:t>
            </a:r>
          </a:p>
          <a:p>
            <a:pPr lvl="1"/>
            <a:r>
              <a:rPr lang="en-US" smtClean="0"/>
              <a:t>Display the number of departments in the EMP table.</a:t>
            </a:r>
          </a:p>
          <a:p>
            <a:pPr lvl="1"/>
            <a:endParaRPr lang="en-US" smtClean="0"/>
          </a:p>
          <a:p>
            <a:pPr lvl="1"/>
            <a:endParaRPr lang="en-US" smtClean="0"/>
          </a:p>
          <a:p>
            <a:pPr lvl="1"/>
            <a:endParaRPr lang="en-US" smtClean="0"/>
          </a:p>
          <a:p>
            <a:pPr lvl="1">
              <a:spcBef>
                <a:spcPct val="0"/>
              </a:spcBef>
            </a:pPr>
            <a:endParaRPr lang="en-US" smtClean="0"/>
          </a:p>
          <a:p>
            <a:pPr lvl="1">
              <a:spcBef>
                <a:spcPct val="60000"/>
              </a:spcBef>
            </a:pPr>
            <a:endParaRPr lang="en-US" smtClean="0"/>
          </a:p>
          <a:p>
            <a:pPr lvl="1">
              <a:spcBef>
                <a:spcPct val="60000"/>
              </a:spcBef>
            </a:pPr>
            <a:r>
              <a:rPr lang="en-US" smtClean="0"/>
              <a:t>Display the number of distinct departments in the EMP table.</a:t>
            </a:r>
          </a:p>
          <a:p>
            <a:pPr lvl="1">
              <a:spcBef>
                <a:spcPct val="60000"/>
              </a:spcBef>
            </a:pPr>
            <a:endParaRPr lang="en-US" smtClean="0"/>
          </a:p>
          <a:p>
            <a:endParaRPr lang="en-US" b="0" smtClean="0">
              <a:latin typeface="Times New Roman" pitchFamily="18" charset="0"/>
            </a:endParaRPr>
          </a:p>
        </p:txBody>
      </p:sp>
      <p:sp>
        <p:nvSpPr>
          <p:cNvPr id="102404" name="Rectangle 4"/>
          <p:cNvSpPr>
            <a:spLocks noChangeArrowheads="1"/>
          </p:cNvSpPr>
          <p:nvPr/>
        </p:nvSpPr>
        <p:spPr bwMode="auto">
          <a:xfrm>
            <a:off x="638175" y="6062663"/>
            <a:ext cx="5683250" cy="434975"/>
          </a:xfrm>
          <a:prstGeom prst="rect">
            <a:avLst/>
          </a:prstGeom>
          <a:noFill/>
          <a:ln w="9525">
            <a:noFill/>
            <a:miter lim="800000"/>
            <a:headEnd/>
            <a:tailEnd/>
          </a:ln>
        </p:spPr>
        <p:txBody>
          <a:bodyPr wrap="none" lIns="92793" tIns="46397" rIns="92793" bIns="46397" anchor="ctr"/>
          <a:lstStyle/>
          <a:p>
            <a:endParaRPr lang="ar-SA"/>
          </a:p>
        </p:txBody>
      </p:sp>
      <p:sp>
        <p:nvSpPr>
          <p:cNvPr id="102405" name="Rectangle 5"/>
          <p:cNvSpPr>
            <a:spLocks noChangeArrowheads="1"/>
          </p:cNvSpPr>
          <p:nvPr/>
        </p:nvSpPr>
        <p:spPr bwMode="auto">
          <a:xfrm>
            <a:off x="222250" y="6173788"/>
            <a:ext cx="3632200" cy="427037"/>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a:solidFill>
                  <a:schemeClr val="tx1"/>
                </a:solidFill>
                <a:latin typeface="Courier New" pitchFamily="49" charset="0"/>
              </a:rPr>
              <a:t>SQL&gt; SELECT	COUNT(deptno)</a:t>
            </a:r>
          </a:p>
          <a:p>
            <a:pPr marL="439738" lvl="1" algn="l" defTabSz="838200">
              <a:lnSpc>
                <a:spcPct val="100000"/>
              </a:lnSpc>
              <a:spcBef>
                <a:spcPct val="0"/>
              </a:spcBef>
            </a:pPr>
            <a:r>
              <a:rPr lang="en-US" sz="1100">
                <a:solidFill>
                  <a:schemeClr val="tx1"/>
                </a:solidFill>
                <a:latin typeface="Courier New" pitchFamily="49" charset="0"/>
              </a:rPr>
              <a:t>  2  FROM	emp;</a:t>
            </a:r>
          </a:p>
        </p:txBody>
      </p:sp>
      <p:sp>
        <p:nvSpPr>
          <p:cNvPr id="102406" name="Rectangle 6"/>
          <p:cNvSpPr>
            <a:spLocks noChangeArrowheads="1"/>
          </p:cNvSpPr>
          <p:nvPr/>
        </p:nvSpPr>
        <p:spPr bwMode="auto">
          <a:xfrm>
            <a:off x="638175" y="6556375"/>
            <a:ext cx="5683250" cy="598488"/>
          </a:xfrm>
          <a:prstGeom prst="rect">
            <a:avLst/>
          </a:prstGeom>
          <a:noFill/>
          <a:ln w="9525">
            <a:noFill/>
            <a:miter lim="800000"/>
            <a:headEnd/>
            <a:tailEnd/>
          </a:ln>
        </p:spPr>
        <p:txBody>
          <a:bodyPr wrap="none" lIns="92793" tIns="46397" rIns="92793" bIns="46397" anchor="ctr"/>
          <a:lstStyle/>
          <a:p>
            <a:endParaRPr lang="ar-SA"/>
          </a:p>
        </p:txBody>
      </p:sp>
      <p:sp>
        <p:nvSpPr>
          <p:cNvPr id="102407" name="Rectangle 7"/>
          <p:cNvSpPr>
            <a:spLocks noChangeArrowheads="1"/>
          </p:cNvSpPr>
          <p:nvPr/>
        </p:nvSpPr>
        <p:spPr bwMode="auto">
          <a:xfrm>
            <a:off x="171450" y="6577013"/>
            <a:ext cx="3705225" cy="598487"/>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b="0">
                <a:solidFill>
                  <a:schemeClr val="tx1"/>
                </a:solidFill>
                <a:latin typeface="Courier New" pitchFamily="49" charset="0"/>
              </a:rPr>
              <a:t>COUNT(DEPTNO)</a:t>
            </a:r>
          </a:p>
          <a:p>
            <a:pPr marL="439738" lvl="1" algn="l" defTabSz="838200">
              <a:lnSpc>
                <a:spcPct val="100000"/>
              </a:lnSpc>
              <a:spcBef>
                <a:spcPct val="0"/>
              </a:spcBef>
            </a:pPr>
            <a:r>
              <a:rPr lang="en-US" sz="1100" b="0">
                <a:solidFill>
                  <a:schemeClr val="tx1"/>
                </a:solidFill>
                <a:latin typeface="Courier New" pitchFamily="49" charset="0"/>
              </a:rPr>
              <a:t>-------------</a:t>
            </a:r>
          </a:p>
          <a:p>
            <a:pPr marL="439738" lvl="1" algn="l" defTabSz="838200">
              <a:lnSpc>
                <a:spcPct val="100000"/>
              </a:lnSpc>
              <a:spcBef>
                <a:spcPct val="0"/>
              </a:spcBef>
            </a:pPr>
            <a:r>
              <a:rPr lang="en-US" sz="1100" b="0">
                <a:solidFill>
                  <a:schemeClr val="tx1"/>
                </a:solidFill>
                <a:latin typeface="Courier New" pitchFamily="49" charset="0"/>
              </a:rPr>
              <a:t>           14</a:t>
            </a:r>
          </a:p>
        </p:txBody>
      </p:sp>
      <p:grpSp>
        <p:nvGrpSpPr>
          <p:cNvPr id="102408" name="Group 10"/>
          <p:cNvGrpSpPr>
            <a:grpSpLocks/>
          </p:cNvGrpSpPr>
          <p:nvPr/>
        </p:nvGrpSpPr>
        <p:grpSpPr bwMode="auto">
          <a:xfrm>
            <a:off x="230188" y="7467600"/>
            <a:ext cx="6091237" cy="450850"/>
            <a:chOff x="142" y="4651"/>
            <a:chExt cx="3764" cy="281"/>
          </a:xfrm>
        </p:grpSpPr>
        <p:sp>
          <p:nvSpPr>
            <p:cNvPr id="102411" name="Rectangle 8"/>
            <p:cNvSpPr>
              <a:spLocks noChangeArrowheads="1"/>
            </p:cNvSpPr>
            <p:nvPr/>
          </p:nvSpPr>
          <p:spPr bwMode="auto">
            <a:xfrm>
              <a:off x="394" y="4651"/>
              <a:ext cx="3512" cy="270"/>
            </a:xfrm>
            <a:prstGeom prst="rect">
              <a:avLst/>
            </a:prstGeom>
            <a:noFill/>
            <a:ln w="9525">
              <a:noFill/>
              <a:miter lim="800000"/>
              <a:headEnd/>
              <a:tailEnd/>
            </a:ln>
          </p:spPr>
          <p:txBody>
            <a:bodyPr wrap="none" anchor="ctr"/>
            <a:lstStyle/>
            <a:p>
              <a:endParaRPr lang="ar-SA"/>
            </a:p>
          </p:txBody>
        </p:sp>
        <p:sp>
          <p:nvSpPr>
            <p:cNvPr id="102412" name="Rectangle 9"/>
            <p:cNvSpPr>
              <a:spLocks noChangeArrowheads="1"/>
            </p:cNvSpPr>
            <p:nvPr/>
          </p:nvSpPr>
          <p:spPr bwMode="auto">
            <a:xfrm>
              <a:off x="142" y="4662"/>
              <a:ext cx="2692" cy="270"/>
            </a:xfrm>
            <a:prstGeom prst="rect">
              <a:avLst/>
            </a:prstGeom>
            <a:noFill/>
            <a:ln w="9525">
              <a:noFill/>
              <a:miter lim="800000"/>
              <a:headEnd/>
              <a:tailEnd/>
            </a:ln>
          </p:spPr>
          <p:txBody>
            <a:bodyPr wrap="none" lIns="92075" tIns="46038" rIns="92075" bIns="46038" anchor="ctr"/>
            <a:lstStyle/>
            <a:p>
              <a:pPr marL="450850" lvl="1" algn="l" defTabSz="882650">
                <a:lnSpc>
                  <a:spcPct val="100000"/>
                </a:lnSpc>
                <a:spcBef>
                  <a:spcPct val="0"/>
                </a:spcBef>
              </a:pPr>
              <a:r>
                <a:rPr lang="en-US" sz="1100">
                  <a:solidFill>
                    <a:schemeClr val="tx1"/>
                  </a:solidFill>
                  <a:latin typeface="Courier New" pitchFamily="49" charset="0"/>
                </a:rPr>
                <a:t>SQL&gt; SELECT	COUNT(DISTINCT (deptno))</a:t>
              </a:r>
            </a:p>
            <a:p>
              <a:pPr marL="450850" lvl="1" algn="l" defTabSz="882650">
                <a:lnSpc>
                  <a:spcPct val="100000"/>
                </a:lnSpc>
                <a:spcBef>
                  <a:spcPct val="0"/>
                </a:spcBef>
              </a:pPr>
              <a:r>
                <a:rPr lang="en-US" sz="1100">
                  <a:solidFill>
                    <a:schemeClr val="tx1"/>
                  </a:solidFill>
                  <a:latin typeface="Courier New" pitchFamily="49" charset="0"/>
                </a:rPr>
                <a:t>  2  FROM	emp;</a:t>
              </a:r>
            </a:p>
          </p:txBody>
        </p:sp>
      </p:grpSp>
      <p:sp>
        <p:nvSpPr>
          <p:cNvPr id="102409" name="Rectangle 11"/>
          <p:cNvSpPr>
            <a:spLocks noChangeArrowheads="1"/>
          </p:cNvSpPr>
          <p:nvPr/>
        </p:nvSpPr>
        <p:spPr bwMode="auto">
          <a:xfrm>
            <a:off x="638175" y="7993063"/>
            <a:ext cx="5683250" cy="620712"/>
          </a:xfrm>
          <a:prstGeom prst="rect">
            <a:avLst/>
          </a:prstGeom>
          <a:noFill/>
          <a:ln w="9525">
            <a:noFill/>
            <a:miter lim="800000"/>
            <a:headEnd/>
            <a:tailEnd/>
          </a:ln>
        </p:spPr>
        <p:txBody>
          <a:bodyPr wrap="none" lIns="92793" tIns="46397" rIns="92793" bIns="46397" anchor="ctr"/>
          <a:lstStyle/>
          <a:p>
            <a:endParaRPr lang="ar-SA"/>
          </a:p>
        </p:txBody>
      </p:sp>
      <p:sp>
        <p:nvSpPr>
          <p:cNvPr id="102410" name="Rectangle 12"/>
          <p:cNvSpPr>
            <a:spLocks noChangeArrowheads="1"/>
          </p:cNvSpPr>
          <p:nvPr/>
        </p:nvSpPr>
        <p:spPr bwMode="auto">
          <a:xfrm>
            <a:off x="233363" y="8069263"/>
            <a:ext cx="3706812" cy="596900"/>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b="0">
                <a:solidFill>
                  <a:schemeClr val="tx1"/>
                </a:solidFill>
                <a:latin typeface="Courier New" pitchFamily="49" charset="0"/>
              </a:rPr>
              <a:t>COUNT(DISTINCT(DEPTNO))</a:t>
            </a:r>
          </a:p>
          <a:p>
            <a:pPr marL="439738" lvl="1" algn="l" defTabSz="838200">
              <a:lnSpc>
                <a:spcPct val="100000"/>
              </a:lnSpc>
              <a:spcBef>
                <a:spcPct val="0"/>
              </a:spcBef>
            </a:pPr>
            <a:r>
              <a:rPr lang="en-US" sz="1100" b="0">
                <a:solidFill>
                  <a:schemeClr val="tx1"/>
                </a:solidFill>
                <a:latin typeface="Courier New" pitchFamily="49" charset="0"/>
              </a:rPr>
              <a:t>-----------------------</a:t>
            </a:r>
          </a:p>
          <a:p>
            <a:pPr marL="439738" lvl="1" algn="l" defTabSz="838200">
              <a:lnSpc>
                <a:spcPct val="100000"/>
              </a:lnSpc>
              <a:spcBef>
                <a:spcPct val="0"/>
              </a:spcBef>
            </a:pPr>
            <a:r>
              <a:rPr lang="en-US" sz="1100" b="0">
                <a:solidFill>
                  <a:schemeClr val="tx1"/>
                </a:solidFill>
                <a:latin typeface="Courier New" pitchFamily="49" charset="0"/>
              </a:rPr>
              <a:t>                      3</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xfrm>
            <a:off x="474663" y="173038"/>
            <a:ext cx="5992812" cy="4494212"/>
          </a:xfrm>
          <a:ln cap="flat"/>
        </p:spPr>
      </p:sp>
      <p:sp>
        <p:nvSpPr>
          <p:cNvPr id="103427" name="Rectangle 3"/>
          <p:cNvSpPr>
            <a:spLocks noGrp="1" noChangeArrowheads="1"/>
          </p:cNvSpPr>
          <p:nvPr>
            <p:ph type="body" idx="1"/>
          </p:nvPr>
        </p:nvSpPr>
        <p:spPr>
          <a:xfrm>
            <a:off x="460375" y="4816475"/>
            <a:ext cx="5416550" cy="3838575"/>
          </a:xfrm>
          <a:noFill/>
          <a:ln/>
        </p:spPr>
        <p:txBody>
          <a:bodyPr/>
          <a:lstStyle/>
          <a:p>
            <a:pPr>
              <a:tabLst>
                <a:tab pos="447675" algn="l"/>
              </a:tabLst>
            </a:pPr>
            <a:r>
              <a:rPr lang="en-US" smtClean="0"/>
              <a:t>Group Functions and Null Values </a:t>
            </a:r>
          </a:p>
          <a:p>
            <a:pPr lvl="1">
              <a:tabLst>
                <a:tab pos="447675" algn="l"/>
              </a:tabLst>
            </a:pPr>
            <a:r>
              <a:rPr lang="en-US" smtClean="0"/>
              <a:t>All group functions except COUNT (*) ignore null values in the column. In the slide example, the average is calculated based </a:t>
            </a:r>
            <a:r>
              <a:rPr lang="en-US" i="1" smtClean="0"/>
              <a:t>only</a:t>
            </a:r>
            <a:r>
              <a:rPr lang="en-US" smtClean="0"/>
              <a:t> on the rows in the table where a valid value is stored in the COMM column. The average is calculated as total commission being paid to all employees divided by the number of employees receiving commission (4).</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3937000" y="0"/>
            <a:ext cx="3014663" cy="460375"/>
          </a:xfrm>
          <a:prstGeom prst="rect">
            <a:avLst/>
          </a:prstGeom>
          <a:noFill/>
          <a:ln w="9525">
            <a:noFill/>
            <a:miter lim="800000"/>
            <a:headEnd/>
            <a:tailEnd/>
          </a:ln>
        </p:spPr>
        <p:txBody>
          <a:bodyPr wrap="none" lIns="92793" tIns="46397" rIns="92793" bIns="46397" anchor="ctr"/>
          <a:lstStyle/>
          <a:p>
            <a:endParaRPr lang="ar-SA"/>
          </a:p>
        </p:txBody>
      </p:sp>
      <p:sp>
        <p:nvSpPr>
          <p:cNvPr id="104451" name="Rectangle 3"/>
          <p:cNvSpPr>
            <a:spLocks noChangeArrowheads="1"/>
          </p:cNvSpPr>
          <p:nvPr/>
        </p:nvSpPr>
        <p:spPr bwMode="auto">
          <a:xfrm>
            <a:off x="-1588" y="0"/>
            <a:ext cx="3009901" cy="460375"/>
          </a:xfrm>
          <a:prstGeom prst="rect">
            <a:avLst/>
          </a:prstGeom>
          <a:noFill/>
          <a:ln w="9525">
            <a:noFill/>
            <a:miter lim="800000"/>
            <a:headEnd/>
            <a:tailEnd/>
          </a:ln>
        </p:spPr>
        <p:txBody>
          <a:bodyPr wrap="none" lIns="92793" tIns="46397" rIns="92793" bIns="46397" anchor="ctr"/>
          <a:lstStyle/>
          <a:p>
            <a:endParaRPr lang="ar-SA"/>
          </a:p>
        </p:txBody>
      </p:sp>
      <p:sp>
        <p:nvSpPr>
          <p:cNvPr id="104452" name="Rectangle 4"/>
          <p:cNvSpPr>
            <a:spLocks noGrp="1" noChangeArrowheads="1"/>
          </p:cNvSpPr>
          <p:nvPr>
            <p:ph type="body" idx="1"/>
          </p:nvPr>
        </p:nvSpPr>
        <p:spPr>
          <a:xfrm>
            <a:off x="460375" y="4816475"/>
            <a:ext cx="5416550" cy="3838575"/>
          </a:xfrm>
          <a:noFill/>
          <a:ln/>
        </p:spPr>
        <p:txBody>
          <a:bodyPr/>
          <a:lstStyle/>
          <a:p>
            <a:pPr defTabSz="452438">
              <a:tabLst>
                <a:tab pos="439738" algn="l"/>
              </a:tabLst>
            </a:pPr>
            <a:r>
              <a:rPr lang="en-US" smtClean="0"/>
              <a:t>Groups of Data</a:t>
            </a:r>
          </a:p>
          <a:p>
            <a:pPr lvl="1" defTabSz="452438">
              <a:tabLst>
                <a:tab pos="439738" algn="l"/>
              </a:tabLst>
            </a:pPr>
            <a:r>
              <a:rPr lang="en-US" smtClean="0"/>
              <a:t>Until now, all group functions have treated the table as one large group of information. At times, you need to divide the table of information into smaller groups. This can be done by using the </a:t>
            </a:r>
            <a:r>
              <a:rPr lang="en-US" smtClean="0">
                <a:solidFill>
                  <a:srgbClr val="FC0128"/>
                </a:solidFill>
              </a:rPr>
              <a:t>GROUP BY </a:t>
            </a:r>
            <a:r>
              <a:rPr lang="en-US" smtClean="0"/>
              <a:t>clause.</a:t>
            </a:r>
          </a:p>
        </p:txBody>
      </p:sp>
      <p:sp>
        <p:nvSpPr>
          <p:cNvPr id="104453" name="Rectangle 5"/>
          <p:cNvSpPr>
            <a:spLocks noGrp="1" noRot="1" noChangeAspect="1" noChangeArrowheads="1" noTextEdit="1"/>
          </p:cNvSpPr>
          <p:nvPr>
            <p:ph type="sldImg"/>
          </p:nvPr>
        </p:nvSpPr>
        <p:spPr>
          <a:xfrm>
            <a:off x="474663" y="173038"/>
            <a:ext cx="5992812" cy="4494212"/>
          </a:xfrm>
          <a:ln cap="fla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p:cNvSpPr>
          <p:nvPr/>
        </p:nvSpPr>
        <p:spPr bwMode="auto">
          <a:xfrm>
            <a:off x="3937000" y="0"/>
            <a:ext cx="3014663" cy="460375"/>
          </a:xfrm>
          <a:prstGeom prst="rect">
            <a:avLst/>
          </a:prstGeom>
          <a:noFill/>
          <a:ln w="9525">
            <a:noFill/>
            <a:miter lim="800000"/>
            <a:headEnd/>
            <a:tailEnd/>
          </a:ln>
        </p:spPr>
        <p:txBody>
          <a:bodyPr wrap="none" lIns="92793" tIns="46397" rIns="92793" bIns="46397" anchor="ctr"/>
          <a:lstStyle/>
          <a:p>
            <a:endParaRPr lang="ar-SA"/>
          </a:p>
        </p:txBody>
      </p:sp>
      <p:sp>
        <p:nvSpPr>
          <p:cNvPr id="105475" name="Rectangle 3"/>
          <p:cNvSpPr>
            <a:spLocks noChangeArrowheads="1"/>
          </p:cNvSpPr>
          <p:nvPr/>
        </p:nvSpPr>
        <p:spPr bwMode="auto">
          <a:xfrm>
            <a:off x="-1588" y="0"/>
            <a:ext cx="3009901" cy="460375"/>
          </a:xfrm>
          <a:prstGeom prst="rect">
            <a:avLst/>
          </a:prstGeom>
          <a:noFill/>
          <a:ln w="9525">
            <a:noFill/>
            <a:miter lim="800000"/>
            <a:headEnd/>
            <a:tailEnd/>
          </a:ln>
        </p:spPr>
        <p:txBody>
          <a:bodyPr wrap="none" lIns="92793" tIns="46397" rIns="92793" bIns="46397" anchor="ctr"/>
          <a:lstStyle/>
          <a:p>
            <a:endParaRPr lang="ar-SA"/>
          </a:p>
        </p:txBody>
      </p:sp>
      <p:sp>
        <p:nvSpPr>
          <p:cNvPr id="105476" name="Rectangle 4"/>
          <p:cNvSpPr>
            <a:spLocks noGrp="1" noChangeArrowheads="1"/>
          </p:cNvSpPr>
          <p:nvPr>
            <p:ph type="body" idx="1"/>
          </p:nvPr>
        </p:nvSpPr>
        <p:spPr>
          <a:xfrm>
            <a:off x="395288" y="4846638"/>
            <a:ext cx="5413375" cy="3835400"/>
          </a:xfrm>
          <a:noFill/>
          <a:ln/>
        </p:spPr>
        <p:txBody>
          <a:bodyPr/>
          <a:lstStyle/>
          <a:p>
            <a:pPr defTabSz="452438">
              <a:tabLst>
                <a:tab pos="439738" algn="l"/>
              </a:tabLst>
            </a:pPr>
            <a:r>
              <a:rPr lang="en-US" smtClean="0"/>
              <a:t>The GROUP BY Clause (continued)</a:t>
            </a:r>
          </a:p>
          <a:p>
            <a:pPr lvl="1" defTabSz="452438">
              <a:tabLst>
                <a:tab pos="439738" algn="l"/>
              </a:tabLst>
            </a:pPr>
            <a:r>
              <a:rPr lang="en-US" smtClean="0"/>
              <a:t>When using the GROUP BY clause, make sure that all columns in the SELECT list that are not in the group functions are included in the GROUP BY clause. The example on the slide displays the department number and the average salary for each department. Here is how this SELECT statement, containing a GROUP BY clause, is evaluated:</a:t>
            </a:r>
          </a:p>
          <a:p>
            <a:pPr marL="433388" lvl="2" indent="-201613" defTabSz="452438">
              <a:tabLst>
                <a:tab pos="439738" algn="l"/>
              </a:tabLst>
            </a:pPr>
            <a:r>
              <a:rPr lang="en-US" smtClean="0"/>
              <a:t>The SELECT clause specifies the columns to be retrieved:</a:t>
            </a:r>
          </a:p>
          <a:p>
            <a:pPr marL="792163" lvl="3" indent="-241300" defTabSz="452438">
              <a:tabLst>
                <a:tab pos="439738" algn="l"/>
              </a:tabLst>
            </a:pPr>
            <a:r>
              <a:rPr lang="en-US" smtClean="0"/>
              <a:t>Department number column in the EMP table</a:t>
            </a:r>
          </a:p>
          <a:p>
            <a:pPr marL="792163" lvl="3" indent="-241300" defTabSz="452438">
              <a:tabLst>
                <a:tab pos="439738" algn="l"/>
              </a:tabLst>
            </a:pPr>
            <a:r>
              <a:rPr lang="en-US" smtClean="0"/>
              <a:t>The average of all the salaries in the group you specified in the GROUP BY clause</a:t>
            </a:r>
          </a:p>
          <a:p>
            <a:pPr marL="433388" lvl="2" indent="-201613" defTabSz="452438">
              <a:tabLst>
                <a:tab pos="439738" algn="l"/>
              </a:tabLst>
            </a:pPr>
            <a:r>
              <a:rPr lang="en-US" smtClean="0"/>
              <a:t>The FROM clause specifies the tables that the database must access: the EMP table.</a:t>
            </a:r>
          </a:p>
          <a:p>
            <a:pPr marL="433388" lvl="2" indent="-201613" defTabSz="452438">
              <a:tabLst>
                <a:tab pos="439738" algn="l"/>
              </a:tabLst>
            </a:pPr>
            <a:r>
              <a:rPr lang="en-US" smtClean="0"/>
              <a:t>The WHERE clause specifies the rows to be retrieved. Since there is no WHERE clause, by default all rows are retrieved. </a:t>
            </a:r>
          </a:p>
          <a:p>
            <a:pPr marL="433388" lvl="2" indent="-201613" defTabSz="452438">
              <a:tabLst>
                <a:tab pos="439738" algn="l"/>
              </a:tabLst>
            </a:pPr>
            <a:r>
              <a:rPr lang="en-US" smtClean="0"/>
              <a:t>The GROUP BY clause specifies how the rows should be grouped. The rows are being grouped by department number, so the AVG function that is being applied to the salary column will calculate the </a:t>
            </a:r>
            <a:r>
              <a:rPr lang="en-US" i="1" smtClean="0"/>
              <a:t>average salary for each department.</a:t>
            </a:r>
            <a:r>
              <a:rPr lang="en-US" b="1" i="1" smtClean="0"/>
              <a:t> </a:t>
            </a:r>
          </a:p>
          <a:p>
            <a:pPr defTabSz="452438">
              <a:tabLst>
                <a:tab pos="439738" algn="l"/>
              </a:tabLst>
            </a:pPr>
            <a:r>
              <a:rPr lang="en-US" smtClean="0">
                <a:solidFill>
                  <a:schemeClr val="accent2"/>
                </a:solidFill>
              </a:rPr>
              <a:t>Instructor Note</a:t>
            </a:r>
          </a:p>
          <a:p>
            <a:pPr lvl="1" defTabSz="452438">
              <a:tabLst>
                <a:tab pos="439738" algn="l"/>
              </a:tabLst>
            </a:pPr>
            <a:r>
              <a:rPr lang="en-US" smtClean="0">
                <a:solidFill>
                  <a:schemeClr val="accent2"/>
                </a:solidFill>
              </a:rPr>
              <a:t>GROUP results are sorted implicitly, on the grouping column. You can use the ORDER BY to specify a different sort order, remembering to only use group functions, or the grouping column.</a:t>
            </a:r>
          </a:p>
        </p:txBody>
      </p:sp>
      <p:sp>
        <p:nvSpPr>
          <p:cNvPr id="105477" name="Rectangle 5"/>
          <p:cNvSpPr>
            <a:spLocks noGrp="1" noRot="1" noChangeAspect="1" noChangeArrowheads="1" noTextEdit="1"/>
          </p:cNvSpPr>
          <p:nvPr>
            <p:ph type="sldImg"/>
          </p:nvPr>
        </p:nvSpPr>
        <p:spPr>
          <a:xfrm>
            <a:off x="474663" y="173038"/>
            <a:ext cx="5992812" cy="4494212"/>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3938588" y="-1588"/>
            <a:ext cx="3013075" cy="463551"/>
          </a:xfrm>
          <a:prstGeom prst="rect">
            <a:avLst/>
          </a:prstGeom>
          <a:noFill/>
          <a:ln w="9525">
            <a:noFill/>
            <a:miter lim="800000"/>
            <a:headEnd/>
            <a:tailEnd/>
          </a:ln>
        </p:spPr>
        <p:txBody>
          <a:bodyPr wrap="none" lIns="92793" tIns="46397" rIns="92793" bIns="46397" anchor="ctr"/>
          <a:lstStyle/>
          <a:p>
            <a:endParaRPr lang="ar-SA"/>
          </a:p>
        </p:txBody>
      </p:sp>
      <p:sp>
        <p:nvSpPr>
          <p:cNvPr id="81923" name="Rectangle 3"/>
          <p:cNvSpPr>
            <a:spLocks noChangeArrowheads="1"/>
          </p:cNvSpPr>
          <p:nvPr/>
        </p:nvSpPr>
        <p:spPr bwMode="auto">
          <a:xfrm>
            <a:off x="-1588" y="-1588"/>
            <a:ext cx="3009901" cy="463551"/>
          </a:xfrm>
          <a:prstGeom prst="rect">
            <a:avLst/>
          </a:prstGeom>
          <a:noFill/>
          <a:ln w="9525">
            <a:noFill/>
            <a:miter lim="800000"/>
            <a:headEnd/>
            <a:tailEnd/>
          </a:ln>
        </p:spPr>
        <p:txBody>
          <a:bodyPr wrap="none" lIns="92793" tIns="46397" rIns="92793" bIns="46397" anchor="ctr"/>
          <a:lstStyle/>
          <a:p>
            <a:endParaRPr lang="ar-SA"/>
          </a:p>
        </p:txBody>
      </p:sp>
      <p:sp>
        <p:nvSpPr>
          <p:cNvPr id="81924" name="Rectangle 4"/>
          <p:cNvSpPr>
            <a:spLocks noGrp="1" noChangeArrowheads="1"/>
          </p:cNvSpPr>
          <p:nvPr>
            <p:ph type="body" idx="1"/>
          </p:nvPr>
        </p:nvSpPr>
        <p:spPr>
          <a:noFill/>
          <a:ln/>
        </p:spPr>
        <p:txBody>
          <a:bodyPr/>
          <a:lstStyle/>
          <a:p>
            <a:r>
              <a:rPr lang="en-US" smtClean="0"/>
              <a:t>Storing Information</a:t>
            </a:r>
          </a:p>
          <a:p>
            <a:pPr lvl="1"/>
            <a:r>
              <a:rPr lang="en-US" smtClean="0"/>
              <a:t>Every organization has some information needs. A library keeps a list of members, books, due dates, and fines. A company needs to save information about employees, departments, and salaries. These pieces of information are called </a:t>
            </a:r>
            <a:r>
              <a:rPr lang="en-US" i="1" smtClean="0"/>
              <a:t>data</a:t>
            </a:r>
            <a:r>
              <a:rPr lang="en-US" b="1" i="1" smtClean="0"/>
              <a:t>.</a:t>
            </a:r>
            <a:endParaRPr lang="en-US" smtClean="0"/>
          </a:p>
          <a:p>
            <a:pPr lvl="1"/>
            <a:r>
              <a:rPr lang="en-US" smtClean="0"/>
              <a:t>Organizations can store data on various media and in different formats—for example, a hard-copy document in a filing cabinet or data stored in electronic spreadsheets or in databases.</a:t>
            </a:r>
          </a:p>
          <a:p>
            <a:pPr lvl="1"/>
            <a:r>
              <a:rPr lang="en-US" smtClean="0"/>
              <a:t>A </a:t>
            </a:r>
            <a:r>
              <a:rPr lang="en-US" i="1" smtClean="0">
                <a:solidFill>
                  <a:srgbClr val="FC0128"/>
                </a:solidFill>
              </a:rPr>
              <a:t>database</a:t>
            </a:r>
            <a:r>
              <a:rPr lang="en-US" smtClean="0">
                <a:solidFill>
                  <a:srgbClr val="FC0128"/>
                </a:solidFill>
              </a:rPr>
              <a:t> </a:t>
            </a:r>
            <a:r>
              <a:rPr lang="en-US" smtClean="0"/>
              <a:t>is an organized collection of information. </a:t>
            </a:r>
          </a:p>
          <a:p>
            <a:pPr lvl="1"/>
            <a:r>
              <a:rPr lang="en-US" smtClean="0"/>
              <a:t>To manage databases, you need database management systems (DBMS). A DBMS is a program that stores, retrieves, and modifies data in the database on request. There are four main types of databases: </a:t>
            </a:r>
            <a:r>
              <a:rPr lang="en-US" i="1" smtClean="0"/>
              <a:t>hierarchical</a:t>
            </a:r>
            <a:r>
              <a:rPr lang="en-US" smtClean="0"/>
              <a:t>, </a:t>
            </a:r>
            <a:r>
              <a:rPr lang="en-US" i="1" smtClean="0"/>
              <a:t>network</a:t>
            </a:r>
            <a:r>
              <a:rPr lang="en-US" smtClean="0"/>
              <a:t>, </a:t>
            </a:r>
            <a:r>
              <a:rPr lang="en-US" i="1" smtClean="0"/>
              <a:t>relational</a:t>
            </a:r>
            <a:r>
              <a:rPr lang="en-US" smtClean="0"/>
              <a:t>, and more recently </a:t>
            </a:r>
            <a:r>
              <a:rPr lang="en-US" i="1" smtClean="0"/>
              <a:t>object relational</a:t>
            </a:r>
            <a:r>
              <a:rPr lang="en-US" b="1" i="1" smtClean="0"/>
              <a:t>.</a:t>
            </a:r>
          </a:p>
          <a:p>
            <a:pPr lvl="1"/>
            <a:r>
              <a:rPr lang="en-US" b="1" smtClean="0"/>
              <a:t>Note:</a:t>
            </a:r>
            <a:r>
              <a:rPr lang="en-US" smtClean="0"/>
              <a:t> Oracle7 is a relational database management system and Oracle8 is an object relational database management system. </a:t>
            </a:r>
          </a:p>
          <a:p>
            <a:endParaRPr lang="en-US" smtClean="0"/>
          </a:p>
          <a:p>
            <a:endParaRPr lang="en-US" smtClean="0"/>
          </a:p>
          <a:p>
            <a:endParaRPr lang="en-US" smtClean="0"/>
          </a:p>
          <a:p>
            <a:endParaRPr lang="en-US" smtClean="0"/>
          </a:p>
          <a:p>
            <a:endParaRPr lang="en-US" smtClean="0"/>
          </a:p>
          <a:p>
            <a:endParaRPr lang="en-US" smtClean="0"/>
          </a:p>
        </p:txBody>
      </p:sp>
      <p:sp>
        <p:nvSpPr>
          <p:cNvPr id="81925" name="Rectangle 5"/>
          <p:cNvSpPr>
            <a:spLocks noGrp="1" noRot="1" noChangeAspect="1" noChangeArrowheads="1" noTextEdit="1"/>
          </p:cNvSpPr>
          <p:nvPr>
            <p:ph type="sldImg"/>
          </p:nvPr>
        </p:nvSpPr>
        <p:spPr>
          <a:xfrm>
            <a:off x="509588" y="165100"/>
            <a:ext cx="5927725" cy="4445000"/>
          </a:xfrm>
          <a:ln cap="fla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ChangeArrowheads="1"/>
          </p:cNvSpPr>
          <p:nvPr/>
        </p:nvSpPr>
        <p:spPr bwMode="auto">
          <a:xfrm>
            <a:off x="3937000" y="0"/>
            <a:ext cx="3014663" cy="460375"/>
          </a:xfrm>
          <a:prstGeom prst="rect">
            <a:avLst/>
          </a:prstGeom>
          <a:noFill/>
          <a:ln w="9525">
            <a:noFill/>
            <a:miter lim="800000"/>
            <a:headEnd/>
            <a:tailEnd/>
          </a:ln>
        </p:spPr>
        <p:txBody>
          <a:bodyPr wrap="none" lIns="92793" tIns="46397" rIns="92793" bIns="46397" anchor="ctr"/>
          <a:lstStyle/>
          <a:p>
            <a:endParaRPr lang="ar-SA"/>
          </a:p>
        </p:txBody>
      </p:sp>
      <p:sp>
        <p:nvSpPr>
          <p:cNvPr id="106499" name="Rectangle 3"/>
          <p:cNvSpPr>
            <a:spLocks noChangeArrowheads="1"/>
          </p:cNvSpPr>
          <p:nvPr/>
        </p:nvSpPr>
        <p:spPr bwMode="auto">
          <a:xfrm>
            <a:off x="-1588" y="0"/>
            <a:ext cx="3009901" cy="460375"/>
          </a:xfrm>
          <a:prstGeom prst="rect">
            <a:avLst/>
          </a:prstGeom>
          <a:noFill/>
          <a:ln w="9525">
            <a:noFill/>
            <a:miter lim="800000"/>
            <a:headEnd/>
            <a:tailEnd/>
          </a:ln>
        </p:spPr>
        <p:txBody>
          <a:bodyPr wrap="none" lIns="92793" tIns="46397" rIns="92793" bIns="46397" anchor="ctr"/>
          <a:lstStyle/>
          <a:p>
            <a:endParaRPr lang="ar-SA"/>
          </a:p>
        </p:txBody>
      </p:sp>
      <p:sp>
        <p:nvSpPr>
          <p:cNvPr id="106500" name="Rectangle 4"/>
          <p:cNvSpPr>
            <a:spLocks noGrp="1" noChangeArrowheads="1"/>
          </p:cNvSpPr>
          <p:nvPr>
            <p:ph type="body" idx="1"/>
          </p:nvPr>
        </p:nvSpPr>
        <p:spPr>
          <a:xfrm>
            <a:off x="420688" y="4816475"/>
            <a:ext cx="6096000" cy="3838575"/>
          </a:xfrm>
          <a:noFill/>
          <a:ln/>
        </p:spPr>
        <p:txBody>
          <a:bodyPr/>
          <a:lstStyle/>
          <a:p>
            <a:pPr defTabSz="452438">
              <a:tabLst>
                <a:tab pos="439738" algn="l"/>
              </a:tabLst>
            </a:pPr>
            <a:r>
              <a:rPr lang="en-US" smtClean="0"/>
              <a:t>The GROUP BY Clause (continued)</a:t>
            </a:r>
          </a:p>
          <a:p>
            <a:pPr lvl="1" defTabSz="452438">
              <a:tabLst>
                <a:tab pos="439738" algn="l"/>
              </a:tabLst>
            </a:pPr>
            <a:r>
              <a:rPr lang="en-US" smtClean="0"/>
              <a:t>The GROUP BY column does not have to be in the SELECT clause. For example, the SELECT statement on the slide displays the average salaries for each department without displaying the respective department numbers. Without the department numbers, however, the results do not look meaningful. </a:t>
            </a:r>
          </a:p>
          <a:p>
            <a:pPr lvl="1" defTabSz="452438">
              <a:tabLst>
                <a:tab pos="439738" algn="l"/>
              </a:tabLst>
            </a:pPr>
            <a:r>
              <a:rPr lang="en-US" smtClean="0"/>
              <a:t>You can use the group function in the ORDER BY clause.</a:t>
            </a:r>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lvl="1" defTabSz="452438">
              <a:tabLst>
                <a:tab pos="439738" algn="l"/>
              </a:tabLst>
            </a:pPr>
            <a:endParaRPr lang="en-US" smtClean="0"/>
          </a:p>
          <a:p>
            <a:pPr defTabSz="452438">
              <a:tabLst>
                <a:tab pos="439738" algn="l"/>
              </a:tabLst>
            </a:pPr>
            <a:r>
              <a:rPr lang="en-US" smtClean="0">
                <a:solidFill>
                  <a:schemeClr val="accent2"/>
                </a:solidFill>
              </a:rPr>
              <a:t>Instructor Note</a:t>
            </a:r>
          </a:p>
          <a:p>
            <a:pPr lvl="1" defTabSz="452438">
              <a:tabLst>
                <a:tab pos="439738" algn="l"/>
              </a:tabLst>
            </a:pPr>
            <a:r>
              <a:rPr lang="en-US" smtClean="0">
                <a:solidFill>
                  <a:schemeClr val="accent2"/>
                </a:solidFill>
              </a:rPr>
              <a:t>Demonstrate the query with and without the DEPTNO in the SELECT statement.</a:t>
            </a:r>
          </a:p>
        </p:txBody>
      </p:sp>
      <p:sp>
        <p:nvSpPr>
          <p:cNvPr id="106501" name="Rectangle 5"/>
          <p:cNvSpPr>
            <a:spLocks noGrp="1" noRot="1" noChangeAspect="1" noChangeArrowheads="1" noTextEdit="1"/>
          </p:cNvSpPr>
          <p:nvPr>
            <p:ph type="sldImg"/>
          </p:nvPr>
        </p:nvSpPr>
        <p:spPr>
          <a:xfrm>
            <a:off x="474663" y="173038"/>
            <a:ext cx="5992812" cy="4494212"/>
          </a:xfrm>
          <a:ln cap="flat"/>
        </p:spPr>
      </p:sp>
      <p:grpSp>
        <p:nvGrpSpPr>
          <p:cNvPr id="106502" name="Group 8"/>
          <p:cNvGrpSpPr>
            <a:grpSpLocks/>
          </p:cNvGrpSpPr>
          <p:nvPr/>
        </p:nvGrpSpPr>
        <p:grpSpPr bwMode="auto">
          <a:xfrm>
            <a:off x="255588" y="5856288"/>
            <a:ext cx="6078537" cy="954087"/>
            <a:chOff x="158" y="3648"/>
            <a:chExt cx="3755" cy="594"/>
          </a:xfrm>
        </p:grpSpPr>
        <p:sp>
          <p:nvSpPr>
            <p:cNvPr id="106505" name="Rectangle 6"/>
            <p:cNvSpPr>
              <a:spLocks noChangeArrowheads="1"/>
            </p:cNvSpPr>
            <p:nvPr/>
          </p:nvSpPr>
          <p:spPr bwMode="auto">
            <a:xfrm>
              <a:off x="403" y="3746"/>
              <a:ext cx="3510" cy="496"/>
            </a:xfrm>
            <a:prstGeom prst="rect">
              <a:avLst/>
            </a:prstGeom>
            <a:noFill/>
            <a:ln w="9525">
              <a:noFill/>
              <a:miter lim="800000"/>
              <a:headEnd/>
              <a:tailEnd/>
            </a:ln>
          </p:spPr>
          <p:txBody>
            <a:bodyPr wrap="none" anchor="ctr"/>
            <a:lstStyle/>
            <a:p>
              <a:endParaRPr lang="ar-SA"/>
            </a:p>
          </p:txBody>
        </p:sp>
        <p:sp>
          <p:nvSpPr>
            <p:cNvPr id="106506" name="Rectangle 7"/>
            <p:cNvSpPr>
              <a:spLocks noChangeArrowheads="1"/>
            </p:cNvSpPr>
            <p:nvPr/>
          </p:nvSpPr>
          <p:spPr bwMode="auto">
            <a:xfrm>
              <a:off x="158" y="3648"/>
              <a:ext cx="2292" cy="588"/>
            </a:xfrm>
            <a:prstGeom prst="rect">
              <a:avLst/>
            </a:prstGeom>
            <a:noFill/>
            <a:ln w="9525">
              <a:noFill/>
              <a:miter lim="800000"/>
              <a:headEnd/>
              <a:tailEnd/>
            </a:ln>
          </p:spPr>
          <p:txBody>
            <a:bodyPr wrap="none" lIns="92075" tIns="46038" rIns="92075" bIns="46038" anchor="ctr"/>
            <a:lstStyle/>
            <a:p>
              <a:pPr marL="450850" lvl="1" algn="l" defTabSz="882650">
                <a:lnSpc>
                  <a:spcPct val="100000"/>
                </a:lnSpc>
                <a:spcBef>
                  <a:spcPct val="0"/>
                </a:spcBef>
              </a:pPr>
              <a:endParaRPr lang="en-US" sz="1100" b="0">
                <a:solidFill>
                  <a:schemeClr val="tx1"/>
                </a:solidFill>
                <a:latin typeface="Courier New" pitchFamily="49" charset="0"/>
              </a:endParaRPr>
            </a:p>
            <a:p>
              <a:pPr marL="450850" lvl="1" algn="l" defTabSz="882650">
                <a:lnSpc>
                  <a:spcPct val="100000"/>
                </a:lnSpc>
                <a:spcBef>
                  <a:spcPct val="0"/>
                </a:spcBef>
              </a:pPr>
              <a:r>
                <a:rPr lang="en-US" sz="1100">
                  <a:solidFill>
                    <a:schemeClr val="tx1"/>
                  </a:solidFill>
                  <a:latin typeface="Courier New" pitchFamily="49" charset="0"/>
                </a:rPr>
                <a:t>SQL&gt; SELECT	deptno, AVG(sal)</a:t>
              </a:r>
            </a:p>
            <a:p>
              <a:pPr marL="450850" lvl="1" algn="l" defTabSz="882650">
                <a:lnSpc>
                  <a:spcPct val="100000"/>
                </a:lnSpc>
                <a:spcBef>
                  <a:spcPct val="0"/>
                </a:spcBef>
              </a:pPr>
              <a:r>
                <a:rPr lang="en-US" sz="1100">
                  <a:solidFill>
                    <a:schemeClr val="tx1"/>
                  </a:solidFill>
                  <a:latin typeface="Courier New" pitchFamily="49" charset="0"/>
                </a:rPr>
                <a:t>  2  FROM	emp</a:t>
              </a:r>
            </a:p>
            <a:p>
              <a:pPr marL="450850" lvl="1" algn="l" defTabSz="882650">
                <a:lnSpc>
                  <a:spcPct val="100000"/>
                </a:lnSpc>
                <a:spcBef>
                  <a:spcPct val="0"/>
                </a:spcBef>
              </a:pPr>
              <a:r>
                <a:rPr lang="en-US" sz="1100">
                  <a:solidFill>
                    <a:schemeClr val="tx1"/>
                  </a:solidFill>
                  <a:latin typeface="Courier New" pitchFamily="49" charset="0"/>
                </a:rPr>
                <a:t>  3  GROUP BY	deptno</a:t>
              </a:r>
            </a:p>
            <a:p>
              <a:pPr marL="450850" lvl="1" algn="l" defTabSz="882650">
                <a:lnSpc>
                  <a:spcPct val="100000"/>
                </a:lnSpc>
                <a:spcBef>
                  <a:spcPct val="0"/>
                </a:spcBef>
              </a:pPr>
              <a:r>
                <a:rPr lang="en-US" sz="1100">
                  <a:solidFill>
                    <a:schemeClr val="tx1"/>
                  </a:solidFill>
                  <a:latin typeface="Courier New" pitchFamily="49" charset="0"/>
                </a:rPr>
                <a:t>  4  ORDER BY   AVG(sal);</a:t>
              </a:r>
            </a:p>
          </p:txBody>
        </p:sp>
      </p:grpSp>
      <p:sp>
        <p:nvSpPr>
          <p:cNvPr id="106503" name="Rectangle 9"/>
          <p:cNvSpPr>
            <a:spLocks noChangeArrowheads="1"/>
          </p:cNvSpPr>
          <p:nvPr/>
        </p:nvSpPr>
        <p:spPr bwMode="auto">
          <a:xfrm>
            <a:off x="652463" y="6865938"/>
            <a:ext cx="5681662" cy="928687"/>
          </a:xfrm>
          <a:prstGeom prst="rect">
            <a:avLst/>
          </a:prstGeom>
          <a:noFill/>
          <a:ln w="9525">
            <a:noFill/>
            <a:miter lim="800000"/>
            <a:headEnd/>
            <a:tailEnd/>
          </a:ln>
        </p:spPr>
        <p:txBody>
          <a:bodyPr wrap="none" lIns="92793" tIns="46397" rIns="92793" bIns="46397" anchor="ctr"/>
          <a:lstStyle/>
          <a:p>
            <a:endParaRPr lang="ar-SA"/>
          </a:p>
        </p:txBody>
      </p:sp>
      <p:sp>
        <p:nvSpPr>
          <p:cNvPr id="106504" name="Rectangle 10"/>
          <p:cNvSpPr>
            <a:spLocks noChangeArrowheads="1"/>
          </p:cNvSpPr>
          <p:nvPr/>
        </p:nvSpPr>
        <p:spPr bwMode="auto">
          <a:xfrm>
            <a:off x="220663" y="6878638"/>
            <a:ext cx="3703637" cy="938212"/>
          </a:xfrm>
          <a:prstGeom prst="rect">
            <a:avLst/>
          </a:prstGeom>
          <a:noFill/>
          <a:ln w="9525">
            <a:noFill/>
            <a:miter lim="800000"/>
            <a:headEnd/>
            <a:tailEnd/>
          </a:ln>
        </p:spPr>
        <p:txBody>
          <a:bodyPr lIns="90216" tIns="43497" rIns="90216" bIns="43497">
            <a:spAutoFit/>
          </a:bodyPr>
          <a:lstStyle/>
          <a:p>
            <a:pPr marL="439738" lvl="1" algn="l" defTabSz="838200">
              <a:lnSpc>
                <a:spcPct val="100000"/>
              </a:lnSpc>
              <a:spcBef>
                <a:spcPct val="0"/>
              </a:spcBef>
            </a:pPr>
            <a:r>
              <a:rPr lang="en-US" sz="1100" b="0">
                <a:solidFill>
                  <a:schemeClr val="tx1"/>
                </a:solidFill>
                <a:latin typeface="Courier New" pitchFamily="49" charset="0"/>
              </a:rPr>
              <a:t>    DEPTNO     AVG(SAL)</a:t>
            </a:r>
          </a:p>
          <a:p>
            <a:pPr marL="439738" lvl="1" algn="l" defTabSz="838200">
              <a:lnSpc>
                <a:spcPct val="100000"/>
              </a:lnSpc>
              <a:spcBef>
                <a:spcPct val="0"/>
              </a:spcBef>
            </a:pPr>
            <a:r>
              <a:rPr lang="en-US" sz="1100" b="0">
                <a:solidFill>
                  <a:schemeClr val="tx1"/>
                </a:solidFill>
                <a:latin typeface="Courier New" pitchFamily="49" charset="0"/>
              </a:rPr>
              <a:t>---------- ------------</a:t>
            </a:r>
          </a:p>
          <a:p>
            <a:pPr marL="439738" lvl="1" algn="l" defTabSz="838200">
              <a:lnSpc>
                <a:spcPct val="100000"/>
              </a:lnSpc>
              <a:spcBef>
                <a:spcPct val="0"/>
              </a:spcBef>
            </a:pPr>
            <a:r>
              <a:rPr lang="en-US" sz="1100" b="0">
                <a:solidFill>
                  <a:schemeClr val="tx1"/>
                </a:solidFill>
                <a:latin typeface="Courier New" pitchFamily="49" charset="0"/>
              </a:rPr>
              <a:t>        30    1566.6667 </a:t>
            </a:r>
          </a:p>
          <a:p>
            <a:pPr marL="439738" lvl="1" algn="l" defTabSz="838200">
              <a:lnSpc>
                <a:spcPct val="100000"/>
              </a:lnSpc>
              <a:spcBef>
                <a:spcPct val="0"/>
              </a:spcBef>
            </a:pPr>
            <a:r>
              <a:rPr lang="en-US" sz="1100" b="0">
                <a:solidFill>
                  <a:schemeClr val="tx1"/>
                </a:solidFill>
                <a:latin typeface="Courier New" pitchFamily="49" charset="0"/>
              </a:rPr>
              <a:t>        20         2175</a:t>
            </a:r>
          </a:p>
          <a:p>
            <a:pPr marL="439738" lvl="1" algn="l" defTabSz="838200">
              <a:lnSpc>
                <a:spcPct val="100000"/>
              </a:lnSpc>
              <a:spcBef>
                <a:spcPct val="0"/>
              </a:spcBef>
            </a:pPr>
            <a:r>
              <a:rPr lang="en-US" sz="1100" b="0">
                <a:solidFill>
                  <a:schemeClr val="tx1"/>
                </a:solidFill>
                <a:latin typeface="Courier New" pitchFamily="49" charset="0"/>
              </a:rPr>
              <a:t>        10    2916.6667</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474663" y="173038"/>
            <a:ext cx="5992812" cy="4494212"/>
          </a:xfrm>
          <a:ln cap="flat"/>
        </p:spPr>
      </p:sp>
      <p:sp>
        <p:nvSpPr>
          <p:cNvPr id="107523" name="Rectangle 3"/>
          <p:cNvSpPr>
            <a:spLocks noGrp="1" noChangeArrowheads="1"/>
          </p:cNvSpPr>
          <p:nvPr>
            <p:ph type="body" idx="1"/>
          </p:nvPr>
        </p:nvSpPr>
        <p:spPr>
          <a:xfrm>
            <a:off x="420688" y="4816475"/>
            <a:ext cx="6132512" cy="3838575"/>
          </a:xfrm>
          <a:noFill/>
          <a:ln/>
        </p:spPr>
        <p:txBody>
          <a:bodyPr/>
          <a:lstStyle/>
          <a:p>
            <a:pPr>
              <a:tabLst>
                <a:tab pos="447675" algn="l"/>
              </a:tabLst>
            </a:pPr>
            <a:r>
              <a:rPr lang="en-US" smtClean="0"/>
              <a:t>Groups Within Groups</a:t>
            </a:r>
          </a:p>
          <a:p>
            <a:pPr lvl="1">
              <a:tabLst>
                <a:tab pos="447675" algn="l"/>
              </a:tabLst>
            </a:pPr>
            <a:r>
              <a:rPr lang="en-US" smtClean="0"/>
              <a:t>Sometimes there is a need to see results for groups within groups. The slide shows a report that displays the total salary being paid to each job title, within each department.</a:t>
            </a:r>
          </a:p>
          <a:p>
            <a:pPr lvl="1">
              <a:tabLst>
                <a:tab pos="447675" algn="l"/>
              </a:tabLst>
            </a:pPr>
            <a:r>
              <a:rPr lang="en-US" smtClean="0"/>
              <a:t>The EMP table is grouped first by department number, and within that grouping, it is grouped by job title. For example, the two clerks in department 20 are grouped together and a single result (total salary) is produced for all salespeople within the group. </a:t>
            </a:r>
          </a:p>
          <a:p>
            <a:pPr lvl="1">
              <a:tabLst>
                <a:tab pos="447675" algn="l"/>
              </a:tabLst>
            </a:pPr>
            <a:endParaRPr lang="en-US" smtClean="0"/>
          </a:p>
          <a:p>
            <a:pPr lvl="1">
              <a:tabLst>
                <a:tab pos="447675" algn="l"/>
              </a:tabLst>
            </a:pPr>
            <a:endParaRPr lang="en-US" smtClean="0"/>
          </a:p>
          <a:p>
            <a:pPr lvl="1">
              <a:tabLst>
                <a:tab pos="447675" algn="l"/>
              </a:tabLst>
            </a:pPr>
            <a:endParaRPr lang="en-US" smtClean="0"/>
          </a:p>
          <a:p>
            <a:pPr lvl="1">
              <a:tabLst>
                <a:tab pos="447675" algn="l"/>
              </a:tabLst>
            </a:pPr>
            <a:endParaRPr lang="en-US" smtClean="0"/>
          </a:p>
          <a:p>
            <a:pPr lvl="1">
              <a:tabLst>
                <a:tab pos="447675" algn="l"/>
              </a:tabLst>
            </a:pPr>
            <a:endParaRPr lang="en-US" smtClean="0"/>
          </a:p>
          <a:p>
            <a:pPr lvl="1">
              <a:tabLst>
                <a:tab pos="447675" algn="l"/>
              </a:tabLst>
            </a:pPr>
            <a:endParaRPr lang="en-US" smtClean="0"/>
          </a:p>
          <a:p>
            <a:pPr lvl="1">
              <a:tabLst>
                <a:tab pos="447675" algn="l"/>
              </a:tabLst>
            </a:pPr>
            <a:endParaRPr lang="en-US" smtClean="0"/>
          </a:p>
          <a:p>
            <a:pPr lvl="1">
              <a:tabLst>
                <a:tab pos="447675" algn="l"/>
              </a:tabLst>
            </a:pPr>
            <a:endParaRPr lang="en-US" smtClean="0"/>
          </a:p>
          <a:p>
            <a:pPr>
              <a:tabLst>
                <a:tab pos="447675" algn="l"/>
              </a:tabLst>
            </a:pPr>
            <a:r>
              <a:rPr lang="en-US" smtClean="0">
                <a:solidFill>
                  <a:schemeClr val="accent2"/>
                </a:solidFill>
              </a:rPr>
              <a:t>Instructor Note</a:t>
            </a:r>
          </a:p>
          <a:p>
            <a:pPr lvl="1">
              <a:tabLst>
                <a:tab pos="447675" algn="l"/>
              </a:tabLst>
            </a:pPr>
            <a:r>
              <a:rPr lang="en-US" smtClean="0">
                <a:solidFill>
                  <a:schemeClr val="accent2"/>
                </a:solidFill>
              </a:rPr>
              <a:t>Demo: </a:t>
            </a:r>
            <a:r>
              <a:rPr lang="en-US" smtClean="0">
                <a:solidFill>
                  <a:schemeClr val="accent2"/>
                </a:solidFill>
                <a:latin typeface="Courier New" pitchFamily="49" charset="0"/>
              </a:rPr>
              <a:t>l5order1.sql</a:t>
            </a:r>
            <a:r>
              <a:rPr lang="en-US" smtClean="0">
                <a:solidFill>
                  <a:schemeClr val="accent2"/>
                </a:solidFill>
              </a:rPr>
              <a:t>, </a:t>
            </a:r>
            <a:r>
              <a:rPr lang="en-US" smtClean="0">
                <a:solidFill>
                  <a:schemeClr val="accent2"/>
                </a:solidFill>
                <a:latin typeface="Courier New" pitchFamily="49" charset="0"/>
              </a:rPr>
              <a:t>l5order2.sql</a:t>
            </a:r>
          </a:p>
          <a:p>
            <a:pPr lvl="1">
              <a:tabLst>
                <a:tab pos="447675" algn="l"/>
              </a:tabLst>
            </a:pPr>
            <a:r>
              <a:rPr lang="en-US" smtClean="0">
                <a:solidFill>
                  <a:schemeClr val="accent2"/>
                </a:solidFill>
              </a:rPr>
              <a:t>Purpose: To illustrate ordering columns that are grouped by DEPTNO first and ordering columns that are grouped by JOB first.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509588" y="165100"/>
            <a:ext cx="5927725" cy="4445000"/>
          </a:xfrm>
          <a:ln cap="flat"/>
        </p:spPr>
      </p:sp>
      <p:sp>
        <p:nvSpPr>
          <p:cNvPr id="82947" name="Rectangle 3"/>
          <p:cNvSpPr>
            <a:spLocks noGrp="1" noChangeArrowheads="1"/>
          </p:cNvSpPr>
          <p:nvPr>
            <p:ph type="body" idx="1"/>
          </p:nvPr>
        </p:nvSpPr>
        <p:spPr>
          <a:noFill/>
          <a:ln/>
        </p:spPr>
        <p:txBody>
          <a:bodyPr/>
          <a:lstStyle/>
          <a:p>
            <a:r>
              <a:rPr lang="en-US" smtClean="0"/>
              <a:t>Definition of a Relational Database</a:t>
            </a:r>
          </a:p>
          <a:p>
            <a:pPr lvl="1"/>
            <a:r>
              <a:rPr lang="en-US" smtClean="0"/>
              <a:t>A </a:t>
            </a:r>
            <a:r>
              <a:rPr lang="en-US" smtClean="0">
                <a:solidFill>
                  <a:srgbClr val="FC0128"/>
                </a:solidFill>
              </a:rPr>
              <a:t>relational database</a:t>
            </a:r>
            <a:r>
              <a:rPr lang="en-US" smtClean="0"/>
              <a:t> uses relations or two-dimensional tables to store information.</a:t>
            </a:r>
          </a:p>
          <a:p>
            <a:pPr lvl="1"/>
            <a:r>
              <a:rPr lang="en-US" smtClean="0"/>
              <a:t>For example, you might want to store information about all the employees in your company. In a relational database, you create several tables to store different pieces of information about your employees, such as an employee table, a department table, and a salary table.</a:t>
            </a:r>
          </a:p>
          <a:p>
            <a:pPr lvl="1"/>
            <a:r>
              <a:rPr lang="en-US" smtClean="0"/>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509588" y="165100"/>
            <a:ext cx="5927725" cy="4445000"/>
          </a:xfrm>
          <a:ln cap="flat"/>
        </p:spPr>
      </p:sp>
      <p:sp>
        <p:nvSpPr>
          <p:cNvPr id="83971" name="Rectangle 3"/>
          <p:cNvSpPr>
            <a:spLocks noGrp="1" noChangeArrowheads="1"/>
          </p:cNvSpPr>
          <p:nvPr>
            <p:ph type="body" idx="1"/>
          </p:nvPr>
        </p:nvSpPr>
        <p:spPr>
          <a:xfrm>
            <a:off x="417513" y="4819650"/>
            <a:ext cx="6330950" cy="3792538"/>
          </a:xfrm>
          <a:noFill/>
          <a:ln/>
        </p:spPr>
        <p:txBody>
          <a:bodyPr/>
          <a:lstStyle/>
          <a:p>
            <a:r>
              <a:rPr lang="en-US" smtClean="0"/>
              <a:t>Relating Multiple Tables</a:t>
            </a:r>
          </a:p>
          <a:p>
            <a:pPr lvl="1"/>
            <a:r>
              <a:rPr lang="en-US" smtClean="0"/>
              <a:t>Each table contains data that describes exactly one entity. For example, the EMP table contains information about employees. Categories of data are listed across the top of each table, and individual cases are listed below. Using a table format, you can readily visualize, understand, and use information.</a:t>
            </a:r>
          </a:p>
          <a:p>
            <a:pPr lvl="1"/>
            <a:r>
              <a:rPr lang="en-US" smtClean="0">
                <a:solidFill>
                  <a:srgbClr val="000000"/>
                </a:solidFill>
              </a:rPr>
              <a:t>Because data about different entities is stored in different tables, you may need to combine two or more tables to answer a particular question. For example, you may want to know the location of the department where an employee works. In this scenario, you need information from the EMP table (which contains data about employees) and the DEPT table (which contains information about departments). An RDBMS enables you to relate the data in one table to the data in another by using the foreign keys. A foreign key is a column or a set of columns that refer to a primary key in the same table or another table.</a:t>
            </a:r>
          </a:p>
          <a:p>
            <a:pPr lvl="1"/>
            <a:r>
              <a:rPr lang="en-US" smtClean="0">
                <a:solidFill>
                  <a:srgbClr val="000000"/>
                </a:solidFill>
              </a:rPr>
              <a:t>The ability to relate data in one table to data in another enables you to organize information in separate, manageable units. Employee data can be kept logically distinct from department data by storing it in a separate table.</a:t>
            </a:r>
          </a:p>
          <a:p>
            <a:r>
              <a:rPr lang="en-US" smtClean="0"/>
              <a:t>Guidelines for Primary Keys and Foreign Keys</a:t>
            </a:r>
          </a:p>
          <a:p>
            <a:pPr lvl="2">
              <a:lnSpc>
                <a:spcPct val="90000"/>
              </a:lnSpc>
            </a:pPr>
            <a:r>
              <a:rPr lang="en-US" smtClean="0"/>
              <a:t>No duplicate values are allowed in a primary key.</a:t>
            </a:r>
          </a:p>
          <a:p>
            <a:pPr lvl="2">
              <a:lnSpc>
                <a:spcPct val="90000"/>
              </a:lnSpc>
            </a:pPr>
            <a:r>
              <a:rPr lang="en-US" smtClean="0"/>
              <a:t>Primary keys generally cannot be changed.</a:t>
            </a:r>
          </a:p>
          <a:p>
            <a:pPr lvl="2">
              <a:lnSpc>
                <a:spcPct val="90000"/>
              </a:lnSpc>
            </a:pPr>
            <a:r>
              <a:rPr lang="en-US" smtClean="0"/>
              <a:t>Foreign keys are based on data values and are purely logical, not physical, pointers.</a:t>
            </a:r>
          </a:p>
          <a:p>
            <a:pPr lvl="2">
              <a:lnSpc>
                <a:spcPct val="90000"/>
              </a:lnSpc>
            </a:pPr>
            <a:r>
              <a:rPr lang="en-US" smtClean="0"/>
              <a:t>A foreign key value must match an existing primary key value or unique key value, or else be null.</a:t>
            </a:r>
          </a:p>
          <a:p>
            <a:pPr lvl="2">
              <a:lnSpc>
                <a:spcPct val="90000"/>
              </a:lnSpc>
            </a:pPr>
            <a:r>
              <a:rPr lang="en-US" smtClean="0"/>
              <a:t>You cannot define foreign keys without existing primary (unique) keys.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3938588" y="0"/>
            <a:ext cx="3013075" cy="461963"/>
          </a:xfrm>
          <a:prstGeom prst="rect">
            <a:avLst/>
          </a:prstGeom>
          <a:noFill/>
          <a:ln w="9525">
            <a:noFill/>
            <a:miter lim="800000"/>
            <a:headEnd/>
            <a:tailEnd/>
          </a:ln>
        </p:spPr>
        <p:txBody>
          <a:bodyPr wrap="none" lIns="92793" tIns="46397" rIns="92793" bIns="46397" anchor="ctr"/>
          <a:lstStyle/>
          <a:p>
            <a:endParaRPr lang="ar-SA"/>
          </a:p>
        </p:txBody>
      </p:sp>
      <p:sp>
        <p:nvSpPr>
          <p:cNvPr id="84995" name="Rectangle 3"/>
          <p:cNvSpPr>
            <a:spLocks noChangeArrowheads="1"/>
          </p:cNvSpPr>
          <p:nvPr/>
        </p:nvSpPr>
        <p:spPr bwMode="auto">
          <a:xfrm>
            <a:off x="-1588" y="0"/>
            <a:ext cx="3009901" cy="461963"/>
          </a:xfrm>
          <a:prstGeom prst="rect">
            <a:avLst/>
          </a:prstGeom>
          <a:noFill/>
          <a:ln w="9525">
            <a:noFill/>
            <a:miter lim="800000"/>
            <a:headEnd/>
            <a:tailEnd/>
          </a:ln>
        </p:spPr>
        <p:txBody>
          <a:bodyPr wrap="none" lIns="92793" tIns="46397" rIns="92793" bIns="46397" anchor="ctr"/>
          <a:lstStyle/>
          <a:p>
            <a:endParaRPr lang="ar-SA"/>
          </a:p>
        </p:txBody>
      </p:sp>
      <p:sp>
        <p:nvSpPr>
          <p:cNvPr id="84996" name="Rectangle 4"/>
          <p:cNvSpPr>
            <a:spLocks noGrp="1" noChangeArrowheads="1"/>
          </p:cNvSpPr>
          <p:nvPr>
            <p:ph type="body" idx="1"/>
          </p:nvPr>
        </p:nvSpPr>
        <p:spPr>
          <a:xfrm>
            <a:off x="461963" y="4816475"/>
            <a:ext cx="6097587" cy="3838575"/>
          </a:xfrm>
          <a:noFill/>
          <a:ln/>
        </p:spPr>
        <p:txBody>
          <a:bodyPr lIns="0" tIns="0" rIns="0" bIns="0"/>
          <a:lstStyle/>
          <a:p>
            <a:pPr defTabSz="452438">
              <a:tabLst>
                <a:tab pos="441325" algn="l"/>
              </a:tabLst>
            </a:pPr>
            <a:r>
              <a:rPr lang="en-US" smtClean="0"/>
              <a:t>Structured Query Language</a:t>
            </a:r>
          </a:p>
          <a:p>
            <a:pPr lvl="1" defTabSz="452438">
              <a:tabLst>
                <a:tab pos="441325" algn="l"/>
              </a:tabLst>
            </a:pPr>
            <a:r>
              <a:rPr lang="en-US" smtClean="0">
                <a:solidFill>
                  <a:srgbClr val="FC0128"/>
                </a:solidFill>
              </a:rPr>
              <a:t>SQL </a:t>
            </a:r>
            <a:r>
              <a:rPr lang="en-US" smtClean="0"/>
              <a:t>allows you to communicate with the server and has the following advantages:</a:t>
            </a:r>
          </a:p>
          <a:p>
            <a:pPr marL="436563" lvl="2" indent="-203200" defTabSz="452438">
              <a:tabLst>
                <a:tab pos="441325" algn="l"/>
              </a:tabLst>
            </a:pPr>
            <a:r>
              <a:rPr lang="en-US" smtClean="0">
                <a:solidFill>
                  <a:srgbClr val="000000"/>
                </a:solidFill>
              </a:rPr>
              <a:t>Efficient</a:t>
            </a:r>
          </a:p>
          <a:p>
            <a:pPr marL="436563" lvl="2" indent="-203200" defTabSz="452438">
              <a:tabLst>
                <a:tab pos="441325" algn="l"/>
              </a:tabLst>
            </a:pPr>
            <a:r>
              <a:rPr lang="en-US" smtClean="0">
                <a:solidFill>
                  <a:srgbClr val="000000"/>
                </a:solidFill>
              </a:rPr>
              <a:t>Easy to learn and use</a:t>
            </a:r>
          </a:p>
          <a:p>
            <a:pPr marL="436563" lvl="2" indent="-203200" defTabSz="452438">
              <a:tabLst>
                <a:tab pos="441325" algn="l"/>
              </a:tabLst>
            </a:pPr>
            <a:r>
              <a:rPr lang="en-US" smtClean="0">
                <a:solidFill>
                  <a:srgbClr val="000000"/>
                </a:solidFill>
              </a:rPr>
              <a:t>Functionally complete (SQL allows you to define, retrieve, and manipulate data in the tables.)</a:t>
            </a:r>
          </a:p>
          <a:p>
            <a:pPr defTabSz="452438">
              <a:tabLst>
                <a:tab pos="441325" algn="l"/>
              </a:tabLst>
            </a:pPr>
            <a:endParaRPr lang="en-US" smtClean="0">
              <a:solidFill>
                <a:srgbClr val="000000"/>
              </a:solidFill>
            </a:endParaRPr>
          </a:p>
          <a:p>
            <a:pPr defTabSz="452438">
              <a:tabLst>
                <a:tab pos="441325" algn="l"/>
              </a:tabLst>
            </a:pPr>
            <a:endParaRPr lang="en-US" smtClean="0">
              <a:solidFill>
                <a:srgbClr val="000000"/>
              </a:solidFill>
            </a:endParaRPr>
          </a:p>
          <a:p>
            <a:pPr defTabSz="452438">
              <a:tabLst>
                <a:tab pos="441325" algn="l"/>
              </a:tabLst>
            </a:pPr>
            <a:endParaRPr lang="en-US" smtClean="0">
              <a:solidFill>
                <a:srgbClr val="000000"/>
              </a:solidFill>
            </a:endParaRPr>
          </a:p>
          <a:p>
            <a:pPr defTabSz="452438">
              <a:tabLst>
                <a:tab pos="441325" algn="l"/>
              </a:tabLst>
            </a:pPr>
            <a:endParaRPr lang="en-US" smtClean="0">
              <a:solidFill>
                <a:srgbClr val="000000"/>
              </a:solidFill>
            </a:endParaRPr>
          </a:p>
          <a:p>
            <a:pPr defTabSz="452438">
              <a:tabLst>
                <a:tab pos="441325" algn="l"/>
              </a:tabLst>
            </a:pPr>
            <a:endParaRPr lang="en-US" smtClean="0">
              <a:solidFill>
                <a:srgbClr val="000000"/>
              </a:solidFill>
            </a:endParaRPr>
          </a:p>
        </p:txBody>
      </p:sp>
      <p:sp>
        <p:nvSpPr>
          <p:cNvPr id="84997" name="Rectangle 5"/>
          <p:cNvSpPr>
            <a:spLocks noGrp="1" noRot="1" noChangeAspect="1" noChangeArrowheads="1" noTextEdit="1"/>
          </p:cNvSpPr>
          <p:nvPr>
            <p:ph type="sldImg"/>
          </p:nvPr>
        </p:nvSpPr>
        <p:spPr>
          <a:xfrm>
            <a:off x="477838" y="169863"/>
            <a:ext cx="5994400" cy="4495800"/>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عنصر نائب لصورة الشريحة 1"/>
          <p:cNvSpPr>
            <a:spLocks noGrp="1" noRot="1" noChangeAspect="1" noTextEdit="1"/>
          </p:cNvSpPr>
          <p:nvPr>
            <p:ph type="sldImg"/>
          </p:nvPr>
        </p:nvSpPr>
        <p:spPr>
          <a:ln/>
        </p:spPr>
      </p:sp>
      <p:sp>
        <p:nvSpPr>
          <p:cNvPr id="86019" name="عنصر نائب للملاحظات 2"/>
          <p:cNvSpPr>
            <a:spLocks noGrp="1"/>
          </p:cNvSpPr>
          <p:nvPr>
            <p:ph type="body" idx="1"/>
          </p:nvPr>
        </p:nvSpPr>
        <p:spPr>
          <a:noFill/>
          <a:ln/>
        </p:spPr>
        <p:txBody>
          <a:bodyPr/>
          <a:lstStyle/>
          <a:p>
            <a:endParaRPr lang="ar-SA"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p:cNvSpPr>
          <p:nvPr/>
        </p:nvSpPr>
        <p:spPr bwMode="auto">
          <a:xfrm>
            <a:off x="3937000" y="0"/>
            <a:ext cx="3016250" cy="463550"/>
          </a:xfrm>
          <a:prstGeom prst="rect">
            <a:avLst/>
          </a:prstGeom>
          <a:noFill/>
          <a:ln w="9525">
            <a:noFill/>
            <a:miter lim="800000"/>
            <a:headEnd/>
            <a:tailEnd/>
          </a:ln>
        </p:spPr>
        <p:txBody>
          <a:bodyPr wrap="none" lIns="92793" tIns="46397" rIns="92793" bIns="46397" anchor="ctr"/>
          <a:lstStyle/>
          <a:p>
            <a:endParaRPr lang="ar-SA"/>
          </a:p>
        </p:txBody>
      </p:sp>
      <p:sp>
        <p:nvSpPr>
          <p:cNvPr id="87043" name="Rectangle 3"/>
          <p:cNvSpPr>
            <a:spLocks noChangeArrowheads="1"/>
          </p:cNvSpPr>
          <p:nvPr/>
        </p:nvSpPr>
        <p:spPr bwMode="auto">
          <a:xfrm>
            <a:off x="-3175" y="0"/>
            <a:ext cx="3013075" cy="463550"/>
          </a:xfrm>
          <a:prstGeom prst="rect">
            <a:avLst/>
          </a:prstGeom>
          <a:noFill/>
          <a:ln w="9525">
            <a:noFill/>
            <a:miter lim="800000"/>
            <a:headEnd/>
            <a:tailEnd/>
          </a:ln>
        </p:spPr>
        <p:txBody>
          <a:bodyPr wrap="none" lIns="92793" tIns="46397" rIns="92793" bIns="46397" anchor="ctr"/>
          <a:lstStyle/>
          <a:p>
            <a:endParaRPr lang="ar-SA"/>
          </a:p>
        </p:txBody>
      </p:sp>
      <p:sp>
        <p:nvSpPr>
          <p:cNvPr id="87044" name="Rectangle 4"/>
          <p:cNvSpPr>
            <a:spLocks noGrp="1" noChangeArrowheads="1"/>
          </p:cNvSpPr>
          <p:nvPr>
            <p:ph type="body" idx="1"/>
          </p:nvPr>
        </p:nvSpPr>
        <p:spPr>
          <a:noFill/>
          <a:ln/>
        </p:spPr>
        <p:txBody>
          <a:bodyPr/>
          <a:lstStyle/>
          <a:p>
            <a:r>
              <a:rPr lang="en-US" smtClean="0"/>
              <a:t>Controlling User Access</a:t>
            </a:r>
          </a:p>
          <a:p>
            <a:pPr lvl="1"/>
            <a:r>
              <a:rPr lang="en-US" smtClean="0"/>
              <a:t>In a multiple-user environment, you want to maintain security of the database access and use. With Oracle Server database security, you can do the following:</a:t>
            </a:r>
          </a:p>
          <a:p>
            <a:pPr marL="463550" lvl="2" indent="-231775"/>
            <a:r>
              <a:rPr lang="en-US" smtClean="0"/>
              <a:t>Control database access</a:t>
            </a:r>
          </a:p>
          <a:p>
            <a:pPr marL="463550" lvl="2" indent="-231775"/>
            <a:r>
              <a:rPr lang="en-US" smtClean="0"/>
              <a:t>Give access to specific objects in the database</a:t>
            </a:r>
          </a:p>
          <a:p>
            <a:pPr marL="463550" lvl="2" indent="-231775"/>
            <a:r>
              <a:rPr lang="en-US" smtClean="0"/>
              <a:t>Confirm given and received </a:t>
            </a:r>
            <a:r>
              <a:rPr lang="en-US" i="1" smtClean="0"/>
              <a:t>privileges</a:t>
            </a:r>
            <a:r>
              <a:rPr lang="en-US" smtClean="0"/>
              <a:t> with the Oracle data dictionary</a:t>
            </a:r>
          </a:p>
          <a:p>
            <a:pPr marL="463550" lvl="2" indent="-231775"/>
            <a:r>
              <a:rPr lang="en-US" smtClean="0"/>
              <a:t>Create synonyms for database objects</a:t>
            </a:r>
          </a:p>
          <a:p>
            <a:pPr lvl="1"/>
            <a:r>
              <a:rPr lang="en-US" smtClean="0">
                <a:solidFill>
                  <a:srgbClr val="FC0128"/>
                </a:solidFill>
              </a:rPr>
              <a:t>Database security </a:t>
            </a:r>
            <a:r>
              <a:rPr lang="en-US" smtClean="0"/>
              <a:t>can be classified into two categories: system security and data security. System security covers access and use of the database at the system level, such as username and password, disk space allocated to users, and system operations allowed by the user. Database security covers access and use of the database objects and the actions that those users can have on the objects.</a:t>
            </a:r>
          </a:p>
          <a:p>
            <a:endParaRPr lang="en-US" b="0" smtClean="0">
              <a:latin typeface="Times New Roman" pitchFamily="18" charset="0"/>
            </a:endParaRPr>
          </a:p>
        </p:txBody>
      </p:sp>
      <p:sp>
        <p:nvSpPr>
          <p:cNvPr id="87045" name="Rectangle 5"/>
          <p:cNvSpPr>
            <a:spLocks noGrp="1" noRot="1" noChangeAspect="1" noChangeArrowheads="1" noTextEdit="1"/>
          </p:cNvSpPr>
          <p:nvPr>
            <p:ph type="sldImg"/>
          </p:nvPr>
        </p:nvSpPr>
        <p:spPr>
          <a:xfrm>
            <a:off x="506413" y="160338"/>
            <a:ext cx="5934075" cy="4449762"/>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3937000" y="0"/>
            <a:ext cx="3016250" cy="463550"/>
          </a:xfrm>
          <a:prstGeom prst="rect">
            <a:avLst/>
          </a:prstGeom>
          <a:noFill/>
          <a:ln w="9525">
            <a:noFill/>
            <a:miter lim="800000"/>
            <a:headEnd/>
            <a:tailEnd/>
          </a:ln>
        </p:spPr>
        <p:txBody>
          <a:bodyPr wrap="none" lIns="92793" tIns="46397" rIns="92793" bIns="46397" anchor="ctr"/>
          <a:lstStyle/>
          <a:p>
            <a:endParaRPr lang="ar-SA"/>
          </a:p>
        </p:txBody>
      </p:sp>
      <p:sp>
        <p:nvSpPr>
          <p:cNvPr id="88067" name="Rectangle 3"/>
          <p:cNvSpPr>
            <a:spLocks noChangeArrowheads="1"/>
          </p:cNvSpPr>
          <p:nvPr/>
        </p:nvSpPr>
        <p:spPr bwMode="auto">
          <a:xfrm>
            <a:off x="-3175" y="0"/>
            <a:ext cx="3013075" cy="463550"/>
          </a:xfrm>
          <a:prstGeom prst="rect">
            <a:avLst/>
          </a:prstGeom>
          <a:noFill/>
          <a:ln w="9525">
            <a:noFill/>
            <a:miter lim="800000"/>
            <a:headEnd/>
            <a:tailEnd/>
          </a:ln>
        </p:spPr>
        <p:txBody>
          <a:bodyPr wrap="none" lIns="92793" tIns="46397" rIns="92793" bIns="46397" anchor="ctr"/>
          <a:lstStyle/>
          <a:p>
            <a:endParaRPr lang="ar-SA"/>
          </a:p>
        </p:txBody>
      </p:sp>
      <p:sp>
        <p:nvSpPr>
          <p:cNvPr id="88068" name="Rectangle 4"/>
          <p:cNvSpPr>
            <a:spLocks noGrp="1" noChangeArrowheads="1"/>
          </p:cNvSpPr>
          <p:nvPr>
            <p:ph type="body" idx="1"/>
          </p:nvPr>
        </p:nvSpPr>
        <p:spPr>
          <a:noFill/>
          <a:ln/>
        </p:spPr>
        <p:txBody>
          <a:bodyPr/>
          <a:lstStyle/>
          <a:p>
            <a:r>
              <a:rPr lang="en-US" smtClean="0"/>
              <a:t>Privileges</a:t>
            </a:r>
          </a:p>
          <a:p>
            <a:pPr lvl="1"/>
            <a:r>
              <a:rPr lang="en-US" smtClean="0">
                <a:solidFill>
                  <a:srgbClr val="FC0128"/>
                </a:solidFill>
              </a:rPr>
              <a:t>Privileges </a:t>
            </a:r>
            <a:r>
              <a:rPr lang="en-US" smtClean="0"/>
              <a:t>are the right to execute particular SQL statements. The database administrator is a high-level user with the ability to grant users access to the database and its objects. The users require </a:t>
            </a:r>
            <a:r>
              <a:rPr lang="en-US" i="1" smtClean="0">
                <a:solidFill>
                  <a:srgbClr val="FC0128"/>
                </a:solidFill>
              </a:rPr>
              <a:t>system privileges</a:t>
            </a:r>
            <a:r>
              <a:rPr lang="en-US" smtClean="0">
                <a:solidFill>
                  <a:srgbClr val="FC0128"/>
                </a:solidFill>
              </a:rPr>
              <a:t> </a:t>
            </a:r>
            <a:r>
              <a:rPr lang="en-US" smtClean="0"/>
              <a:t>to gain access to the database and </a:t>
            </a:r>
            <a:r>
              <a:rPr lang="en-US" i="1" smtClean="0">
                <a:solidFill>
                  <a:srgbClr val="FC0128"/>
                </a:solidFill>
              </a:rPr>
              <a:t>object privileges</a:t>
            </a:r>
            <a:r>
              <a:rPr lang="en-US" smtClean="0">
                <a:solidFill>
                  <a:srgbClr val="FC0128"/>
                </a:solidFill>
              </a:rPr>
              <a:t> </a:t>
            </a:r>
            <a:r>
              <a:rPr lang="en-US" smtClean="0"/>
              <a:t>to manipulate the content of the objects in the database. Users can also be given the privilege to grant additional privileges to other users or to </a:t>
            </a:r>
            <a:r>
              <a:rPr lang="en-US" i="1" smtClean="0">
                <a:solidFill>
                  <a:srgbClr val="FC0128"/>
                </a:solidFill>
              </a:rPr>
              <a:t>roles</a:t>
            </a:r>
            <a:r>
              <a:rPr lang="en-US" smtClean="0">
                <a:solidFill>
                  <a:srgbClr val="FC0128"/>
                </a:solidFill>
              </a:rPr>
              <a:t>,</a:t>
            </a:r>
            <a:r>
              <a:rPr lang="en-US" smtClean="0"/>
              <a:t> which are named groups of related privileges.</a:t>
            </a:r>
            <a:endParaRPr lang="en-US" b="1" smtClean="0"/>
          </a:p>
          <a:p>
            <a:r>
              <a:rPr lang="en-US" smtClean="0"/>
              <a:t>Schema</a:t>
            </a:r>
          </a:p>
          <a:p>
            <a:pPr lvl="1"/>
            <a:r>
              <a:rPr lang="en-US" smtClean="0"/>
              <a:t>A </a:t>
            </a:r>
            <a:r>
              <a:rPr lang="en-US" i="1" smtClean="0"/>
              <a:t>schema</a:t>
            </a:r>
            <a:r>
              <a:rPr lang="en-US" smtClean="0"/>
              <a:t> is a collection of objects, such as tables, views, and sequences. The </a:t>
            </a:r>
            <a:r>
              <a:rPr lang="en-US" smtClean="0">
                <a:solidFill>
                  <a:srgbClr val="FC0128"/>
                </a:solidFill>
              </a:rPr>
              <a:t>schema </a:t>
            </a:r>
            <a:r>
              <a:rPr lang="en-US" smtClean="0"/>
              <a:t>is owned by a database user and has the same name as that user.</a:t>
            </a:r>
          </a:p>
          <a:p>
            <a:pPr lvl="1"/>
            <a:r>
              <a:rPr lang="en-US" smtClean="0"/>
              <a:t>For more information, see </a:t>
            </a:r>
            <a:r>
              <a:rPr lang="en-US" i="1" smtClean="0"/>
              <a:t>Oracle Server Application Developer</a:t>
            </a:r>
            <a:r>
              <a:rPr lang="en-US" i="1" smtClean="0">
                <a:latin typeface="Arial" pitchFamily="34" charset="0"/>
              </a:rPr>
              <a:t>’</a:t>
            </a:r>
            <a:r>
              <a:rPr lang="en-US" i="1" smtClean="0"/>
              <a:t>s Guide, </a:t>
            </a:r>
            <a:r>
              <a:rPr lang="en-US" smtClean="0"/>
              <a:t>Release 8, </a:t>
            </a:r>
            <a:r>
              <a:rPr lang="en-US" smtClean="0">
                <a:latin typeface="Arial" pitchFamily="34" charset="0"/>
              </a:rPr>
              <a:t>“</a:t>
            </a:r>
            <a:r>
              <a:rPr lang="en-US" smtClean="0"/>
              <a:t>Establishing a Security Policy</a:t>
            </a:r>
            <a:r>
              <a:rPr lang="en-US" smtClean="0">
                <a:latin typeface="Arial" pitchFamily="34" charset="0"/>
              </a:rPr>
              <a:t>”</a:t>
            </a:r>
            <a:r>
              <a:rPr lang="en-US" smtClean="0"/>
              <a:t> section, and </a:t>
            </a:r>
            <a:r>
              <a:rPr lang="en-US" i="1" smtClean="0"/>
              <a:t>Oracle Server Concepts Manual</a:t>
            </a:r>
            <a:r>
              <a:rPr lang="en-US" smtClean="0"/>
              <a:t>, Release 8, </a:t>
            </a:r>
            <a:r>
              <a:rPr lang="en-US" smtClean="0">
                <a:latin typeface="Arial" pitchFamily="34" charset="0"/>
              </a:rPr>
              <a:t>“</a:t>
            </a:r>
            <a:r>
              <a:rPr lang="en-US" smtClean="0"/>
              <a:t>Database Security</a:t>
            </a:r>
            <a:r>
              <a:rPr lang="en-US" smtClean="0">
                <a:latin typeface="Arial" pitchFamily="34" charset="0"/>
              </a:rPr>
              <a:t>”</a:t>
            </a:r>
            <a:r>
              <a:rPr lang="en-US" smtClean="0"/>
              <a:t> topic.</a:t>
            </a:r>
          </a:p>
          <a:p>
            <a:pPr lvl="1"/>
            <a:endParaRPr lang="en-US" smtClean="0"/>
          </a:p>
          <a:p>
            <a:endParaRPr lang="en-US" b="0" smtClean="0">
              <a:latin typeface="Times New Roman" pitchFamily="18" charset="0"/>
            </a:endParaRPr>
          </a:p>
        </p:txBody>
      </p:sp>
      <p:sp>
        <p:nvSpPr>
          <p:cNvPr id="88069" name="Rectangle 5"/>
          <p:cNvSpPr>
            <a:spLocks noGrp="1" noRot="1" noChangeAspect="1" noChangeArrowheads="1" noTextEdit="1"/>
          </p:cNvSpPr>
          <p:nvPr>
            <p:ph type="sldImg"/>
          </p:nvPr>
        </p:nvSpPr>
        <p:spPr>
          <a:xfrm>
            <a:off x="506413" y="158750"/>
            <a:ext cx="5934075" cy="4451350"/>
          </a:xfrm>
          <a:ln cap="flat"/>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Rectangle 2"/>
          <p:cNvSpPr>
            <a:spLocks noChangeArrowheads="1"/>
          </p:cNvSpPr>
          <p:nvPr/>
        </p:nvSpPr>
        <p:spPr bwMode="hidden">
          <a:xfrm>
            <a:off x="0" y="0"/>
            <a:ext cx="8648700" cy="6038850"/>
          </a:xfrm>
          <a:prstGeom prst="rect">
            <a:avLst/>
          </a:prstGeom>
          <a:gradFill rotWithShape="0">
            <a:gsLst>
              <a:gs pos="0">
                <a:srgbClr val="000066"/>
              </a:gs>
              <a:gs pos="100000">
                <a:srgbClr val="660033"/>
              </a:gs>
            </a:gsLst>
            <a:lin ang="2700000" scaled="1"/>
          </a:gradFill>
          <a:ln w="9525">
            <a:noFill/>
            <a:miter lim="800000"/>
            <a:headEnd/>
            <a:tailEnd/>
          </a:ln>
          <a:effectLst/>
        </p:spPr>
        <p:txBody>
          <a:bodyPr wrap="none" anchor="ctr"/>
          <a:lstStyle/>
          <a:p>
            <a:pPr>
              <a:defRPr/>
            </a:pPr>
            <a:endParaRPr lang="ar-SA"/>
          </a:p>
        </p:txBody>
      </p:sp>
      <p:pic>
        <p:nvPicPr>
          <p:cNvPr id="5" name="Picture 3"/>
          <p:cNvPicPr>
            <a:picLocks noChangeArrowheads="1"/>
          </p:cNvPicPr>
          <p:nvPr/>
        </p:nvPicPr>
        <p:blipFill>
          <a:blip r:embed="rId2" cstate="print"/>
          <a:srcRect/>
          <a:stretch>
            <a:fillRect/>
          </a:stretch>
        </p:blipFill>
        <p:spPr bwMode="auto">
          <a:xfrm>
            <a:off x="6634163" y="6335713"/>
            <a:ext cx="1604962" cy="177800"/>
          </a:xfrm>
          <a:prstGeom prst="rect">
            <a:avLst/>
          </a:prstGeom>
          <a:noFill/>
          <a:ln w="9525">
            <a:noFill/>
            <a:miter lim="800000"/>
            <a:headEnd/>
            <a:tailEnd/>
          </a:ln>
        </p:spPr>
      </p:pic>
      <p:sp>
        <p:nvSpPr>
          <p:cNvPr id="6" name="Rectangle 7"/>
          <p:cNvSpPr>
            <a:spLocks noChangeArrowheads="1"/>
          </p:cNvSpPr>
          <p:nvPr/>
        </p:nvSpPr>
        <p:spPr bwMode="hidden">
          <a:xfrm>
            <a:off x="4064000" y="1104900"/>
            <a:ext cx="1028700" cy="1028700"/>
          </a:xfrm>
          <a:prstGeom prst="rect">
            <a:avLst/>
          </a:prstGeom>
          <a:gradFill rotWithShape="0">
            <a:gsLst>
              <a:gs pos="0">
                <a:srgbClr val="660033">
                  <a:gamma/>
                  <a:shade val="69804"/>
                  <a:invGamma/>
                </a:srgbClr>
              </a:gs>
              <a:gs pos="100000">
                <a:srgbClr val="660033"/>
              </a:gs>
            </a:gsLst>
            <a:lin ang="2700000" scaled="1"/>
          </a:gra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7" name="Rectangle 8"/>
          <p:cNvSpPr>
            <a:spLocks noChangeArrowheads="1"/>
          </p:cNvSpPr>
          <p:nvPr/>
        </p:nvSpPr>
        <p:spPr bwMode="gray">
          <a:xfrm>
            <a:off x="4268788" y="1154113"/>
            <a:ext cx="608012" cy="1006475"/>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6000">
                <a:solidFill>
                  <a:srgbClr val="FFCC66"/>
                </a:solidFill>
                <a:effectLst>
                  <a:outerShdw blurRad="38100" dist="38100" dir="2700000" algn="tl">
                    <a:srgbClr val="000000"/>
                  </a:outerShdw>
                </a:effectLst>
                <a:latin typeface="Arial" pitchFamily="34" charset="0"/>
              </a:rPr>
              <a:t>1</a:t>
            </a:r>
          </a:p>
        </p:txBody>
      </p:sp>
      <p:sp>
        <p:nvSpPr>
          <p:cNvPr id="2053" name="Rectangle 5"/>
          <p:cNvSpPr>
            <a:spLocks noGrp="1" noChangeArrowheads="1"/>
          </p:cNvSpPr>
          <p:nvPr>
            <p:ph type="ctrTitle" sz="quarter"/>
          </p:nvPr>
        </p:nvSpPr>
        <p:spPr>
          <a:xfrm>
            <a:off x="927100" y="2667000"/>
            <a:ext cx="7302500" cy="1181100"/>
          </a:xfrm>
        </p:spPr>
        <p:txBody>
          <a:bodyPr/>
          <a:lstStyle>
            <a:lvl1pPr>
              <a:defRPr/>
            </a:lvl1pPr>
          </a:lstStyle>
          <a:p>
            <a:r>
              <a:rPr lang="en-US"/>
              <a:t>Click to edit Master title style</a:t>
            </a:r>
          </a:p>
        </p:txBody>
      </p:sp>
      <p:sp>
        <p:nvSpPr>
          <p:cNvPr id="2054" name="Rectangle 6"/>
          <p:cNvSpPr>
            <a:spLocks noGrp="1" noChangeArrowheads="1"/>
          </p:cNvSpPr>
          <p:nvPr>
            <p:ph type="subTitle" sz="quarter" idx="1"/>
          </p:nvPr>
        </p:nvSpPr>
        <p:spPr>
          <a:xfrm>
            <a:off x="914400" y="3886200"/>
            <a:ext cx="7327900" cy="641350"/>
          </a:xfrm>
        </p:spPr>
        <p:txBody>
          <a:bodyPr/>
          <a:lstStyle>
            <a:lvl1pPr algn="ctr" defTabSz="914400">
              <a:tabLst/>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399213" y="511175"/>
            <a:ext cx="1846262" cy="34496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60425" y="511175"/>
            <a:ext cx="5386388" cy="34496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60425" y="1795463"/>
            <a:ext cx="3616325" cy="216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29150" y="1795463"/>
            <a:ext cx="3616325" cy="216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00"/>
            </a:gs>
            <a:gs pos="39999">
              <a:srgbClr val="0A128C"/>
            </a:gs>
            <a:gs pos="70000">
              <a:srgbClr val="181CC7"/>
            </a:gs>
            <a:gs pos="88000">
              <a:srgbClr val="7005D4"/>
            </a:gs>
            <a:gs pos="100000">
              <a:srgbClr val="8C3D91"/>
            </a:gs>
          </a:gsLst>
          <a:lin ang="27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hidden">
          <a:xfrm>
            <a:off x="0" y="0"/>
            <a:ext cx="8648700" cy="6038850"/>
          </a:xfrm>
          <a:prstGeom prst="rect">
            <a:avLst/>
          </a:prstGeom>
          <a:gradFill rotWithShape="0">
            <a:gsLst>
              <a:gs pos="0">
                <a:srgbClr val="000066"/>
              </a:gs>
              <a:gs pos="100000">
                <a:srgbClr val="660033"/>
              </a:gs>
            </a:gsLst>
            <a:lin ang="2700000" scaled="1"/>
          </a:gradFill>
          <a:ln w="9525">
            <a:noFill/>
            <a:miter lim="800000"/>
            <a:headEnd/>
            <a:tailEnd/>
          </a:ln>
          <a:effectLst/>
        </p:spPr>
        <p:txBody>
          <a:bodyPr wrap="none" anchor="ctr"/>
          <a:lstStyle/>
          <a:p>
            <a:pPr>
              <a:defRPr/>
            </a:pPr>
            <a:endParaRPr lang="ar-SA"/>
          </a:p>
        </p:txBody>
      </p:sp>
      <p:sp>
        <p:nvSpPr>
          <p:cNvPr id="1027" name="Rectangle 3"/>
          <p:cNvSpPr>
            <a:spLocks noGrp="1" noChangeArrowheads="1"/>
          </p:cNvSpPr>
          <p:nvPr>
            <p:ph type="title"/>
          </p:nvPr>
        </p:nvSpPr>
        <p:spPr bwMode="auto">
          <a:xfrm>
            <a:off x="922338" y="511175"/>
            <a:ext cx="7299325" cy="881063"/>
          </a:xfrm>
          <a:prstGeom prst="rect">
            <a:avLst/>
          </a:prstGeom>
          <a:noFill/>
          <a:ln w="9525">
            <a:noFill/>
            <a:miter lim="800000"/>
            <a:headEnd/>
            <a:tailEnd/>
          </a:ln>
          <a:effectLst>
            <a:outerShdw dist="53882" dir="2700000" algn="ctr" rotWithShape="0">
              <a:srgbClr val="000000">
                <a:alpha val="50000"/>
              </a:srgbClr>
            </a:outerShdw>
          </a:effec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860425" y="1795463"/>
            <a:ext cx="7385050" cy="2165350"/>
          </a:xfrm>
          <a:prstGeom prst="rect">
            <a:avLst/>
          </a:prstGeom>
          <a:noFill/>
          <a:ln w="9525">
            <a:noFill/>
            <a:miter lim="800000"/>
            <a:headEnd/>
            <a:tailEnd/>
          </a:ln>
          <a:effectLst>
            <a:outerShdw dist="53882" dir="2700000" algn="ctr" rotWithShape="0">
              <a:srgbClr val="000000">
                <a:alpha val="50000"/>
              </a:srgbClr>
            </a:outerShdw>
          </a:effectLst>
        </p:spPr>
        <p:txBody>
          <a:bodyPr vert="horz" wrap="square" lIns="92075" tIns="46038" rIns="92075" bIns="46038" numCol="1" anchor="t" anchorCtr="0" compatLnSpc="1">
            <a:prstTxWarp prst="textNoShape">
              <a:avLst/>
            </a:prstTxWarp>
            <a:spAutoFit/>
          </a:bodyPr>
          <a:lstStyle/>
          <a:p>
            <a:pPr lvl="0"/>
            <a:endParaRPr lang="en-US" smtClean="0"/>
          </a:p>
          <a:p>
            <a:pPr lvl="1"/>
            <a:r>
              <a:rPr lang="en-US" smtClean="0"/>
              <a:t>First Level</a:t>
            </a:r>
          </a:p>
          <a:p>
            <a:pPr lvl="2"/>
            <a:r>
              <a:rPr lang="en-US" smtClean="0"/>
              <a:t>Second Level</a:t>
            </a:r>
          </a:p>
          <a:p>
            <a:pPr lvl="0"/>
            <a:r>
              <a:rPr lang="en-US" smtClean="0"/>
              <a:t>	</a:t>
            </a:r>
          </a:p>
        </p:txBody>
      </p:sp>
      <p:sp>
        <p:nvSpPr>
          <p:cNvPr id="1029" name="Rectangle 5"/>
          <p:cNvSpPr>
            <a:spLocks noChangeArrowheads="1"/>
          </p:cNvSpPr>
          <p:nvPr/>
        </p:nvSpPr>
        <p:spPr bwMode="auto">
          <a:xfrm>
            <a:off x="815975" y="6294438"/>
            <a:ext cx="504825" cy="274637"/>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200" b="0">
                <a:solidFill>
                  <a:srgbClr val="0066FF"/>
                </a:solidFill>
                <a:latin typeface="Arial" pitchFamily="34" charset="0"/>
              </a:rPr>
              <a:t>1-</a:t>
            </a:r>
            <a:fld id="{94C425CC-9129-420F-88A6-7B0046343B74}" type="slidenum">
              <a:rPr lang="ar-SA" sz="1200" b="0">
                <a:solidFill>
                  <a:srgbClr val="0066FF"/>
                </a:solidFill>
                <a:latin typeface="Arial" pitchFamily="34" charset="0"/>
              </a:rPr>
              <a:pPr algn="l">
                <a:lnSpc>
                  <a:spcPct val="100000"/>
                </a:lnSpc>
                <a:spcBef>
                  <a:spcPct val="0"/>
                </a:spcBef>
                <a:defRPr/>
              </a:pPr>
              <a:t>‹#›</a:t>
            </a:fld>
            <a:endParaRPr lang="en-US" sz="1200" b="0">
              <a:solidFill>
                <a:srgbClr val="0066FF"/>
              </a:solidFill>
              <a:latin typeface="Arial" pitchFamily="34" charset="0"/>
            </a:endParaRPr>
          </a:p>
        </p:txBody>
      </p:sp>
      <p:pic>
        <p:nvPicPr>
          <p:cNvPr id="4102" name="Picture 6"/>
          <p:cNvPicPr>
            <a:picLocks noChangeArrowheads="1"/>
          </p:cNvPicPr>
          <p:nvPr/>
        </p:nvPicPr>
        <p:blipFill>
          <a:blip r:embed="rId13" cstate="print"/>
          <a:srcRect/>
          <a:stretch>
            <a:fillRect/>
          </a:stretch>
        </p:blipFill>
        <p:spPr bwMode="auto">
          <a:xfrm>
            <a:off x="6634163" y="6335713"/>
            <a:ext cx="1604962" cy="17780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221" r:id="rId1"/>
    <p:sldLayoutId id="2147484222" r:id="rId2"/>
    <p:sldLayoutId id="2147484223" r:id="rId3"/>
    <p:sldLayoutId id="2147484224" r:id="rId4"/>
    <p:sldLayoutId id="2147484225" r:id="rId5"/>
    <p:sldLayoutId id="2147484226" r:id="rId6"/>
    <p:sldLayoutId id="2147484227" r:id="rId7"/>
    <p:sldLayoutId id="2147484228" r:id="rId8"/>
    <p:sldLayoutId id="2147484229" r:id="rId9"/>
    <p:sldLayoutId id="2147484230" r:id="rId10"/>
    <p:sldLayoutId id="2147484231" r:id="rId11"/>
  </p:sldLayoutIdLst>
  <p:hf hdr="0"/>
  <p:txStyles>
    <p:titleStyle>
      <a:lvl1pPr algn="ctr" rtl="0" eaLnBrk="0" fontAlgn="base" hangingPunct="0">
        <a:spcBef>
          <a:spcPct val="0"/>
        </a:spcBef>
        <a:spcAft>
          <a:spcPct val="0"/>
        </a:spcAft>
        <a:defRPr sz="3600" b="1">
          <a:solidFill>
            <a:srgbClr val="FFCC66"/>
          </a:solidFill>
          <a:latin typeface="+mj-lt"/>
          <a:ea typeface="+mj-ea"/>
          <a:cs typeface="+mj-cs"/>
        </a:defRPr>
      </a:lvl1pPr>
      <a:lvl2pPr algn="ctr" rtl="0" eaLnBrk="0" fontAlgn="base" hangingPunct="0">
        <a:spcBef>
          <a:spcPct val="0"/>
        </a:spcBef>
        <a:spcAft>
          <a:spcPct val="0"/>
        </a:spcAft>
        <a:defRPr sz="3600" b="1">
          <a:solidFill>
            <a:srgbClr val="FFCC66"/>
          </a:solidFill>
          <a:latin typeface="Arial" pitchFamily="34" charset="0"/>
          <a:cs typeface="Arial" pitchFamily="34" charset="0"/>
        </a:defRPr>
      </a:lvl2pPr>
      <a:lvl3pPr algn="ctr" rtl="0" eaLnBrk="0" fontAlgn="base" hangingPunct="0">
        <a:spcBef>
          <a:spcPct val="0"/>
        </a:spcBef>
        <a:spcAft>
          <a:spcPct val="0"/>
        </a:spcAft>
        <a:defRPr sz="3600" b="1">
          <a:solidFill>
            <a:srgbClr val="FFCC66"/>
          </a:solidFill>
          <a:latin typeface="Arial" pitchFamily="34" charset="0"/>
          <a:cs typeface="Arial" pitchFamily="34" charset="0"/>
        </a:defRPr>
      </a:lvl3pPr>
      <a:lvl4pPr algn="ctr" rtl="0" eaLnBrk="0" fontAlgn="base" hangingPunct="0">
        <a:spcBef>
          <a:spcPct val="0"/>
        </a:spcBef>
        <a:spcAft>
          <a:spcPct val="0"/>
        </a:spcAft>
        <a:defRPr sz="3600" b="1">
          <a:solidFill>
            <a:srgbClr val="FFCC66"/>
          </a:solidFill>
          <a:latin typeface="Arial" pitchFamily="34" charset="0"/>
          <a:cs typeface="Arial" pitchFamily="34" charset="0"/>
        </a:defRPr>
      </a:lvl4pPr>
      <a:lvl5pPr algn="ctr" rtl="0" eaLnBrk="0" fontAlgn="base" hangingPunct="0">
        <a:spcBef>
          <a:spcPct val="0"/>
        </a:spcBef>
        <a:spcAft>
          <a:spcPct val="0"/>
        </a:spcAft>
        <a:defRPr sz="3600" b="1">
          <a:solidFill>
            <a:srgbClr val="FFCC66"/>
          </a:solidFill>
          <a:latin typeface="Arial" pitchFamily="34" charset="0"/>
          <a:cs typeface="Arial" pitchFamily="34" charset="0"/>
        </a:defRPr>
      </a:lvl5pPr>
      <a:lvl6pPr marL="457200" algn="ctr" rtl="0" eaLnBrk="0" fontAlgn="base" hangingPunct="0">
        <a:spcBef>
          <a:spcPct val="0"/>
        </a:spcBef>
        <a:spcAft>
          <a:spcPct val="0"/>
        </a:spcAft>
        <a:defRPr sz="3600" b="1">
          <a:solidFill>
            <a:srgbClr val="FFCC66"/>
          </a:solidFill>
          <a:latin typeface="Arial" pitchFamily="34" charset="0"/>
          <a:cs typeface="Arial" pitchFamily="34" charset="0"/>
        </a:defRPr>
      </a:lvl6pPr>
      <a:lvl7pPr marL="914400" algn="ctr" rtl="0" eaLnBrk="0" fontAlgn="base" hangingPunct="0">
        <a:spcBef>
          <a:spcPct val="0"/>
        </a:spcBef>
        <a:spcAft>
          <a:spcPct val="0"/>
        </a:spcAft>
        <a:defRPr sz="3600" b="1">
          <a:solidFill>
            <a:srgbClr val="FFCC66"/>
          </a:solidFill>
          <a:latin typeface="Arial" pitchFamily="34" charset="0"/>
          <a:cs typeface="Arial" pitchFamily="34" charset="0"/>
        </a:defRPr>
      </a:lvl7pPr>
      <a:lvl8pPr marL="1371600" algn="ctr" rtl="0" eaLnBrk="0" fontAlgn="base" hangingPunct="0">
        <a:spcBef>
          <a:spcPct val="0"/>
        </a:spcBef>
        <a:spcAft>
          <a:spcPct val="0"/>
        </a:spcAft>
        <a:defRPr sz="3600" b="1">
          <a:solidFill>
            <a:srgbClr val="FFCC66"/>
          </a:solidFill>
          <a:latin typeface="Arial" pitchFamily="34" charset="0"/>
          <a:cs typeface="Arial" pitchFamily="34" charset="0"/>
        </a:defRPr>
      </a:lvl8pPr>
      <a:lvl9pPr marL="1828800" algn="ctr" rtl="0" eaLnBrk="0" fontAlgn="base" hangingPunct="0">
        <a:spcBef>
          <a:spcPct val="0"/>
        </a:spcBef>
        <a:spcAft>
          <a:spcPct val="0"/>
        </a:spcAft>
        <a:defRPr sz="3600" b="1">
          <a:solidFill>
            <a:srgbClr val="FFCC66"/>
          </a:solidFill>
          <a:latin typeface="Arial" pitchFamily="34" charset="0"/>
          <a:cs typeface="Arial" pitchFamily="34" charset="0"/>
        </a:defRPr>
      </a:lvl9pPr>
    </p:titleStyle>
    <p:bodyStyle>
      <a:lvl1pPr marL="342900" indent="-342900" algn="l" defTabSz="346075" rtl="0" eaLnBrk="0" fontAlgn="base" hangingPunct="0">
        <a:lnSpc>
          <a:spcPct val="95000"/>
        </a:lnSpc>
        <a:spcBef>
          <a:spcPct val="35000"/>
        </a:spcBef>
        <a:spcAft>
          <a:spcPct val="0"/>
        </a:spcAft>
        <a:buChar char="•"/>
        <a:tabLst>
          <a:tab pos="571500" algn="l"/>
        </a:tabLst>
        <a:defRPr sz="2800" b="1">
          <a:solidFill>
            <a:srgbClr val="FFFFCC"/>
          </a:solidFill>
          <a:effectLst>
            <a:outerShdw blurRad="38100" dist="38100" dir="2700000" algn="tl">
              <a:srgbClr val="000000"/>
            </a:outerShdw>
          </a:effectLst>
          <a:latin typeface="+mn-lt"/>
          <a:ea typeface="+mn-ea"/>
          <a:cs typeface="+mn-cs"/>
        </a:defRPr>
      </a:lvl1pPr>
      <a:lvl2pPr marL="341313" indent="-227013" algn="l" defTabSz="346075" rtl="0" eaLnBrk="0" fontAlgn="base" hangingPunct="0">
        <a:lnSpc>
          <a:spcPct val="95000"/>
        </a:lnSpc>
        <a:spcBef>
          <a:spcPct val="35000"/>
        </a:spcBef>
        <a:spcAft>
          <a:spcPct val="0"/>
        </a:spcAft>
        <a:buClr>
          <a:srgbClr val="FFCC66"/>
        </a:buClr>
        <a:buSzPct val="100000"/>
        <a:buChar char="•"/>
        <a:tabLst>
          <a:tab pos="571500" algn="l"/>
        </a:tabLst>
        <a:defRPr sz="2800" b="1">
          <a:solidFill>
            <a:srgbClr val="F8F8D3"/>
          </a:solidFill>
          <a:latin typeface="+mn-lt"/>
          <a:cs typeface="+mn-cs"/>
        </a:defRPr>
      </a:lvl2pPr>
      <a:lvl3pPr marL="741363" indent="-285750" algn="l" defTabSz="346075" rtl="0" eaLnBrk="0" fontAlgn="base" hangingPunct="0">
        <a:lnSpc>
          <a:spcPct val="95000"/>
        </a:lnSpc>
        <a:spcBef>
          <a:spcPct val="35000"/>
        </a:spcBef>
        <a:spcAft>
          <a:spcPct val="0"/>
        </a:spcAft>
        <a:buClr>
          <a:srgbClr val="FFCC66"/>
        </a:buClr>
        <a:buSzPct val="90000"/>
        <a:buChar char="–"/>
        <a:tabLst>
          <a:tab pos="571500" algn="l"/>
        </a:tabLst>
        <a:defRPr sz="2800" b="1">
          <a:solidFill>
            <a:srgbClr val="F8F8D3"/>
          </a:solidFill>
          <a:latin typeface="+mn-lt"/>
          <a:cs typeface="+mn-cs"/>
        </a:defRPr>
      </a:lvl3pPr>
      <a:lvl4pPr marL="16002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4pPr>
      <a:lvl5pPr marL="20574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5pPr>
      <a:lvl6pPr marL="25146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6pPr>
      <a:lvl7pPr marL="29718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7pPr>
      <a:lvl8pPr marL="34290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8pPr>
      <a:lvl9pPr marL="3886200" indent="-228600" algn="l" defTabSz="346075" rtl="0" eaLnBrk="0" fontAlgn="base" hangingPunct="0">
        <a:spcBef>
          <a:spcPct val="20000"/>
        </a:spcBef>
        <a:spcAft>
          <a:spcPct val="0"/>
        </a:spcAft>
        <a:buChar char="•"/>
        <a:tabLst>
          <a:tab pos="571500" algn="l"/>
        </a:tabLst>
        <a:defRPr sz="2000">
          <a:solidFill>
            <a:schemeClr val="tx1"/>
          </a:solidFill>
          <a:latin typeface="Times New Roman" pitchFamily="18" charset="0"/>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447800"/>
            <a:ext cx="8001000" cy="3581400"/>
          </a:xfrm>
        </p:spPr>
        <p:txBody>
          <a:bodyPr/>
          <a:lstStyle/>
          <a:p>
            <a:pPr>
              <a:defRPr/>
            </a:pPr>
            <a:r>
              <a:rPr lang="en-US" sz="7200" dirty="0" smtClean="0">
                <a:latin typeface="Castellar" pitchFamily="18" charset="0"/>
              </a:rPr>
              <a:t>ORACLE </a:t>
            </a:r>
            <a:br>
              <a:rPr lang="en-US" sz="7200" dirty="0" smtClean="0">
                <a:latin typeface="Castellar" pitchFamily="18" charset="0"/>
              </a:rPr>
            </a:br>
            <a:r>
              <a:rPr lang="en-US" sz="6600" dirty="0" smtClean="0">
                <a:latin typeface="Castellar" pitchFamily="18" charset="0"/>
              </a:rPr>
              <a:t>&amp; </a:t>
            </a:r>
            <a:br>
              <a:rPr lang="en-US" sz="6600" dirty="0" smtClean="0">
                <a:latin typeface="Castellar" pitchFamily="18" charset="0"/>
              </a:rPr>
            </a:br>
            <a:r>
              <a:rPr lang="en-US" sz="7200" dirty="0" smtClean="0">
                <a:latin typeface="Castellar" pitchFamily="18" charset="0"/>
              </a:rPr>
              <a:t>SQL</a:t>
            </a:r>
          </a:p>
        </p:txBody>
      </p:sp>
      <p:grpSp>
        <p:nvGrpSpPr>
          <p:cNvPr id="2" name="Group 9"/>
          <p:cNvGrpSpPr>
            <a:grpSpLocks/>
          </p:cNvGrpSpPr>
          <p:nvPr/>
        </p:nvGrpSpPr>
        <p:grpSpPr bwMode="auto">
          <a:xfrm>
            <a:off x="8386763" y="6324600"/>
            <a:ext cx="414337" cy="292100"/>
            <a:chOff x="5283" y="3984"/>
            <a:chExt cx="261" cy="184"/>
          </a:xfrm>
        </p:grpSpPr>
        <p:sp>
          <p:nvSpPr>
            <p:cNvPr id="16388" name="Rectangle 3"/>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16389" name="Rectangle 4"/>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16390" name="Rectangle 5"/>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16391" name="Freeform 6"/>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16392" name="Freeform 7"/>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16393" name="Freeform 8"/>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overrideClrMapping bg1="dk2" tx1="lt1" bg2="dk1" tx2="lt2" accent1="accent1" accent2="accent2" accent3="accent3" accent4="accent4" accent5="accent5" accent6="accent6" hlink="hlink" folHlink="folHlink"/>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122"/>
                                        </p:tgtEl>
                                        <p:attrNameLst>
                                          <p:attrName>style.visibility</p:attrName>
                                        </p:attrNameLst>
                                      </p:cBhvr>
                                      <p:to>
                                        <p:strVal val="visible"/>
                                      </p:to>
                                    </p:set>
                                    <p:anim calcmode="lin" valueType="num">
                                      <p:cBhvr additive="base">
                                        <p:cTn id="11" dur="2000" fill="hold"/>
                                        <p:tgtEl>
                                          <p:spTgt spid="5122"/>
                                        </p:tgtEl>
                                        <p:attrNameLst>
                                          <p:attrName>ppt_x</p:attrName>
                                        </p:attrNameLst>
                                      </p:cBhvr>
                                      <p:tavLst>
                                        <p:tav tm="0">
                                          <p:val>
                                            <p:strVal val="#ppt_x"/>
                                          </p:val>
                                        </p:tav>
                                        <p:tav tm="100000">
                                          <p:val>
                                            <p:strVal val="#ppt_x"/>
                                          </p:val>
                                        </p:tav>
                                      </p:tavLst>
                                    </p:anim>
                                    <p:anim calcmode="lin" valueType="num">
                                      <p:cBhvr additive="base">
                                        <p:cTn id="12" dur="20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ar-SA" dirty="0" smtClean="0"/>
              <a:t>على ماذا تعتمد أوراكل</a:t>
            </a:r>
            <a:r>
              <a:rPr lang="ar-IQ" dirty="0" smtClean="0"/>
              <a:t> </a:t>
            </a:r>
            <a:r>
              <a:rPr lang="ar-SA" dirty="0" smtClean="0"/>
              <a:t>؟</a:t>
            </a:r>
            <a:r>
              <a:rPr lang="en-US" dirty="0" smtClean="0"/>
              <a:t/>
            </a:r>
            <a:br>
              <a:rPr lang="en-US" dirty="0" smtClean="0"/>
            </a:br>
            <a:endParaRPr lang="ar-SA" dirty="0"/>
          </a:p>
        </p:txBody>
      </p:sp>
      <p:sp>
        <p:nvSpPr>
          <p:cNvPr id="3" name="عنصر نائب للمحتوى 2"/>
          <p:cNvSpPr>
            <a:spLocks noGrp="1"/>
          </p:cNvSpPr>
          <p:nvPr>
            <p:ph idx="1"/>
          </p:nvPr>
        </p:nvSpPr>
        <p:spPr>
          <a:xfrm>
            <a:off x="762000" y="1795463"/>
            <a:ext cx="7772400" cy="2441575"/>
          </a:xfrm>
        </p:spPr>
        <p:txBody>
          <a:bodyPr/>
          <a:lstStyle/>
          <a:p>
            <a:pPr algn="just" rtl="1">
              <a:defRPr/>
            </a:pPr>
            <a:r>
              <a:rPr lang="ar-SA" dirty="0" smtClean="0"/>
              <a:t>لغة </a:t>
            </a:r>
            <a:r>
              <a:rPr lang="ar-IQ" dirty="0" smtClean="0"/>
              <a:t>(</a:t>
            </a:r>
            <a:r>
              <a:rPr lang="en-US" dirty="0" smtClean="0"/>
              <a:t>SQL</a:t>
            </a:r>
            <a:r>
              <a:rPr lang="ar-IQ" dirty="0" smtClean="0"/>
              <a:t>)</a:t>
            </a:r>
            <a:r>
              <a:rPr lang="ar-SA" dirty="0" smtClean="0"/>
              <a:t> </a:t>
            </a:r>
            <a:r>
              <a:rPr lang="en-US" dirty="0" smtClean="0"/>
              <a:t>Structured Query Language</a:t>
            </a:r>
          </a:p>
          <a:p>
            <a:pPr algn="just" rtl="1">
              <a:defRPr/>
            </a:pPr>
            <a:r>
              <a:rPr lang="ar-SA" dirty="0" smtClean="0"/>
              <a:t>  لغة </a:t>
            </a:r>
            <a:r>
              <a:rPr lang="en-US" dirty="0" smtClean="0"/>
              <a:t>PL/SQL</a:t>
            </a:r>
            <a:r>
              <a:rPr lang="ar-SA" dirty="0" smtClean="0"/>
              <a:t>  </a:t>
            </a:r>
            <a:r>
              <a:rPr lang="ar-SA" dirty="0" err="1" smtClean="0"/>
              <a:t>فى</a:t>
            </a:r>
            <a:r>
              <a:rPr lang="ar-SA" dirty="0" smtClean="0"/>
              <a:t> كتابة البرامج والـ </a:t>
            </a:r>
            <a:r>
              <a:rPr lang="en-US" dirty="0" smtClean="0"/>
              <a:t>Functions</a:t>
            </a:r>
            <a:r>
              <a:rPr lang="ar-SA" dirty="0" smtClean="0"/>
              <a:t>  الخاصة فهي  </a:t>
            </a:r>
            <a:r>
              <a:rPr lang="ar-IQ" dirty="0" smtClean="0"/>
              <a:t>تساعد في </a:t>
            </a:r>
            <a:r>
              <a:rPr lang="ar-SA" dirty="0" smtClean="0"/>
              <a:t>استدعاء </a:t>
            </a:r>
            <a:r>
              <a:rPr lang="ar-IQ" dirty="0" err="1" smtClean="0"/>
              <a:t>ال</a:t>
            </a:r>
            <a:r>
              <a:rPr lang="ar-SA" dirty="0" smtClean="0"/>
              <a:t>روتينيات </a:t>
            </a:r>
            <a:r>
              <a:rPr lang="en-US" dirty="0" smtClean="0"/>
              <a:t>Procedures</a:t>
            </a:r>
            <a:r>
              <a:rPr lang="ar-SA" dirty="0" smtClean="0"/>
              <a:t>  </a:t>
            </a:r>
            <a:r>
              <a:rPr lang="ar-IQ" dirty="0" err="1" smtClean="0"/>
              <a:t>ال</a:t>
            </a:r>
            <a:r>
              <a:rPr lang="ar-SA" dirty="0" smtClean="0"/>
              <a:t>مكتوبة بلغات أخرى مثل  </a:t>
            </a:r>
            <a:r>
              <a:rPr lang="en-US" dirty="0" smtClean="0"/>
              <a:t>Java</a:t>
            </a:r>
            <a:r>
              <a:rPr lang="ar-SA" dirty="0" smtClean="0"/>
              <a:t> و</a:t>
            </a:r>
            <a:r>
              <a:rPr lang="en-US" dirty="0" smtClean="0"/>
              <a:t> C-language </a:t>
            </a:r>
            <a:r>
              <a:rPr lang="ar-SA" dirty="0" smtClean="0"/>
              <a:t> .</a:t>
            </a:r>
            <a:endParaRPr lang="en-US" dirty="0" smtClean="0"/>
          </a:p>
          <a:p>
            <a:pPr algn="r" rtl="1">
              <a:defRPr/>
            </a:pPr>
            <a:r>
              <a:rPr lang="en-US" i="1" dirty="0" smtClean="0"/>
              <a:t> Oracle Developer</a:t>
            </a:r>
            <a:endParaRPr lang="ar-SA" dirty="0"/>
          </a:p>
        </p:txBody>
      </p:sp>
      <p:grpSp>
        <p:nvGrpSpPr>
          <p:cNvPr id="25604" name="Group 27"/>
          <p:cNvGrpSpPr>
            <a:grpSpLocks/>
          </p:cNvGrpSpPr>
          <p:nvPr/>
        </p:nvGrpSpPr>
        <p:grpSpPr bwMode="auto">
          <a:xfrm>
            <a:off x="8386763" y="6324600"/>
            <a:ext cx="414337" cy="292100"/>
            <a:chOff x="5283" y="3984"/>
            <a:chExt cx="261" cy="184"/>
          </a:xfrm>
        </p:grpSpPr>
        <p:sp>
          <p:nvSpPr>
            <p:cNvPr id="25605"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5606"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5607"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5608"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5609"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5610"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533400"/>
            <a:ext cx="7840663" cy="881063"/>
          </a:xfrm>
        </p:spPr>
        <p:txBody>
          <a:bodyPr/>
          <a:lstStyle/>
          <a:p>
            <a:pPr>
              <a:defRPr/>
            </a:pPr>
            <a:r>
              <a:rPr lang="en-US" i="1" dirty="0" smtClean="0"/>
              <a:t>Structured Query  Language(SQL)</a:t>
            </a:r>
            <a:r>
              <a:rPr lang="ar-SA" i="1" dirty="0" smtClean="0"/>
              <a:t/>
            </a:r>
            <a:br>
              <a:rPr lang="ar-SA" i="1" dirty="0" smtClean="0"/>
            </a:br>
            <a:r>
              <a:rPr lang="ar-SA" i="1" dirty="0" smtClean="0"/>
              <a:t>لغة الاستعلام المهيكلة</a:t>
            </a:r>
            <a:r>
              <a:rPr lang="en-US" dirty="0" smtClean="0"/>
              <a:t/>
            </a:r>
            <a:br>
              <a:rPr lang="en-US" dirty="0" smtClean="0"/>
            </a:br>
            <a:endParaRPr lang="ar-SA" dirty="0"/>
          </a:p>
        </p:txBody>
      </p:sp>
      <p:sp>
        <p:nvSpPr>
          <p:cNvPr id="3" name="عنصر نائب للمحتوى 2"/>
          <p:cNvSpPr>
            <a:spLocks noGrp="1"/>
          </p:cNvSpPr>
          <p:nvPr>
            <p:ph idx="1"/>
          </p:nvPr>
        </p:nvSpPr>
        <p:spPr>
          <a:xfrm>
            <a:off x="304800" y="1795463"/>
            <a:ext cx="8610600" cy="2139950"/>
          </a:xfrm>
        </p:spPr>
        <p:txBody>
          <a:bodyPr/>
          <a:lstStyle/>
          <a:p>
            <a:pPr algn="just" rtl="1">
              <a:defRPr/>
            </a:pPr>
            <a:r>
              <a:rPr lang="ar-SA" dirty="0" smtClean="0"/>
              <a:t>هي عبارة عن تعليمات برمجية تستخدم للتعامل مع قواعد البيانات وهذه اللغة تدعم </a:t>
            </a:r>
            <a:r>
              <a:rPr lang="ar-IQ" dirty="0" smtClean="0"/>
              <a:t>م</a:t>
            </a:r>
            <a:r>
              <a:rPr lang="ar-SA" dirty="0" smtClean="0"/>
              <a:t>جم</a:t>
            </a:r>
            <a:r>
              <a:rPr lang="ar-IQ" dirty="0" err="1" smtClean="0"/>
              <a:t>وعة</a:t>
            </a:r>
            <a:r>
              <a:rPr lang="ar-IQ" dirty="0" smtClean="0"/>
              <a:t> من </a:t>
            </a:r>
            <a:r>
              <a:rPr lang="ar-IQ" dirty="0" err="1" smtClean="0"/>
              <a:t>ا</a:t>
            </a:r>
            <a:r>
              <a:rPr lang="ar-SA" dirty="0" smtClean="0"/>
              <a:t>ل</a:t>
            </a:r>
            <a:r>
              <a:rPr lang="ar-IQ" dirty="0" smtClean="0"/>
              <a:t>ل</a:t>
            </a:r>
            <a:r>
              <a:rPr lang="ar-SA" dirty="0" err="1" smtClean="0"/>
              <a:t>غات</a:t>
            </a:r>
            <a:r>
              <a:rPr lang="ar-SA" dirty="0" smtClean="0"/>
              <a:t> </a:t>
            </a:r>
            <a:r>
              <a:rPr lang="ar-SA" dirty="0" err="1" smtClean="0"/>
              <a:t>البرمج</a:t>
            </a:r>
            <a:r>
              <a:rPr lang="ar-IQ" dirty="0" smtClean="0"/>
              <a:t>ي</a:t>
            </a:r>
            <a:r>
              <a:rPr lang="ar-SA" dirty="0" smtClean="0"/>
              <a:t>ة </a:t>
            </a:r>
            <a:r>
              <a:rPr lang="ar-IQ" dirty="0" smtClean="0"/>
              <a:t>مثل</a:t>
            </a:r>
            <a:r>
              <a:rPr lang="ar-SA" dirty="0" smtClean="0"/>
              <a:t> </a:t>
            </a:r>
            <a:r>
              <a:rPr lang="en-US" dirty="0" smtClean="0"/>
              <a:t>C </a:t>
            </a:r>
            <a:r>
              <a:rPr lang="ar-SA" dirty="0" smtClean="0"/>
              <a:t>أو </a:t>
            </a:r>
            <a:r>
              <a:rPr lang="en-US" dirty="0" smtClean="0"/>
              <a:t>VB </a:t>
            </a:r>
            <a:r>
              <a:rPr lang="ar-SA" dirty="0" smtClean="0"/>
              <a:t>أو  </a:t>
            </a:r>
            <a:r>
              <a:rPr lang="en-US" dirty="0" smtClean="0"/>
              <a:t>Java</a:t>
            </a:r>
            <a:r>
              <a:rPr lang="ar-SA" dirty="0" smtClean="0"/>
              <a:t> وغيرها ومن خلالها تستطيع الوصول إلى البيانات المخزنة وإجراء  عدة عمليات عليها مثل( إضافة ، تعديل ، حذف ) في جداول تم تصميمها من خلال  احد التطبيقات التي نستخدمها</a:t>
            </a:r>
            <a:r>
              <a:rPr lang="ar-IQ" dirty="0" smtClean="0"/>
              <a:t>.</a:t>
            </a: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26629"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6630"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6631"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6632"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6633"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6634"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defRPr/>
            </a:pPr>
            <a:r>
              <a:rPr lang="ar-SA" sz="4800" dirty="0" err="1"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latin typeface="+mn-lt"/>
                <a:ea typeface="+mn-ea"/>
                <a:cs typeface="+mn-cs"/>
              </a:rPr>
              <a:t>ايعازات</a:t>
            </a:r>
            <a:r>
              <a:rPr lang="ar-SA" sz="48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latin typeface="+mn-lt"/>
                <a:ea typeface="+mn-ea"/>
                <a:cs typeface="+mn-cs"/>
              </a:rPr>
              <a:t> لغة </a:t>
            </a:r>
            <a:r>
              <a:rPr lang="en-US" sz="48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latin typeface="+mn-lt"/>
                <a:ea typeface="+mn-ea"/>
                <a:cs typeface="+mn-cs"/>
              </a:rPr>
              <a:t>SQL</a:t>
            </a:r>
            <a:endParaRPr lang="ar-SA" sz="48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latin typeface="+mn-lt"/>
              <a:ea typeface="+mn-ea"/>
              <a:cs typeface="+mn-cs"/>
            </a:endParaRPr>
          </a:p>
        </p:txBody>
      </p:sp>
      <p:sp>
        <p:nvSpPr>
          <p:cNvPr id="3" name="عنصر نائب للمحتوى 2"/>
          <p:cNvSpPr>
            <a:spLocks noGrp="1"/>
          </p:cNvSpPr>
          <p:nvPr>
            <p:ph idx="1"/>
          </p:nvPr>
        </p:nvSpPr>
        <p:spPr>
          <a:xfrm>
            <a:off x="304800" y="1795463"/>
            <a:ext cx="8381999" cy="2779865"/>
          </a:xfrm>
        </p:spPr>
        <p:txBody>
          <a:bodyPr/>
          <a:lstStyle/>
          <a:p>
            <a:pPr>
              <a:defRPr/>
            </a:pPr>
            <a:r>
              <a:rPr lang="en-US" sz="36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rPr>
              <a:t>Data Definition Language (DDL)</a:t>
            </a:r>
          </a:p>
          <a:p>
            <a:pPr>
              <a:defRPr/>
            </a:pPr>
            <a:r>
              <a:rPr lang="en-US" sz="36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rPr>
              <a:t>Data Manipulation Language (DML) </a:t>
            </a:r>
          </a:p>
          <a:p>
            <a:pPr>
              <a:defRPr/>
            </a:pPr>
            <a:r>
              <a:rPr lang="en-US" sz="3600" dirty="0" smtClean="0">
                <a:ln w="18000">
                  <a:solidFill>
                    <a:schemeClr val="accent2">
                      <a:satMod val="140000"/>
                    </a:schemeClr>
                  </a:solidFill>
                  <a:prstDash val="solid"/>
                  <a:miter lim="800000"/>
                </a:ln>
                <a:solidFill>
                  <a:srgbClr val="FFFF99"/>
                </a:solidFill>
                <a:effectLst>
                  <a:outerShdw blurRad="25500" dist="23000" dir="7020000" algn="tl">
                    <a:srgbClr val="000000">
                      <a:alpha val="50000"/>
                    </a:srgbClr>
                  </a:outerShdw>
                </a:effectLst>
              </a:rPr>
              <a:t>Data Control Language (DCL)  </a:t>
            </a:r>
          </a:p>
          <a:p>
            <a:pPr>
              <a:defRPr/>
            </a:pPr>
            <a:endParaRPr lang="ar-SA" sz="3600" dirty="0"/>
          </a:p>
        </p:txBody>
      </p:sp>
      <p:grpSp>
        <p:nvGrpSpPr>
          <p:cNvPr id="4" name="Group 27"/>
          <p:cNvGrpSpPr>
            <a:grpSpLocks/>
          </p:cNvGrpSpPr>
          <p:nvPr/>
        </p:nvGrpSpPr>
        <p:grpSpPr bwMode="auto">
          <a:xfrm>
            <a:off x="8386763" y="6324600"/>
            <a:ext cx="414337" cy="292100"/>
            <a:chOff x="5283" y="3984"/>
            <a:chExt cx="261" cy="184"/>
          </a:xfrm>
        </p:grpSpPr>
        <p:sp>
          <p:nvSpPr>
            <p:cNvPr id="27653"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7654"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7655"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7656"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7657"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7658"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1">
              <a:defRPr/>
            </a:pPr>
            <a:r>
              <a:rPr lang="en-US" i="1" dirty="0" smtClean="0"/>
              <a:t>(DDL) </a:t>
            </a:r>
            <a:r>
              <a:rPr lang="ar-SA" i="1" dirty="0" smtClean="0"/>
              <a:t>  </a:t>
            </a:r>
            <a:r>
              <a:rPr lang="en-US" i="1" dirty="0" smtClean="0"/>
              <a:t> Data Definition language</a:t>
            </a:r>
            <a:endParaRPr lang="ar-SA" dirty="0"/>
          </a:p>
        </p:txBody>
      </p:sp>
      <p:sp>
        <p:nvSpPr>
          <p:cNvPr id="3" name="عنصر نائب للمحتوى 2"/>
          <p:cNvSpPr>
            <a:spLocks noGrp="1"/>
          </p:cNvSpPr>
          <p:nvPr>
            <p:ph idx="1"/>
          </p:nvPr>
        </p:nvSpPr>
        <p:spPr>
          <a:xfrm>
            <a:off x="860425" y="1795463"/>
            <a:ext cx="7385050" cy="4530725"/>
          </a:xfrm>
        </p:spPr>
        <p:txBody>
          <a:bodyPr/>
          <a:lstStyle/>
          <a:p>
            <a:pPr algn="just" rtl="1">
              <a:defRPr/>
            </a:pPr>
            <a:r>
              <a:rPr lang="ar-IQ" i="1" dirty="0" smtClean="0">
                <a:solidFill>
                  <a:srgbClr val="FFCC66"/>
                </a:solidFill>
              </a:rPr>
              <a:t>القسم الأول:</a:t>
            </a:r>
          </a:p>
          <a:p>
            <a:pPr algn="just" rtl="1">
              <a:defRPr/>
            </a:pPr>
            <a:r>
              <a:rPr lang="ar-IQ" i="1" dirty="0" smtClean="0"/>
              <a:t> </a:t>
            </a:r>
            <a:r>
              <a:rPr lang="ar-SA" i="1" dirty="0" smtClean="0"/>
              <a:t>لغة تعريف البيانات</a:t>
            </a:r>
            <a:r>
              <a:rPr lang="ar-IQ" i="1" dirty="0" smtClean="0"/>
              <a:t> : </a:t>
            </a:r>
            <a:r>
              <a:rPr lang="ar-IQ" i="1" dirty="0" err="1" smtClean="0"/>
              <a:t>و</a:t>
            </a:r>
            <a:r>
              <a:rPr lang="ar-IQ" i="1" dirty="0" smtClean="0"/>
              <a:t> هي التي تتعامل مع الهيكل الأساسي للقاعدة وتستخدم لتثبيت وتغيير تركيبات </a:t>
            </a:r>
            <a:r>
              <a:rPr lang="ar-IQ" i="1" dirty="0" err="1" smtClean="0"/>
              <a:t>أوبنية</a:t>
            </a:r>
            <a:r>
              <a:rPr lang="ar-IQ" i="1" dirty="0" smtClean="0"/>
              <a:t> البيانات في الجدول بشكل عام وهذه </a:t>
            </a:r>
            <a:r>
              <a:rPr lang="ar-IQ" i="1" dirty="0" err="1" smtClean="0"/>
              <a:t>الايعازات</a:t>
            </a:r>
            <a:r>
              <a:rPr lang="ar-IQ" i="1" dirty="0" smtClean="0"/>
              <a:t> </a:t>
            </a:r>
            <a:r>
              <a:rPr lang="ar-IQ" i="1" dirty="0" err="1" smtClean="0"/>
              <a:t>لايمكن</a:t>
            </a:r>
            <a:r>
              <a:rPr lang="ar-IQ" i="1" dirty="0" smtClean="0"/>
              <a:t> التراجع بعد تنفيذها.</a:t>
            </a:r>
            <a:endParaRPr lang="en-US" dirty="0" smtClean="0"/>
          </a:p>
          <a:p>
            <a:pPr algn="r" rtl="1">
              <a:defRPr/>
            </a:pPr>
            <a:r>
              <a:rPr lang="ar-SA" dirty="0" smtClean="0"/>
              <a:t>ومن أهم </a:t>
            </a:r>
            <a:r>
              <a:rPr lang="ar-SA" dirty="0" err="1" smtClean="0"/>
              <a:t>ايعازاتها</a:t>
            </a:r>
            <a:r>
              <a:rPr lang="ar-SA" dirty="0" smtClean="0"/>
              <a:t> </a:t>
            </a:r>
            <a:r>
              <a:rPr lang="ar-SA" dirty="0" err="1" smtClean="0"/>
              <a:t>مايلي</a:t>
            </a:r>
            <a:r>
              <a:rPr lang="ar-SA" dirty="0" smtClean="0"/>
              <a:t>:</a:t>
            </a:r>
            <a:endParaRPr lang="en-US" dirty="0" smtClean="0"/>
          </a:p>
          <a:p>
            <a:pPr algn="r" rtl="1">
              <a:defRPr/>
            </a:pPr>
            <a:r>
              <a:rPr lang="en-US" dirty="0" smtClean="0">
                <a:solidFill>
                  <a:srgbClr val="FFCC66"/>
                </a:solidFill>
              </a:rPr>
              <a:t>Create</a:t>
            </a:r>
            <a:r>
              <a:rPr lang="ar-IQ" dirty="0" smtClean="0">
                <a:solidFill>
                  <a:srgbClr val="FFCC66"/>
                </a:solidFill>
              </a:rPr>
              <a:t> </a:t>
            </a:r>
            <a:r>
              <a:rPr lang="ar-SA" dirty="0" smtClean="0">
                <a:solidFill>
                  <a:srgbClr val="FFCC66"/>
                </a:solidFill>
              </a:rPr>
              <a:t>إنشاء جدول </a:t>
            </a:r>
            <a:endParaRPr lang="en-US" dirty="0" smtClean="0">
              <a:solidFill>
                <a:srgbClr val="FFCC66"/>
              </a:solidFill>
            </a:endParaRPr>
          </a:p>
          <a:p>
            <a:pPr algn="r" rtl="1">
              <a:defRPr/>
            </a:pPr>
            <a:r>
              <a:rPr lang="en-US" dirty="0" smtClean="0">
                <a:solidFill>
                  <a:srgbClr val="FFCC66"/>
                </a:solidFill>
              </a:rPr>
              <a:t>Drop</a:t>
            </a:r>
            <a:r>
              <a:rPr lang="ar-IQ" dirty="0" smtClean="0">
                <a:solidFill>
                  <a:srgbClr val="FFCC66"/>
                </a:solidFill>
              </a:rPr>
              <a:t>    </a:t>
            </a:r>
            <a:r>
              <a:rPr lang="ar-SA" dirty="0" smtClean="0">
                <a:solidFill>
                  <a:srgbClr val="FFCC66"/>
                </a:solidFill>
              </a:rPr>
              <a:t>إلغاء جدول </a:t>
            </a:r>
            <a:endParaRPr lang="en-US" dirty="0" smtClean="0">
              <a:solidFill>
                <a:srgbClr val="FFCC66"/>
              </a:solidFill>
            </a:endParaRPr>
          </a:p>
          <a:p>
            <a:pPr algn="r" rtl="1">
              <a:defRPr/>
            </a:pPr>
            <a:r>
              <a:rPr lang="en-US" dirty="0" smtClean="0">
                <a:solidFill>
                  <a:srgbClr val="FFCC66"/>
                </a:solidFill>
              </a:rPr>
              <a:t>   Alter </a:t>
            </a:r>
            <a:r>
              <a:rPr lang="ar-SA" dirty="0" smtClean="0">
                <a:solidFill>
                  <a:srgbClr val="FFCC66"/>
                </a:solidFill>
              </a:rPr>
              <a:t>تعديل جدول </a:t>
            </a:r>
            <a:endParaRPr lang="ar-SA" dirty="0">
              <a:solidFill>
                <a:srgbClr val="FFCC66"/>
              </a:solidFill>
            </a:endParaRPr>
          </a:p>
        </p:txBody>
      </p:sp>
      <p:grpSp>
        <p:nvGrpSpPr>
          <p:cNvPr id="4" name="Group 27"/>
          <p:cNvGrpSpPr>
            <a:grpSpLocks/>
          </p:cNvGrpSpPr>
          <p:nvPr/>
        </p:nvGrpSpPr>
        <p:grpSpPr bwMode="auto">
          <a:xfrm>
            <a:off x="8386763" y="6324600"/>
            <a:ext cx="414337" cy="292100"/>
            <a:chOff x="5283" y="3984"/>
            <a:chExt cx="261" cy="184"/>
          </a:xfrm>
        </p:grpSpPr>
        <p:sp>
          <p:nvSpPr>
            <p:cNvPr id="28677"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8678"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8679"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8680"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8681"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8682"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62000" y="457200"/>
            <a:ext cx="7688263" cy="881063"/>
          </a:xfrm>
        </p:spPr>
        <p:txBody>
          <a:bodyPr/>
          <a:lstStyle/>
          <a:p>
            <a:pPr>
              <a:defRPr/>
            </a:pPr>
            <a:r>
              <a:rPr lang="en-US" i="1" dirty="0" smtClean="0"/>
              <a:t>Data manipulation language(DML)</a:t>
            </a:r>
            <a:endParaRPr lang="ar-SA" dirty="0"/>
          </a:p>
        </p:txBody>
      </p:sp>
      <p:sp>
        <p:nvSpPr>
          <p:cNvPr id="3" name="عنصر نائب للمحتوى 2"/>
          <p:cNvSpPr>
            <a:spLocks noGrp="1"/>
          </p:cNvSpPr>
          <p:nvPr>
            <p:ph idx="1"/>
          </p:nvPr>
        </p:nvSpPr>
        <p:spPr>
          <a:xfrm>
            <a:off x="838200" y="1447800"/>
            <a:ext cx="7385050" cy="5091113"/>
          </a:xfrm>
        </p:spPr>
        <p:txBody>
          <a:bodyPr/>
          <a:lstStyle/>
          <a:p>
            <a:pPr algn="r" rtl="1">
              <a:defRPr/>
            </a:pPr>
            <a:r>
              <a:rPr lang="ar-IQ" i="1" dirty="0" smtClean="0">
                <a:solidFill>
                  <a:srgbClr val="FFCC66"/>
                </a:solidFill>
              </a:rPr>
              <a:t>القسم الثاني :</a:t>
            </a:r>
          </a:p>
          <a:p>
            <a:pPr algn="just" rtl="1">
              <a:buFontTx/>
              <a:buNone/>
              <a:defRPr/>
            </a:pPr>
            <a:r>
              <a:rPr lang="ar-IQ" i="1" dirty="0" smtClean="0"/>
              <a:t> لغة معالجة البيانات  : وهي اللغة التي تتعامل مع البيانات داخل الجدول ويمكن التراجع بعد تنفيذ تعليماتها </a:t>
            </a:r>
            <a:r>
              <a:rPr lang="ar-IQ" i="1" dirty="0" err="1" smtClean="0"/>
              <a:t>لانها</a:t>
            </a:r>
            <a:r>
              <a:rPr lang="ar-IQ" i="1" dirty="0" smtClean="0"/>
              <a:t> </a:t>
            </a:r>
            <a:r>
              <a:rPr lang="ar-IQ" i="1" dirty="0" err="1" smtClean="0"/>
              <a:t>لاتتعامل</a:t>
            </a:r>
            <a:r>
              <a:rPr lang="ar-IQ" i="1" dirty="0" smtClean="0"/>
              <a:t> مع الهيكل</a:t>
            </a:r>
            <a:endParaRPr lang="en-US" dirty="0" smtClean="0"/>
          </a:p>
          <a:p>
            <a:pPr algn="r" rtl="1">
              <a:buFontTx/>
              <a:buNone/>
              <a:defRPr/>
            </a:pPr>
            <a:r>
              <a:rPr lang="ar-IQ" dirty="0" smtClean="0"/>
              <a:t> </a:t>
            </a:r>
            <a:r>
              <a:rPr lang="ar-SA" dirty="0" smtClean="0"/>
              <a:t>أهم </a:t>
            </a:r>
            <a:r>
              <a:rPr lang="ar-SA" dirty="0" err="1" smtClean="0"/>
              <a:t>ايعازاتها</a:t>
            </a:r>
            <a:r>
              <a:rPr lang="ar-SA" dirty="0" smtClean="0"/>
              <a:t> </a:t>
            </a:r>
            <a:r>
              <a:rPr lang="ar-SA" dirty="0" err="1" smtClean="0"/>
              <a:t>مايلي</a:t>
            </a:r>
            <a:r>
              <a:rPr lang="ar-SA" dirty="0" smtClean="0"/>
              <a:t>:</a:t>
            </a:r>
            <a:endParaRPr lang="en-US" dirty="0" smtClean="0"/>
          </a:p>
          <a:p>
            <a:pPr algn="r" rtl="1">
              <a:defRPr/>
            </a:pPr>
            <a:r>
              <a:rPr lang="ar-SA" dirty="0" smtClean="0">
                <a:solidFill>
                  <a:srgbClr val="FFCC66"/>
                </a:solidFill>
              </a:rPr>
              <a:t> </a:t>
            </a:r>
            <a:r>
              <a:rPr lang="en-US" dirty="0" smtClean="0">
                <a:solidFill>
                  <a:srgbClr val="FFCC66"/>
                </a:solidFill>
              </a:rPr>
              <a:t>Insert  </a:t>
            </a:r>
            <a:r>
              <a:rPr lang="ar-SA" dirty="0" smtClean="0">
                <a:solidFill>
                  <a:srgbClr val="FFCC66"/>
                </a:solidFill>
              </a:rPr>
              <a:t> </a:t>
            </a:r>
            <a:r>
              <a:rPr lang="en-US" dirty="0" smtClean="0">
                <a:solidFill>
                  <a:srgbClr val="FFCC66"/>
                </a:solidFill>
              </a:rPr>
              <a:t> </a:t>
            </a:r>
            <a:r>
              <a:rPr lang="ar-SA" dirty="0" smtClean="0">
                <a:solidFill>
                  <a:srgbClr val="FFCC66"/>
                </a:solidFill>
              </a:rPr>
              <a:t> لإضافة  البيانات </a:t>
            </a:r>
            <a:endParaRPr lang="en-US" dirty="0" smtClean="0">
              <a:solidFill>
                <a:srgbClr val="FFCC66"/>
              </a:solidFill>
            </a:endParaRPr>
          </a:p>
          <a:p>
            <a:pPr algn="r" rtl="1">
              <a:defRPr/>
            </a:pPr>
            <a:r>
              <a:rPr lang="en-US" dirty="0" smtClean="0">
                <a:solidFill>
                  <a:srgbClr val="FFCC66"/>
                </a:solidFill>
              </a:rPr>
              <a:t> Update</a:t>
            </a:r>
            <a:r>
              <a:rPr lang="ar-SA" dirty="0" smtClean="0">
                <a:solidFill>
                  <a:srgbClr val="FFCC66"/>
                </a:solidFill>
              </a:rPr>
              <a:t>   تحديث بيانات</a:t>
            </a:r>
            <a:endParaRPr lang="en-US" dirty="0" smtClean="0">
              <a:solidFill>
                <a:srgbClr val="FFCC66"/>
              </a:solidFill>
            </a:endParaRPr>
          </a:p>
          <a:p>
            <a:pPr algn="r" rtl="1">
              <a:defRPr/>
            </a:pPr>
            <a:r>
              <a:rPr lang="en-US" dirty="0" smtClean="0">
                <a:solidFill>
                  <a:srgbClr val="FFCC66"/>
                </a:solidFill>
              </a:rPr>
              <a:t>   Delete </a:t>
            </a:r>
            <a:r>
              <a:rPr lang="ar-SA" dirty="0" smtClean="0">
                <a:solidFill>
                  <a:srgbClr val="FFCC66"/>
                </a:solidFill>
              </a:rPr>
              <a:t>حذف بيانات</a:t>
            </a:r>
            <a:endParaRPr lang="en-US" dirty="0" smtClean="0">
              <a:solidFill>
                <a:srgbClr val="FFCC66"/>
              </a:solidFill>
            </a:endParaRPr>
          </a:p>
          <a:p>
            <a:pPr algn="r" rtl="1">
              <a:defRPr/>
            </a:pPr>
            <a:r>
              <a:rPr lang="en-US" dirty="0" smtClean="0">
                <a:solidFill>
                  <a:srgbClr val="FFCC66"/>
                </a:solidFill>
              </a:rPr>
              <a:t> Select </a:t>
            </a:r>
            <a:r>
              <a:rPr lang="ar-SA" dirty="0" smtClean="0">
                <a:solidFill>
                  <a:srgbClr val="FFCC66"/>
                </a:solidFill>
              </a:rPr>
              <a:t>استرجاع بيانات وعرضها.</a:t>
            </a:r>
            <a:r>
              <a:rPr lang="ar-SA" dirty="0" smtClean="0"/>
              <a:t/>
            </a:r>
            <a:br>
              <a:rPr lang="ar-SA" dirty="0" smtClean="0"/>
            </a:b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2970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970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970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970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970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970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609600"/>
            <a:ext cx="7299325" cy="881063"/>
          </a:xfrm>
        </p:spPr>
        <p:txBody>
          <a:bodyPr/>
          <a:lstStyle/>
          <a:p>
            <a:pPr>
              <a:defRPr/>
            </a:pPr>
            <a:r>
              <a:rPr lang="en-US" i="1" dirty="0" smtClean="0"/>
              <a:t>Data Control language (DCL)</a:t>
            </a:r>
            <a:endParaRPr lang="ar-SA" dirty="0"/>
          </a:p>
        </p:txBody>
      </p:sp>
      <p:sp>
        <p:nvSpPr>
          <p:cNvPr id="3" name="عنصر نائب للمحتوى 2"/>
          <p:cNvSpPr>
            <a:spLocks noGrp="1"/>
          </p:cNvSpPr>
          <p:nvPr>
            <p:ph idx="1"/>
          </p:nvPr>
        </p:nvSpPr>
        <p:spPr>
          <a:xfrm>
            <a:off x="860425" y="1795463"/>
            <a:ext cx="7385050" cy="3562350"/>
          </a:xfrm>
        </p:spPr>
        <p:txBody>
          <a:bodyPr/>
          <a:lstStyle/>
          <a:p>
            <a:pPr algn="r" rtl="1">
              <a:defRPr/>
            </a:pPr>
            <a:r>
              <a:rPr lang="ar-IQ" i="1" dirty="0" smtClean="0">
                <a:solidFill>
                  <a:srgbClr val="FFCC66"/>
                </a:solidFill>
              </a:rPr>
              <a:t>القسم الثالث :</a:t>
            </a:r>
            <a:endParaRPr lang="en-US" i="1" dirty="0" smtClean="0">
              <a:solidFill>
                <a:srgbClr val="FFCC66"/>
              </a:solidFill>
            </a:endParaRPr>
          </a:p>
          <a:p>
            <a:pPr algn="just" rtl="1">
              <a:buFontTx/>
              <a:buNone/>
              <a:defRPr/>
            </a:pPr>
            <a:r>
              <a:rPr lang="ar-SA" i="1" dirty="0" smtClean="0"/>
              <a:t>لغة التحكم في البيانات </a:t>
            </a:r>
            <a:r>
              <a:rPr lang="ar-IQ" i="1" dirty="0" smtClean="0"/>
              <a:t>وهي التي تمنح الامتيازات والصلاحيات للمستخدمين </a:t>
            </a:r>
            <a:r>
              <a:rPr lang="ar-SA" i="1" dirty="0" smtClean="0"/>
              <a:t>أو تعمل على </a:t>
            </a:r>
            <a:r>
              <a:rPr lang="ar-IQ" i="1" dirty="0" smtClean="0"/>
              <a:t>سحب الصلاحيات </a:t>
            </a:r>
            <a:r>
              <a:rPr lang="ar-SA" i="1" dirty="0" smtClean="0"/>
              <a:t>وإلغاءها </a:t>
            </a:r>
            <a:br>
              <a:rPr lang="ar-SA" i="1" dirty="0" smtClean="0"/>
            </a:br>
            <a:r>
              <a:rPr lang="ar-SA" dirty="0" smtClean="0"/>
              <a:t>أهم </a:t>
            </a:r>
            <a:r>
              <a:rPr lang="ar-SA" dirty="0" err="1" smtClean="0"/>
              <a:t>ايعازاتها</a:t>
            </a:r>
            <a:r>
              <a:rPr lang="ar-SA" dirty="0" smtClean="0"/>
              <a:t> </a:t>
            </a:r>
            <a:r>
              <a:rPr lang="en-US" dirty="0" smtClean="0"/>
              <a:t>:</a:t>
            </a:r>
          </a:p>
          <a:p>
            <a:pPr algn="r" rtl="1">
              <a:defRPr/>
            </a:pPr>
            <a:r>
              <a:rPr lang="en-US" dirty="0" smtClean="0">
                <a:solidFill>
                  <a:srgbClr val="FFCC66"/>
                </a:solidFill>
              </a:rPr>
              <a:t>Grant</a:t>
            </a:r>
            <a:r>
              <a:rPr lang="ar-SA" dirty="0" smtClean="0">
                <a:solidFill>
                  <a:srgbClr val="FFCC66"/>
                </a:solidFill>
              </a:rPr>
              <a:t> </a:t>
            </a:r>
            <a:r>
              <a:rPr lang="en-US" dirty="0" smtClean="0">
                <a:solidFill>
                  <a:srgbClr val="FFCC66"/>
                </a:solidFill>
              </a:rPr>
              <a:t>      </a:t>
            </a:r>
            <a:r>
              <a:rPr lang="ar-SA" dirty="0" smtClean="0">
                <a:solidFill>
                  <a:srgbClr val="FFCC66"/>
                </a:solidFill>
              </a:rPr>
              <a:t>لمنح وإعطاء الصلاحيات للمستخدمين </a:t>
            </a:r>
            <a:endParaRPr lang="en-US" dirty="0" smtClean="0">
              <a:solidFill>
                <a:srgbClr val="FFCC66"/>
              </a:solidFill>
            </a:endParaRPr>
          </a:p>
          <a:p>
            <a:pPr algn="r" rtl="1">
              <a:defRPr/>
            </a:pPr>
            <a:r>
              <a:rPr lang="ar-SA" dirty="0" smtClean="0">
                <a:solidFill>
                  <a:srgbClr val="FFCC66"/>
                </a:solidFill>
              </a:rPr>
              <a:t>و</a:t>
            </a:r>
            <a:r>
              <a:rPr lang="en-US" dirty="0" smtClean="0">
                <a:solidFill>
                  <a:srgbClr val="FFCC66"/>
                </a:solidFill>
              </a:rPr>
              <a:t> Revoke</a:t>
            </a:r>
            <a:r>
              <a:rPr lang="ar-SA" dirty="0" smtClean="0">
                <a:solidFill>
                  <a:srgbClr val="FFCC66"/>
                </a:solidFill>
              </a:rPr>
              <a:t> لسحب الصلاحيات وإلغاءها.</a:t>
            </a:r>
          </a:p>
          <a:p>
            <a:pPr algn="r" rtl="1">
              <a:defRPr/>
            </a:pPr>
            <a:r>
              <a:rPr lang="en-US" dirty="0" smtClean="0">
                <a:solidFill>
                  <a:srgbClr val="FFCC66"/>
                </a:solidFill>
              </a:rPr>
              <a:t>Drop </a:t>
            </a:r>
            <a:r>
              <a:rPr lang="ar-SA" dirty="0" smtClean="0">
                <a:solidFill>
                  <a:srgbClr val="FFCC66"/>
                </a:solidFill>
              </a:rPr>
              <a:t>      لحذف </a:t>
            </a:r>
            <a:r>
              <a:rPr lang="ar-SA" dirty="0" err="1" smtClean="0">
                <a:solidFill>
                  <a:srgbClr val="FFCC66"/>
                </a:solidFill>
              </a:rPr>
              <a:t>او</a:t>
            </a:r>
            <a:r>
              <a:rPr lang="ar-SA" dirty="0" smtClean="0">
                <a:solidFill>
                  <a:srgbClr val="FFCC66"/>
                </a:solidFill>
              </a:rPr>
              <a:t> </a:t>
            </a:r>
            <a:r>
              <a:rPr lang="ar-SA" dirty="0" err="1" smtClean="0">
                <a:solidFill>
                  <a:srgbClr val="FFCC66"/>
                </a:solidFill>
              </a:rPr>
              <a:t>اسقاط</a:t>
            </a:r>
            <a:r>
              <a:rPr lang="ar-SA" dirty="0" smtClean="0">
                <a:solidFill>
                  <a:srgbClr val="FFCC66"/>
                </a:solidFill>
              </a:rPr>
              <a:t> جدول</a:t>
            </a:r>
          </a:p>
        </p:txBody>
      </p:sp>
      <p:grpSp>
        <p:nvGrpSpPr>
          <p:cNvPr id="4" name="Group 27"/>
          <p:cNvGrpSpPr>
            <a:grpSpLocks/>
          </p:cNvGrpSpPr>
          <p:nvPr/>
        </p:nvGrpSpPr>
        <p:grpSpPr bwMode="auto">
          <a:xfrm>
            <a:off x="8386763" y="6324600"/>
            <a:ext cx="414337" cy="292100"/>
            <a:chOff x="5283" y="3984"/>
            <a:chExt cx="261" cy="184"/>
          </a:xfrm>
        </p:grpSpPr>
        <p:sp>
          <p:nvSpPr>
            <p:cNvPr id="30725"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0726"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0727"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0728"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0729"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0730"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2"/>
          <p:cNvSpPr txBox="1">
            <a:spLocks noChangeArrowheads="1"/>
          </p:cNvSpPr>
          <p:nvPr/>
        </p:nvSpPr>
        <p:spPr>
          <a:xfrm>
            <a:off x="1066800" y="1524000"/>
            <a:ext cx="7302500" cy="1981200"/>
          </a:xfrm>
          <a:prstGeom prst="rect">
            <a:avLst/>
          </a:prstGeom>
          <a:noFill/>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ct val="100000"/>
              </a:lnSpc>
              <a:spcBef>
                <a:spcPct val="0"/>
              </a:spcBef>
              <a:defRPr/>
            </a:pPr>
            <a:r>
              <a:rPr lang="en-US" sz="6000" kern="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Controlling User</a:t>
            </a:r>
          </a:p>
          <a:p>
            <a:pPr>
              <a:lnSpc>
                <a:spcPct val="100000"/>
              </a:lnSpc>
              <a:spcBef>
                <a:spcPct val="0"/>
              </a:spcBef>
              <a:defRPr/>
            </a:pPr>
            <a:r>
              <a:rPr lang="en-US" sz="6000" kern="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 Access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Line 2"/>
          <p:cNvSpPr>
            <a:spLocks noChangeShapeType="1"/>
          </p:cNvSpPr>
          <p:nvPr/>
        </p:nvSpPr>
        <p:spPr bwMode="auto">
          <a:xfrm>
            <a:off x="5295900" y="3524250"/>
            <a:ext cx="1524000" cy="0"/>
          </a:xfrm>
          <a:prstGeom prst="line">
            <a:avLst/>
          </a:prstGeom>
          <a:noFill/>
          <a:ln w="50800">
            <a:solidFill>
              <a:srgbClr val="FFCC00"/>
            </a:solidFill>
            <a:round/>
            <a:headEnd type="none" w="sm" len="sm"/>
            <a:tailEnd type="none" w="sm" len="sm"/>
          </a:ln>
          <a:effectLst>
            <a:outerShdw dist="53882" dir="2700000" algn="ctr" rotWithShape="0">
              <a:srgbClr val="000000">
                <a:alpha val="50000"/>
              </a:srgbClr>
            </a:outerShdw>
          </a:effectLst>
        </p:spPr>
        <p:txBody>
          <a:bodyPr/>
          <a:lstStyle/>
          <a:p>
            <a:pPr>
              <a:defRPr/>
            </a:pPr>
            <a:endParaRPr lang="ar-SA"/>
          </a:p>
        </p:txBody>
      </p:sp>
      <p:sp>
        <p:nvSpPr>
          <p:cNvPr id="9219" name="Rectangle 3"/>
          <p:cNvSpPr>
            <a:spLocks noGrp="1" noChangeArrowheads="1"/>
          </p:cNvSpPr>
          <p:nvPr>
            <p:ph type="title"/>
          </p:nvPr>
        </p:nvSpPr>
        <p:spPr/>
        <p:txBody>
          <a:bodyPr/>
          <a:lstStyle/>
          <a:p>
            <a:pPr>
              <a:defRPr/>
            </a:pPr>
            <a:r>
              <a:rPr lang="en-US" dirty="0" smtClean="0"/>
              <a:t>Controlling User Access</a:t>
            </a:r>
          </a:p>
        </p:txBody>
      </p:sp>
      <p:sp>
        <p:nvSpPr>
          <p:cNvPr id="9220" name="Rectangle 4"/>
          <p:cNvSpPr>
            <a:spLocks noChangeArrowheads="1"/>
          </p:cNvSpPr>
          <p:nvPr/>
        </p:nvSpPr>
        <p:spPr bwMode="auto">
          <a:xfrm>
            <a:off x="1684338" y="1797050"/>
            <a:ext cx="1806575" cy="701675"/>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2000" dirty="0">
                <a:solidFill>
                  <a:srgbClr val="FFFFCC"/>
                </a:solidFill>
                <a:effectLst>
                  <a:outerShdw blurRad="38100" dist="38100" dir="2700000" algn="tl">
                    <a:srgbClr val="000000"/>
                  </a:outerShdw>
                </a:effectLst>
                <a:latin typeface="Arial" pitchFamily="34" charset="0"/>
              </a:rPr>
              <a:t>Database</a:t>
            </a:r>
          </a:p>
          <a:p>
            <a:pPr algn="l">
              <a:lnSpc>
                <a:spcPct val="100000"/>
              </a:lnSpc>
              <a:spcBef>
                <a:spcPct val="0"/>
              </a:spcBef>
              <a:defRPr/>
            </a:pPr>
            <a:r>
              <a:rPr lang="en-US" sz="2000" dirty="0">
                <a:solidFill>
                  <a:srgbClr val="FFFFCC"/>
                </a:solidFill>
                <a:effectLst>
                  <a:outerShdw blurRad="38100" dist="38100" dir="2700000" algn="tl">
                    <a:srgbClr val="000000"/>
                  </a:outerShdw>
                </a:effectLst>
                <a:latin typeface="Arial" pitchFamily="34" charset="0"/>
              </a:rPr>
              <a:t>administrator</a:t>
            </a:r>
          </a:p>
        </p:txBody>
      </p:sp>
      <p:sp>
        <p:nvSpPr>
          <p:cNvPr id="9221" name="Rectangle 5"/>
          <p:cNvSpPr>
            <a:spLocks noChangeArrowheads="1"/>
          </p:cNvSpPr>
          <p:nvPr/>
        </p:nvSpPr>
        <p:spPr bwMode="auto">
          <a:xfrm>
            <a:off x="1506538" y="4205288"/>
            <a:ext cx="890587" cy="396875"/>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Users</a:t>
            </a:r>
          </a:p>
        </p:txBody>
      </p:sp>
      <p:sp>
        <p:nvSpPr>
          <p:cNvPr id="32774" name="Rectangle 6"/>
          <p:cNvSpPr>
            <a:spLocks noChangeArrowheads="1"/>
          </p:cNvSpPr>
          <p:nvPr/>
        </p:nvSpPr>
        <p:spPr bwMode="blackWhite">
          <a:xfrm>
            <a:off x="1087438" y="3063875"/>
            <a:ext cx="4425950" cy="958850"/>
          </a:xfrm>
          <a:prstGeom prst="rect">
            <a:avLst/>
          </a:prstGeom>
          <a:solidFill>
            <a:srgbClr val="FFFFCC"/>
          </a:solidFill>
          <a:ln w="12700">
            <a:solidFill>
              <a:srgbClr val="000000"/>
            </a:solidFill>
            <a:miter lim="800000"/>
            <a:headEnd/>
            <a:tailEnd/>
          </a:ln>
        </p:spPr>
        <p:txBody>
          <a:bodyPr wrap="none" lIns="92075" tIns="46038" rIns="92075" bIns="46038" anchor="ctr"/>
          <a:lstStyle/>
          <a:p>
            <a:pPr defTabSz="400050">
              <a:lnSpc>
                <a:spcPct val="100000"/>
              </a:lnSpc>
              <a:spcBef>
                <a:spcPct val="0"/>
              </a:spcBef>
              <a:tabLst>
                <a:tab pos="400050" algn="r"/>
                <a:tab pos="673100" algn="l"/>
              </a:tabLst>
            </a:pPr>
            <a:r>
              <a:rPr lang="en-US">
                <a:solidFill>
                  <a:srgbClr val="000000"/>
                </a:solidFill>
                <a:latin typeface="Arial" pitchFamily="34" charset="0"/>
              </a:rPr>
              <a:t>Username and password</a:t>
            </a:r>
          </a:p>
          <a:p>
            <a:pPr defTabSz="400050">
              <a:lnSpc>
                <a:spcPct val="100000"/>
              </a:lnSpc>
              <a:spcBef>
                <a:spcPct val="0"/>
              </a:spcBef>
              <a:tabLst>
                <a:tab pos="400050" algn="r"/>
                <a:tab pos="673100" algn="l"/>
              </a:tabLst>
            </a:pPr>
            <a:r>
              <a:rPr lang="en-US">
                <a:solidFill>
                  <a:srgbClr val="000000"/>
                </a:solidFill>
                <a:latin typeface="Arial" pitchFamily="34" charset="0"/>
              </a:rPr>
              <a:t>privileges</a:t>
            </a:r>
          </a:p>
        </p:txBody>
      </p:sp>
      <p:sp>
        <p:nvSpPr>
          <p:cNvPr id="32775" name="Line 7"/>
          <p:cNvSpPr>
            <a:spLocks noChangeShapeType="1"/>
          </p:cNvSpPr>
          <p:nvPr/>
        </p:nvSpPr>
        <p:spPr bwMode="auto">
          <a:xfrm>
            <a:off x="1082675" y="3529013"/>
            <a:ext cx="4433888" cy="0"/>
          </a:xfrm>
          <a:prstGeom prst="line">
            <a:avLst/>
          </a:prstGeom>
          <a:noFill/>
          <a:ln w="25400">
            <a:solidFill>
              <a:srgbClr val="000000"/>
            </a:solidFill>
            <a:round/>
            <a:headEnd type="none" w="sm" len="sm"/>
            <a:tailEnd type="none" w="sm" len="sm"/>
          </a:ln>
        </p:spPr>
        <p:txBody>
          <a:bodyPr/>
          <a:lstStyle/>
          <a:p>
            <a:endParaRPr lang="ar-SA"/>
          </a:p>
        </p:txBody>
      </p:sp>
      <p:grpSp>
        <p:nvGrpSpPr>
          <p:cNvPr id="32776" name="Group 21"/>
          <p:cNvGrpSpPr>
            <a:grpSpLocks/>
          </p:cNvGrpSpPr>
          <p:nvPr/>
        </p:nvGrpSpPr>
        <p:grpSpPr bwMode="auto">
          <a:xfrm>
            <a:off x="6491288" y="2668588"/>
            <a:ext cx="1662112" cy="1719262"/>
            <a:chOff x="4089" y="1681"/>
            <a:chExt cx="1047" cy="1083"/>
          </a:xfrm>
        </p:grpSpPr>
        <p:grpSp>
          <p:nvGrpSpPr>
            <p:cNvPr id="32865" name="Group 11"/>
            <p:cNvGrpSpPr>
              <a:grpSpLocks/>
            </p:cNvGrpSpPr>
            <p:nvPr/>
          </p:nvGrpSpPr>
          <p:grpSpPr bwMode="auto">
            <a:xfrm>
              <a:off x="4089" y="1681"/>
              <a:ext cx="1047" cy="1083"/>
              <a:chOff x="4089" y="1681"/>
              <a:chExt cx="1047" cy="1083"/>
            </a:xfrm>
          </p:grpSpPr>
          <p:sp>
            <p:nvSpPr>
              <p:cNvPr id="32875" name="Rectangle 8"/>
              <p:cNvSpPr>
                <a:spLocks noChangeArrowheads="1"/>
              </p:cNvSpPr>
              <p:nvPr/>
            </p:nvSpPr>
            <p:spPr bwMode="ltGray">
              <a:xfrm>
                <a:off x="4089" y="1901"/>
                <a:ext cx="1047" cy="649"/>
              </a:xfrm>
              <a:prstGeom prst="rect">
                <a:avLst/>
              </a:prstGeom>
              <a:gradFill rotWithShape="0">
                <a:gsLst>
                  <a:gs pos="0">
                    <a:srgbClr val="878787"/>
                  </a:gs>
                  <a:gs pos="50000">
                    <a:srgbClr val="969696"/>
                  </a:gs>
                  <a:gs pos="100000">
                    <a:srgbClr val="878787"/>
                  </a:gs>
                </a:gsLst>
                <a:lin ang="0" scaled="1"/>
              </a:gradFill>
              <a:ln w="9525">
                <a:noFill/>
                <a:miter lim="800000"/>
                <a:headEnd/>
                <a:tailEnd/>
              </a:ln>
            </p:spPr>
            <p:txBody>
              <a:bodyPr wrap="none" anchor="ctr"/>
              <a:lstStyle/>
              <a:p>
                <a:endParaRPr lang="ar-SA"/>
              </a:p>
            </p:txBody>
          </p:sp>
          <p:sp>
            <p:nvSpPr>
              <p:cNvPr id="32876" name="Oval 9"/>
              <p:cNvSpPr>
                <a:spLocks noChangeArrowheads="1"/>
              </p:cNvSpPr>
              <p:nvPr/>
            </p:nvSpPr>
            <p:spPr bwMode="ltGray">
              <a:xfrm>
                <a:off x="4089" y="1681"/>
                <a:ext cx="1047" cy="416"/>
              </a:xfrm>
              <a:prstGeom prst="ellipse">
                <a:avLst/>
              </a:prstGeom>
              <a:gradFill rotWithShape="0">
                <a:gsLst>
                  <a:gs pos="0">
                    <a:srgbClr val="878787"/>
                  </a:gs>
                  <a:gs pos="100000">
                    <a:srgbClr val="969696"/>
                  </a:gs>
                </a:gsLst>
                <a:lin ang="5400000" scaled="1"/>
              </a:gradFill>
              <a:ln w="9525">
                <a:noFill/>
                <a:round/>
                <a:headEnd/>
                <a:tailEnd/>
              </a:ln>
            </p:spPr>
            <p:txBody>
              <a:bodyPr wrap="none" anchor="ctr"/>
              <a:lstStyle/>
              <a:p>
                <a:endParaRPr lang="ar-SA"/>
              </a:p>
            </p:txBody>
          </p:sp>
          <p:sp>
            <p:nvSpPr>
              <p:cNvPr id="32877" name="Oval 10"/>
              <p:cNvSpPr>
                <a:spLocks noChangeArrowheads="1"/>
              </p:cNvSpPr>
              <p:nvPr/>
            </p:nvSpPr>
            <p:spPr bwMode="ltGray">
              <a:xfrm>
                <a:off x="4089" y="2348"/>
                <a:ext cx="1047" cy="416"/>
              </a:xfrm>
              <a:prstGeom prst="ellipse">
                <a:avLst/>
              </a:prstGeom>
              <a:gradFill rotWithShape="0">
                <a:gsLst>
                  <a:gs pos="0">
                    <a:srgbClr val="878787"/>
                  </a:gs>
                  <a:gs pos="50000">
                    <a:srgbClr val="969696"/>
                  </a:gs>
                  <a:gs pos="100000">
                    <a:srgbClr val="878787"/>
                  </a:gs>
                </a:gsLst>
                <a:lin ang="0" scaled="1"/>
              </a:gradFill>
              <a:ln w="9525">
                <a:noFill/>
                <a:round/>
                <a:headEnd/>
                <a:tailEnd/>
              </a:ln>
            </p:spPr>
            <p:txBody>
              <a:bodyPr wrap="none" anchor="ctr"/>
              <a:lstStyle/>
              <a:p>
                <a:endParaRPr lang="ar-SA"/>
              </a:p>
            </p:txBody>
          </p:sp>
        </p:grpSp>
        <p:sp>
          <p:nvSpPr>
            <p:cNvPr id="32866" name="Rectangle 12"/>
            <p:cNvSpPr>
              <a:spLocks noChangeArrowheads="1"/>
            </p:cNvSpPr>
            <p:nvPr/>
          </p:nvSpPr>
          <p:spPr bwMode="ltGray">
            <a:xfrm>
              <a:off x="4226" y="2180"/>
              <a:ext cx="222" cy="126"/>
            </a:xfrm>
            <a:prstGeom prst="rect">
              <a:avLst/>
            </a:prstGeom>
            <a:solidFill>
              <a:srgbClr val="CC0000"/>
            </a:solidFill>
            <a:ln w="9525">
              <a:noFill/>
              <a:miter lim="800000"/>
              <a:headEnd/>
              <a:tailEnd/>
            </a:ln>
          </p:spPr>
          <p:txBody>
            <a:bodyPr wrap="none" anchor="ctr"/>
            <a:lstStyle/>
            <a:p>
              <a:endParaRPr lang="ar-SA"/>
            </a:p>
          </p:txBody>
        </p:sp>
        <p:sp>
          <p:nvSpPr>
            <p:cNvPr id="32867" name="Rectangle 13"/>
            <p:cNvSpPr>
              <a:spLocks noChangeArrowheads="1"/>
            </p:cNvSpPr>
            <p:nvPr/>
          </p:nvSpPr>
          <p:spPr bwMode="ltGray">
            <a:xfrm>
              <a:off x="4497" y="2180"/>
              <a:ext cx="222" cy="126"/>
            </a:xfrm>
            <a:prstGeom prst="rect">
              <a:avLst/>
            </a:prstGeom>
            <a:solidFill>
              <a:srgbClr val="CC0000"/>
            </a:solidFill>
            <a:ln w="9525">
              <a:noFill/>
              <a:miter lim="800000"/>
              <a:headEnd/>
              <a:tailEnd/>
            </a:ln>
          </p:spPr>
          <p:txBody>
            <a:bodyPr wrap="none" anchor="ctr"/>
            <a:lstStyle/>
            <a:p>
              <a:endParaRPr lang="ar-SA"/>
            </a:p>
          </p:txBody>
        </p:sp>
        <p:sp>
          <p:nvSpPr>
            <p:cNvPr id="32868" name="Rectangle 14"/>
            <p:cNvSpPr>
              <a:spLocks noChangeArrowheads="1"/>
            </p:cNvSpPr>
            <p:nvPr/>
          </p:nvSpPr>
          <p:spPr bwMode="ltGray">
            <a:xfrm>
              <a:off x="4766" y="2180"/>
              <a:ext cx="222" cy="126"/>
            </a:xfrm>
            <a:prstGeom prst="rect">
              <a:avLst/>
            </a:prstGeom>
            <a:solidFill>
              <a:srgbClr val="CC0000"/>
            </a:solidFill>
            <a:ln w="9525">
              <a:noFill/>
              <a:miter lim="800000"/>
              <a:headEnd/>
              <a:tailEnd/>
            </a:ln>
          </p:spPr>
          <p:txBody>
            <a:bodyPr wrap="none" anchor="ctr"/>
            <a:lstStyle/>
            <a:p>
              <a:endParaRPr lang="ar-SA"/>
            </a:p>
          </p:txBody>
        </p:sp>
        <p:sp>
          <p:nvSpPr>
            <p:cNvPr id="32869" name="Rectangle 15"/>
            <p:cNvSpPr>
              <a:spLocks noChangeArrowheads="1"/>
            </p:cNvSpPr>
            <p:nvPr/>
          </p:nvSpPr>
          <p:spPr bwMode="ltGray">
            <a:xfrm>
              <a:off x="4227" y="2351"/>
              <a:ext cx="222" cy="126"/>
            </a:xfrm>
            <a:prstGeom prst="rect">
              <a:avLst/>
            </a:prstGeom>
            <a:solidFill>
              <a:srgbClr val="CC0000"/>
            </a:solidFill>
            <a:ln w="9525">
              <a:noFill/>
              <a:miter lim="800000"/>
              <a:headEnd/>
              <a:tailEnd/>
            </a:ln>
          </p:spPr>
          <p:txBody>
            <a:bodyPr wrap="none" anchor="ctr"/>
            <a:lstStyle/>
            <a:p>
              <a:endParaRPr lang="ar-SA"/>
            </a:p>
          </p:txBody>
        </p:sp>
        <p:sp>
          <p:nvSpPr>
            <p:cNvPr id="32870" name="Rectangle 16"/>
            <p:cNvSpPr>
              <a:spLocks noChangeArrowheads="1"/>
            </p:cNvSpPr>
            <p:nvPr/>
          </p:nvSpPr>
          <p:spPr bwMode="ltGray">
            <a:xfrm>
              <a:off x="4498" y="2351"/>
              <a:ext cx="222" cy="126"/>
            </a:xfrm>
            <a:prstGeom prst="rect">
              <a:avLst/>
            </a:prstGeom>
            <a:solidFill>
              <a:srgbClr val="CC0000"/>
            </a:solidFill>
            <a:ln w="9525">
              <a:noFill/>
              <a:miter lim="800000"/>
              <a:headEnd/>
              <a:tailEnd/>
            </a:ln>
          </p:spPr>
          <p:txBody>
            <a:bodyPr wrap="none" anchor="ctr"/>
            <a:lstStyle/>
            <a:p>
              <a:endParaRPr lang="ar-SA"/>
            </a:p>
          </p:txBody>
        </p:sp>
        <p:sp>
          <p:nvSpPr>
            <p:cNvPr id="32871" name="Rectangle 17"/>
            <p:cNvSpPr>
              <a:spLocks noChangeArrowheads="1"/>
            </p:cNvSpPr>
            <p:nvPr/>
          </p:nvSpPr>
          <p:spPr bwMode="ltGray">
            <a:xfrm>
              <a:off x="4767" y="2351"/>
              <a:ext cx="222" cy="126"/>
            </a:xfrm>
            <a:prstGeom prst="rect">
              <a:avLst/>
            </a:prstGeom>
            <a:solidFill>
              <a:srgbClr val="CC0000"/>
            </a:solidFill>
            <a:ln w="9525">
              <a:noFill/>
              <a:miter lim="800000"/>
              <a:headEnd/>
              <a:tailEnd/>
            </a:ln>
          </p:spPr>
          <p:txBody>
            <a:bodyPr wrap="none" anchor="ctr"/>
            <a:lstStyle/>
            <a:p>
              <a:endParaRPr lang="ar-SA"/>
            </a:p>
          </p:txBody>
        </p:sp>
        <p:sp>
          <p:nvSpPr>
            <p:cNvPr id="32872" name="Rectangle 18"/>
            <p:cNvSpPr>
              <a:spLocks noChangeArrowheads="1"/>
            </p:cNvSpPr>
            <p:nvPr/>
          </p:nvSpPr>
          <p:spPr bwMode="ltGray">
            <a:xfrm>
              <a:off x="4227" y="2519"/>
              <a:ext cx="222" cy="126"/>
            </a:xfrm>
            <a:prstGeom prst="rect">
              <a:avLst/>
            </a:prstGeom>
            <a:solidFill>
              <a:srgbClr val="CC0000"/>
            </a:solidFill>
            <a:ln w="9525">
              <a:noFill/>
              <a:miter lim="800000"/>
              <a:headEnd/>
              <a:tailEnd/>
            </a:ln>
          </p:spPr>
          <p:txBody>
            <a:bodyPr wrap="none" anchor="ctr"/>
            <a:lstStyle/>
            <a:p>
              <a:endParaRPr lang="ar-SA"/>
            </a:p>
          </p:txBody>
        </p:sp>
        <p:sp>
          <p:nvSpPr>
            <p:cNvPr id="32873" name="Rectangle 19"/>
            <p:cNvSpPr>
              <a:spLocks noChangeArrowheads="1"/>
            </p:cNvSpPr>
            <p:nvPr/>
          </p:nvSpPr>
          <p:spPr bwMode="ltGray">
            <a:xfrm>
              <a:off x="4498" y="2519"/>
              <a:ext cx="222" cy="126"/>
            </a:xfrm>
            <a:prstGeom prst="rect">
              <a:avLst/>
            </a:prstGeom>
            <a:solidFill>
              <a:srgbClr val="CC0000"/>
            </a:solidFill>
            <a:ln w="9525">
              <a:noFill/>
              <a:miter lim="800000"/>
              <a:headEnd/>
              <a:tailEnd/>
            </a:ln>
          </p:spPr>
          <p:txBody>
            <a:bodyPr wrap="none" anchor="ctr"/>
            <a:lstStyle/>
            <a:p>
              <a:endParaRPr lang="ar-SA"/>
            </a:p>
          </p:txBody>
        </p:sp>
        <p:sp>
          <p:nvSpPr>
            <p:cNvPr id="32874" name="Rectangle 20"/>
            <p:cNvSpPr>
              <a:spLocks noChangeArrowheads="1"/>
            </p:cNvSpPr>
            <p:nvPr/>
          </p:nvSpPr>
          <p:spPr bwMode="ltGray">
            <a:xfrm>
              <a:off x="4767" y="2519"/>
              <a:ext cx="222" cy="126"/>
            </a:xfrm>
            <a:prstGeom prst="rect">
              <a:avLst/>
            </a:prstGeom>
            <a:solidFill>
              <a:srgbClr val="CC0000"/>
            </a:solidFill>
            <a:ln w="9525">
              <a:noFill/>
              <a:miter lim="800000"/>
              <a:headEnd/>
              <a:tailEnd/>
            </a:ln>
          </p:spPr>
          <p:txBody>
            <a:bodyPr wrap="none" anchor="ctr"/>
            <a:lstStyle/>
            <a:p>
              <a:endParaRPr lang="ar-SA"/>
            </a:p>
          </p:txBody>
        </p:sp>
      </p:grpSp>
      <p:grpSp>
        <p:nvGrpSpPr>
          <p:cNvPr id="32777" name="Group 46"/>
          <p:cNvGrpSpPr>
            <a:grpSpLocks/>
          </p:cNvGrpSpPr>
          <p:nvPr/>
        </p:nvGrpSpPr>
        <p:grpSpPr bwMode="auto">
          <a:xfrm>
            <a:off x="1255713" y="4627563"/>
            <a:ext cx="1438275" cy="1419225"/>
            <a:chOff x="791" y="2915"/>
            <a:chExt cx="906" cy="894"/>
          </a:xfrm>
        </p:grpSpPr>
        <p:sp>
          <p:nvSpPr>
            <p:cNvPr id="32841" name="Freeform 22"/>
            <p:cNvSpPr>
              <a:spLocks/>
            </p:cNvSpPr>
            <p:nvPr/>
          </p:nvSpPr>
          <p:spPr bwMode="auto">
            <a:xfrm>
              <a:off x="1064" y="2946"/>
              <a:ext cx="224" cy="732"/>
            </a:xfrm>
            <a:custGeom>
              <a:avLst/>
              <a:gdLst>
                <a:gd name="T0" fmla="*/ 180 w 224"/>
                <a:gd name="T1" fmla="*/ 412 h 732"/>
                <a:gd name="T2" fmla="*/ 203 w 224"/>
                <a:gd name="T3" fmla="*/ 303 h 732"/>
                <a:gd name="T4" fmla="*/ 221 w 224"/>
                <a:gd name="T5" fmla="*/ 249 h 732"/>
                <a:gd name="T6" fmla="*/ 216 w 224"/>
                <a:gd name="T7" fmla="*/ 226 h 732"/>
                <a:gd name="T8" fmla="*/ 208 w 224"/>
                <a:gd name="T9" fmla="*/ 195 h 732"/>
                <a:gd name="T10" fmla="*/ 198 w 224"/>
                <a:gd name="T11" fmla="*/ 166 h 732"/>
                <a:gd name="T12" fmla="*/ 184 w 224"/>
                <a:gd name="T13" fmla="*/ 147 h 732"/>
                <a:gd name="T14" fmla="*/ 163 w 224"/>
                <a:gd name="T15" fmla="*/ 130 h 732"/>
                <a:gd name="T16" fmla="*/ 142 w 224"/>
                <a:gd name="T17" fmla="*/ 116 h 732"/>
                <a:gd name="T18" fmla="*/ 128 w 224"/>
                <a:gd name="T19" fmla="*/ 107 h 732"/>
                <a:gd name="T20" fmla="*/ 133 w 224"/>
                <a:gd name="T21" fmla="*/ 97 h 732"/>
                <a:gd name="T22" fmla="*/ 136 w 224"/>
                <a:gd name="T23" fmla="*/ 69 h 732"/>
                <a:gd name="T24" fmla="*/ 138 w 224"/>
                <a:gd name="T25" fmla="*/ 59 h 732"/>
                <a:gd name="T26" fmla="*/ 139 w 224"/>
                <a:gd name="T27" fmla="*/ 44 h 732"/>
                <a:gd name="T28" fmla="*/ 138 w 224"/>
                <a:gd name="T29" fmla="*/ 29 h 732"/>
                <a:gd name="T30" fmla="*/ 131 w 224"/>
                <a:gd name="T31" fmla="*/ 18 h 732"/>
                <a:gd name="T32" fmla="*/ 128 w 224"/>
                <a:gd name="T33" fmla="*/ 13 h 732"/>
                <a:gd name="T34" fmla="*/ 127 w 224"/>
                <a:gd name="T35" fmla="*/ 11 h 732"/>
                <a:gd name="T36" fmla="*/ 121 w 224"/>
                <a:gd name="T37" fmla="*/ 7 h 732"/>
                <a:gd name="T38" fmla="*/ 102 w 224"/>
                <a:gd name="T39" fmla="*/ 1 h 732"/>
                <a:gd name="T40" fmla="*/ 87 w 224"/>
                <a:gd name="T41" fmla="*/ 0 h 732"/>
                <a:gd name="T42" fmla="*/ 78 w 224"/>
                <a:gd name="T43" fmla="*/ 3 h 732"/>
                <a:gd name="T44" fmla="*/ 69 w 224"/>
                <a:gd name="T45" fmla="*/ 12 h 732"/>
                <a:gd name="T46" fmla="*/ 59 w 224"/>
                <a:gd name="T47" fmla="*/ 23 h 732"/>
                <a:gd name="T48" fmla="*/ 58 w 224"/>
                <a:gd name="T49" fmla="*/ 42 h 732"/>
                <a:gd name="T50" fmla="*/ 59 w 224"/>
                <a:gd name="T51" fmla="*/ 64 h 732"/>
                <a:gd name="T52" fmla="*/ 61 w 224"/>
                <a:gd name="T53" fmla="*/ 80 h 732"/>
                <a:gd name="T54" fmla="*/ 75 w 224"/>
                <a:gd name="T55" fmla="*/ 94 h 732"/>
                <a:gd name="T56" fmla="*/ 75 w 224"/>
                <a:gd name="T57" fmla="*/ 107 h 732"/>
                <a:gd name="T58" fmla="*/ 58 w 224"/>
                <a:gd name="T59" fmla="*/ 117 h 732"/>
                <a:gd name="T60" fmla="*/ 35 w 224"/>
                <a:gd name="T61" fmla="*/ 133 h 732"/>
                <a:gd name="T62" fmla="*/ 19 w 224"/>
                <a:gd name="T63" fmla="*/ 146 h 732"/>
                <a:gd name="T64" fmla="*/ 16 w 224"/>
                <a:gd name="T65" fmla="*/ 158 h 732"/>
                <a:gd name="T66" fmla="*/ 12 w 224"/>
                <a:gd name="T67" fmla="*/ 190 h 732"/>
                <a:gd name="T68" fmla="*/ 7 w 224"/>
                <a:gd name="T69" fmla="*/ 234 h 732"/>
                <a:gd name="T70" fmla="*/ 3 w 224"/>
                <a:gd name="T71" fmla="*/ 270 h 732"/>
                <a:gd name="T72" fmla="*/ 2 w 224"/>
                <a:gd name="T73" fmla="*/ 287 h 732"/>
                <a:gd name="T74" fmla="*/ 1 w 224"/>
                <a:gd name="T75" fmla="*/ 317 h 732"/>
                <a:gd name="T76" fmla="*/ 0 w 224"/>
                <a:gd name="T77" fmla="*/ 355 h 732"/>
                <a:gd name="T78" fmla="*/ 1 w 224"/>
                <a:gd name="T79" fmla="*/ 391 h 732"/>
                <a:gd name="T80" fmla="*/ 6 w 224"/>
                <a:gd name="T81" fmla="*/ 407 h 732"/>
                <a:gd name="T82" fmla="*/ 13 w 224"/>
                <a:gd name="T83" fmla="*/ 412 h 732"/>
                <a:gd name="T84" fmla="*/ 21 w 224"/>
                <a:gd name="T85" fmla="*/ 413 h 732"/>
                <a:gd name="T86" fmla="*/ 26 w 224"/>
                <a:gd name="T87" fmla="*/ 413 h 732"/>
                <a:gd name="T88" fmla="*/ 24 w 224"/>
                <a:gd name="T89" fmla="*/ 402 h 732"/>
                <a:gd name="T90" fmla="*/ 34 w 224"/>
                <a:gd name="T91" fmla="*/ 405 h 732"/>
                <a:gd name="T92" fmla="*/ 32 w 224"/>
                <a:gd name="T93" fmla="*/ 534 h 732"/>
                <a:gd name="T94" fmla="*/ 27 w 224"/>
                <a:gd name="T95" fmla="*/ 674 h 732"/>
                <a:gd name="T96" fmla="*/ 58 w 224"/>
                <a:gd name="T97" fmla="*/ 691 h 732"/>
                <a:gd name="T98" fmla="*/ 102 w 224"/>
                <a:gd name="T99" fmla="*/ 693 h 732"/>
                <a:gd name="T100" fmla="*/ 109 w 224"/>
                <a:gd name="T101" fmla="*/ 703 h 732"/>
                <a:gd name="T102" fmla="*/ 118 w 224"/>
                <a:gd name="T103" fmla="*/ 716 h 732"/>
                <a:gd name="T104" fmla="*/ 128 w 224"/>
                <a:gd name="T105" fmla="*/ 727 h 732"/>
                <a:gd name="T106" fmla="*/ 137 w 224"/>
                <a:gd name="T107" fmla="*/ 731 h 732"/>
                <a:gd name="T108" fmla="*/ 147 w 224"/>
                <a:gd name="T109" fmla="*/ 729 h 732"/>
                <a:gd name="T110" fmla="*/ 156 w 224"/>
                <a:gd name="T111" fmla="*/ 727 h 732"/>
                <a:gd name="T112" fmla="*/ 161 w 224"/>
                <a:gd name="T113" fmla="*/ 726 h 732"/>
                <a:gd name="T114" fmla="*/ 153 w 224"/>
                <a:gd name="T115" fmla="*/ 700 h 732"/>
                <a:gd name="T116" fmla="*/ 168 w 224"/>
                <a:gd name="T117" fmla="*/ 542 h 732"/>
                <a:gd name="T118" fmla="*/ 178 w 224"/>
                <a:gd name="T119" fmla="*/ 379 h 73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4"/>
                <a:gd name="T181" fmla="*/ 0 h 732"/>
                <a:gd name="T182" fmla="*/ 224 w 224"/>
                <a:gd name="T183" fmla="*/ 732 h 73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4" h="732">
                  <a:moveTo>
                    <a:pt x="178" y="379"/>
                  </a:moveTo>
                  <a:lnTo>
                    <a:pt x="180" y="412"/>
                  </a:lnTo>
                  <a:lnTo>
                    <a:pt x="210" y="371"/>
                  </a:lnTo>
                  <a:lnTo>
                    <a:pt x="203" y="303"/>
                  </a:lnTo>
                  <a:lnTo>
                    <a:pt x="223" y="251"/>
                  </a:lnTo>
                  <a:lnTo>
                    <a:pt x="221" y="249"/>
                  </a:lnTo>
                  <a:lnTo>
                    <a:pt x="220" y="240"/>
                  </a:lnTo>
                  <a:lnTo>
                    <a:pt x="216" y="226"/>
                  </a:lnTo>
                  <a:lnTo>
                    <a:pt x="213" y="211"/>
                  </a:lnTo>
                  <a:lnTo>
                    <a:pt x="208" y="195"/>
                  </a:lnTo>
                  <a:lnTo>
                    <a:pt x="203" y="179"/>
                  </a:lnTo>
                  <a:lnTo>
                    <a:pt x="198" y="166"/>
                  </a:lnTo>
                  <a:lnTo>
                    <a:pt x="192" y="156"/>
                  </a:lnTo>
                  <a:lnTo>
                    <a:pt x="184" y="147"/>
                  </a:lnTo>
                  <a:lnTo>
                    <a:pt x="174" y="138"/>
                  </a:lnTo>
                  <a:lnTo>
                    <a:pt x="163" y="130"/>
                  </a:lnTo>
                  <a:lnTo>
                    <a:pt x="152" y="122"/>
                  </a:lnTo>
                  <a:lnTo>
                    <a:pt x="142" y="116"/>
                  </a:lnTo>
                  <a:lnTo>
                    <a:pt x="133" y="111"/>
                  </a:lnTo>
                  <a:lnTo>
                    <a:pt x="128" y="107"/>
                  </a:lnTo>
                  <a:lnTo>
                    <a:pt x="126" y="106"/>
                  </a:lnTo>
                  <a:lnTo>
                    <a:pt x="133" y="97"/>
                  </a:lnTo>
                  <a:lnTo>
                    <a:pt x="136" y="70"/>
                  </a:lnTo>
                  <a:lnTo>
                    <a:pt x="136" y="69"/>
                  </a:lnTo>
                  <a:lnTo>
                    <a:pt x="137" y="65"/>
                  </a:lnTo>
                  <a:lnTo>
                    <a:pt x="138" y="59"/>
                  </a:lnTo>
                  <a:lnTo>
                    <a:pt x="139" y="52"/>
                  </a:lnTo>
                  <a:lnTo>
                    <a:pt x="139" y="44"/>
                  </a:lnTo>
                  <a:lnTo>
                    <a:pt x="139" y="37"/>
                  </a:lnTo>
                  <a:lnTo>
                    <a:pt x="138" y="29"/>
                  </a:lnTo>
                  <a:lnTo>
                    <a:pt x="135" y="23"/>
                  </a:lnTo>
                  <a:lnTo>
                    <a:pt x="131" y="18"/>
                  </a:lnTo>
                  <a:lnTo>
                    <a:pt x="128" y="16"/>
                  </a:lnTo>
                  <a:lnTo>
                    <a:pt x="128" y="13"/>
                  </a:lnTo>
                  <a:lnTo>
                    <a:pt x="128" y="12"/>
                  </a:lnTo>
                  <a:lnTo>
                    <a:pt x="127" y="11"/>
                  </a:lnTo>
                  <a:lnTo>
                    <a:pt x="125" y="9"/>
                  </a:lnTo>
                  <a:lnTo>
                    <a:pt x="121" y="7"/>
                  </a:lnTo>
                  <a:lnTo>
                    <a:pt x="113" y="4"/>
                  </a:lnTo>
                  <a:lnTo>
                    <a:pt x="102" y="1"/>
                  </a:lnTo>
                  <a:lnTo>
                    <a:pt x="94" y="0"/>
                  </a:lnTo>
                  <a:lnTo>
                    <a:pt x="87" y="0"/>
                  </a:lnTo>
                  <a:lnTo>
                    <a:pt x="83" y="1"/>
                  </a:lnTo>
                  <a:lnTo>
                    <a:pt x="78" y="3"/>
                  </a:lnTo>
                  <a:lnTo>
                    <a:pt x="74" y="8"/>
                  </a:lnTo>
                  <a:lnTo>
                    <a:pt x="69" y="12"/>
                  </a:lnTo>
                  <a:lnTo>
                    <a:pt x="63" y="17"/>
                  </a:lnTo>
                  <a:lnTo>
                    <a:pt x="59" y="23"/>
                  </a:lnTo>
                  <a:lnTo>
                    <a:pt x="58" y="32"/>
                  </a:lnTo>
                  <a:lnTo>
                    <a:pt x="58" y="42"/>
                  </a:lnTo>
                  <a:lnTo>
                    <a:pt x="58" y="54"/>
                  </a:lnTo>
                  <a:lnTo>
                    <a:pt x="59" y="64"/>
                  </a:lnTo>
                  <a:lnTo>
                    <a:pt x="60" y="74"/>
                  </a:lnTo>
                  <a:lnTo>
                    <a:pt x="61" y="80"/>
                  </a:lnTo>
                  <a:lnTo>
                    <a:pt x="63" y="83"/>
                  </a:lnTo>
                  <a:lnTo>
                    <a:pt x="75" y="94"/>
                  </a:lnTo>
                  <a:lnTo>
                    <a:pt x="78" y="106"/>
                  </a:lnTo>
                  <a:lnTo>
                    <a:pt x="75" y="107"/>
                  </a:lnTo>
                  <a:lnTo>
                    <a:pt x="68" y="112"/>
                  </a:lnTo>
                  <a:lnTo>
                    <a:pt x="58" y="117"/>
                  </a:lnTo>
                  <a:lnTo>
                    <a:pt x="47" y="125"/>
                  </a:lnTo>
                  <a:lnTo>
                    <a:pt x="35" y="133"/>
                  </a:lnTo>
                  <a:lnTo>
                    <a:pt x="27" y="140"/>
                  </a:lnTo>
                  <a:lnTo>
                    <a:pt x="19" y="146"/>
                  </a:lnTo>
                  <a:lnTo>
                    <a:pt x="17" y="151"/>
                  </a:lnTo>
                  <a:lnTo>
                    <a:pt x="16" y="158"/>
                  </a:lnTo>
                  <a:lnTo>
                    <a:pt x="14" y="172"/>
                  </a:lnTo>
                  <a:lnTo>
                    <a:pt x="12" y="190"/>
                  </a:lnTo>
                  <a:lnTo>
                    <a:pt x="9" y="211"/>
                  </a:lnTo>
                  <a:lnTo>
                    <a:pt x="7" y="234"/>
                  </a:lnTo>
                  <a:lnTo>
                    <a:pt x="4" y="253"/>
                  </a:lnTo>
                  <a:lnTo>
                    <a:pt x="3" y="270"/>
                  </a:lnTo>
                  <a:lnTo>
                    <a:pt x="3" y="280"/>
                  </a:lnTo>
                  <a:lnTo>
                    <a:pt x="2" y="287"/>
                  </a:lnTo>
                  <a:lnTo>
                    <a:pt x="2" y="299"/>
                  </a:lnTo>
                  <a:lnTo>
                    <a:pt x="1" y="317"/>
                  </a:lnTo>
                  <a:lnTo>
                    <a:pt x="1" y="335"/>
                  </a:lnTo>
                  <a:lnTo>
                    <a:pt x="0" y="355"/>
                  </a:lnTo>
                  <a:lnTo>
                    <a:pt x="1" y="374"/>
                  </a:lnTo>
                  <a:lnTo>
                    <a:pt x="1" y="391"/>
                  </a:lnTo>
                  <a:lnTo>
                    <a:pt x="3" y="403"/>
                  </a:lnTo>
                  <a:lnTo>
                    <a:pt x="6" y="407"/>
                  </a:lnTo>
                  <a:lnTo>
                    <a:pt x="9" y="411"/>
                  </a:lnTo>
                  <a:lnTo>
                    <a:pt x="13" y="412"/>
                  </a:lnTo>
                  <a:lnTo>
                    <a:pt x="17" y="413"/>
                  </a:lnTo>
                  <a:lnTo>
                    <a:pt x="21" y="413"/>
                  </a:lnTo>
                  <a:lnTo>
                    <a:pt x="24" y="413"/>
                  </a:lnTo>
                  <a:lnTo>
                    <a:pt x="26" y="413"/>
                  </a:lnTo>
                  <a:lnTo>
                    <a:pt x="27" y="413"/>
                  </a:lnTo>
                  <a:lnTo>
                    <a:pt x="24" y="402"/>
                  </a:lnTo>
                  <a:lnTo>
                    <a:pt x="14" y="395"/>
                  </a:lnTo>
                  <a:lnTo>
                    <a:pt x="34" y="405"/>
                  </a:lnTo>
                  <a:lnTo>
                    <a:pt x="28" y="503"/>
                  </a:lnTo>
                  <a:lnTo>
                    <a:pt x="32" y="534"/>
                  </a:lnTo>
                  <a:lnTo>
                    <a:pt x="59" y="646"/>
                  </a:lnTo>
                  <a:lnTo>
                    <a:pt x="27" y="674"/>
                  </a:lnTo>
                  <a:lnTo>
                    <a:pt x="22" y="692"/>
                  </a:lnTo>
                  <a:lnTo>
                    <a:pt x="58" y="691"/>
                  </a:lnTo>
                  <a:lnTo>
                    <a:pt x="101" y="692"/>
                  </a:lnTo>
                  <a:lnTo>
                    <a:pt x="102" y="693"/>
                  </a:lnTo>
                  <a:lnTo>
                    <a:pt x="105" y="697"/>
                  </a:lnTo>
                  <a:lnTo>
                    <a:pt x="109" y="703"/>
                  </a:lnTo>
                  <a:lnTo>
                    <a:pt x="113" y="709"/>
                  </a:lnTo>
                  <a:lnTo>
                    <a:pt x="118" y="716"/>
                  </a:lnTo>
                  <a:lnTo>
                    <a:pt x="123" y="722"/>
                  </a:lnTo>
                  <a:lnTo>
                    <a:pt x="128" y="727"/>
                  </a:lnTo>
                  <a:lnTo>
                    <a:pt x="133" y="729"/>
                  </a:lnTo>
                  <a:lnTo>
                    <a:pt x="137" y="731"/>
                  </a:lnTo>
                  <a:lnTo>
                    <a:pt x="142" y="731"/>
                  </a:lnTo>
                  <a:lnTo>
                    <a:pt x="147" y="729"/>
                  </a:lnTo>
                  <a:lnTo>
                    <a:pt x="152" y="728"/>
                  </a:lnTo>
                  <a:lnTo>
                    <a:pt x="156" y="727"/>
                  </a:lnTo>
                  <a:lnTo>
                    <a:pt x="158" y="727"/>
                  </a:lnTo>
                  <a:lnTo>
                    <a:pt x="161" y="726"/>
                  </a:lnTo>
                  <a:lnTo>
                    <a:pt x="162" y="726"/>
                  </a:lnTo>
                  <a:lnTo>
                    <a:pt x="153" y="700"/>
                  </a:lnTo>
                  <a:lnTo>
                    <a:pt x="142" y="670"/>
                  </a:lnTo>
                  <a:lnTo>
                    <a:pt x="168" y="542"/>
                  </a:lnTo>
                  <a:lnTo>
                    <a:pt x="173" y="422"/>
                  </a:lnTo>
                  <a:lnTo>
                    <a:pt x="178" y="379"/>
                  </a:lnTo>
                </a:path>
              </a:pathLst>
            </a:custGeom>
            <a:solidFill>
              <a:schemeClr val="bg2"/>
            </a:solidFill>
            <a:ln w="9525" cap="rnd">
              <a:noFill/>
              <a:round/>
              <a:headEnd/>
              <a:tailEnd/>
            </a:ln>
          </p:spPr>
          <p:txBody>
            <a:bodyPr/>
            <a:lstStyle/>
            <a:p>
              <a:endParaRPr lang="ar-SA"/>
            </a:p>
          </p:txBody>
        </p:sp>
        <p:sp>
          <p:nvSpPr>
            <p:cNvPr id="32842" name="Freeform 23"/>
            <p:cNvSpPr>
              <a:spLocks/>
            </p:cNvSpPr>
            <p:nvPr/>
          </p:nvSpPr>
          <p:spPr bwMode="auto">
            <a:xfrm>
              <a:off x="892" y="2956"/>
              <a:ext cx="215" cy="686"/>
            </a:xfrm>
            <a:custGeom>
              <a:avLst/>
              <a:gdLst>
                <a:gd name="T0" fmla="*/ 103 w 215"/>
                <a:gd name="T1" fmla="*/ 324 h 686"/>
                <a:gd name="T2" fmla="*/ 103 w 215"/>
                <a:gd name="T3" fmla="*/ 324 h 686"/>
                <a:gd name="T4" fmla="*/ 106 w 215"/>
                <a:gd name="T5" fmla="*/ 322 h 686"/>
                <a:gd name="T6" fmla="*/ 106 w 215"/>
                <a:gd name="T7" fmla="*/ 323 h 686"/>
                <a:gd name="T8" fmla="*/ 196 w 215"/>
                <a:gd name="T9" fmla="*/ 646 h 686"/>
                <a:gd name="T10" fmla="*/ 163 w 215"/>
                <a:gd name="T11" fmla="*/ 603 h 686"/>
                <a:gd name="T12" fmla="*/ 170 w 215"/>
                <a:gd name="T13" fmla="*/ 507 h 686"/>
                <a:gd name="T14" fmla="*/ 175 w 215"/>
                <a:gd name="T15" fmla="*/ 473 h 686"/>
                <a:gd name="T16" fmla="*/ 185 w 215"/>
                <a:gd name="T17" fmla="*/ 450 h 686"/>
                <a:gd name="T18" fmla="*/ 174 w 215"/>
                <a:gd name="T19" fmla="*/ 310 h 686"/>
                <a:gd name="T20" fmla="*/ 185 w 215"/>
                <a:gd name="T21" fmla="*/ 330 h 686"/>
                <a:gd name="T22" fmla="*/ 194 w 215"/>
                <a:gd name="T23" fmla="*/ 312 h 686"/>
                <a:gd name="T24" fmla="*/ 181 w 215"/>
                <a:gd name="T25" fmla="*/ 272 h 686"/>
                <a:gd name="T26" fmla="*/ 188 w 215"/>
                <a:gd name="T27" fmla="*/ 204 h 686"/>
                <a:gd name="T28" fmla="*/ 159 w 215"/>
                <a:gd name="T29" fmla="*/ 116 h 686"/>
                <a:gd name="T30" fmla="*/ 138 w 215"/>
                <a:gd name="T31" fmla="*/ 101 h 686"/>
                <a:gd name="T32" fmla="*/ 147 w 215"/>
                <a:gd name="T33" fmla="*/ 97 h 686"/>
                <a:gd name="T34" fmla="*/ 152 w 215"/>
                <a:gd name="T35" fmla="*/ 81 h 686"/>
                <a:gd name="T36" fmla="*/ 142 w 215"/>
                <a:gd name="T37" fmla="*/ 70 h 686"/>
                <a:gd name="T38" fmla="*/ 138 w 215"/>
                <a:gd name="T39" fmla="*/ 42 h 686"/>
                <a:gd name="T40" fmla="*/ 143 w 215"/>
                <a:gd name="T41" fmla="*/ 26 h 686"/>
                <a:gd name="T42" fmla="*/ 131 w 215"/>
                <a:gd name="T43" fmla="*/ 9 h 686"/>
                <a:gd name="T44" fmla="*/ 117 w 215"/>
                <a:gd name="T45" fmla="*/ 0 h 686"/>
                <a:gd name="T46" fmla="*/ 81 w 215"/>
                <a:gd name="T47" fmla="*/ 4 h 686"/>
                <a:gd name="T48" fmla="*/ 61 w 215"/>
                <a:gd name="T49" fmla="*/ 34 h 686"/>
                <a:gd name="T50" fmla="*/ 47 w 215"/>
                <a:gd name="T51" fmla="*/ 73 h 686"/>
                <a:gd name="T52" fmla="*/ 34 w 215"/>
                <a:gd name="T53" fmla="*/ 90 h 686"/>
                <a:gd name="T54" fmla="*/ 45 w 215"/>
                <a:gd name="T55" fmla="*/ 101 h 686"/>
                <a:gd name="T56" fmla="*/ 42 w 215"/>
                <a:gd name="T57" fmla="*/ 116 h 686"/>
                <a:gd name="T58" fmla="*/ 8 w 215"/>
                <a:gd name="T59" fmla="*/ 185 h 686"/>
                <a:gd name="T60" fmla="*/ 1 w 215"/>
                <a:gd name="T61" fmla="*/ 232 h 686"/>
                <a:gd name="T62" fmla="*/ 21 w 215"/>
                <a:gd name="T63" fmla="*/ 292 h 686"/>
                <a:gd name="T64" fmla="*/ 21 w 215"/>
                <a:gd name="T65" fmla="*/ 391 h 686"/>
                <a:gd name="T66" fmla="*/ 19 w 215"/>
                <a:gd name="T67" fmla="*/ 464 h 686"/>
                <a:gd name="T68" fmla="*/ 43 w 215"/>
                <a:gd name="T69" fmla="*/ 478 h 686"/>
                <a:gd name="T70" fmla="*/ 50 w 215"/>
                <a:gd name="T71" fmla="*/ 489 h 686"/>
                <a:gd name="T72" fmla="*/ 60 w 215"/>
                <a:gd name="T73" fmla="*/ 516 h 686"/>
                <a:gd name="T74" fmla="*/ 56 w 215"/>
                <a:gd name="T75" fmla="*/ 526 h 686"/>
                <a:gd name="T76" fmla="*/ 55 w 215"/>
                <a:gd name="T77" fmla="*/ 562 h 686"/>
                <a:gd name="T78" fmla="*/ 68 w 215"/>
                <a:gd name="T79" fmla="*/ 611 h 686"/>
                <a:gd name="T80" fmla="*/ 64 w 215"/>
                <a:gd name="T81" fmla="*/ 676 h 686"/>
                <a:gd name="T82" fmla="*/ 81 w 215"/>
                <a:gd name="T83" fmla="*/ 685 h 686"/>
                <a:gd name="T84" fmla="*/ 94 w 215"/>
                <a:gd name="T85" fmla="*/ 667 h 686"/>
                <a:gd name="T86" fmla="*/ 87 w 215"/>
                <a:gd name="T87" fmla="*/ 609 h 686"/>
                <a:gd name="T88" fmla="*/ 123 w 215"/>
                <a:gd name="T89" fmla="*/ 500 h 686"/>
                <a:gd name="T90" fmla="*/ 126 w 215"/>
                <a:gd name="T91" fmla="*/ 535 h 686"/>
                <a:gd name="T92" fmla="*/ 136 w 215"/>
                <a:gd name="T93" fmla="*/ 588 h 686"/>
                <a:gd name="T94" fmla="*/ 138 w 215"/>
                <a:gd name="T95" fmla="*/ 654 h 686"/>
                <a:gd name="T96" fmla="*/ 157 w 215"/>
                <a:gd name="T97" fmla="*/ 655 h 686"/>
                <a:gd name="T98" fmla="*/ 181 w 215"/>
                <a:gd name="T99" fmla="*/ 668 h 686"/>
                <a:gd name="T100" fmla="*/ 207 w 215"/>
                <a:gd name="T101" fmla="*/ 671 h 686"/>
                <a:gd name="T102" fmla="*/ 103 w 215"/>
                <a:gd name="T103" fmla="*/ 324 h 68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15"/>
                <a:gd name="T157" fmla="*/ 0 h 686"/>
                <a:gd name="T158" fmla="*/ 215 w 215"/>
                <a:gd name="T159" fmla="*/ 686 h 68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15" h="686">
                  <a:moveTo>
                    <a:pt x="103" y="324"/>
                  </a:moveTo>
                  <a:lnTo>
                    <a:pt x="103" y="324"/>
                  </a:lnTo>
                  <a:lnTo>
                    <a:pt x="106" y="323"/>
                  </a:lnTo>
                  <a:lnTo>
                    <a:pt x="107" y="322"/>
                  </a:lnTo>
                  <a:lnTo>
                    <a:pt x="106" y="322"/>
                  </a:lnTo>
                  <a:lnTo>
                    <a:pt x="106" y="323"/>
                  </a:lnTo>
                  <a:lnTo>
                    <a:pt x="103" y="324"/>
                  </a:lnTo>
                  <a:lnTo>
                    <a:pt x="212" y="656"/>
                  </a:lnTo>
                  <a:lnTo>
                    <a:pt x="210" y="655"/>
                  </a:lnTo>
                  <a:lnTo>
                    <a:pt x="205" y="651"/>
                  </a:lnTo>
                  <a:lnTo>
                    <a:pt x="196" y="646"/>
                  </a:lnTo>
                  <a:lnTo>
                    <a:pt x="188" y="639"/>
                  </a:lnTo>
                  <a:lnTo>
                    <a:pt x="179" y="631"/>
                  </a:lnTo>
                  <a:lnTo>
                    <a:pt x="170" y="623"/>
                  </a:lnTo>
                  <a:lnTo>
                    <a:pt x="165" y="613"/>
                  </a:lnTo>
                  <a:lnTo>
                    <a:pt x="163" y="603"/>
                  </a:lnTo>
                  <a:lnTo>
                    <a:pt x="164" y="590"/>
                  </a:lnTo>
                  <a:lnTo>
                    <a:pt x="165" y="572"/>
                  </a:lnTo>
                  <a:lnTo>
                    <a:pt x="166" y="551"/>
                  </a:lnTo>
                  <a:lnTo>
                    <a:pt x="169" y="528"/>
                  </a:lnTo>
                  <a:lnTo>
                    <a:pt x="170" y="507"/>
                  </a:lnTo>
                  <a:lnTo>
                    <a:pt x="173" y="490"/>
                  </a:lnTo>
                  <a:lnTo>
                    <a:pt x="174" y="479"/>
                  </a:lnTo>
                  <a:lnTo>
                    <a:pt x="174" y="474"/>
                  </a:lnTo>
                  <a:lnTo>
                    <a:pt x="175" y="473"/>
                  </a:lnTo>
                  <a:lnTo>
                    <a:pt x="178" y="471"/>
                  </a:lnTo>
                  <a:lnTo>
                    <a:pt x="180" y="469"/>
                  </a:lnTo>
                  <a:lnTo>
                    <a:pt x="181" y="464"/>
                  </a:lnTo>
                  <a:lnTo>
                    <a:pt x="184" y="459"/>
                  </a:lnTo>
                  <a:lnTo>
                    <a:pt x="185" y="450"/>
                  </a:lnTo>
                  <a:lnTo>
                    <a:pt x="186" y="439"/>
                  </a:lnTo>
                  <a:lnTo>
                    <a:pt x="173" y="307"/>
                  </a:lnTo>
                  <a:lnTo>
                    <a:pt x="173" y="305"/>
                  </a:lnTo>
                  <a:lnTo>
                    <a:pt x="173" y="307"/>
                  </a:lnTo>
                  <a:lnTo>
                    <a:pt x="174" y="310"/>
                  </a:lnTo>
                  <a:lnTo>
                    <a:pt x="175" y="315"/>
                  </a:lnTo>
                  <a:lnTo>
                    <a:pt x="178" y="320"/>
                  </a:lnTo>
                  <a:lnTo>
                    <a:pt x="180" y="325"/>
                  </a:lnTo>
                  <a:lnTo>
                    <a:pt x="183" y="329"/>
                  </a:lnTo>
                  <a:lnTo>
                    <a:pt x="185" y="330"/>
                  </a:lnTo>
                  <a:lnTo>
                    <a:pt x="186" y="329"/>
                  </a:lnTo>
                  <a:lnTo>
                    <a:pt x="189" y="325"/>
                  </a:lnTo>
                  <a:lnTo>
                    <a:pt x="191" y="320"/>
                  </a:lnTo>
                  <a:lnTo>
                    <a:pt x="192" y="317"/>
                  </a:lnTo>
                  <a:lnTo>
                    <a:pt x="194" y="312"/>
                  </a:lnTo>
                  <a:lnTo>
                    <a:pt x="194" y="305"/>
                  </a:lnTo>
                  <a:lnTo>
                    <a:pt x="192" y="299"/>
                  </a:lnTo>
                  <a:lnTo>
                    <a:pt x="190" y="293"/>
                  </a:lnTo>
                  <a:lnTo>
                    <a:pt x="186" y="284"/>
                  </a:lnTo>
                  <a:lnTo>
                    <a:pt x="181" y="272"/>
                  </a:lnTo>
                  <a:lnTo>
                    <a:pt x="180" y="262"/>
                  </a:lnTo>
                  <a:lnTo>
                    <a:pt x="183" y="252"/>
                  </a:lnTo>
                  <a:lnTo>
                    <a:pt x="185" y="241"/>
                  </a:lnTo>
                  <a:lnTo>
                    <a:pt x="188" y="225"/>
                  </a:lnTo>
                  <a:lnTo>
                    <a:pt x="188" y="204"/>
                  </a:lnTo>
                  <a:lnTo>
                    <a:pt x="183" y="174"/>
                  </a:lnTo>
                  <a:lnTo>
                    <a:pt x="173" y="133"/>
                  </a:lnTo>
                  <a:lnTo>
                    <a:pt x="169" y="127"/>
                  </a:lnTo>
                  <a:lnTo>
                    <a:pt x="164" y="121"/>
                  </a:lnTo>
                  <a:lnTo>
                    <a:pt x="159" y="116"/>
                  </a:lnTo>
                  <a:lnTo>
                    <a:pt x="153" y="111"/>
                  </a:lnTo>
                  <a:lnTo>
                    <a:pt x="147" y="107"/>
                  </a:lnTo>
                  <a:lnTo>
                    <a:pt x="142" y="104"/>
                  </a:lnTo>
                  <a:lnTo>
                    <a:pt x="139" y="102"/>
                  </a:lnTo>
                  <a:lnTo>
                    <a:pt x="138" y="101"/>
                  </a:lnTo>
                  <a:lnTo>
                    <a:pt x="139" y="101"/>
                  </a:lnTo>
                  <a:lnTo>
                    <a:pt x="142" y="100"/>
                  </a:lnTo>
                  <a:lnTo>
                    <a:pt x="144" y="100"/>
                  </a:lnTo>
                  <a:lnTo>
                    <a:pt x="147" y="97"/>
                  </a:lnTo>
                  <a:lnTo>
                    <a:pt x="149" y="96"/>
                  </a:lnTo>
                  <a:lnTo>
                    <a:pt x="150" y="92"/>
                  </a:lnTo>
                  <a:lnTo>
                    <a:pt x="152" y="89"/>
                  </a:lnTo>
                  <a:lnTo>
                    <a:pt x="153" y="84"/>
                  </a:lnTo>
                  <a:lnTo>
                    <a:pt x="152" y="81"/>
                  </a:lnTo>
                  <a:lnTo>
                    <a:pt x="150" y="79"/>
                  </a:lnTo>
                  <a:lnTo>
                    <a:pt x="149" y="78"/>
                  </a:lnTo>
                  <a:lnTo>
                    <a:pt x="147" y="75"/>
                  </a:lnTo>
                  <a:lnTo>
                    <a:pt x="144" y="74"/>
                  </a:lnTo>
                  <a:lnTo>
                    <a:pt x="142" y="70"/>
                  </a:lnTo>
                  <a:lnTo>
                    <a:pt x="139" y="66"/>
                  </a:lnTo>
                  <a:lnTo>
                    <a:pt x="138" y="61"/>
                  </a:lnTo>
                  <a:lnTo>
                    <a:pt x="137" y="55"/>
                  </a:lnTo>
                  <a:lnTo>
                    <a:pt x="137" y="48"/>
                  </a:lnTo>
                  <a:lnTo>
                    <a:pt x="138" y="42"/>
                  </a:lnTo>
                  <a:lnTo>
                    <a:pt x="141" y="35"/>
                  </a:lnTo>
                  <a:lnTo>
                    <a:pt x="142" y="30"/>
                  </a:lnTo>
                  <a:lnTo>
                    <a:pt x="143" y="28"/>
                  </a:lnTo>
                  <a:lnTo>
                    <a:pt x="143" y="27"/>
                  </a:lnTo>
                  <a:lnTo>
                    <a:pt x="143" y="26"/>
                  </a:lnTo>
                  <a:lnTo>
                    <a:pt x="141" y="24"/>
                  </a:lnTo>
                  <a:lnTo>
                    <a:pt x="138" y="21"/>
                  </a:lnTo>
                  <a:lnTo>
                    <a:pt x="136" y="17"/>
                  </a:lnTo>
                  <a:lnTo>
                    <a:pt x="133" y="13"/>
                  </a:lnTo>
                  <a:lnTo>
                    <a:pt x="131" y="9"/>
                  </a:lnTo>
                  <a:lnTo>
                    <a:pt x="129" y="6"/>
                  </a:lnTo>
                  <a:lnTo>
                    <a:pt x="128" y="3"/>
                  </a:lnTo>
                  <a:lnTo>
                    <a:pt x="127" y="1"/>
                  </a:lnTo>
                  <a:lnTo>
                    <a:pt x="123" y="0"/>
                  </a:lnTo>
                  <a:lnTo>
                    <a:pt x="117" y="0"/>
                  </a:lnTo>
                  <a:lnTo>
                    <a:pt x="108" y="0"/>
                  </a:lnTo>
                  <a:lnTo>
                    <a:pt x="101" y="1"/>
                  </a:lnTo>
                  <a:lnTo>
                    <a:pt x="94" y="2"/>
                  </a:lnTo>
                  <a:lnTo>
                    <a:pt x="86" y="3"/>
                  </a:lnTo>
                  <a:lnTo>
                    <a:pt x="81" y="4"/>
                  </a:lnTo>
                  <a:lnTo>
                    <a:pt x="77" y="7"/>
                  </a:lnTo>
                  <a:lnTo>
                    <a:pt x="72" y="12"/>
                  </a:lnTo>
                  <a:lnTo>
                    <a:pt x="69" y="18"/>
                  </a:lnTo>
                  <a:lnTo>
                    <a:pt x="65" y="26"/>
                  </a:lnTo>
                  <a:lnTo>
                    <a:pt x="61" y="34"/>
                  </a:lnTo>
                  <a:lnTo>
                    <a:pt x="58" y="43"/>
                  </a:lnTo>
                  <a:lnTo>
                    <a:pt x="55" y="52"/>
                  </a:lnTo>
                  <a:lnTo>
                    <a:pt x="53" y="59"/>
                  </a:lnTo>
                  <a:lnTo>
                    <a:pt x="50" y="66"/>
                  </a:lnTo>
                  <a:lnTo>
                    <a:pt x="47" y="73"/>
                  </a:lnTo>
                  <a:lnTo>
                    <a:pt x="44" y="78"/>
                  </a:lnTo>
                  <a:lnTo>
                    <a:pt x="42" y="82"/>
                  </a:lnTo>
                  <a:lnTo>
                    <a:pt x="38" y="86"/>
                  </a:lnTo>
                  <a:lnTo>
                    <a:pt x="37" y="89"/>
                  </a:lnTo>
                  <a:lnTo>
                    <a:pt x="34" y="90"/>
                  </a:lnTo>
                  <a:lnTo>
                    <a:pt x="42" y="97"/>
                  </a:lnTo>
                  <a:lnTo>
                    <a:pt x="44" y="99"/>
                  </a:lnTo>
                  <a:lnTo>
                    <a:pt x="45" y="101"/>
                  </a:lnTo>
                  <a:lnTo>
                    <a:pt x="48" y="104"/>
                  </a:lnTo>
                  <a:lnTo>
                    <a:pt x="49" y="106"/>
                  </a:lnTo>
                  <a:lnTo>
                    <a:pt x="48" y="109"/>
                  </a:lnTo>
                  <a:lnTo>
                    <a:pt x="47" y="112"/>
                  </a:lnTo>
                  <a:lnTo>
                    <a:pt x="42" y="116"/>
                  </a:lnTo>
                  <a:lnTo>
                    <a:pt x="35" y="122"/>
                  </a:lnTo>
                  <a:lnTo>
                    <a:pt x="28" y="135"/>
                  </a:lnTo>
                  <a:lnTo>
                    <a:pt x="21" y="151"/>
                  </a:lnTo>
                  <a:lnTo>
                    <a:pt x="14" y="168"/>
                  </a:lnTo>
                  <a:lnTo>
                    <a:pt x="8" y="185"/>
                  </a:lnTo>
                  <a:lnTo>
                    <a:pt x="3" y="201"/>
                  </a:lnTo>
                  <a:lnTo>
                    <a:pt x="1" y="213"/>
                  </a:lnTo>
                  <a:lnTo>
                    <a:pt x="0" y="219"/>
                  </a:lnTo>
                  <a:lnTo>
                    <a:pt x="0" y="224"/>
                  </a:lnTo>
                  <a:lnTo>
                    <a:pt x="1" y="232"/>
                  </a:lnTo>
                  <a:lnTo>
                    <a:pt x="3" y="245"/>
                  </a:lnTo>
                  <a:lnTo>
                    <a:pt x="6" y="258"/>
                  </a:lnTo>
                  <a:lnTo>
                    <a:pt x="9" y="272"/>
                  </a:lnTo>
                  <a:lnTo>
                    <a:pt x="14" y="283"/>
                  </a:lnTo>
                  <a:lnTo>
                    <a:pt x="21" y="292"/>
                  </a:lnTo>
                  <a:lnTo>
                    <a:pt x="27" y="296"/>
                  </a:lnTo>
                  <a:lnTo>
                    <a:pt x="25" y="312"/>
                  </a:lnTo>
                  <a:lnTo>
                    <a:pt x="23" y="335"/>
                  </a:lnTo>
                  <a:lnTo>
                    <a:pt x="22" y="362"/>
                  </a:lnTo>
                  <a:lnTo>
                    <a:pt x="21" y="391"/>
                  </a:lnTo>
                  <a:lnTo>
                    <a:pt x="19" y="418"/>
                  </a:lnTo>
                  <a:lnTo>
                    <a:pt x="18" y="442"/>
                  </a:lnTo>
                  <a:lnTo>
                    <a:pt x="18" y="457"/>
                  </a:lnTo>
                  <a:lnTo>
                    <a:pt x="18" y="463"/>
                  </a:lnTo>
                  <a:lnTo>
                    <a:pt x="19" y="464"/>
                  </a:lnTo>
                  <a:lnTo>
                    <a:pt x="22" y="466"/>
                  </a:lnTo>
                  <a:lnTo>
                    <a:pt x="27" y="469"/>
                  </a:lnTo>
                  <a:lnTo>
                    <a:pt x="32" y="473"/>
                  </a:lnTo>
                  <a:lnTo>
                    <a:pt x="38" y="475"/>
                  </a:lnTo>
                  <a:lnTo>
                    <a:pt x="43" y="478"/>
                  </a:lnTo>
                  <a:lnTo>
                    <a:pt x="45" y="476"/>
                  </a:lnTo>
                  <a:lnTo>
                    <a:pt x="47" y="474"/>
                  </a:lnTo>
                  <a:lnTo>
                    <a:pt x="48" y="476"/>
                  </a:lnTo>
                  <a:lnTo>
                    <a:pt x="49" y="481"/>
                  </a:lnTo>
                  <a:lnTo>
                    <a:pt x="50" y="489"/>
                  </a:lnTo>
                  <a:lnTo>
                    <a:pt x="53" y="496"/>
                  </a:lnTo>
                  <a:lnTo>
                    <a:pt x="55" y="504"/>
                  </a:lnTo>
                  <a:lnTo>
                    <a:pt x="58" y="510"/>
                  </a:lnTo>
                  <a:lnTo>
                    <a:pt x="59" y="514"/>
                  </a:lnTo>
                  <a:lnTo>
                    <a:pt x="60" y="516"/>
                  </a:lnTo>
                  <a:lnTo>
                    <a:pt x="59" y="516"/>
                  </a:lnTo>
                  <a:lnTo>
                    <a:pt x="59" y="517"/>
                  </a:lnTo>
                  <a:lnTo>
                    <a:pt x="58" y="520"/>
                  </a:lnTo>
                  <a:lnTo>
                    <a:pt x="58" y="522"/>
                  </a:lnTo>
                  <a:lnTo>
                    <a:pt x="56" y="526"/>
                  </a:lnTo>
                  <a:lnTo>
                    <a:pt x="55" y="531"/>
                  </a:lnTo>
                  <a:lnTo>
                    <a:pt x="55" y="537"/>
                  </a:lnTo>
                  <a:lnTo>
                    <a:pt x="54" y="543"/>
                  </a:lnTo>
                  <a:lnTo>
                    <a:pt x="54" y="551"/>
                  </a:lnTo>
                  <a:lnTo>
                    <a:pt x="55" y="562"/>
                  </a:lnTo>
                  <a:lnTo>
                    <a:pt x="58" y="573"/>
                  </a:lnTo>
                  <a:lnTo>
                    <a:pt x="60" y="585"/>
                  </a:lnTo>
                  <a:lnTo>
                    <a:pt x="64" y="597"/>
                  </a:lnTo>
                  <a:lnTo>
                    <a:pt x="66" y="605"/>
                  </a:lnTo>
                  <a:lnTo>
                    <a:pt x="68" y="611"/>
                  </a:lnTo>
                  <a:lnTo>
                    <a:pt x="69" y="614"/>
                  </a:lnTo>
                  <a:lnTo>
                    <a:pt x="58" y="637"/>
                  </a:lnTo>
                  <a:lnTo>
                    <a:pt x="61" y="673"/>
                  </a:lnTo>
                  <a:lnTo>
                    <a:pt x="63" y="675"/>
                  </a:lnTo>
                  <a:lnTo>
                    <a:pt x="64" y="676"/>
                  </a:lnTo>
                  <a:lnTo>
                    <a:pt x="66" y="678"/>
                  </a:lnTo>
                  <a:lnTo>
                    <a:pt x="70" y="681"/>
                  </a:lnTo>
                  <a:lnTo>
                    <a:pt x="74" y="683"/>
                  </a:lnTo>
                  <a:lnTo>
                    <a:pt x="77" y="685"/>
                  </a:lnTo>
                  <a:lnTo>
                    <a:pt x="81" y="685"/>
                  </a:lnTo>
                  <a:lnTo>
                    <a:pt x="85" y="683"/>
                  </a:lnTo>
                  <a:lnTo>
                    <a:pt x="89" y="680"/>
                  </a:lnTo>
                  <a:lnTo>
                    <a:pt x="91" y="676"/>
                  </a:lnTo>
                  <a:lnTo>
                    <a:pt x="92" y="671"/>
                  </a:lnTo>
                  <a:lnTo>
                    <a:pt x="94" y="667"/>
                  </a:lnTo>
                  <a:lnTo>
                    <a:pt x="95" y="662"/>
                  </a:lnTo>
                  <a:lnTo>
                    <a:pt x="95" y="658"/>
                  </a:lnTo>
                  <a:lnTo>
                    <a:pt x="96" y="656"/>
                  </a:lnTo>
                  <a:lnTo>
                    <a:pt x="87" y="609"/>
                  </a:lnTo>
                  <a:lnTo>
                    <a:pt x="102" y="514"/>
                  </a:lnTo>
                  <a:lnTo>
                    <a:pt x="105" y="496"/>
                  </a:lnTo>
                  <a:lnTo>
                    <a:pt x="123" y="496"/>
                  </a:lnTo>
                  <a:lnTo>
                    <a:pt x="123" y="500"/>
                  </a:lnTo>
                  <a:lnTo>
                    <a:pt x="123" y="505"/>
                  </a:lnTo>
                  <a:lnTo>
                    <a:pt x="123" y="510"/>
                  </a:lnTo>
                  <a:lnTo>
                    <a:pt x="124" y="517"/>
                  </a:lnTo>
                  <a:lnTo>
                    <a:pt x="124" y="526"/>
                  </a:lnTo>
                  <a:lnTo>
                    <a:pt x="126" y="535"/>
                  </a:lnTo>
                  <a:lnTo>
                    <a:pt x="127" y="543"/>
                  </a:lnTo>
                  <a:lnTo>
                    <a:pt x="128" y="554"/>
                  </a:lnTo>
                  <a:lnTo>
                    <a:pt x="131" y="566"/>
                  </a:lnTo>
                  <a:lnTo>
                    <a:pt x="133" y="577"/>
                  </a:lnTo>
                  <a:lnTo>
                    <a:pt x="136" y="588"/>
                  </a:lnTo>
                  <a:lnTo>
                    <a:pt x="138" y="598"/>
                  </a:lnTo>
                  <a:lnTo>
                    <a:pt x="139" y="605"/>
                  </a:lnTo>
                  <a:lnTo>
                    <a:pt x="141" y="610"/>
                  </a:lnTo>
                  <a:lnTo>
                    <a:pt x="142" y="613"/>
                  </a:lnTo>
                  <a:lnTo>
                    <a:pt x="138" y="654"/>
                  </a:lnTo>
                  <a:lnTo>
                    <a:pt x="150" y="657"/>
                  </a:lnTo>
                  <a:lnTo>
                    <a:pt x="150" y="652"/>
                  </a:lnTo>
                  <a:lnTo>
                    <a:pt x="153" y="654"/>
                  </a:lnTo>
                  <a:lnTo>
                    <a:pt x="157" y="655"/>
                  </a:lnTo>
                  <a:lnTo>
                    <a:pt x="160" y="657"/>
                  </a:lnTo>
                  <a:lnTo>
                    <a:pt x="165" y="660"/>
                  </a:lnTo>
                  <a:lnTo>
                    <a:pt x="170" y="663"/>
                  </a:lnTo>
                  <a:lnTo>
                    <a:pt x="175" y="666"/>
                  </a:lnTo>
                  <a:lnTo>
                    <a:pt x="181" y="668"/>
                  </a:lnTo>
                  <a:lnTo>
                    <a:pt x="186" y="671"/>
                  </a:lnTo>
                  <a:lnTo>
                    <a:pt x="192" y="671"/>
                  </a:lnTo>
                  <a:lnTo>
                    <a:pt x="197" y="672"/>
                  </a:lnTo>
                  <a:lnTo>
                    <a:pt x="204" y="671"/>
                  </a:lnTo>
                  <a:lnTo>
                    <a:pt x="207" y="671"/>
                  </a:lnTo>
                  <a:lnTo>
                    <a:pt x="211" y="670"/>
                  </a:lnTo>
                  <a:lnTo>
                    <a:pt x="214" y="668"/>
                  </a:lnTo>
                  <a:lnTo>
                    <a:pt x="212" y="656"/>
                  </a:lnTo>
                  <a:lnTo>
                    <a:pt x="103" y="324"/>
                  </a:lnTo>
                </a:path>
              </a:pathLst>
            </a:custGeom>
            <a:solidFill>
              <a:srgbClr val="4C4C4C"/>
            </a:solidFill>
            <a:ln w="9525" cap="rnd">
              <a:noFill/>
              <a:round/>
              <a:headEnd/>
              <a:tailEnd/>
            </a:ln>
          </p:spPr>
          <p:txBody>
            <a:bodyPr/>
            <a:lstStyle/>
            <a:p>
              <a:endParaRPr lang="ar-SA"/>
            </a:p>
          </p:txBody>
        </p:sp>
        <p:sp>
          <p:nvSpPr>
            <p:cNvPr id="32843" name="Freeform 24"/>
            <p:cNvSpPr>
              <a:spLocks/>
            </p:cNvSpPr>
            <p:nvPr/>
          </p:nvSpPr>
          <p:spPr bwMode="auto">
            <a:xfrm>
              <a:off x="1005" y="3276"/>
              <a:ext cx="21" cy="22"/>
            </a:xfrm>
            <a:custGeom>
              <a:avLst/>
              <a:gdLst>
                <a:gd name="T0" fmla="*/ 0 w 21"/>
                <a:gd name="T1" fmla="*/ 21 h 22"/>
                <a:gd name="T2" fmla="*/ 6 w 21"/>
                <a:gd name="T3" fmla="*/ 10 h 22"/>
                <a:gd name="T4" fmla="*/ 6 w 21"/>
                <a:gd name="T5" fmla="*/ 10 h 22"/>
                <a:gd name="T6" fmla="*/ 6 w 21"/>
                <a:gd name="T7" fmla="*/ 10 h 22"/>
                <a:gd name="T8" fmla="*/ 0 w 21"/>
                <a:gd name="T9" fmla="*/ 10 h 22"/>
                <a:gd name="T10" fmla="*/ 0 w 21"/>
                <a:gd name="T11" fmla="*/ 10 h 22"/>
                <a:gd name="T12" fmla="*/ 0 w 21"/>
                <a:gd name="T13" fmla="*/ 21 h 22"/>
                <a:gd name="T14" fmla="*/ 0 w 21"/>
                <a:gd name="T15" fmla="*/ 21 h 22"/>
                <a:gd name="T16" fmla="*/ 0 w 21"/>
                <a:gd name="T17" fmla="*/ 21 h 22"/>
                <a:gd name="T18" fmla="*/ 0 w 21"/>
                <a:gd name="T19" fmla="*/ 21 h 22"/>
                <a:gd name="T20" fmla="*/ 13 w 21"/>
                <a:gd name="T21" fmla="*/ 0 h 22"/>
                <a:gd name="T22" fmla="*/ 20 w 21"/>
                <a:gd name="T23" fmla="*/ 0 h 22"/>
                <a:gd name="T24" fmla="*/ 20 w 21"/>
                <a:gd name="T25" fmla="*/ 0 h 22"/>
                <a:gd name="T26" fmla="*/ 20 w 21"/>
                <a:gd name="T27" fmla="*/ 0 h 22"/>
                <a:gd name="T28" fmla="*/ 20 w 21"/>
                <a:gd name="T29" fmla="*/ 0 h 22"/>
                <a:gd name="T30" fmla="*/ 20 w 21"/>
                <a:gd name="T31" fmla="*/ 0 h 22"/>
                <a:gd name="T32" fmla="*/ 13 w 21"/>
                <a:gd name="T33" fmla="*/ 0 h 22"/>
                <a:gd name="T34" fmla="*/ 13 w 21"/>
                <a:gd name="T35" fmla="*/ 0 h 22"/>
                <a:gd name="T36" fmla="*/ 13 w 21"/>
                <a:gd name="T37" fmla="*/ 0 h 22"/>
                <a:gd name="T38" fmla="*/ 13 w 21"/>
                <a:gd name="T39" fmla="*/ 0 h 22"/>
                <a:gd name="T40" fmla="*/ 0 w 21"/>
                <a:gd name="T41" fmla="*/ 21 h 2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
                <a:gd name="T64" fmla="*/ 0 h 22"/>
                <a:gd name="T65" fmla="*/ 21 w 21"/>
                <a:gd name="T66" fmla="*/ 22 h 2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 h="22">
                  <a:moveTo>
                    <a:pt x="0" y="21"/>
                  </a:moveTo>
                  <a:lnTo>
                    <a:pt x="6" y="10"/>
                  </a:lnTo>
                  <a:lnTo>
                    <a:pt x="0" y="10"/>
                  </a:lnTo>
                  <a:lnTo>
                    <a:pt x="0" y="21"/>
                  </a:lnTo>
                  <a:lnTo>
                    <a:pt x="13" y="0"/>
                  </a:lnTo>
                  <a:lnTo>
                    <a:pt x="20" y="0"/>
                  </a:lnTo>
                  <a:lnTo>
                    <a:pt x="13" y="0"/>
                  </a:lnTo>
                  <a:lnTo>
                    <a:pt x="0" y="21"/>
                  </a:lnTo>
                </a:path>
              </a:pathLst>
            </a:custGeom>
            <a:solidFill>
              <a:srgbClr val="E5E5E5"/>
            </a:solidFill>
            <a:ln w="9525" cap="rnd">
              <a:noFill/>
              <a:round/>
              <a:headEnd/>
              <a:tailEnd/>
            </a:ln>
          </p:spPr>
          <p:txBody>
            <a:bodyPr/>
            <a:lstStyle/>
            <a:p>
              <a:endParaRPr lang="ar-SA"/>
            </a:p>
          </p:txBody>
        </p:sp>
        <p:sp>
          <p:nvSpPr>
            <p:cNvPr id="32844" name="Freeform 25"/>
            <p:cNvSpPr>
              <a:spLocks/>
            </p:cNvSpPr>
            <p:nvPr/>
          </p:nvSpPr>
          <p:spPr bwMode="auto">
            <a:xfrm>
              <a:off x="1230" y="3350"/>
              <a:ext cx="42" cy="35"/>
            </a:xfrm>
            <a:custGeom>
              <a:avLst/>
              <a:gdLst>
                <a:gd name="T0" fmla="*/ 4 w 42"/>
                <a:gd name="T1" fmla="*/ 20 h 35"/>
                <a:gd name="T2" fmla="*/ 3 w 42"/>
                <a:gd name="T3" fmla="*/ 20 h 35"/>
                <a:gd name="T4" fmla="*/ 3 w 42"/>
                <a:gd name="T5" fmla="*/ 20 h 35"/>
                <a:gd name="T6" fmla="*/ 4 w 42"/>
                <a:gd name="T7" fmla="*/ 20 h 35"/>
                <a:gd name="T8" fmla="*/ 9 w 42"/>
                <a:gd name="T9" fmla="*/ 0 h 35"/>
                <a:gd name="T10" fmla="*/ 11 w 42"/>
                <a:gd name="T11" fmla="*/ 1 h 35"/>
                <a:gd name="T12" fmla="*/ 11 w 42"/>
                <a:gd name="T13" fmla="*/ 2 h 35"/>
                <a:gd name="T14" fmla="*/ 12 w 42"/>
                <a:gd name="T15" fmla="*/ 3 h 35"/>
                <a:gd name="T16" fmla="*/ 12 w 42"/>
                <a:gd name="T17" fmla="*/ 4 h 35"/>
                <a:gd name="T18" fmla="*/ 12 w 42"/>
                <a:gd name="T19" fmla="*/ 4 h 35"/>
                <a:gd name="T20" fmla="*/ 13 w 42"/>
                <a:gd name="T21" fmla="*/ 6 h 35"/>
                <a:gd name="T22" fmla="*/ 13 w 42"/>
                <a:gd name="T23" fmla="*/ 6 h 35"/>
                <a:gd name="T24" fmla="*/ 13 w 42"/>
                <a:gd name="T25" fmla="*/ 6 h 35"/>
                <a:gd name="T26" fmla="*/ 14 w 42"/>
                <a:gd name="T27" fmla="*/ 7 h 35"/>
                <a:gd name="T28" fmla="*/ 18 w 42"/>
                <a:gd name="T29" fmla="*/ 8 h 35"/>
                <a:gd name="T30" fmla="*/ 23 w 42"/>
                <a:gd name="T31" fmla="*/ 9 h 35"/>
                <a:gd name="T32" fmla="*/ 28 w 42"/>
                <a:gd name="T33" fmla="*/ 13 h 35"/>
                <a:gd name="T34" fmla="*/ 34 w 42"/>
                <a:gd name="T35" fmla="*/ 15 h 35"/>
                <a:gd name="T36" fmla="*/ 38 w 42"/>
                <a:gd name="T37" fmla="*/ 20 h 35"/>
                <a:gd name="T38" fmla="*/ 41 w 42"/>
                <a:gd name="T39" fmla="*/ 25 h 35"/>
                <a:gd name="T40" fmla="*/ 41 w 42"/>
                <a:gd name="T41" fmla="*/ 31 h 35"/>
                <a:gd name="T42" fmla="*/ 41 w 42"/>
                <a:gd name="T43" fmla="*/ 31 h 35"/>
                <a:gd name="T44" fmla="*/ 41 w 42"/>
                <a:gd name="T45" fmla="*/ 31 h 35"/>
                <a:gd name="T46" fmla="*/ 41 w 42"/>
                <a:gd name="T47" fmla="*/ 31 h 35"/>
                <a:gd name="T48" fmla="*/ 41 w 42"/>
                <a:gd name="T49" fmla="*/ 32 h 35"/>
                <a:gd name="T50" fmla="*/ 39 w 42"/>
                <a:gd name="T51" fmla="*/ 32 h 35"/>
                <a:gd name="T52" fmla="*/ 39 w 42"/>
                <a:gd name="T53" fmla="*/ 32 h 35"/>
                <a:gd name="T54" fmla="*/ 39 w 42"/>
                <a:gd name="T55" fmla="*/ 34 h 35"/>
                <a:gd name="T56" fmla="*/ 39 w 42"/>
                <a:gd name="T57" fmla="*/ 34 h 35"/>
                <a:gd name="T58" fmla="*/ 33 w 42"/>
                <a:gd name="T59" fmla="*/ 30 h 35"/>
                <a:gd name="T60" fmla="*/ 27 w 42"/>
                <a:gd name="T61" fmla="*/ 27 h 35"/>
                <a:gd name="T62" fmla="*/ 21 w 42"/>
                <a:gd name="T63" fmla="*/ 25 h 35"/>
                <a:gd name="T64" fmla="*/ 14 w 42"/>
                <a:gd name="T65" fmla="*/ 24 h 35"/>
                <a:gd name="T66" fmla="*/ 11 w 42"/>
                <a:gd name="T67" fmla="*/ 21 h 35"/>
                <a:gd name="T68" fmla="*/ 7 w 42"/>
                <a:gd name="T69" fmla="*/ 21 h 35"/>
                <a:gd name="T70" fmla="*/ 4 w 42"/>
                <a:gd name="T71" fmla="*/ 20 h 35"/>
                <a:gd name="T72" fmla="*/ 4 w 42"/>
                <a:gd name="T73" fmla="*/ 20 h 35"/>
                <a:gd name="T74" fmla="*/ 0 w 42"/>
                <a:gd name="T75" fmla="*/ 23 h 35"/>
                <a:gd name="T76" fmla="*/ 1 w 42"/>
                <a:gd name="T77" fmla="*/ 21 h 35"/>
                <a:gd name="T78" fmla="*/ 1 w 42"/>
                <a:gd name="T79" fmla="*/ 23 h 35"/>
                <a:gd name="T80" fmla="*/ 1 w 42"/>
                <a:gd name="T81" fmla="*/ 23 h 35"/>
                <a:gd name="T82" fmla="*/ 1 w 42"/>
                <a:gd name="T83" fmla="*/ 23 h 35"/>
                <a:gd name="T84" fmla="*/ 0 w 42"/>
                <a:gd name="T85" fmla="*/ 23 h 35"/>
                <a:gd name="T86" fmla="*/ 0 w 42"/>
                <a:gd name="T87" fmla="*/ 23 h 35"/>
                <a:gd name="T88" fmla="*/ 0 w 42"/>
                <a:gd name="T89" fmla="*/ 23 h 35"/>
                <a:gd name="T90" fmla="*/ 0 w 42"/>
                <a:gd name="T91" fmla="*/ 23 h 35"/>
                <a:gd name="T92" fmla="*/ 0 w 42"/>
                <a:gd name="T93" fmla="*/ 23 h 35"/>
                <a:gd name="T94" fmla="*/ 4 w 42"/>
                <a:gd name="T95" fmla="*/ 20 h 35"/>
                <a:gd name="T96" fmla="*/ 2 w 42"/>
                <a:gd name="T97" fmla="*/ 21 h 35"/>
                <a:gd name="T98" fmla="*/ 3 w 42"/>
                <a:gd name="T99" fmla="*/ 20 h 35"/>
                <a:gd name="T100" fmla="*/ 3 w 42"/>
                <a:gd name="T101" fmla="*/ 20 h 35"/>
                <a:gd name="T102" fmla="*/ 3 w 42"/>
                <a:gd name="T103" fmla="*/ 20 h 35"/>
                <a:gd name="T104" fmla="*/ 3 w 42"/>
                <a:gd name="T105" fmla="*/ 20 h 35"/>
                <a:gd name="T106" fmla="*/ 3 w 42"/>
                <a:gd name="T107" fmla="*/ 20 h 35"/>
                <a:gd name="T108" fmla="*/ 3 w 42"/>
                <a:gd name="T109" fmla="*/ 20 h 35"/>
                <a:gd name="T110" fmla="*/ 2 w 42"/>
                <a:gd name="T111" fmla="*/ 21 h 35"/>
                <a:gd name="T112" fmla="*/ 2 w 42"/>
                <a:gd name="T113" fmla="*/ 21 h 35"/>
                <a:gd name="T114" fmla="*/ 2 w 42"/>
                <a:gd name="T115" fmla="*/ 21 h 35"/>
                <a:gd name="T116" fmla="*/ 4 w 42"/>
                <a:gd name="T117" fmla="*/ 20 h 3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2"/>
                <a:gd name="T178" fmla="*/ 0 h 35"/>
                <a:gd name="T179" fmla="*/ 42 w 42"/>
                <a:gd name="T180" fmla="*/ 35 h 3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2" h="35">
                  <a:moveTo>
                    <a:pt x="4" y="20"/>
                  </a:moveTo>
                  <a:lnTo>
                    <a:pt x="3" y="20"/>
                  </a:lnTo>
                  <a:lnTo>
                    <a:pt x="4" y="20"/>
                  </a:lnTo>
                  <a:lnTo>
                    <a:pt x="9" y="0"/>
                  </a:lnTo>
                  <a:lnTo>
                    <a:pt x="11" y="1"/>
                  </a:lnTo>
                  <a:lnTo>
                    <a:pt x="11" y="2"/>
                  </a:lnTo>
                  <a:lnTo>
                    <a:pt x="12" y="3"/>
                  </a:lnTo>
                  <a:lnTo>
                    <a:pt x="12" y="4"/>
                  </a:lnTo>
                  <a:lnTo>
                    <a:pt x="13" y="6"/>
                  </a:lnTo>
                  <a:lnTo>
                    <a:pt x="14" y="7"/>
                  </a:lnTo>
                  <a:lnTo>
                    <a:pt x="18" y="8"/>
                  </a:lnTo>
                  <a:lnTo>
                    <a:pt x="23" y="9"/>
                  </a:lnTo>
                  <a:lnTo>
                    <a:pt x="28" y="13"/>
                  </a:lnTo>
                  <a:lnTo>
                    <a:pt x="34" y="15"/>
                  </a:lnTo>
                  <a:lnTo>
                    <a:pt x="38" y="20"/>
                  </a:lnTo>
                  <a:lnTo>
                    <a:pt x="41" y="25"/>
                  </a:lnTo>
                  <a:lnTo>
                    <a:pt x="41" y="31"/>
                  </a:lnTo>
                  <a:lnTo>
                    <a:pt x="41" y="32"/>
                  </a:lnTo>
                  <a:lnTo>
                    <a:pt x="39" y="32"/>
                  </a:lnTo>
                  <a:lnTo>
                    <a:pt x="39" y="34"/>
                  </a:lnTo>
                  <a:lnTo>
                    <a:pt x="33" y="30"/>
                  </a:lnTo>
                  <a:lnTo>
                    <a:pt x="27" y="27"/>
                  </a:lnTo>
                  <a:lnTo>
                    <a:pt x="21" y="25"/>
                  </a:lnTo>
                  <a:lnTo>
                    <a:pt x="14" y="24"/>
                  </a:lnTo>
                  <a:lnTo>
                    <a:pt x="11" y="21"/>
                  </a:lnTo>
                  <a:lnTo>
                    <a:pt x="7" y="21"/>
                  </a:lnTo>
                  <a:lnTo>
                    <a:pt x="4" y="20"/>
                  </a:lnTo>
                  <a:lnTo>
                    <a:pt x="0" y="23"/>
                  </a:lnTo>
                  <a:lnTo>
                    <a:pt x="1" y="21"/>
                  </a:lnTo>
                  <a:lnTo>
                    <a:pt x="1" y="23"/>
                  </a:lnTo>
                  <a:lnTo>
                    <a:pt x="0" y="23"/>
                  </a:lnTo>
                  <a:lnTo>
                    <a:pt x="4" y="20"/>
                  </a:lnTo>
                  <a:lnTo>
                    <a:pt x="2" y="21"/>
                  </a:lnTo>
                  <a:lnTo>
                    <a:pt x="3" y="20"/>
                  </a:lnTo>
                  <a:lnTo>
                    <a:pt x="2" y="21"/>
                  </a:lnTo>
                  <a:lnTo>
                    <a:pt x="4" y="20"/>
                  </a:lnTo>
                </a:path>
              </a:pathLst>
            </a:custGeom>
            <a:solidFill>
              <a:srgbClr val="7F7F7F"/>
            </a:solidFill>
            <a:ln w="9525" cap="rnd">
              <a:noFill/>
              <a:round/>
              <a:headEnd/>
              <a:tailEnd/>
            </a:ln>
          </p:spPr>
          <p:txBody>
            <a:bodyPr/>
            <a:lstStyle/>
            <a:p>
              <a:endParaRPr lang="ar-SA"/>
            </a:p>
          </p:txBody>
        </p:sp>
        <p:sp>
          <p:nvSpPr>
            <p:cNvPr id="32845" name="Freeform 26"/>
            <p:cNvSpPr>
              <a:spLocks/>
            </p:cNvSpPr>
            <p:nvPr/>
          </p:nvSpPr>
          <p:spPr bwMode="auto">
            <a:xfrm>
              <a:off x="1642" y="3437"/>
              <a:ext cx="20" cy="20"/>
            </a:xfrm>
            <a:custGeom>
              <a:avLst/>
              <a:gdLst>
                <a:gd name="T0" fmla="*/ 3 w 20"/>
                <a:gd name="T1" fmla="*/ 0 h 20"/>
                <a:gd name="T2" fmla="*/ 6 w 20"/>
                <a:gd name="T3" fmla="*/ 3 h 20"/>
                <a:gd name="T4" fmla="*/ 7 w 20"/>
                <a:gd name="T5" fmla="*/ 5 h 20"/>
                <a:gd name="T6" fmla="*/ 10 w 20"/>
                <a:gd name="T7" fmla="*/ 7 h 20"/>
                <a:gd name="T8" fmla="*/ 11 w 20"/>
                <a:gd name="T9" fmla="*/ 11 h 20"/>
                <a:gd name="T10" fmla="*/ 13 w 20"/>
                <a:gd name="T11" fmla="*/ 13 h 20"/>
                <a:gd name="T12" fmla="*/ 15 w 20"/>
                <a:gd name="T13" fmla="*/ 15 h 20"/>
                <a:gd name="T14" fmla="*/ 16 w 20"/>
                <a:gd name="T15" fmla="*/ 17 h 20"/>
                <a:gd name="T16" fmla="*/ 19 w 20"/>
                <a:gd name="T17" fmla="*/ 19 h 20"/>
                <a:gd name="T18" fmla="*/ 1 w 20"/>
                <a:gd name="T19" fmla="*/ 17 h 20"/>
                <a:gd name="T20" fmla="*/ 0 w 20"/>
                <a:gd name="T21" fmla="*/ 5 h 20"/>
                <a:gd name="T22" fmla="*/ 3 w 20"/>
                <a:gd name="T23" fmla="*/ 0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
                <a:gd name="T37" fmla="*/ 0 h 20"/>
                <a:gd name="T38" fmla="*/ 20 w 20"/>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 h="20">
                  <a:moveTo>
                    <a:pt x="3" y="0"/>
                  </a:moveTo>
                  <a:lnTo>
                    <a:pt x="6" y="3"/>
                  </a:lnTo>
                  <a:lnTo>
                    <a:pt x="7" y="5"/>
                  </a:lnTo>
                  <a:lnTo>
                    <a:pt x="10" y="7"/>
                  </a:lnTo>
                  <a:lnTo>
                    <a:pt x="11" y="11"/>
                  </a:lnTo>
                  <a:lnTo>
                    <a:pt x="13" y="13"/>
                  </a:lnTo>
                  <a:lnTo>
                    <a:pt x="15" y="15"/>
                  </a:lnTo>
                  <a:lnTo>
                    <a:pt x="16" y="17"/>
                  </a:lnTo>
                  <a:lnTo>
                    <a:pt x="19" y="19"/>
                  </a:lnTo>
                  <a:lnTo>
                    <a:pt x="1" y="17"/>
                  </a:lnTo>
                  <a:lnTo>
                    <a:pt x="0" y="5"/>
                  </a:lnTo>
                  <a:lnTo>
                    <a:pt x="3" y="0"/>
                  </a:lnTo>
                </a:path>
              </a:pathLst>
            </a:custGeom>
            <a:solidFill>
              <a:srgbClr val="7F7F7F"/>
            </a:solidFill>
            <a:ln w="9525" cap="rnd">
              <a:noFill/>
              <a:round/>
              <a:headEnd/>
              <a:tailEnd/>
            </a:ln>
          </p:spPr>
          <p:txBody>
            <a:bodyPr/>
            <a:lstStyle/>
            <a:p>
              <a:endParaRPr lang="ar-SA"/>
            </a:p>
          </p:txBody>
        </p:sp>
        <p:sp>
          <p:nvSpPr>
            <p:cNvPr id="32846" name="Freeform 27"/>
            <p:cNvSpPr>
              <a:spLocks/>
            </p:cNvSpPr>
            <p:nvPr/>
          </p:nvSpPr>
          <p:spPr bwMode="auto">
            <a:xfrm>
              <a:off x="1113" y="3380"/>
              <a:ext cx="24" cy="26"/>
            </a:xfrm>
            <a:custGeom>
              <a:avLst/>
              <a:gdLst>
                <a:gd name="T0" fmla="*/ 5 w 24"/>
                <a:gd name="T1" fmla="*/ 0 h 26"/>
                <a:gd name="T2" fmla="*/ 0 w 24"/>
                <a:gd name="T3" fmla="*/ 23 h 26"/>
                <a:gd name="T4" fmla="*/ 21 w 24"/>
                <a:gd name="T5" fmla="*/ 25 h 26"/>
                <a:gd name="T6" fmla="*/ 23 w 24"/>
                <a:gd name="T7" fmla="*/ 14 h 26"/>
                <a:gd name="T8" fmla="*/ 11 w 24"/>
                <a:gd name="T9" fmla="*/ 7 h 26"/>
                <a:gd name="T10" fmla="*/ 5 w 24"/>
                <a:gd name="T11" fmla="*/ 0 h 26"/>
                <a:gd name="T12" fmla="*/ 0 60000 65536"/>
                <a:gd name="T13" fmla="*/ 0 60000 65536"/>
                <a:gd name="T14" fmla="*/ 0 60000 65536"/>
                <a:gd name="T15" fmla="*/ 0 60000 65536"/>
                <a:gd name="T16" fmla="*/ 0 60000 65536"/>
                <a:gd name="T17" fmla="*/ 0 60000 65536"/>
                <a:gd name="T18" fmla="*/ 0 w 24"/>
                <a:gd name="T19" fmla="*/ 0 h 26"/>
                <a:gd name="T20" fmla="*/ 24 w 24"/>
                <a:gd name="T21" fmla="*/ 26 h 26"/>
              </a:gdLst>
              <a:ahLst/>
              <a:cxnLst>
                <a:cxn ang="T12">
                  <a:pos x="T0" y="T1"/>
                </a:cxn>
                <a:cxn ang="T13">
                  <a:pos x="T2" y="T3"/>
                </a:cxn>
                <a:cxn ang="T14">
                  <a:pos x="T4" y="T5"/>
                </a:cxn>
                <a:cxn ang="T15">
                  <a:pos x="T6" y="T7"/>
                </a:cxn>
                <a:cxn ang="T16">
                  <a:pos x="T8" y="T9"/>
                </a:cxn>
                <a:cxn ang="T17">
                  <a:pos x="T10" y="T11"/>
                </a:cxn>
              </a:cxnLst>
              <a:rect l="T18" t="T19" r="T20" b="T21"/>
              <a:pathLst>
                <a:path w="24" h="26">
                  <a:moveTo>
                    <a:pt x="5" y="0"/>
                  </a:moveTo>
                  <a:lnTo>
                    <a:pt x="0" y="23"/>
                  </a:lnTo>
                  <a:lnTo>
                    <a:pt x="21" y="25"/>
                  </a:lnTo>
                  <a:lnTo>
                    <a:pt x="23" y="14"/>
                  </a:lnTo>
                  <a:lnTo>
                    <a:pt x="11" y="7"/>
                  </a:lnTo>
                  <a:lnTo>
                    <a:pt x="5" y="0"/>
                  </a:lnTo>
                </a:path>
              </a:pathLst>
            </a:custGeom>
            <a:solidFill>
              <a:srgbClr val="4C4C4C"/>
            </a:solidFill>
            <a:ln w="9525" cap="rnd">
              <a:noFill/>
              <a:round/>
              <a:headEnd/>
              <a:tailEnd/>
            </a:ln>
          </p:spPr>
          <p:txBody>
            <a:bodyPr/>
            <a:lstStyle/>
            <a:p>
              <a:endParaRPr lang="ar-SA"/>
            </a:p>
          </p:txBody>
        </p:sp>
        <p:sp>
          <p:nvSpPr>
            <p:cNvPr id="32847" name="Freeform 28"/>
            <p:cNvSpPr>
              <a:spLocks/>
            </p:cNvSpPr>
            <p:nvPr/>
          </p:nvSpPr>
          <p:spPr bwMode="auto">
            <a:xfrm>
              <a:off x="1257" y="2917"/>
              <a:ext cx="219" cy="716"/>
            </a:xfrm>
            <a:custGeom>
              <a:avLst/>
              <a:gdLst>
                <a:gd name="T0" fmla="*/ 218 w 219"/>
                <a:gd name="T1" fmla="*/ 600 h 716"/>
                <a:gd name="T2" fmla="*/ 201 w 219"/>
                <a:gd name="T3" fmla="*/ 415 h 716"/>
                <a:gd name="T4" fmla="*/ 208 w 219"/>
                <a:gd name="T5" fmla="*/ 408 h 716"/>
                <a:gd name="T6" fmla="*/ 211 w 219"/>
                <a:gd name="T7" fmla="*/ 401 h 716"/>
                <a:gd name="T8" fmla="*/ 208 w 219"/>
                <a:gd name="T9" fmla="*/ 379 h 716"/>
                <a:gd name="T10" fmla="*/ 209 w 219"/>
                <a:gd name="T11" fmla="*/ 296 h 716"/>
                <a:gd name="T12" fmla="*/ 206 w 219"/>
                <a:gd name="T13" fmla="*/ 235 h 716"/>
                <a:gd name="T14" fmla="*/ 195 w 219"/>
                <a:gd name="T15" fmla="*/ 166 h 716"/>
                <a:gd name="T16" fmla="*/ 173 w 219"/>
                <a:gd name="T17" fmla="*/ 137 h 716"/>
                <a:gd name="T18" fmla="*/ 142 w 219"/>
                <a:gd name="T19" fmla="*/ 114 h 716"/>
                <a:gd name="T20" fmla="*/ 125 w 219"/>
                <a:gd name="T21" fmla="*/ 104 h 716"/>
                <a:gd name="T22" fmla="*/ 138 w 219"/>
                <a:gd name="T23" fmla="*/ 64 h 716"/>
                <a:gd name="T24" fmla="*/ 139 w 219"/>
                <a:gd name="T25" fmla="*/ 49 h 716"/>
                <a:gd name="T26" fmla="*/ 137 w 219"/>
                <a:gd name="T27" fmla="*/ 28 h 716"/>
                <a:gd name="T28" fmla="*/ 127 w 219"/>
                <a:gd name="T29" fmla="*/ 12 h 716"/>
                <a:gd name="T30" fmla="*/ 121 w 219"/>
                <a:gd name="T31" fmla="*/ 2 h 716"/>
                <a:gd name="T32" fmla="*/ 99 w 219"/>
                <a:gd name="T33" fmla="*/ 0 h 716"/>
                <a:gd name="T34" fmla="*/ 76 w 219"/>
                <a:gd name="T35" fmla="*/ 1 h 716"/>
                <a:gd name="T36" fmla="*/ 70 w 219"/>
                <a:gd name="T37" fmla="*/ 7 h 716"/>
                <a:gd name="T38" fmla="*/ 59 w 219"/>
                <a:gd name="T39" fmla="*/ 21 h 716"/>
                <a:gd name="T40" fmla="*/ 56 w 219"/>
                <a:gd name="T41" fmla="*/ 42 h 716"/>
                <a:gd name="T42" fmla="*/ 60 w 219"/>
                <a:gd name="T43" fmla="*/ 58 h 716"/>
                <a:gd name="T44" fmla="*/ 76 w 219"/>
                <a:gd name="T45" fmla="*/ 104 h 716"/>
                <a:gd name="T46" fmla="*/ 58 w 219"/>
                <a:gd name="T47" fmla="*/ 116 h 716"/>
                <a:gd name="T48" fmla="*/ 26 w 219"/>
                <a:gd name="T49" fmla="*/ 138 h 716"/>
                <a:gd name="T50" fmla="*/ 16 w 219"/>
                <a:gd name="T51" fmla="*/ 156 h 716"/>
                <a:gd name="T52" fmla="*/ 9 w 219"/>
                <a:gd name="T53" fmla="*/ 210 h 716"/>
                <a:gd name="T54" fmla="*/ 2 w 219"/>
                <a:gd name="T55" fmla="*/ 268 h 716"/>
                <a:gd name="T56" fmla="*/ 1 w 219"/>
                <a:gd name="T57" fmla="*/ 298 h 716"/>
                <a:gd name="T58" fmla="*/ 0 w 219"/>
                <a:gd name="T59" fmla="*/ 354 h 716"/>
                <a:gd name="T60" fmla="*/ 3 w 219"/>
                <a:gd name="T61" fmla="*/ 401 h 716"/>
                <a:gd name="T62" fmla="*/ 12 w 219"/>
                <a:gd name="T63" fmla="*/ 411 h 716"/>
                <a:gd name="T64" fmla="*/ 23 w 219"/>
                <a:gd name="T65" fmla="*/ 412 h 716"/>
                <a:gd name="T66" fmla="*/ 14 w 219"/>
                <a:gd name="T67" fmla="*/ 394 h 716"/>
                <a:gd name="T68" fmla="*/ 63 w 219"/>
                <a:gd name="T69" fmla="*/ 666 h 716"/>
                <a:gd name="T70" fmla="*/ 70 w 219"/>
                <a:gd name="T71" fmla="*/ 712 h 716"/>
                <a:gd name="T72" fmla="*/ 106 w 219"/>
                <a:gd name="T73" fmla="*/ 693 h 716"/>
                <a:gd name="T74" fmla="*/ 128 w 219"/>
                <a:gd name="T75" fmla="*/ 706 h 716"/>
                <a:gd name="T76" fmla="*/ 147 w 219"/>
                <a:gd name="T77" fmla="*/ 715 h 716"/>
                <a:gd name="T78" fmla="*/ 161 w 219"/>
                <a:gd name="T79" fmla="*/ 715 h 716"/>
                <a:gd name="T80" fmla="*/ 173 w 219"/>
                <a:gd name="T81" fmla="*/ 711 h 716"/>
                <a:gd name="T82" fmla="*/ 168 w 219"/>
                <a:gd name="T83" fmla="*/ 684 h 716"/>
                <a:gd name="T84" fmla="*/ 177 w 219"/>
                <a:gd name="T85" fmla="*/ 391 h 716"/>
                <a:gd name="T86" fmla="*/ 184 w 219"/>
                <a:gd name="T87" fmla="*/ 407 h 716"/>
                <a:gd name="T88" fmla="*/ 184 w 219"/>
                <a:gd name="T89" fmla="*/ 408 h 716"/>
                <a:gd name="T90" fmla="*/ 188 w 219"/>
                <a:gd name="T91" fmla="*/ 411 h 716"/>
                <a:gd name="T92" fmla="*/ 190 w 219"/>
                <a:gd name="T93" fmla="*/ 428 h 71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9"/>
                <a:gd name="T142" fmla="*/ 0 h 716"/>
                <a:gd name="T143" fmla="*/ 219 w 219"/>
                <a:gd name="T144" fmla="*/ 716 h 71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9" h="716">
                  <a:moveTo>
                    <a:pt x="174" y="428"/>
                  </a:moveTo>
                  <a:lnTo>
                    <a:pt x="174" y="600"/>
                  </a:lnTo>
                  <a:lnTo>
                    <a:pt x="218" y="600"/>
                  </a:lnTo>
                  <a:lnTo>
                    <a:pt x="218" y="428"/>
                  </a:lnTo>
                  <a:lnTo>
                    <a:pt x="201" y="428"/>
                  </a:lnTo>
                  <a:lnTo>
                    <a:pt x="201" y="415"/>
                  </a:lnTo>
                  <a:lnTo>
                    <a:pt x="204" y="413"/>
                  </a:lnTo>
                  <a:lnTo>
                    <a:pt x="205" y="411"/>
                  </a:lnTo>
                  <a:lnTo>
                    <a:pt x="208" y="408"/>
                  </a:lnTo>
                  <a:lnTo>
                    <a:pt x="209" y="405"/>
                  </a:lnTo>
                  <a:lnTo>
                    <a:pt x="210" y="403"/>
                  </a:lnTo>
                  <a:lnTo>
                    <a:pt x="211" y="401"/>
                  </a:lnTo>
                  <a:lnTo>
                    <a:pt x="211" y="400"/>
                  </a:lnTo>
                  <a:lnTo>
                    <a:pt x="211" y="399"/>
                  </a:lnTo>
                  <a:lnTo>
                    <a:pt x="208" y="379"/>
                  </a:lnTo>
                  <a:lnTo>
                    <a:pt x="209" y="302"/>
                  </a:lnTo>
                  <a:lnTo>
                    <a:pt x="209" y="296"/>
                  </a:lnTo>
                  <a:lnTo>
                    <a:pt x="209" y="281"/>
                  </a:lnTo>
                  <a:lnTo>
                    <a:pt x="208" y="260"/>
                  </a:lnTo>
                  <a:lnTo>
                    <a:pt x="206" y="235"/>
                  </a:lnTo>
                  <a:lnTo>
                    <a:pt x="204" y="210"/>
                  </a:lnTo>
                  <a:lnTo>
                    <a:pt x="200" y="185"/>
                  </a:lnTo>
                  <a:lnTo>
                    <a:pt x="195" y="166"/>
                  </a:lnTo>
                  <a:lnTo>
                    <a:pt x="190" y="153"/>
                  </a:lnTo>
                  <a:lnTo>
                    <a:pt x="183" y="146"/>
                  </a:lnTo>
                  <a:lnTo>
                    <a:pt x="173" y="137"/>
                  </a:lnTo>
                  <a:lnTo>
                    <a:pt x="163" y="128"/>
                  </a:lnTo>
                  <a:lnTo>
                    <a:pt x="152" y="121"/>
                  </a:lnTo>
                  <a:lnTo>
                    <a:pt x="142" y="114"/>
                  </a:lnTo>
                  <a:lnTo>
                    <a:pt x="133" y="109"/>
                  </a:lnTo>
                  <a:lnTo>
                    <a:pt x="127" y="105"/>
                  </a:lnTo>
                  <a:lnTo>
                    <a:pt x="125" y="104"/>
                  </a:lnTo>
                  <a:lnTo>
                    <a:pt x="127" y="86"/>
                  </a:lnTo>
                  <a:lnTo>
                    <a:pt x="137" y="65"/>
                  </a:lnTo>
                  <a:lnTo>
                    <a:pt x="138" y="64"/>
                  </a:lnTo>
                  <a:lnTo>
                    <a:pt x="138" y="60"/>
                  </a:lnTo>
                  <a:lnTo>
                    <a:pt x="139" y="55"/>
                  </a:lnTo>
                  <a:lnTo>
                    <a:pt x="139" y="49"/>
                  </a:lnTo>
                  <a:lnTo>
                    <a:pt x="139" y="42"/>
                  </a:lnTo>
                  <a:lnTo>
                    <a:pt x="139" y="34"/>
                  </a:lnTo>
                  <a:lnTo>
                    <a:pt x="137" y="28"/>
                  </a:lnTo>
                  <a:lnTo>
                    <a:pt x="133" y="22"/>
                  </a:lnTo>
                  <a:lnTo>
                    <a:pt x="130" y="16"/>
                  </a:lnTo>
                  <a:lnTo>
                    <a:pt x="127" y="12"/>
                  </a:lnTo>
                  <a:lnTo>
                    <a:pt x="125" y="8"/>
                  </a:lnTo>
                  <a:lnTo>
                    <a:pt x="123" y="4"/>
                  </a:lnTo>
                  <a:lnTo>
                    <a:pt x="121" y="2"/>
                  </a:lnTo>
                  <a:lnTo>
                    <a:pt x="116" y="1"/>
                  </a:lnTo>
                  <a:lnTo>
                    <a:pt x="109" y="0"/>
                  </a:lnTo>
                  <a:lnTo>
                    <a:pt x="99" y="0"/>
                  </a:lnTo>
                  <a:lnTo>
                    <a:pt x="87" y="0"/>
                  </a:lnTo>
                  <a:lnTo>
                    <a:pt x="80" y="0"/>
                  </a:lnTo>
                  <a:lnTo>
                    <a:pt x="76" y="1"/>
                  </a:lnTo>
                  <a:lnTo>
                    <a:pt x="74" y="3"/>
                  </a:lnTo>
                  <a:lnTo>
                    <a:pt x="73" y="4"/>
                  </a:lnTo>
                  <a:lnTo>
                    <a:pt x="70" y="7"/>
                  </a:lnTo>
                  <a:lnTo>
                    <a:pt x="68" y="11"/>
                  </a:lnTo>
                  <a:lnTo>
                    <a:pt x="63" y="16"/>
                  </a:lnTo>
                  <a:lnTo>
                    <a:pt x="59" y="21"/>
                  </a:lnTo>
                  <a:lnTo>
                    <a:pt x="56" y="27"/>
                  </a:lnTo>
                  <a:lnTo>
                    <a:pt x="56" y="34"/>
                  </a:lnTo>
                  <a:lnTo>
                    <a:pt x="56" y="42"/>
                  </a:lnTo>
                  <a:lnTo>
                    <a:pt x="58" y="48"/>
                  </a:lnTo>
                  <a:lnTo>
                    <a:pt x="59" y="54"/>
                  </a:lnTo>
                  <a:lnTo>
                    <a:pt x="60" y="58"/>
                  </a:lnTo>
                  <a:lnTo>
                    <a:pt x="60" y="60"/>
                  </a:lnTo>
                  <a:lnTo>
                    <a:pt x="61" y="90"/>
                  </a:lnTo>
                  <a:lnTo>
                    <a:pt x="76" y="104"/>
                  </a:lnTo>
                  <a:lnTo>
                    <a:pt x="74" y="106"/>
                  </a:lnTo>
                  <a:lnTo>
                    <a:pt x="68" y="110"/>
                  </a:lnTo>
                  <a:lnTo>
                    <a:pt x="58" y="116"/>
                  </a:lnTo>
                  <a:lnTo>
                    <a:pt x="47" y="123"/>
                  </a:lnTo>
                  <a:lnTo>
                    <a:pt x="35" y="131"/>
                  </a:lnTo>
                  <a:lnTo>
                    <a:pt x="26" y="138"/>
                  </a:lnTo>
                  <a:lnTo>
                    <a:pt x="18" y="144"/>
                  </a:lnTo>
                  <a:lnTo>
                    <a:pt x="16" y="148"/>
                  </a:lnTo>
                  <a:lnTo>
                    <a:pt x="16" y="156"/>
                  </a:lnTo>
                  <a:lnTo>
                    <a:pt x="13" y="171"/>
                  </a:lnTo>
                  <a:lnTo>
                    <a:pt x="12" y="189"/>
                  </a:lnTo>
                  <a:lnTo>
                    <a:pt x="9" y="210"/>
                  </a:lnTo>
                  <a:lnTo>
                    <a:pt x="6" y="232"/>
                  </a:lnTo>
                  <a:lnTo>
                    <a:pt x="4" y="252"/>
                  </a:lnTo>
                  <a:lnTo>
                    <a:pt x="2" y="268"/>
                  </a:lnTo>
                  <a:lnTo>
                    <a:pt x="2" y="278"/>
                  </a:lnTo>
                  <a:lnTo>
                    <a:pt x="2" y="286"/>
                  </a:lnTo>
                  <a:lnTo>
                    <a:pt x="1" y="298"/>
                  </a:lnTo>
                  <a:lnTo>
                    <a:pt x="0" y="314"/>
                  </a:lnTo>
                  <a:lnTo>
                    <a:pt x="0" y="334"/>
                  </a:lnTo>
                  <a:lnTo>
                    <a:pt x="0" y="354"/>
                  </a:lnTo>
                  <a:lnTo>
                    <a:pt x="0" y="372"/>
                  </a:lnTo>
                  <a:lnTo>
                    <a:pt x="1" y="389"/>
                  </a:lnTo>
                  <a:lnTo>
                    <a:pt x="3" y="401"/>
                  </a:lnTo>
                  <a:lnTo>
                    <a:pt x="4" y="406"/>
                  </a:lnTo>
                  <a:lnTo>
                    <a:pt x="8" y="408"/>
                  </a:lnTo>
                  <a:lnTo>
                    <a:pt x="12" y="411"/>
                  </a:lnTo>
                  <a:lnTo>
                    <a:pt x="16" y="412"/>
                  </a:lnTo>
                  <a:lnTo>
                    <a:pt x="19" y="412"/>
                  </a:lnTo>
                  <a:lnTo>
                    <a:pt x="23" y="412"/>
                  </a:lnTo>
                  <a:lnTo>
                    <a:pt x="26" y="411"/>
                  </a:lnTo>
                  <a:lnTo>
                    <a:pt x="14" y="394"/>
                  </a:lnTo>
                  <a:lnTo>
                    <a:pt x="34" y="262"/>
                  </a:lnTo>
                  <a:lnTo>
                    <a:pt x="33" y="402"/>
                  </a:lnTo>
                  <a:lnTo>
                    <a:pt x="63" y="666"/>
                  </a:lnTo>
                  <a:lnTo>
                    <a:pt x="39" y="696"/>
                  </a:lnTo>
                  <a:lnTo>
                    <a:pt x="34" y="715"/>
                  </a:lnTo>
                  <a:lnTo>
                    <a:pt x="70" y="712"/>
                  </a:lnTo>
                  <a:lnTo>
                    <a:pt x="101" y="690"/>
                  </a:lnTo>
                  <a:lnTo>
                    <a:pt x="102" y="691"/>
                  </a:lnTo>
                  <a:lnTo>
                    <a:pt x="106" y="693"/>
                  </a:lnTo>
                  <a:lnTo>
                    <a:pt x="112" y="697"/>
                  </a:lnTo>
                  <a:lnTo>
                    <a:pt x="120" y="701"/>
                  </a:lnTo>
                  <a:lnTo>
                    <a:pt x="128" y="706"/>
                  </a:lnTo>
                  <a:lnTo>
                    <a:pt x="136" y="710"/>
                  </a:lnTo>
                  <a:lnTo>
                    <a:pt x="142" y="712"/>
                  </a:lnTo>
                  <a:lnTo>
                    <a:pt x="147" y="715"/>
                  </a:lnTo>
                  <a:lnTo>
                    <a:pt x="152" y="715"/>
                  </a:lnTo>
                  <a:lnTo>
                    <a:pt x="156" y="715"/>
                  </a:lnTo>
                  <a:lnTo>
                    <a:pt x="161" y="715"/>
                  </a:lnTo>
                  <a:lnTo>
                    <a:pt x="165" y="713"/>
                  </a:lnTo>
                  <a:lnTo>
                    <a:pt x="169" y="712"/>
                  </a:lnTo>
                  <a:lnTo>
                    <a:pt x="173" y="711"/>
                  </a:lnTo>
                  <a:lnTo>
                    <a:pt x="174" y="711"/>
                  </a:lnTo>
                  <a:lnTo>
                    <a:pt x="175" y="710"/>
                  </a:lnTo>
                  <a:lnTo>
                    <a:pt x="168" y="684"/>
                  </a:lnTo>
                  <a:lnTo>
                    <a:pt x="141" y="667"/>
                  </a:lnTo>
                  <a:lnTo>
                    <a:pt x="165" y="420"/>
                  </a:lnTo>
                  <a:lnTo>
                    <a:pt x="177" y="391"/>
                  </a:lnTo>
                  <a:lnTo>
                    <a:pt x="163" y="250"/>
                  </a:lnTo>
                  <a:lnTo>
                    <a:pt x="191" y="395"/>
                  </a:lnTo>
                  <a:lnTo>
                    <a:pt x="184" y="407"/>
                  </a:lnTo>
                  <a:lnTo>
                    <a:pt x="184" y="408"/>
                  </a:lnTo>
                  <a:lnTo>
                    <a:pt x="185" y="410"/>
                  </a:lnTo>
                  <a:lnTo>
                    <a:pt x="187" y="410"/>
                  </a:lnTo>
                  <a:lnTo>
                    <a:pt x="188" y="411"/>
                  </a:lnTo>
                  <a:lnTo>
                    <a:pt x="188" y="412"/>
                  </a:lnTo>
                  <a:lnTo>
                    <a:pt x="190" y="413"/>
                  </a:lnTo>
                  <a:lnTo>
                    <a:pt x="190" y="428"/>
                  </a:lnTo>
                  <a:lnTo>
                    <a:pt x="174" y="428"/>
                  </a:lnTo>
                </a:path>
              </a:pathLst>
            </a:custGeom>
            <a:solidFill>
              <a:schemeClr val="bg2"/>
            </a:solidFill>
            <a:ln w="9525" cap="rnd">
              <a:noFill/>
              <a:round/>
              <a:headEnd/>
              <a:tailEnd/>
            </a:ln>
          </p:spPr>
          <p:txBody>
            <a:bodyPr/>
            <a:lstStyle/>
            <a:p>
              <a:endParaRPr lang="ar-SA"/>
            </a:p>
          </p:txBody>
        </p:sp>
        <p:sp>
          <p:nvSpPr>
            <p:cNvPr id="32848" name="Freeform 29"/>
            <p:cNvSpPr>
              <a:spLocks/>
            </p:cNvSpPr>
            <p:nvPr/>
          </p:nvSpPr>
          <p:spPr bwMode="auto">
            <a:xfrm>
              <a:off x="894" y="2965"/>
              <a:ext cx="216" cy="685"/>
            </a:xfrm>
            <a:custGeom>
              <a:avLst/>
              <a:gdLst>
                <a:gd name="T0" fmla="*/ 118 w 216"/>
                <a:gd name="T1" fmla="*/ 322 h 685"/>
                <a:gd name="T2" fmla="*/ 116 w 216"/>
                <a:gd name="T3" fmla="*/ 324 h 685"/>
                <a:gd name="T4" fmla="*/ 120 w 216"/>
                <a:gd name="T5" fmla="*/ 321 h 685"/>
                <a:gd name="T6" fmla="*/ 120 w 216"/>
                <a:gd name="T7" fmla="*/ 321 h 685"/>
                <a:gd name="T8" fmla="*/ 197 w 216"/>
                <a:gd name="T9" fmla="*/ 645 h 685"/>
                <a:gd name="T10" fmla="*/ 164 w 216"/>
                <a:gd name="T11" fmla="*/ 602 h 685"/>
                <a:gd name="T12" fmla="*/ 171 w 216"/>
                <a:gd name="T13" fmla="*/ 507 h 685"/>
                <a:gd name="T14" fmla="*/ 176 w 216"/>
                <a:gd name="T15" fmla="*/ 472 h 685"/>
                <a:gd name="T16" fmla="*/ 186 w 216"/>
                <a:gd name="T17" fmla="*/ 450 h 685"/>
                <a:gd name="T18" fmla="*/ 173 w 216"/>
                <a:gd name="T19" fmla="*/ 309 h 685"/>
                <a:gd name="T20" fmla="*/ 185 w 216"/>
                <a:gd name="T21" fmla="*/ 330 h 685"/>
                <a:gd name="T22" fmla="*/ 193 w 216"/>
                <a:gd name="T23" fmla="*/ 311 h 685"/>
                <a:gd name="T24" fmla="*/ 181 w 216"/>
                <a:gd name="T25" fmla="*/ 272 h 685"/>
                <a:gd name="T26" fmla="*/ 187 w 216"/>
                <a:gd name="T27" fmla="*/ 202 h 685"/>
                <a:gd name="T28" fmla="*/ 159 w 216"/>
                <a:gd name="T29" fmla="*/ 116 h 685"/>
                <a:gd name="T30" fmla="*/ 137 w 216"/>
                <a:gd name="T31" fmla="*/ 101 h 685"/>
                <a:gd name="T32" fmla="*/ 147 w 216"/>
                <a:gd name="T33" fmla="*/ 97 h 685"/>
                <a:gd name="T34" fmla="*/ 152 w 216"/>
                <a:gd name="T35" fmla="*/ 81 h 685"/>
                <a:gd name="T36" fmla="*/ 142 w 216"/>
                <a:gd name="T37" fmla="*/ 70 h 685"/>
                <a:gd name="T38" fmla="*/ 139 w 216"/>
                <a:gd name="T39" fmla="*/ 42 h 685"/>
                <a:gd name="T40" fmla="*/ 142 w 216"/>
                <a:gd name="T41" fmla="*/ 25 h 685"/>
                <a:gd name="T42" fmla="*/ 131 w 216"/>
                <a:gd name="T43" fmla="*/ 9 h 685"/>
                <a:gd name="T44" fmla="*/ 116 w 216"/>
                <a:gd name="T45" fmla="*/ 0 h 685"/>
                <a:gd name="T46" fmla="*/ 82 w 216"/>
                <a:gd name="T47" fmla="*/ 4 h 685"/>
                <a:gd name="T48" fmla="*/ 60 w 216"/>
                <a:gd name="T49" fmla="*/ 34 h 685"/>
                <a:gd name="T50" fmla="*/ 47 w 216"/>
                <a:gd name="T51" fmla="*/ 72 h 685"/>
                <a:gd name="T52" fmla="*/ 34 w 216"/>
                <a:gd name="T53" fmla="*/ 90 h 685"/>
                <a:gd name="T54" fmla="*/ 45 w 216"/>
                <a:gd name="T55" fmla="*/ 101 h 685"/>
                <a:gd name="T56" fmla="*/ 41 w 216"/>
                <a:gd name="T57" fmla="*/ 116 h 685"/>
                <a:gd name="T58" fmla="*/ 8 w 216"/>
                <a:gd name="T59" fmla="*/ 185 h 685"/>
                <a:gd name="T60" fmla="*/ 1 w 216"/>
                <a:gd name="T61" fmla="*/ 232 h 685"/>
                <a:gd name="T62" fmla="*/ 19 w 216"/>
                <a:gd name="T63" fmla="*/ 291 h 685"/>
                <a:gd name="T64" fmla="*/ 21 w 216"/>
                <a:gd name="T65" fmla="*/ 390 h 685"/>
                <a:gd name="T66" fmla="*/ 18 w 216"/>
                <a:gd name="T67" fmla="*/ 463 h 685"/>
                <a:gd name="T68" fmla="*/ 42 w 216"/>
                <a:gd name="T69" fmla="*/ 476 h 685"/>
                <a:gd name="T70" fmla="*/ 50 w 216"/>
                <a:gd name="T71" fmla="*/ 488 h 685"/>
                <a:gd name="T72" fmla="*/ 59 w 216"/>
                <a:gd name="T73" fmla="*/ 515 h 685"/>
                <a:gd name="T74" fmla="*/ 57 w 216"/>
                <a:gd name="T75" fmla="*/ 525 h 685"/>
                <a:gd name="T76" fmla="*/ 55 w 216"/>
                <a:gd name="T77" fmla="*/ 561 h 685"/>
                <a:gd name="T78" fmla="*/ 68 w 216"/>
                <a:gd name="T79" fmla="*/ 611 h 685"/>
                <a:gd name="T80" fmla="*/ 63 w 216"/>
                <a:gd name="T81" fmla="*/ 675 h 685"/>
                <a:gd name="T82" fmla="*/ 82 w 216"/>
                <a:gd name="T83" fmla="*/ 684 h 685"/>
                <a:gd name="T84" fmla="*/ 94 w 216"/>
                <a:gd name="T85" fmla="*/ 665 h 685"/>
                <a:gd name="T86" fmla="*/ 86 w 216"/>
                <a:gd name="T87" fmla="*/ 608 h 685"/>
                <a:gd name="T88" fmla="*/ 123 w 216"/>
                <a:gd name="T89" fmla="*/ 499 h 685"/>
                <a:gd name="T90" fmla="*/ 125 w 216"/>
                <a:gd name="T91" fmla="*/ 534 h 685"/>
                <a:gd name="T92" fmla="*/ 136 w 216"/>
                <a:gd name="T93" fmla="*/ 587 h 685"/>
                <a:gd name="T94" fmla="*/ 137 w 216"/>
                <a:gd name="T95" fmla="*/ 653 h 685"/>
                <a:gd name="T96" fmla="*/ 156 w 216"/>
                <a:gd name="T97" fmla="*/ 654 h 685"/>
                <a:gd name="T98" fmla="*/ 181 w 216"/>
                <a:gd name="T99" fmla="*/ 667 h 685"/>
                <a:gd name="T100" fmla="*/ 208 w 216"/>
                <a:gd name="T101" fmla="*/ 669 h 685"/>
                <a:gd name="T102" fmla="*/ 116 w 216"/>
                <a:gd name="T103" fmla="*/ 324 h 68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16"/>
                <a:gd name="T157" fmla="*/ 0 h 685"/>
                <a:gd name="T158" fmla="*/ 216 w 216"/>
                <a:gd name="T159" fmla="*/ 685 h 68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16" h="685">
                  <a:moveTo>
                    <a:pt x="116" y="324"/>
                  </a:moveTo>
                  <a:lnTo>
                    <a:pt x="118" y="322"/>
                  </a:lnTo>
                  <a:lnTo>
                    <a:pt x="118" y="324"/>
                  </a:lnTo>
                  <a:lnTo>
                    <a:pt x="116" y="324"/>
                  </a:lnTo>
                  <a:lnTo>
                    <a:pt x="120" y="321"/>
                  </a:lnTo>
                  <a:lnTo>
                    <a:pt x="121" y="321"/>
                  </a:lnTo>
                  <a:lnTo>
                    <a:pt x="120" y="321"/>
                  </a:lnTo>
                  <a:lnTo>
                    <a:pt x="116" y="324"/>
                  </a:lnTo>
                  <a:lnTo>
                    <a:pt x="212" y="655"/>
                  </a:lnTo>
                  <a:lnTo>
                    <a:pt x="211" y="654"/>
                  </a:lnTo>
                  <a:lnTo>
                    <a:pt x="205" y="650"/>
                  </a:lnTo>
                  <a:lnTo>
                    <a:pt x="197" y="645"/>
                  </a:lnTo>
                  <a:lnTo>
                    <a:pt x="188" y="638"/>
                  </a:lnTo>
                  <a:lnTo>
                    <a:pt x="178" y="630"/>
                  </a:lnTo>
                  <a:lnTo>
                    <a:pt x="171" y="620"/>
                  </a:lnTo>
                  <a:lnTo>
                    <a:pt x="165" y="612"/>
                  </a:lnTo>
                  <a:lnTo>
                    <a:pt x="164" y="602"/>
                  </a:lnTo>
                  <a:lnTo>
                    <a:pt x="164" y="589"/>
                  </a:lnTo>
                  <a:lnTo>
                    <a:pt x="165" y="571"/>
                  </a:lnTo>
                  <a:lnTo>
                    <a:pt x="167" y="550"/>
                  </a:lnTo>
                  <a:lnTo>
                    <a:pt x="169" y="528"/>
                  </a:lnTo>
                  <a:lnTo>
                    <a:pt x="171" y="507"/>
                  </a:lnTo>
                  <a:lnTo>
                    <a:pt x="172" y="489"/>
                  </a:lnTo>
                  <a:lnTo>
                    <a:pt x="173" y="477"/>
                  </a:lnTo>
                  <a:lnTo>
                    <a:pt x="175" y="473"/>
                  </a:lnTo>
                  <a:lnTo>
                    <a:pt x="176" y="472"/>
                  </a:lnTo>
                  <a:lnTo>
                    <a:pt x="177" y="471"/>
                  </a:lnTo>
                  <a:lnTo>
                    <a:pt x="180" y="468"/>
                  </a:lnTo>
                  <a:lnTo>
                    <a:pt x="182" y="463"/>
                  </a:lnTo>
                  <a:lnTo>
                    <a:pt x="185" y="457"/>
                  </a:lnTo>
                  <a:lnTo>
                    <a:pt x="186" y="450"/>
                  </a:lnTo>
                  <a:lnTo>
                    <a:pt x="187" y="439"/>
                  </a:lnTo>
                  <a:lnTo>
                    <a:pt x="172" y="306"/>
                  </a:lnTo>
                  <a:lnTo>
                    <a:pt x="172" y="304"/>
                  </a:lnTo>
                  <a:lnTo>
                    <a:pt x="173" y="306"/>
                  </a:lnTo>
                  <a:lnTo>
                    <a:pt x="173" y="309"/>
                  </a:lnTo>
                  <a:lnTo>
                    <a:pt x="176" y="314"/>
                  </a:lnTo>
                  <a:lnTo>
                    <a:pt x="177" y="320"/>
                  </a:lnTo>
                  <a:lnTo>
                    <a:pt x="180" y="325"/>
                  </a:lnTo>
                  <a:lnTo>
                    <a:pt x="182" y="329"/>
                  </a:lnTo>
                  <a:lnTo>
                    <a:pt x="185" y="330"/>
                  </a:lnTo>
                  <a:lnTo>
                    <a:pt x="187" y="327"/>
                  </a:lnTo>
                  <a:lnTo>
                    <a:pt x="188" y="324"/>
                  </a:lnTo>
                  <a:lnTo>
                    <a:pt x="191" y="320"/>
                  </a:lnTo>
                  <a:lnTo>
                    <a:pt x="192" y="316"/>
                  </a:lnTo>
                  <a:lnTo>
                    <a:pt x="193" y="311"/>
                  </a:lnTo>
                  <a:lnTo>
                    <a:pt x="193" y="305"/>
                  </a:lnTo>
                  <a:lnTo>
                    <a:pt x="193" y="299"/>
                  </a:lnTo>
                  <a:lnTo>
                    <a:pt x="191" y="291"/>
                  </a:lnTo>
                  <a:lnTo>
                    <a:pt x="187" y="284"/>
                  </a:lnTo>
                  <a:lnTo>
                    <a:pt x="181" y="272"/>
                  </a:lnTo>
                  <a:lnTo>
                    <a:pt x="181" y="262"/>
                  </a:lnTo>
                  <a:lnTo>
                    <a:pt x="183" y="252"/>
                  </a:lnTo>
                  <a:lnTo>
                    <a:pt x="186" y="241"/>
                  </a:lnTo>
                  <a:lnTo>
                    <a:pt x="188" y="225"/>
                  </a:lnTo>
                  <a:lnTo>
                    <a:pt x="187" y="202"/>
                  </a:lnTo>
                  <a:lnTo>
                    <a:pt x="183" y="174"/>
                  </a:lnTo>
                  <a:lnTo>
                    <a:pt x="172" y="133"/>
                  </a:lnTo>
                  <a:lnTo>
                    <a:pt x="170" y="127"/>
                  </a:lnTo>
                  <a:lnTo>
                    <a:pt x="165" y="121"/>
                  </a:lnTo>
                  <a:lnTo>
                    <a:pt x="159" y="116"/>
                  </a:lnTo>
                  <a:lnTo>
                    <a:pt x="152" y="111"/>
                  </a:lnTo>
                  <a:lnTo>
                    <a:pt x="147" y="106"/>
                  </a:lnTo>
                  <a:lnTo>
                    <a:pt x="142" y="103"/>
                  </a:lnTo>
                  <a:lnTo>
                    <a:pt x="139" y="101"/>
                  </a:lnTo>
                  <a:lnTo>
                    <a:pt x="137" y="101"/>
                  </a:lnTo>
                  <a:lnTo>
                    <a:pt x="139" y="101"/>
                  </a:lnTo>
                  <a:lnTo>
                    <a:pt x="140" y="101"/>
                  </a:lnTo>
                  <a:lnTo>
                    <a:pt x="142" y="100"/>
                  </a:lnTo>
                  <a:lnTo>
                    <a:pt x="145" y="100"/>
                  </a:lnTo>
                  <a:lnTo>
                    <a:pt x="147" y="97"/>
                  </a:lnTo>
                  <a:lnTo>
                    <a:pt x="149" y="96"/>
                  </a:lnTo>
                  <a:lnTo>
                    <a:pt x="151" y="92"/>
                  </a:lnTo>
                  <a:lnTo>
                    <a:pt x="152" y="89"/>
                  </a:lnTo>
                  <a:lnTo>
                    <a:pt x="152" y="84"/>
                  </a:lnTo>
                  <a:lnTo>
                    <a:pt x="152" y="81"/>
                  </a:lnTo>
                  <a:lnTo>
                    <a:pt x="151" y="79"/>
                  </a:lnTo>
                  <a:lnTo>
                    <a:pt x="150" y="77"/>
                  </a:lnTo>
                  <a:lnTo>
                    <a:pt x="147" y="75"/>
                  </a:lnTo>
                  <a:lnTo>
                    <a:pt x="145" y="74"/>
                  </a:lnTo>
                  <a:lnTo>
                    <a:pt x="142" y="70"/>
                  </a:lnTo>
                  <a:lnTo>
                    <a:pt x="140" y="66"/>
                  </a:lnTo>
                  <a:lnTo>
                    <a:pt x="137" y="61"/>
                  </a:lnTo>
                  <a:lnTo>
                    <a:pt x="137" y="55"/>
                  </a:lnTo>
                  <a:lnTo>
                    <a:pt x="137" y="48"/>
                  </a:lnTo>
                  <a:lnTo>
                    <a:pt x="139" y="42"/>
                  </a:lnTo>
                  <a:lnTo>
                    <a:pt x="140" y="35"/>
                  </a:lnTo>
                  <a:lnTo>
                    <a:pt x="141" y="30"/>
                  </a:lnTo>
                  <a:lnTo>
                    <a:pt x="142" y="28"/>
                  </a:lnTo>
                  <a:lnTo>
                    <a:pt x="144" y="27"/>
                  </a:lnTo>
                  <a:lnTo>
                    <a:pt x="142" y="25"/>
                  </a:lnTo>
                  <a:lnTo>
                    <a:pt x="141" y="23"/>
                  </a:lnTo>
                  <a:lnTo>
                    <a:pt x="139" y="21"/>
                  </a:lnTo>
                  <a:lnTo>
                    <a:pt x="136" y="17"/>
                  </a:lnTo>
                  <a:lnTo>
                    <a:pt x="134" y="13"/>
                  </a:lnTo>
                  <a:lnTo>
                    <a:pt x="131" y="9"/>
                  </a:lnTo>
                  <a:lnTo>
                    <a:pt x="129" y="6"/>
                  </a:lnTo>
                  <a:lnTo>
                    <a:pt x="129" y="3"/>
                  </a:lnTo>
                  <a:lnTo>
                    <a:pt x="128" y="1"/>
                  </a:lnTo>
                  <a:lnTo>
                    <a:pt x="123" y="0"/>
                  </a:lnTo>
                  <a:lnTo>
                    <a:pt x="116" y="0"/>
                  </a:lnTo>
                  <a:lnTo>
                    <a:pt x="109" y="0"/>
                  </a:lnTo>
                  <a:lnTo>
                    <a:pt x="101" y="1"/>
                  </a:lnTo>
                  <a:lnTo>
                    <a:pt x="93" y="2"/>
                  </a:lnTo>
                  <a:lnTo>
                    <a:pt x="86" y="3"/>
                  </a:lnTo>
                  <a:lnTo>
                    <a:pt x="82" y="4"/>
                  </a:lnTo>
                  <a:lnTo>
                    <a:pt x="77" y="7"/>
                  </a:lnTo>
                  <a:lnTo>
                    <a:pt x="73" y="12"/>
                  </a:lnTo>
                  <a:lnTo>
                    <a:pt x="68" y="18"/>
                  </a:lnTo>
                  <a:lnTo>
                    <a:pt x="64" y="25"/>
                  </a:lnTo>
                  <a:lnTo>
                    <a:pt x="60" y="34"/>
                  </a:lnTo>
                  <a:lnTo>
                    <a:pt x="57" y="43"/>
                  </a:lnTo>
                  <a:lnTo>
                    <a:pt x="54" y="51"/>
                  </a:lnTo>
                  <a:lnTo>
                    <a:pt x="52" y="59"/>
                  </a:lnTo>
                  <a:lnTo>
                    <a:pt x="49" y="66"/>
                  </a:lnTo>
                  <a:lnTo>
                    <a:pt x="47" y="72"/>
                  </a:lnTo>
                  <a:lnTo>
                    <a:pt x="44" y="77"/>
                  </a:lnTo>
                  <a:lnTo>
                    <a:pt x="41" y="82"/>
                  </a:lnTo>
                  <a:lnTo>
                    <a:pt x="38" y="85"/>
                  </a:lnTo>
                  <a:lnTo>
                    <a:pt x="36" y="87"/>
                  </a:lnTo>
                  <a:lnTo>
                    <a:pt x="34" y="90"/>
                  </a:lnTo>
                  <a:lnTo>
                    <a:pt x="41" y="97"/>
                  </a:lnTo>
                  <a:lnTo>
                    <a:pt x="42" y="97"/>
                  </a:lnTo>
                  <a:lnTo>
                    <a:pt x="43" y="98"/>
                  </a:lnTo>
                  <a:lnTo>
                    <a:pt x="45" y="101"/>
                  </a:lnTo>
                  <a:lnTo>
                    <a:pt x="47" y="103"/>
                  </a:lnTo>
                  <a:lnTo>
                    <a:pt x="48" y="106"/>
                  </a:lnTo>
                  <a:lnTo>
                    <a:pt x="48" y="108"/>
                  </a:lnTo>
                  <a:lnTo>
                    <a:pt x="45" y="112"/>
                  </a:lnTo>
                  <a:lnTo>
                    <a:pt x="41" y="116"/>
                  </a:lnTo>
                  <a:lnTo>
                    <a:pt x="34" y="122"/>
                  </a:lnTo>
                  <a:lnTo>
                    <a:pt x="28" y="134"/>
                  </a:lnTo>
                  <a:lnTo>
                    <a:pt x="21" y="150"/>
                  </a:lnTo>
                  <a:lnTo>
                    <a:pt x="14" y="168"/>
                  </a:lnTo>
                  <a:lnTo>
                    <a:pt x="8" y="185"/>
                  </a:lnTo>
                  <a:lnTo>
                    <a:pt x="3" y="201"/>
                  </a:lnTo>
                  <a:lnTo>
                    <a:pt x="0" y="212"/>
                  </a:lnTo>
                  <a:lnTo>
                    <a:pt x="0" y="218"/>
                  </a:lnTo>
                  <a:lnTo>
                    <a:pt x="0" y="223"/>
                  </a:lnTo>
                  <a:lnTo>
                    <a:pt x="1" y="232"/>
                  </a:lnTo>
                  <a:lnTo>
                    <a:pt x="2" y="244"/>
                  </a:lnTo>
                  <a:lnTo>
                    <a:pt x="6" y="258"/>
                  </a:lnTo>
                  <a:lnTo>
                    <a:pt x="9" y="272"/>
                  </a:lnTo>
                  <a:lnTo>
                    <a:pt x="14" y="283"/>
                  </a:lnTo>
                  <a:lnTo>
                    <a:pt x="19" y="291"/>
                  </a:lnTo>
                  <a:lnTo>
                    <a:pt x="27" y="295"/>
                  </a:lnTo>
                  <a:lnTo>
                    <a:pt x="24" y="311"/>
                  </a:lnTo>
                  <a:lnTo>
                    <a:pt x="23" y="335"/>
                  </a:lnTo>
                  <a:lnTo>
                    <a:pt x="22" y="362"/>
                  </a:lnTo>
                  <a:lnTo>
                    <a:pt x="21" y="390"/>
                  </a:lnTo>
                  <a:lnTo>
                    <a:pt x="19" y="418"/>
                  </a:lnTo>
                  <a:lnTo>
                    <a:pt x="18" y="440"/>
                  </a:lnTo>
                  <a:lnTo>
                    <a:pt x="17" y="456"/>
                  </a:lnTo>
                  <a:lnTo>
                    <a:pt x="17" y="462"/>
                  </a:lnTo>
                  <a:lnTo>
                    <a:pt x="18" y="463"/>
                  </a:lnTo>
                  <a:lnTo>
                    <a:pt x="22" y="466"/>
                  </a:lnTo>
                  <a:lnTo>
                    <a:pt x="27" y="468"/>
                  </a:lnTo>
                  <a:lnTo>
                    <a:pt x="32" y="472"/>
                  </a:lnTo>
                  <a:lnTo>
                    <a:pt x="37" y="474"/>
                  </a:lnTo>
                  <a:lnTo>
                    <a:pt x="42" y="476"/>
                  </a:lnTo>
                  <a:lnTo>
                    <a:pt x="45" y="476"/>
                  </a:lnTo>
                  <a:lnTo>
                    <a:pt x="47" y="473"/>
                  </a:lnTo>
                  <a:lnTo>
                    <a:pt x="47" y="476"/>
                  </a:lnTo>
                  <a:lnTo>
                    <a:pt x="48" y="481"/>
                  </a:lnTo>
                  <a:lnTo>
                    <a:pt x="50" y="488"/>
                  </a:lnTo>
                  <a:lnTo>
                    <a:pt x="53" y="495"/>
                  </a:lnTo>
                  <a:lnTo>
                    <a:pt x="55" y="503"/>
                  </a:lnTo>
                  <a:lnTo>
                    <a:pt x="57" y="509"/>
                  </a:lnTo>
                  <a:lnTo>
                    <a:pt x="59" y="513"/>
                  </a:lnTo>
                  <a:lnTo>
                    <a:pt x="59" y="515"/>
                  </a:lnTo>
                  <a:lnTo>
                    <a:pt x="59" y="517"/>
                  </a:lnTo>
                  <a:lnTo>
                    <a:pt x="58" y="519"/>
                  </a:lnTo>
                  <a:lnTo>
                    <a:pt x="57" y="521"/>
                  </a:lnTo>
                  <a:lnTo>
                    <a:pt x="57" y="525"/>
                  </a:lnTo>
                  <a:lnTo>
                    <a:pt x="55" y="530"/>
                  </a:lnTo>
                  <a:lnTo>
                    <a:pt x="54" y="535"/>
                  </a:lnTo>
                  <a:lnTo>
                    <a:pt x="54" y="542"/>
                  </a:lnTo>
                  <a:lnTo>
                    <a:pt x="54" y="550"/>
                  </a:lnTo>
                  <a:lnTo>
                    <a:pt x="55" y="561"/>
                  </a:lnTo>
                  <a:lnTo>
                    <a:pt x="58" y="572"/>
                  </a:lnTo>
                  <a:lnTo>
                    <a:pt x="60" y="585"/>
                  </a:lnTo>
                  <a:lnTo>
                    <a:pt x="63" y="596"/>
                  </a:lnTo>
                  <a:lnTo>
                    <a:pt x="65" y="604"/>
                  </a:lnTo>
                  <a:lnTo>
                    <a:pt x="68" y="611"/>
                  </a:lnTo>
                  <a:lnTo>
                    <a:pt x="68" y="613"/>
                  </a:lnTo>
                  <a:lnTo>
                    <a:pt x="58" y="636"/>
                  </a:lnTo>
                  <a:lnTo>
                    <a:pt x="62" y="672"/>
                  </a:lnTo>
                  <a:lnTo>
                    <a:pt x="62" y="674"/>
                  </a:lnTo>
                  <a:lnTo>
                    <a:pt x="63" y="675"/>
                  </a:lnTo>
                  <a:lnTo>
                    <a:pt x="67" y="677"/>
                  </a:lnTo>
                  <a:lnTo>
                    <a:pt x="69" y="680"/>
                  </a:lnTo>
                  <a:lnTo>
                    <a:pt x="73" y="682"/>
                  </a:lnTo>
                  <a:lnTo>
                    <a:pt x="77" y="684"/>
                  </a:lnTo>
                  <a:lnTo>
                    <a:pt x="82" y="684"/>
                  </a:lnTo>
                  <a:lnTo>
                    <a:pt x="85" y="682"/>
                  </a:lnTo>
                  <a:lnTo>
                    <a:pt x="88" y="679"/>
                  </a:lnTo>
                  <a:lnTo>
                    <a:pt x="90" y="675"/>
                  </a:lnTo>
                  <a:lnTo>
                    <a:pt x="93" y="670"/>
                  </a:lnTo>
                  <a:lnTo>
                    <a:pt x="94" y="665"/>
                  </a:lnTo>
                  <a:lnTo>
                    <a:pt x="95" y="661"/>
                  </a:lnTo>
                  <a:lnTo>
                    <a:pt x="95" y="658"/>
                  </a:lnTo>
                  <a:lnTo>
                    <a:pt x="95" y="655"/>
                  </a:lnTo>
                  <a:lnTo>
                    <a:pt x="86" y="608"/>
                  </a:lnTo>
                  <a:lnTo>
                    <a:pt x="101" y="513"/>
                  </a:lnTo>
                  <a:lnTo>
                    <a:pt x="105" y="494"/>
                  </a:lnTo>
                  <a:lnTo>
                    <a:pt x="123" y="494"/>
                  </a:lnTo>
                  <a:lnTo>
                    <a:pt x="123" y="495"/>
                  </a:lnTo>
                  <a:lnTo>
                    <a:pt x="123" y="499"/>
                  </a:lnTo>
                  <a:lnTo>
                    <a:pt x="124" y="503"/>
                  </a:lnTo>
                  <a:lnTo>
                    <a:pt x="124" y="509"/>
                  </a:lnTo>
                  <a:lnTo>
                    <a:pt x="124" y="517"/>
                  </a:lnTo>
                  <a:lnTo>
                    <a:pt x="125" y="525"/>
                  </a:lnTo>
                  <a:lnTo>
                    <a:pt x="125" y="534"/>
                  </a:lnTo>
                  <a:lnTo>
                    <a:pt x="126" y="542"/>
                  </a:lnTo>
                  <a:lnTo>
                    <a:pt x="129" y="552"/>
                  </a:lnTo>
                  <a:lnTo>
                    <a:pt x="131" y="565"/>
                  </a:lnTo>
                  <a:lnTo>
                    <a:pt x="134" y="576"/>
                  </a:lnTo>
                  <a:lnTo>
                    <a:pt x="136" y="587"/>
                  </a:lnTo>
                  <a:lnTo>
                    <a:pt x="137" y="597"/>
                  </a:lnTo>
                  <a:lnTo>
                    <a:pt x="140" y="604"/>
                  </a:lnTo>
                  <a:lnTo>
                    <a:pt x="141" y="609"/>
                  </a:lnTo>
                  <a:lnTo>
                    <a:pt x="141" y="611"/>
                  </a:lnTo>
                  <a:lnTo>
                    <a:pt x="137" y="653"/>
                  </a:lnTo>
                  <a:lnTo>
                    <a:pt x="150" y="656"/>
                  </a:lnTo>
                  <a:lnTo>
                    <a:pt x="150" y="651"/>
                  </a:lnTo>
                  <a:lnTo>
                    <a:pt x="151" y="651"/>
                  </a:lnTo>
                  <a:lnTo>
                    <a:pt x="154" y="653"/>
                  </a:lnTo>
                  <a:lnTo>
                    <a:pt x="156" y="654"/>
                  </a:lnTo>
                  <a:lnTo>
                    <a:pt x="161" y="656"/>
                  </a:lnTo>
                  <a:lnTo>
                    <a:pt x="165" y="659"/>
                  </a:lnTo>
                  <a:lnTo>
                    <a:pt x="171" y="661"/>
                  </a:lnTo>
                  <a:lnTo>
                    <a:pt x="176" y="665"/>
                  </a:lnTo>
                  <a:lnTo>
                    <a:pt x="181" y="667"/>
                  </a:lnTo>
                  <a:lnTo>
                    <a:pt x="187" y="670"/>
                  </a:lnTo>
                  <a:lnTo>
                    <a:pt x="193" y="670"/>
                  </a:lnTo>
                  <a:lnTo>
                    <a:pt x="198" y="670"/>
                  </a:lnTo>
                  <a:lnTo>
                    <a:pt x="203" y="670"/>
                  </a:lnTo>
                  <a:lnTo>
                    <a:pt x="208" y="669"/>
                  </a:lnTo>
                  <a:lnTo>
                    <a:pt x="211" y="669"/>
                  </a:lnTo>
                  <a:lnTo>
                    <a:pt x="213" y="667"/>
                  </a:lnTo>
                  <a:lnTo>
                    <a:pt x="215" y="667"/>
                  </a:lnTo>
                  <a:lnTo>
                    <a:pt x="212" y="655"/>
                  </a:lnTo>
                  <a:lnTo>
                    <a:pt x="116" y="324"/>
                  </a:lnTo>
                </a:path>
              </a:pathLst>
            </a:custGeom>
            <a:solidFill>
              <a:srgbClr val="4C4C4C"/>
            </a:solidFill>
            <a:ln w="9525" cap="rnd">
              <a:noFill/>
              <a:round/>
              <a:headEnd/>
              <a:tailEnd/>
            </a:ln>
          </p:spPr>
          <p:txBody>
            <a:bodyPr/>
            <a:lstStyle/>
            <a:p>
              <a:endParaRPr lang="ar-SA"/>
            </a:p>
          </p:txBody>
        </p:sp>
        <p:sp>
          <p:nvSpPr>
            <p:cNvPr id="32849" name="Freeform 30"/>
            <p:cNvSpPr>
              <a:spLocks/>
            </p:cNvSpPr>
            <p:nvPr/>
          </p:nvSpPr>
          <p:spPr bwMode="auto">
            <a:xfrm>
              <a:off x="1075" y="2952"/>
              <a:ext cx="225" cy="732"/>
            </a:xfrm>
            <a:custGeom>
              <a:avLst/>
              <a:gdLst>
                <a:gd name="T0" fmla="*/ 181 w 225"/>
                <a:gd name="T1" fmla="*/ 412 h 732"/>
                <a:gd name="T2" fmla="*/ 202 w 225"/>
                <a:gd name="T3" fmla="*/ 303 h 732"/>
                <a:gd name="T4" fmla="*/ 222 w 225"/>
                <a:gd name="T5" fmla="*/ 249 h 732"/>
                <a:gd name="T6" fmla="*/ 217 w 225"/>
                <a:gd name="T7" fmla="*/ 226 h 732"/>
                <a:gd name="T8" fmla="*/ 209 w 225"/>
                <a:gd name="T9" fmla="*/ 195 h 732"/>
                <a:gd name="T10" fmla="*/ 197 w 225"/>
                <a:gd name="T11" fmla="*/ 166 h 732"/>
                <a:gd name="T12" fmla="*/ 184 w 225"/>
                <a:gd name="T13" fmla="*/ 147 h 732"/>
                <a:gd name="T14" fmla="*/ 164 w 225"/>
                <a:gd name="T15" fmla="*/ 130 h 732"/>
                <a:gd name="T16" fmla="*/ 143 w 225"/>
                <a:gd name="T17" fmla="*/ 116 h 732"/>
                <a:gd name="T18" fmla="*/ 128 w 225"/>
                <a:gd name="T19" fmla="*/ 107 h 732"/>
                <a:gd name="T20" fmla="*/ 134 w 225"/>
                <a:gd name="T21" fmla="*/ 97 h 732"/>
                <a:gd name="T22" fmla="*/ 135 w 225"/>
                <a:gd name="T23" fmla="*/ 68 h 732"/>
                <a:gd name="T24" fmla="*/ 138 w 225"/>
                <a:gd name="T25" fmla="*/ 59 h 732"/>
                <a:gd name="T26" fmla="*/ 140 w 225"/>
                <a:gd name="T27" fmla="*/ 44 h 732"/>
                <a:gd name="T28" fmla="*/ 138 w 225"/>
                <a:gd name="T29" fmla="*/ 29 h 732"/>
                <a:gd name="T30" fmla="*/ 130 w 225"/>
                <a:gd name="T31" fmla="*/ 18 h 732"/>
                <a:gd name="T32" fmla="*/ 128 w 225"/>
                <a:gd name="T33" fmla="*/ 13 h 732"/>
                <a:gd name="T34" fmla="*/ 126 w 225"/>
                <a:gd name="T35" fmla="*/ 11 h 732"/>
                <a:gd name="T36" fmla="*/ 120 w 225"/>
                <a:gd name="T37" fmla="*/ 7 h 732"/>
                <a:gd name="T38" fmla="*/ 103 w 225"/>
                <a:gd name="T39" fmla="*/ 1 h 732"/>
                <a:gd name="T40" fmla="*/ 88 w 225"/>
                <a:gd name="T41" fmla="*/ 0 h 732"/>
                <a:gd name="T42" fmla="*/ 78 w 225"/>
                <a:gd name="T43" fmla="*/ 4 h 732"/>
                <a:gd name="T44" fmla="*/ 69 w 225"/>
                <a:gd name="T45" fmla="*/ 12 h 732"/>
                <a:gd name="T46" fmla="*/ 59 w 225"/>
                <a:gd name="T47" fmla="*/ 23 h 732"/>
                <a:gd name="T48" fmla="*/ 57 w 225"/>
                <a:gd name="T49" fmla="*/ 42 h 732"/>
                <a:gd name="T50" fmla="*/ 59 w 225"/>
                <a:gd name="T51" fmla="*/ 64 h 732"/>
                <a:gd name="T52" fmla="*/ 62 w 225"/>
                <a:gd name="T53" fmla="*/ 80 h 732"/>
                <a:gd name="T54" fmla="*/ 75 w 225"/>
                <a:gd name="T55" fmla="*/ 94 h 732"/>
                <a:gd name="T56" fmla="*/ 74 w 225"/>
                <a:gd name="T57" fmla="*/ 107 h 732"/>
                <a:gd name="T58" fmla="*/ 58 w 225"/>
                <a:gd name="T59" fmla="*/ 117 h 732"/>
                <a:gd name="T60" fmla="*/ 36 w 225"/>
                <a:gd name="T61" fmla="*/ 133 h 732"/>
                <a:gd name="T62" fmla="*/ 19 w 225"/>
                <a:gd name="T63" fmla="*/ 146 h 732"/>
                <a:gd name="T64" fmla="*/ 16 w 225"/>
                <a:gd name="T65" fmla="*/ 158 h 732"/>
                <a:gd name="T66" fmla="*/ 12 w 225"/>
                <a:gd name="T67" fmla="*/ 190 h 732"/>
                <a:gd name="T68" fmla="*/ 7 w 225"/>
                <a:gd name="T69" fmla="*/ 234 h 732"/>
                <a:gd name="T70" fmla="*/ 3 w 225"/>
                <a:gd name="T71" fmla="*/ 270 h 732"/>
                <a:gd name="T72" fmla="*/ 2 w 225"/>
                <a:gd name="T73" fmla="*/ 287 h 732"/>
                <a:gd name="T74" fmla="*/ 1 w 225"/>
                <a:gd name="T75" fmla="*/ 317 h 732"/>
                <a:gd name="T76" fmla="*/ 0 w 225"/>
                <a:gd name="T77" fmla="*/ 355 h 732"/>
                <a:gd name="T78" fmla="*/ 1 w 225"/>
                <a:gd name="T79" fmla="*/ 391 h 732"/>
                <a:gd name="T80" fmla="*/ 6 w 225"/>
                <a:gd name="T81" fmla="*/ 407 h 732"/>
                <a:gd name="T82" fmla="*/ 12 w 225"/>
                <a:gd name="T83" fmla="*/ 412 h 732"/>
                <a:gd name="T84" fmla="*/ 21 w 225"/>
                <a:gd name="T85" fmla="*/ 413 h 732"/>
                <a:gd name="T86" fmla="*/ 26 w 225"/>
                <a:gd name="T87" fmla="*/ 413 h 732"/>
                <a:gd name="T88" fmla="*/ 24 w 225"/>
                <a:gd name="T89" fmla="*/ 402 h 732"/>
                <a:gd name="T90" fmla="*/ 33 w 225"/>
                <a:gd name="T91" fmla="*/ 405 h 732"/>
                <a:gd name="T92" fmla="*/ 31 w 225"/>
                <a:gd name="T93" fmla="*/ 534 h 732"/>
                <a:gd name="T94" fmla="*/ 26 w 225"/>
                <a:gd name="T95" fmla="*/ 674 h 732"/>
                <a:gd name="T96" fmla="*/ 58 w 225"/>
                <a:gd name="T97" fmla="*/ 691 h 732"/>
                <a:gd name="T98" fmla="*/ 103 w 225"/>
                <a:gd name="T99" fmla="*/ 693 h 732"/>
                <a:gd name="T100" fmla="*/ 109 w 225"/>
                <a:gd name="T101" fmla="*/ 703 h 732"/>
                <a:gd name="T102" fmla="*/ 119 w 225"/>
                <a:gd name="T103" fmla="*/ 716 h 732"/>
                <a:gd name="T104" fmla="*/ 129 w 225"/>
                <a:gd name="T105" fmla="*/ 727 h 732"/>
                <a:gd name="T106" fmla="*/ 138 w 225"/>
                <a:gd name="T107" fmla="*/ 731 h 732"/>
                <a:gd name="T108" fmla="*/ 148 w 225"/>
                <a:gd name="T109" fmla="*/ 729 h 732"/>
                <a:gd name="T110" fmla="*/ 155 w 225"/>
                <a:gd name="T111" fmla="*/ 727 h 732"/>
                <a:gd name="T112" fmla="*/ 161 w 225"/>
                <a:gd name="T113" fmla="*/ 726 h 732"/>
                <a:gd name="T114" fmla="*/ 154 w 225"/>
                <a:gd name="T115" fmla="*/ 700 h 732"/>
                <a:gd name="T116" fmla="*/ 169 w 225"/>
                <a:gd name="T117" fmla="*/ 542 h 732"/>
                <a:gd name="T118" fmla="*/ 177 w 225"/>
                <a:gd name="T119" fmla="*/ 379 h 73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5"/>
                <a:gd name="T181" fmla="*/ 0 h 732"/>
                <a:gd name="T182" fmla="*/ 225 w 225"/>
                <a:gd name="T183" fmla="*/ 732 h 73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5" h="732">
                  <a:moveTo>
                    <a:pt x="177" y="379"/>
                  </a:moveTo>
                  <a:lnTo>
                    <a:pt x="181" y="412"/>
                  </a:lnTo>
                  <a:lnTo>
                    <a:pt x="210" y="371"/>
                  </a:lnTo>
                  <a:lnTo>
                    <a:pt x="202" y="303"/>
                  </a:lnTo>
                  <a:lnTo>
                    <a:pt x="224" y="251"/>
                  </a:lnTo>
                  <a:lnTo>
                    <a:pt x="222" y="249"/>
                  </a:lnTo>
                  <a:lnTo>
                    <a:pt x="220" y="240"/>
                  </a:lnTo>
                  <a:lnTo>
                    <a:pt x="217" y="226"/>
                  </a:lnTo>
                  <a:lnTo>
                    <a:pt x="214" y="211"/>
                  </a:lnTo>
                  <a:lnTo>
                    <a:pt x="209" y="195"/>
                  </a:lnTo>
                  <a:lnTo>
                    <a:pt x="204" y="179"/>
                  </a:lnTo>
                  <a:lnTo>
                    <a:pt x="197" y="166"/>
                  </a:lnTo>
                  <a:lnTo>
                    <a:pt x="191" y="156"/>
                  </a:lnTo>
                  <a:lnTo>
                    <a:pt x="184" y="147"/>
                  </a:lnTo>
                  <a:lnTo>
                    <a:pt x="174" y="138"/>
                  </a:lnTo>
                  <a:lnTo>
                    <a:pt x="164" y="130"/>
                  </a:lnTo>
                  <a:lnTo>
                    <a:pt x="153" y="122"/>
                  </a:lnTo>
                  <a:lnTo>
                    <a:pt x="143" y="116"/>
                  </a:lnTo>
                  <a:lnTo>
                    <a:pt x="134" y="111"/>
                  </a:lnTo>
                  <a:lnTo>
                    <a:pt x="128" y="107"/>
                  </a:lnTo>
                  <a:lnTo>
                    <a:pt x="126" y="106"/>
                  </a:lnTo>
                  <a:lnTo>
                    <a:pt x="134" y="97"/>
                  </a:lnTo>
                  <a:lnTo>
                    <a:pt x="135" y="70"/>
                  </a:lnTo>
                  <a:lnTo>
                    <a:pt x="135" y="68"/>
                  </a:lnTo>
                  <a:lnTo>
                    <a:pt x="136" y="64"/>
                  </a:lnTo>
                  <a:lnTo>
                    <a:pt x="138" y="59"/>
                  </a:lnTo>
                  <a:lnTo>
                    <a:pt x="139" y="52"/>
                  </a:lnTo>
                  <a:lnTo>
                    <a:pt x="140" y="44"/>
                  </a:lnTo>
                  <a:lnTo>
                    <a:pt x="139" y="37"/>
                  </a:lnTo>
                  <a:lnTo>
                    <a:pt x="138" y="29"/>
                  </a:lnTo>
                  <a:lnTo>
                    <a:pt x="134" y="23"/>
                  </a:lnTo>
                  <a:lnTo>
                    <a:pt x="130" y="18"/>
                  </a:lnTo>
                  <a:lnTo>
                    <a:pt x="129" y="14"/>
                  </a:lnTo>
                  <a:lnTo>
                    <a:pt x="128" y="13"/>
                  </a:lnTo>
                  <a:lnTo>
                    <a:pt x="128" y="12"/>
                  </a:lnTo>
                  <a:lnTo>
                    <a:pt x="126" y="11"/>
                  </a:lnTo>
                  <a:lnTo>
                    <a:pt x="125" y="9"/>
                  </a:lnTo>
                  <a:lnTo>
                    <a:pt x="120" y="7"/>
                  </a:lnTo>
                  <a:lnTo>
                    <a:pt x="114" y="4"/>
                  </a:lnTo>
                  <a:lnTo>
                    <a:pt x="103" y="1"/>
                  </a:lnTo>
                  <a:lnTo>
                    <a:pt x="94" y="0"/>
                  </a:lnTo>
                  <a:lnTo>
                    <a:pt x="88" y="0"/>
                  </a:lnTo>
                  <a:lnTo>
                    <a:pt x="82" y="1"/>
                  </a:lnTo>
                  <a:lnTo>
                    <a:pt x="78" y="4"/>
                  </a:lnTo>
                  <a:lnTo>
                    <a:pt x="73" y="8"/>
                  </a:lnTo>
                  <a:lnTo>
                    <a:pt x="69" y="12"/>
                  </a:lnTo>
                  <a:lnTo>
                    <a:pt x="63" y="17"/>
                  </a:lnTo>
                  <a:lnTo>
                    <a:pt x="59" y="23"/>
                  </a:lnTo>
                  <a:lnTo>
                    <a:pt x="57" y="32"/>
                  </a:lnTo>
                  <a:lnTo>
                    <a:pt x="57" y="42"/>
                  </a:lnTo>
                  <a:lnTo>
                    <a:pt x="58" y="54"/>
                  </a:lnTo>
                  <a:lnTo>
                    <a:pt x="59" y="64"/>
                  </a:lnTo>
                  <a:lnTo>
                    <a:pt x="60" y="74"/>
                  </a:lnTo>
                  <a:lnTo>
                    <a:pt x="62" y="80"/>
                  </a:lnTo>
                  <a:lnTo>
                    <a:pt x="62" y="83"/>
                  </a:lnTo>
                  <a:lnTo>
                    <a:pt x="75" y="94"/>
                  </a:lnTo>
                  <a:lnTo>
                    <a:pt x="77" y="106"/>
                  </a:lnTo>
                  <a:lnTo>
                    <a:pt x="74" y="107"/>
                  </a:lnTo>
                  <a:lnTo>
                    <a:pt x="68" y="112"/>
                  </a:lnTo>
                  <a:lnTo>
                    <a:pt x="58" y="117"/>
                  </a:lnTo>
                  <a:lnTo>
                    <a:pt x="47" y="125"/>
                  </a:lnTo>
                  <a:lnTo>
                    <a:pt x="36" y="133"/>
                  </a:lnTo>
                  <a:lnTo>
                    <a:pt x="26" y="140"/>
                  </a:lnTo>
                  <a:lnTo>
                    <a:pt x="19" y="146"/>
                  </a:lnTo>
                  <a:lnTo>
                    <a:pt x="17" y="151"/>
                  </a:lnTo>
                  <a:lnTo>
                    <a:pt x="16" y="158"/>
                  </a:lnTo>
                  <a:lnTo>
                    <a:pt x="14" y="172"/>
                  </a:lnTo>
                  <a:lnTo>
                    <a:pt x="12" y="190"/>
                  </a:lnTo>
                  <a:lnTo>
                    <a:pt x="9" y="211"/>
                  </a:lnTo>
                  <a:lnTo>
                    <a:pt x="7" y="234"/>
                  </a:lnTo>
                  <a:lnTo>
                    <a:pt x="4" y="253"/>
                  </a:lnTo>
                  <a:lnTo>
                    <a:pt x="3" y="270"/>
                  </a:lnTo>
                  <a:lnTo>
                    <a:pt x="2" y="280"/>
                  </a:lnTo>
                  <a:lnTo>
                    <a:pt x="2" y="287"/>
                  </a:lnTo>
                  <a:lnTo>
                    <a:pt x="1" y="299"/>
                  </a:lnTo>
                  <a:lnTo>
                    <a:pt x="1" y="317"/>
                  </a:lnTo>
                  <a:lnTo>
                    <a:pt x="0" y="335"/>
                  </a:lnTo>
                  <a:lnTo>
                    <a:pt x="0" y="355"/>
                  </a:lnTo>
                  <a:lnTo>
                    <a:pt x="0" y="374"/>
                  </a:lnTo>
                  <a:lnTo>
                    <a:pt x="1" y="391"/>
                  </a:lnTo>
                  <a:lnTo>
                    <a:pt x="3" y="403"/>
                  </a:lnTo>
                  <a:lnTo>
                    <a:pt x="6" y="407"/>
                  </a:lnTo>
                  <a:lnTo>
                    <a:pt x="8" y="411"/>
                  </a:lnTo>
                  <a:lnTo>
                    <a:pt x="12" y="412"/>
                  </a:lnTo>
                  <a:lnTo>
                    <a:pt x="16" y="413"/>
                  </a:lnTo>
                  <a:lnTo>
                    <a:pt x="21" y="413"/>
                  </a:lnTo>
                  <a:lnTo>
                    <a:pt x="23" y="413"/>
                  </a:lnTo>
                  <a:lnTo>
                    <a:pt x="26" y="413"/>
                  </a:lnTo>
                  <a:lnTo>
                    <a:pt x="27" y="413"/>
                  </a:lnTo>
                  <a:lnTo>
                    <a:pt x="24" y="402"/>
                  </a:lnTo>
                  <a:lnTo>
                    <a:pt x="14" y="395"/>
                  </a:lnTo>
                  <a:lnTo>
                    <a:pt x="33" y="405"/>
                  </a:lnTo>
                  <a:lnTo>
                    <a:pt x="28" y="503"/>
                  </a:lnTo>
                  <a:lnTo>
                    <a:pt x="31" y="534"/>
                  </a:lnTo>
                  <a:lnTo>
                    <a:pt x="58" y="646"/>
                  </a:lnTo>
                  <a:lnTo>
                    <a:pt x="26" y="674"/>
                  </a:lnTo>
                  <a:lnTo>
                    <a:pt x="21" y="692"/>
                  </a:lnTo>
                  <a:lnTo>
                    <a:pt x="58" y="691"/>
                  </a:lnTo>
                  <a:lnTo>
                    <a:pt x="102" y="692"/>
                  </a:lnTo>
                  <a:lnTo>
                    <a:pt x="103" y="693"/>
                  </a:lnTo>
                  <a:lnTo>
                    <a:pt x="105" y="697"/>
                  </a:lnTo>
                  <a:lnTo>
                    <a:pt x="109" y="703"/>
                  </a:lnTo>
                  <a:lnTo>
                    <a:pt x="113" y="709"/>
                  </a:lnTo>
                  <a:lnTo>
                    <a:pt x="119" y="716"/>
                  </a:lnTo>
                  <a:lnTo>
                    <a:pt x="124" y="722"/>
                  </a:lnTo>
                  <a:lnTo>
                    <a:pt x="129" y="727"/>
                  </a:lnTo>
                  <a:lnTo>
                    <a:pt x="133" y="729"/>
                  </a:lnTo>
                  <a:lnTo>
                    <a:pt x="138" y="731"/>
                  </a:lnTo>
                  <a:lnTo>
                    <a:pt x="143" y="729"/>
                  </a:lnTo>
                  <a:lnTo>
                    <a:pt x="148" y="729"/>
                  </a:lnTo>
                  <a:lnTo>
                    <a:pt x="151" y="728"/>
                  </a:lnTo>
                  <a:lnTo>
                    <a:pt x="155" y="727"/>
                  </a:lnTo>
                  <a:lnTo>
                    <a:pt x="159" y="727"/>
                  </a:lnTo>
                  <a:lnTo>
                    <a:pt x="161" y="726"/>
                  </a:lnTo>
                  <a:lnTo>
                    <a:pt x="154" y="700"/>
                  </a:lnTo>
                  <a:lnTo>
                    <a:pt x="143" y="670"/>
                  </a:lnTo>
                  <a:lnTo>
                    <a:pt x="169" y="542"/>
                  </a:lnTo>
                  <a:lnTo>
                    <a:pt x="174" y="422"/>
                  </a:lnTo>
                  <a:lnTo>
                    <a:pt x="177" y="379"/>
                  </a:lnTo>
                </a:path>
              </a:pathLst>
            </a:custGeom>
            <a:solidFill>
              <a:srgbClr val="996633"/>
            </a:solidFill>
            <a:ln w="9525" cap="rnd">
              <a:noFill/>
              <a:round/>
              <a:headEnd/>
              <a:tailEnd/>
            </a:ln>
          </p:spPr>
          <p:txBody>
            <a:bodyPr/>
            <a:lstStyle/>
            <a:p>
              <a:endParaRPr lang="ar-SA"/>
            </a:p>
          </p:txBody>
        </p:sp>
        <p:sp>
          <p:nvSpPr>
            <p:cNvPr id="32850" name="Freeform 31"/>
            <p:cNvSpPr>
              <a:spLocks/>
            </p:cNvSpPr>
            <p:nvPr/>
          </p:nvSpPr>
          <p:spPr bwMode="auto">
            <a:xfrm>
              <a:off x="1266" y="2915"/>
              <a:ext cx="220" cy="717"/>
            </a:xfrm>
            <a:custGeom>
              <a:avLst/>
              <a:gdLst>
                <a:gd name="T0" fmla="*/ 219 w 220"/>
                <a:gd name="T1" fmla="*/ 600 h 717"/>
                <a:gd name="T2" fmla="*/ 202 w 220"/>
                <a:gd name="T3" fmla="*/ 416 h 717"/>
                <a:gd name="T4" fmla="*/ 207 w 220"/>
                <a:gd name="T5" fmla="*/ 408 h 717"/>
                <a:gd name="T6" fmla="*/ 211 w 220"/>
                <a:gd name="T7" fmla="*/ 402 h 717"/>
                <a:gd name="T8" fmla="*/ 207 w 220"/>
                <a:gd name="T9" fmla="*/ 380 h 717"/>
                <a:gd name="T10" fmla="*/ 209 w 220"/>
                <a:gd name="T11" fmla="*/ 297 h 717"/>
                <a:gd name="T12" fmla="*/ 206 w 220"/>
                <a:gd name="T13" fmla="*/ 236 h 717"/>
                <a:gd name="T14" fmla="*/ 196 w 220"/>
                <a:gd name="T15" fmla="*/ 167 h 717"/>
                <a:gd name="T16" fmla="*/ 174 w 220"/>
                <a:gd name="T17" fmla="*/ 137 h 717"/>
                <a:gd name="T18" fmla="*/ 142 w 220"/>
                <a:gd name="T19" fmla="*/ 115 h 717"/>
                <a:gd name="T20" fmla="*/ 126 w 220"/>
                <a:gd name="T21" fmla="*/ 105 h 717"/>
                <a:gd name="T22" fmla="*/ 138 w 220"/>
                <a:gd name="T23" fmla="*/ 64 h 717"/>
                <a:gd name="T24" fmla="*/ 141 w 220"/>
                <a:gd name="T25" fmla="*/ 49 h 717"/>
                <a:gd name="T26" fmla="*/ 137 w 220"/>
                <a:gd name="T27" fmla="*/ 28 h 717"/>
                <a:gd name="T28" fmla="*/ 127 w 220"/>
                <a:gd name="T29" fmla="*/ 12 h 717"/>
                <a:gd name="T30" fmla="*/ 121 w 220"/>
                <a:gd name="T31" fmla="*/ 3 h 717"/>
                <a:gd name="T32" fmla="*/ 98 w 220"/>
                <a:gd name="T33" fmla="*/ 0 h 717"/>
                <a:gd name="T34" fmla="*/ 76 w 220"/>
                <a:gd name="T35" fmla="*/ 2 h 717"/>
                <a:gd name="T36" fmla="*/ 71 w 220"/>
                <a:gd name="T37" fmla="*/ 8 h 717"/>
                <a:gd name="T38" fmla="*/ 59 w 220"/>
                <a:gd name="T39" fmla="*/ 21 h 717"/>
                <a:gd name="T40" fmla="*/ 56 w 220"/>
                <a:gd name="T41" fmla="*/ 42 h 717"/>
                <a:gd name="T42" fmla="*/ 60 w 220"/>
                <a:gd name="T43" fmla="*/ 59 h 717"/>
                <a:gd name="T44" fmla="*/ 76 w 220"/>
                <a:gd name="T45" fmla="*/ 105 h 717"/>
                <a:gd name="T46" fmla="*/ 58 w 220"/>
                <a:gd name="T47" fmla="*/ 117 h 717"/>
                <a:gd name="T48" fmla="*/ 25 w 220"/>
                <a:gd name="T49" fmla="*/ 139 h 717"/>
                <a:gd name="T50" fmla="*/ 16 w 220"/>
                <a:gd name="T51" fmla="*/ 157 h 717"/>
                <a:gd name="T52" fmla="*/ 9 w 220"/>
                <a:gd name="T53" fmla="*/ 211 h 717"/>
                <a:gd name="T54" fmla="*/ 3 w 220"/>
                <a:gd name="T55" fmla="*/ 268 h 717"/>
                <a:gd name="T56" fmla="*/ 1 w 220"/>
                <a:gd name="T57" fmla="*/ 298 h 717"/>
                <a:gd name="T58" fmla="*/ 0 w 220"/>
                <a:gd name="T59" fmla="*/ 354 h 717"/>
                <a:gd name="T60" fmla="*/ 3 w 220"/>
                <a:gd name="T61" fmla="*/ 402 h 717"/>
                <a:gd name="T62" fmla="*/ 12 w 220"/>
                <a:gd name="T63" fmla="*/ 411 h 717"/>
                <a:gd name="T64" fmla="*/ 23 w 220"/>
                <a:gd name="T65" fmla="*/ 412 h 717"/>
                <a:gd name="T66" fmla="*/ 14 w 220"/>
                <a:gd name="T67" fmla="*/ 393 h 717"/>
                <a:gd name="T68" fmla="*/ 63 w 220"/>
                <a:gd name="T69" fmla="*/ 666 h 717"/>
                <a:gd name="T70" fmla="*/ 71 w 220"/>
                <a:gd name="T71" fmla="*/ 713 h 717"/>
                <a:gd name="T72" fmla="*/ 107 w 220"/>
                <a:gd name="T73" fmla="*/ 693 h 717"/>
                <a:gd name="T74" fmla="*/ 128 w 220"/>
                <a:gd name="T75" fmla="*/ 706 h 717"/>
                <a:gd name="T76" fmla="*/ 148 w 220"/>
                <a:gd name="T77" fmla="*/ 714 h 717"/>
                <a:gd name="T78" fmla="*/ 162 w 220"/>
                <a:gd name="T79" fmla="*/ 714 h 717"/>
                <a:gd name="T80" fmla="*/ 173 w 220"/>
                <a:gd name="T81" fmla="*/ 712 h 717"/>
                <a:gd name="T82" fmla="*/ 168 w 220"/>
                <a:gd name="T83" fmla="*/ 685 h 717"/>
                <a:gd name="T84" fmla="*/ 176 w 220"/>
                <a:gd name="T85" fmla="*/ 392 h 717"/>
                <a:gd name="T86" fmla="*/ 184 w 220"/>
                <a:gd name="T87" fmla="*/ 408 h 717"/>
                <a:gd name="T88" fmla="*/ 185 w 220"/>
                <a:gd name="T89" fmla="*/ 410 h 717"/>
                <a:gd name="T90" fmla="*/ 188 w 220"/>
                <a:gd name="T91" fmla="*/ 412 h 717"/>
                <a:gd name="T92" fmla="*/ 190 w 220"/>
                <a:gd name="T93" fmla="*/ 429 h 71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20"/>
                <a:gd name="T142" fmla="*/ 0 h 717"/>
                <a:gd name="T143" fmla="*/ 220 w 220"/>
                <a:gd name="T144" fmla="*/ 717 h 71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20" h="717">
                  <a:moveTo>
                    <a:pt x="175" y="429"/>
                  </a:moveTo>
                  <a:lnTo>
                    <a:pt x="175" y="600"/>
                  </a:lnTo>
                  <a:lnTo>
                    <a:pt x="219" y="600"/>
                  </a:lnTo>
                  <a:lnTo>
                    <a:pt x="219" y="429"/>
                  </a:lnTo>
                  <a:lnTo>
                    <a:pt x="202" y="429"/>
                  </a:lnTo>
                  <a:lnTo>
                    <a:pt x="202" y="416"/>
                  </a:lnTo>
                  <a:lnTo>
                    <a:pt x="204" y="413"/>
                  </a:lnTo>
                  <a:lnTo>
                    <a:pt x="206" y="411"/>
                  </a:lnTo>
                  <a:lnTo>
                    <a:pt x="207" y="408"/>
                  </a:lnTo>
                  <a:lnTo>
                    <a:pt x="209" y="406"/>
                  </a:lnTo>
                  <a:lnTo>
                    <a:pt x="210" y="403"/>
                  </a:lnTo>
                  <a:lnTo>
                    <a:pt x="211" y="402"/>
                  </a:lnTo>
                  <a:lnTo>
                    <a:pt x="212" y="400"/>
                  </a:lnTo>
                  <a:lnTo>
                    <a:pt x="207" y="380"/>
                  </a:lnTo>
                  <a:lnTo>
                    <a:pt x="210" y="302"/>
                  </a:lnTo>
                  <a:lnTo>
                    <a:pt x="209" y="297"/>
                  </a:lnTo>
                  <a:lnTo>
                    <a:pt x="209" y="282"/>
                  </a:lnTo>
                  <a:lnTo>
                    <a:pt x="207" y="261"/>
                  </a:lnTo>
                  <a:lnTo>
                    <a:pt x="206" y="236"/>
                  </a:lnTo>
                  <a:lnTo>
                    <a:pt x="204" y="210"/>
                  </a:lnTo>
                  <a:lnTo>
                    <a:pt x="200" y="187"/>
                  </a:lnTo>
                  <a:lnTo>
                    <a:pt x="196" y="167"/>
                  </a:lnTo>
                  <a:lnTo>
                    <a:pt x="190" y="154"/>
                  </a:lnTo>
                  <a:lnTo>
                    <a:pt x="183" y="146"/>
                  </a:lnTo>
                  <a:lnTo>
                    <a:pt x="174" y="137"/>
                  </a:lnTo>
                  <a:lnTo>
                    <a:pt x="163" y="128"/>
                  </a:lnTo>
                  <a:lnTo>
                    <a:pt x="152" y="121"/>
                  </a:lnTo>
                  <a:lnTo>
                    <a:pt x="142" y="115"/>
                  </a:lnTo>
                  <a:lnTo>
                    <a:pt x="133" y="110"/>
                  </a:lnTo>
                  <a:lnTo>
                    <a:pt x="127" y="106"/>
                  </a:lnTo>
                  <a:lnTo>
                    <a:pt x="126" y="105"/>
                  </a:lnTo>
                  <a:lnTo>
                    <a:pt x="127" y="86"/>
                  </a:lnTo>
                  <a:lnTo>
                    <a:pt x="138" y="65"/>
                  </a:lnTo>
                  <a:lnTo>
                    <a:pt x="138" y="64"/>
                  </a:lnTo>
                  <a:lnTo>
                    <a:pt x="139" y="60"/>
                  </a:lnTo>
                  <a:lnTo>
                    <a:pt x="139" y="55"/>
                  </a:lnTo>
                  <a:lnTo>
                    <a:pt x="141" y="49"/>
                  </a:lnTo>
                  <a:lnTo>
                    <a:pt x="141" y="43"/>
                  </a:lnTo>
                  <a:lnTo>
                    <a:pt x="139" y="35"/>
                  </a:lnTo>
                  <a:lnTo>
                    <a:pt x="137" y="28"/>
                  </a:lnTo>
                  <a:lnTo>
                    <a:pt x="133" y="22"/>
                  </a:lnTo>
                  <a:lnTo>
                    <a:pt x="129" y="17"/>
                  </a:lnTo>
                  <a:lnTo>
                    <a:pt x="127" y="12"/>
                  </a:lnTo>
                  <a:lnTo>
                    <a:pt x="126" y="8"/>
                  </a:lnTo>
                  <a:lnTo>
                    <a:pt x="123" y="6"/>
                  </a:lnTo>
                  <a:lnTo>
                    <a:pt x="121" y="3"/>
                  </a:lnTo>
                  <a:lnTo>
                    <a:pt x="116" y="1"/>
                  </a:lnTo>
                  <a:lnTo>
                    <a:pt x="110" y="0"/>
                  </a:lnTo>
                  <a:lnTo>
                    <a:pt x="98" y="0"/>
                  </a:lnTo>
                  <a:lnTo>
                    <a:pt x="87" y="1"/>
                  </a:lnTo>
                  <a:lnTo>
                    <a:pt x="81" y="1"/>
                  </a:lnTo>
                  <a:lnTo>
                    <a:pt x="76" y="2"/>
                  </a:lnTo>
                  <a:lnTo>
                    <a:pt x="74" y="3"/>
                  </a:lnTo>
                  <a:lnTo>
                    <a:pt x="73" y="6"/>
                  </a:lnTo>
                  <a:lnTo>
                    <a:pt x="71" y="8"/>
                  </a:lnTo>
                  <a:lnTo>
                    <a:pt x="68" y="12"/>
                  </a:lnTo>
                  <a:lnTo>
                    <a:pt x="63" y="16"/>
                  </a:lnTo>
                  <a:lnTo>
                    <a:pt x="59" y="21"/>
                  </a:lnTo>
                  <a:lnTo>
                    <a:pt x="56" y="27"/>
                  </a:lnTo>
                  <a:lnTo>
                    <a:pt x="56" y="34"/>
                  </a:lnTo>
                  <a:lnTo>
                    <a:pt x="56" y="42"/>
                  </a:lnTo>
                  <a:lnTo>
                    <a:pt x="58" y="49"/>
                  </a:lnTo>
                  <a:lnTo>
                    <a:pt x="59" y="55"/>
                  </a:lnTo>
                  <a:lnTo>
                    <a:pt x="60" y="59"/>
                  </a:lnTo>
                  <a:lnTo>
                    <a:pt x="60" y="60"/>
                  </a:lnTo>
                  <a:lnTo>
                    <a:pt x="63" y="90"/>
                  </a:lnTo>
                  <a:lnTo>
                    <a:pt x="76" y="105"/>
                  </a:lnTo>
                  <a:lnTo>
                    <a:pt x="74" y="106"/>
                  </a:lnTo>
                  <a:lnTo>
                    <a:pt x="68" y="111"/>
                  </a:lnTo>
                  <a:lnTo>
                    <a:pt x="58" y="117"/>
                  </a:lnTo>
                  <a:lnTo>
                    <a:pt x="47" y="125"/>
                  </a:lnTo>
                  <a:lnTo>
                    <a:pt x="35" y="132"/>
                  </a:lnTo>
                  <a:lnTo>
                    <a:pt x="25" y="139"/>
                  </a:lnTo>
                  <a:lnTo>
                    <a:pt x="19" y="146"/>
                  </a:lnTo>
                  <a:lnTo>
                    <a:pt x="17" y="149"/>
                  </a:lnTo>
                  <a:lnTo>
                    <a:pt x="16" y="157"/>
                  </a:lnTo>
                  <a:lnTo>
                    <a:pt x="14" y="170"/>
                  </a:lnTo>
                  <a:lnTo>
                    <a:pt x="12" y="189"/>
                  </a:lnTo>
                  <a:lnTo>
                    <a:pt x="9" y="211"/>
                  </a:lnTo>
                  <a:lnTo>
                    <a:pt x="7" y="232"/>
                  </a:lnTo>
                  <a:lnTo>
                    <a:pt x="4" y="252"/>
                  </a:lnTo>
                  <a:lnTo>
                    <a:pt x="3" y="268"/>
                  </a:lnTo>
                  <a:lnTo>
                    <a:pt x="2" y="278"/>
                  </a:lnTo>
                  <a:lnTo>
                    <a:pt x="2" y="286"/>
                  </a:lnTo>
                  <a:lnTo>
                    <a:pt x="1" y="298"/>
                  </a:lnTo>
                  <a:lnTo>
                    <a:pt x="1" y="315"/>
                  </a:lnTo>
                  <a:lnTo>
                    <a:pt x="0" y="334"/>
                  </a:lnTo>
                  <a:lnTo>
                    <a:pt x="0" y="354"/>
                  </a:lnTo>
                  <a:lnTo>
                    <a:pt x="0" y="374"/>
                  </a:lnTo>
                  <a:lnTo>
                    <a:pt x="1" y="390"/>
                  </a:lnTo>
                  <a:lnTo>
                    <a:pt x="3" y="402"/>
                  </a:lnTo>
                  <a:lnTo>
                    <a:pt x="6" y="406"/>
                  </a:lnTo>
                  <a:lnTo>
                    <a:pt x="8" y="410"/>
                  </a:lnTo>
                  <a:lnTo>
                    <a:pt x="12" y="411"/>
                  </a:lnTo>
                  <a:lnTo>
                    <a:pt x="17" y="412"/>
                  </a:lnTo>
                  <a:lnTo>
                    <a:pt x="21" y="412"/>
                  </a:lnTo>
                  <a:lnTo>
                    <a:pt x="23" y="412"/>
                  </a:lnTo>
                  <a:lnTo>
                    <a:pt x="25" y="412"/>
                  </a:lnTo>
                  <a:lnTo>
                    <a:pt x="27" y="412"/>
                  </a:lnTo>
                  <a:lnTo>
                    <a:pt x="14" y="393"/>
                  </a:lnTo>
                  <a:lnTo>
                    <a:pt x="34" y="262"/>
                  </a:lnTo>
                  <a:lnTo>
                    <a:pt x="34" y="403"/>
                  </a:lnTo>
                  <a:lnTo>
                    <a:pt x="63" y="666"/>
                  </a:lnTo>
                  <a:lnTo>
                    <a:pt x="39" y="696"/>
                  </a:lnTo>
                  <a:lnTo>
                    <a:pt x="34" y="714"/>
                  </a:lnTo>
                  <a:lnTo>
                    <a:pt x="71" y="713"/>
                  </a:lnTo>
                  <a:lnTo>
                    <a:pt x="101" y="691"/>
                  </a:lnTo>
                  <a:lnTo>
                    <a:pt x="102" y="691"/>
                  </a:lnTo>
                  <a:lnTo>
                    <a:pt x="107" y="693"/>
                  </a:lnTo>
                  <a:lnTo>
                    <a:pt x="113" y="697"/>
                  </a:lnTo>
                  <a:lnTo>
                    <a:pt x="121" y="702"/>
                  </a:lnTo>
                  <a:lnTo>
                    <a:pt x="128" y="706"/>
                  </a:lnTo>
                  <a:lnTo>
                    <a:pt x="136" y="709"/>
                  </a:lnTo>
                  <a:lnTo>
                    <a:pt x="143" y="713"/>
                  </a:lnTo>
                  <a:lnTo>
                    <a:pt x="148" y="714"/>
                  </a:lnTo>
                  <a:lnTo>
                    <a:pt x="152" y="716"/>
                  </a:lnTo>
                  <a:lnTo>
                    <a:pt x="157" y="716"/>
                  </a:lnTo>
                  <a:lnTo>
                    <a:pt x="162" y="714"/>
                  </a:lnTo>
                  <a:lnTo>
                    <a:pt x="165" y="713"/>
                  </a:lnTo>
                  <a:lnTo>
                    <a:pt x="169" y="713"/>
                  </a:lnTo>
                  <a:lnTo>
                    <a:pt x="173" y="712"/>
                  </a:lnTo>
                  <a:lnTo>
                    <a:pt x="175" y="711"/>
                  </a:lnTo>
                  <a:lnTo>
                    <a:pt x="168" y="685"/>
                  </a:lnTo>
                  <a:lnTo>
                    <a:pt x="142" y="668"/>
                  </a:lnTo>
                  <a:lnTo>
                    <a:pt x="167" y="421"/>
                  </a:lnTo>
                  <a:lnTo>
                    <a:pt x="176" y="392"/>
                  </a:lnTo>
                  <a:lnTo>
                    <a:pt x="164" y="250"/>
                  </a:lnTo>
                  <a:lnTo>
                    <a:pt x="191" y="396"/>
                  </a:lnTo>
                  <a:lnTo>
                    <a:pt x="184" y="408"/>
                  </a:lnTo>
                  <a:lnTo>
                    <a:pt x="185" y="410"/>
                  </a:lnTo>
                  <a:lnTo>
                    <a:pt x="186" y="411"/>
                  </a:lnTo>
                  <a:lnTo>
                    <a:pt x="188" y="412"/>
                  </a:lnTo>
                  <a:lnTo>
                    <a:pt x="189" y="413"/>
                  </a:lnTo>
                  <a:lnTo>
                    <a:pt x="190" y="413"/>
                  </a:lnTo>
                  <a:lnTo>
                    <a:pt x="190" y="429"/>
                  </a:lnTo>
                  <a:lnTo>
                    <a:pt x="175" y="429"/>
                  </a:lnTo>
                </a:path>
              </a:pathLst>
            </a:custGeom>
            <a:solidFill>
              <a:srgbClr val="00CCFF"/>
            </a:solidFill>
            <a:ln w="9525" cap="rnd">
              <a:noFill/>
              <a:round/>
              <a:headEnd/>
              <a:tailEnd/>
            </a:ln>
          </p:spPr>
          <p:txBody>
            <a:bodyPr/>
            <a:lstStyle/>
            <a:p>
              <a:endParaRPr lang="ar-SA"/>
            </a:p>
          </p:txBody>
        </p:sp>
        <p:sp>
          <p:nvSpPr>
            <p:cNvPr id="32851" name="Freeform 32"/>
            <p:cNvSpPr>
              <a:spLocks/>
            </p:cNvSpPr>
            <p:nvPr/>
          </p:nvSpPr>
          <p:spPr bwMode="auto">
            <a:xfrm>
              <a:off x="903" y="2963"/>
              <a:ext cx="215" cy="686"/>
            </a:xfrm>
            <a:custGeom>
              <a:avLst/>
              <a:gdLst>
                <a:gd name="T0" fmla="*/ 117 w 215"/>
                <a:gd name="T1" fmla="*/ 323 h 686"/>
                <a:gd name="T2" fmla="*/ 117 w 215"/>
                <a:gd name="T3" fmla="*/ 323 h 686"/>
                <a:gd name="T4" fmla="*/ 121 w 215"/>
                <a:gd name="T5" fmla="*/ 321 h 686"/>
                <a:gd name="T6" fmla="*/ 119 w 215"/>
                <a:gd name="T7" fmla="*/ 322 h 686"/>
                <a:gd name="T8" fmla="*/ 196 w 215"/>
                <a:gd name="T9" fmla="*/ 645 h 686"/>
                <a:gd name="T10" fmla="*/ 163 w 215"/>
                <a:gd name="T11" fmla="*/ 603 h 686"/>
                <a:gd name="T12" fmla="*/ 170 w 215"/>
                <a:gd name="T13" fmla="*/ 508 h 686"/>
                <a:gd name="T14" fmla="*/ 175 w 215"/>
                <a:gd name="T15" fmla="*/ 473 h 686"/>
                <a:gd name="T16" fmla="*/ 185 w 215"/>
                <a:gd name="T17" fmla="*/ 450 h 686"/>
                <a:gd name="T18" fmla="*/ 174 w 215"/>
                <a:gd name="T19" fmla="*/ 310 h 686"/>
                <a:gd name="T20" fmla="*/ 184 w 215"/>
                <a:gd name="T21" fmla="*/ 330 h 686"/>
                <a:gd name="T22" fmla="*/ 194 w 215"/>
                <a:gd name="T23" fmla="*/ 311 h 686"/>
                <a:gd name="T24" fmla="*/ 181 w 215"/>
                <a:gd name="T25" fmla="*/ 273 h 686"/>
                <a:gd name="T26" fmla="*/ 188 w 215"/>
                <a:gd name="T27" fmla="*/ 204 h 686"/>
                <a:gd name="T28" fmla="*/ 159 w 215"/>
                <a:gd name="T29" fmla="*/ 116 h 686"/>
                <a:gd name="T30" fmla="*/ 138 w 215"/>
                <a:gd name="T31" fmla="*/ 101 h 686"/>
                <a:gd name="T32" fmla="*/ 147 w 215"/>
                <a:gd name="T33" fmla="*/ 98 h 686"/>
                <a:gd name="T34" fmla="*/ 152 w 215"/>
                <a:gd name="T35" fmla="*/ 81 h 686"/>
                <a:gd name="T36" fmla="*/ 142 w 215"/>
                <a:gd name="T37" fmla="*/ 71 h 686"/>
                <a:gd name="T38" fmla="*/ 138 w 215"/>
                <a:gd name="T39" fmla="*/ 42 h 686"/>
                <a:gd name="T40" fmla="*/ 142 w 215"/>
                <a:gd name="T41" fmla="*/ 27 h 686"/>
                <a:gd name="T42" fmla="*/ 131 w 215"/>
                <a:gd name="T43" fmla="*/ 11 h 686"/>
                <a:gd name="T44" fmla="*/ 116 w 215"/>
                <a:gd name="T45" fmla="*/ 0 h 686"/>
                <a:gd name="T46" fmla="*/ 81 w 215"/>
                <a:gd name="T47" fmla="*/ 6 h 686"/>
                <a:gd name="T48" fmla="*/ 61 w 215"/>
                <a:gd name="T49" fmla="*/ 34 h 686"/>
                <a:gd name="T50" fmla="*/ 47 w 215"/>
                <a:gd name="T51" fmla="*/ 72 h 686"/>
                <a:gd name="T52" fmla="*/ 34 w 215"/>
                <a:gd name="T53" fmla="*/ 90 h 686"/>
                <a:gd name="T54" fmla="*/ 45 w 215"/>
                <a:gd name="T55" fmla="*/ 101 h 686"/>
                <a:gd name="T56" fmla="*/ 42 w 215"/>
                <a:gd name="T57" fmla="*/ 116 h 686"/>
                <a:gd name="T58" fmla="*/ 8 w 215"/>
                <a:gd name="T59" fmla="*/ 186 h 686"/>
                <a:gd name="T60" fmla="*/ 1 w 215"/>
                <a:gd name="T61" fmla="*/ 233 h 686"/>
                <a:gd name="T62" fmla="*/ 19 w 215"/>
                <a:gd name="T63" fmla="*/ 293 h 686"/>
                <a:gd name="T64" fmla="*/ 21 w 215"/>
                <a:gd name="T65" fmla="*/ 391 h 686"/>
                <a:gd name="T66" fmla="*/ 19 w 215"/>
                <a:gd name="T67" fmla="*/ 463 h 686"/>
                <a:gd name="T68" fmla="*/ 42 w 215"/>
                <a:gd name="T69" fmla="*/ 477 h 686"/>
                <a:gd name="T70" fmla="*/ 50 w 215"/>
                <a:gd name="T71" fmla="*/ 488 h 686"/>
                <a:gd name="T72" fmla="*/ 59 w 215"/>
                <a:gd name="T73" fmla="*/ 515 h 686"/>
                <a:gd name="T74" fmla="*/ 56 w 215"/>
                <a:gd name="T75" fmla="*/ 526 h 686"/>
                <a:gd name="T76" fmla="*/ 55 w 215"/>
                <a:gd name="T77" fmla="*/ 561 h 686"/>
                <a:gd name="T78" fmla="*/ 68 w 215"/>
                <a:gd name="T79" fmla="*/ 612 h 686"/>
                <a:gd name="T80" fmla="*/ 64 w 215"/>
                <a:gd name="T81" fmla="*/ 676 h 686"/>
                <a:gd name="T82" fmla="*/ 81 w 215"/>
                <a:gd name="T83" fmla="*/ 685 h 686"/>
                <a:gd name="T84" fmla="*/ 94 w 215"/>
                <a:gd name="T85" fmla="*/ 666 h 686"/>
                <a:gd name="T86" fmla="*/ 87 w 215"/>
                <a:gd name="T87" fmla="*/ 608 h 686"/>
                <a:gd name="T88" fmla="*/ 123 w 215"/>
                <a:gd name="T89" fmla="*/ 499 h 686"/>
                <a:gd name="T90" fmla="*/ 126 w 215"/>
                <a:gd name="T91" fmla="*/ 534 h 686"/>
                <a:gd name="T92" fmla="*/ 136 w 215"/>
                <a:gd name="T93" fmla="*/ 587 h 686"/>
                <a:gd name="T94" fmla="*/ 138 w 215"/>
                <a:gd name="T95" fmla="*/ 654 h 686"/>
                <a:gd name="T96" fmla="*/ 157 w 215"/>
                <a:gd name="T97" fmla="*/ 655 h 686"/>
                <a:gd name="T98" fmla="*/ 181 w 215"/>
                <a:gd name="T99" fmla="*/ 667 h 686"/>
                <a:gd name="T100" fmla="*/ 207 w 215"/>
                <a:gd name="T101" fmla="*/ 670 h 686"/>
                <a:gd name="T102" fmla="*/ 117 w 215"/>
                <a:gd name="T103" fmla="*/ 323 h 68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15"/>
                <a:gd name="T157" fmla="*/ 0 h 686"/>
                <a:gd name="T158" fmla="*/ 215 w 215"/>
                <a:gd name="T159" fmla="*/ 686 h 68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15" h="686">
                  <a:moveTo>
                    <a:pt x="117" y="323"/>
                  </a:moveTo>
                  <a:lnTo>
                    <a:pt x="118" y="323"/>
                  </a:lnTo>
                  <a:lnTo>
                    <a:pt x="117" y="323"/>
                  </a:lnTo>
                  <a:lnTo>
                    <a:pt x="119" y="322"/>
                  </a:lnTo>
                  <a:lnTo>
                    <a:pt x="121" y="321"/>
                  </a:lnTo>
                  <a:lnTo>
                    <a:pt x="119" y="322"/>
                  </a:lnTo>
                  <a:lnTo>
                    <a:pt x="117" y="323"/>
                  </a:lnTo>
                  <a:lnTo>
                    <a:pt x="212" y="655"/>
                  </a:lnTo>
                  <a:lnTo>
                    <a:pt x="210" y="654"/>
                  </a:lnTo>
                  <a:lnTo>
                    <a:pt x="205" y="650"/>
                  </a:lnTo>
                  <a:lnTo>
                    <a:pt x="196" y="645"/>
                  </a:lnTo>
                  <a:lnTo>
                    <a:pt x="188" y="639"/>
                  </a:lnTo>
                  <a:lnTo>
                    <a:pt x="179" y="630"/>
                  </a:lnTo>
                  <a:lnTo>
                    <a:pt x="170" y="621"/>
                  </a:lnTo>
                  <a:lnTo>
                    <a:pt x="165" y="612"/>
                  </a:lnTo>
                  <a:lnTo>
                    <a:pt x="163" y="603"/>
                  </a:lnTo>
                  <a:lnTo>
                    <a:pt x="163" y="589"/>
                  </a:lnTo>
                  <a:lnTo>
                    <a:pt x="165" y="572"/>
                  </a:lnTo>
                  <a:lnTo>
                    <a:pt x="166" y="551"/>
                  </a:lnTo>
                  <a:lnTo>
                    <a:pt x="169" y="529"/>
                  </a:lnTo>
                  <a:lnTo>
                    <a:pt x="170" y="508"/>
                  </a:lnTo>
                  <a:lnTo>
                    <a:pt x="171" y="490"/>
                  </a:lnTo>
                  <a:lnTo>
                    <a:pt x="174" y="478"/>
                  </a:lnTo>
                  <a:lnTo>
                    <a:pt x="174" y="473"/>
                  </a:lnTo>
                  <a:lnTo>
                    <a:pt x="175" y="473"/>
                  </a:lnTo>
                  <a:lnTo>
                    <a:pt x="178" y="471"/>
                  </a:lnTo>
                  <a:lnTo>
                    <a:pt x="179" y="468"/>
                  </a:lnTo>
                  <a:lnTo>
                    <a:pt x="181" y="464"/>
                  </a:lnTo>
                  <a:lnTo>
                    <a:pt x="184" y="458"/>
                  </a:lnTo>
                  <a:lnTo>
                    <a:pt x="185" y="450"/>
                  </a:lnTo>
                  <a:lnTo>
                    <a:pt x="186" y="438"/>
                  </a:lnTo>
                  <a:lnTo>
                    <a:pt x="171" y="306"/>
                  </a:lnTo>
                  <a:lnTo>
                    <a:pt x="173" y="305"/>
                  </a:lnTo>
                  <a:lnTo>
                    <a:pt x="173" y="306"/>
                  </a:lnTo>
                  <a:lnTo>
                    <a:pt x="174" y="310"/>
                  </a:lnTo>
                  <a:lnTo>
                    <a:pt x="175" y="315"/>
                  </a:lnTo>
                  <a:lnTo>
                    <a:pt x="178" y="320"/>
                  </a:lnTo>
                  <a:lnTo>
                    <a:pt x="180" y="325"/>
                  </a:lnTo>
                  <a:lnTo>
                    <a:pt x="181" y="328"/>
                  </a:lnTo>
                  <a:lnTo>
                    <a:pt x="184" y="330"/>
                  </a:lnTo>
                  <a:lnTo>
                    <a:pt x="186" y="328"/>
                  </a:lnTo>
                  <a:lnTo>
                    <a:pt x="189" y="325"/>
                  </a:lnTo>
                  <a:lnTo>
                    <a:pt x="190" y="321"/>
                  </a:lnTo>
                  <a:lnTo>
                    <a:pt x="192" y="316"/>
                  </a:lnTo>
                  <a:lnTo>
                    <a:pt x="194" y="311"/>
                  </a:lnTo>
                  <a:lnTo>
                    <a:pt x="194" y="306"/>
                  </a:lnTo>
                  <a:lnTo>
                    <a:pt x="192" y="300"/>
                  </a:lnTo>
                  <a:lnTo>
                    <a:pt x="190" y="293"/>
                  </a:lnTo>
                  <a:lnTo>
                    <a:pt x="186" y="285"/>
                  </a:lnTo>
                  <a:lnTo>
                    <a:pt x="181" y="273"/>
                  </a:lnTo>
                  <a:lnTo>
                    <a:pt x="180" y="262"/>
                  </a:lnTo>
                  <a:lnTo>
                    <a:pt x="183" y="253"/>
                  </a:lnTo>
                  <a:lnTo>
                    <a:pt x="185" y="241"/>
                  </a:lnTo>
                  <a:lnTo>
                    <a:pt x="188" y="225"/>
                  </a:lnTo>
                  <a:lnTo>
                    <a:pt x="188" y="204"/>
                  </a:lnTo>
                  <a:lnTo>
                    <a:pt x="183" y="174"/>
                  </a:lnTo>
                  <a:lnTo>
                    <a:pt x="171" y="134"/>
                  </a:lnTo>
                  <a:lnTo>
                    <a:pt x="169" y="128"/>
                  </a:lnTo>
                  <a:lnTo>
                    <a:pt x="164" y="122"/>
                  </a:lnTo>
                  <a:lnTo>
                    <a:pt x="159" y="116"/>
                  </a:lnTo>
                  <a:lnTo>
                    <a:pt x="153" y="111"/>
                  </a:lnTo>
                  <a:lnTo>
                    <a:pt x="147" y="107"/>
                  </a:lnTo>
                  <a:lnTo>
                    <a:pt x="142" y="105"/>
                  </a:lnTo>
                  <a:lnTo>
                    <a:pt x="139" y="102"/>
                  </a:lnTo>
                  <a:lnTo>
                    <a:pt x="138" y="101"/>
                  </a:lnTo>
                  <a:lnTo>
                    <a:pt x="139" y="101"/>
                  </a:lnTo>
                  <a:lnTo>
                    <a:pt x="142" y="101"/>
                  </a:lnTo>
                  <a:lnTo>
                    <a:pt x="144" y="100"/>
                  </a:lnTo>
                  <a:lnTo>
                    <a:pt x="147" y="98"/>
                  </a:lnTo>
                  <a:lnTo>
                    <a:pt x="149" y="96"/>
                  </a:lnTo>
                  <a:lnTo>
                    <a:pt x="150" y="93"/>
                  </a:lnTo>
                  <a:lnTo>
                    <a:pt x="152" y="89"/>
                  </a:lnTo>
                  <a:lnTo>
                    <a:pt x="153" y="85"/>
                  </a:lnTo>
                  <a:lnTo>
                    <a:pt x="152" y="81"/>
                  </a:lnTo>
                  <a:lnTo>
                    <a:pt x="150" y="80"/>
                  </a:lnTo>
                  <a:lnTo>
                    <a:pt x="149" y="77"/>
                  </a:lnTo>
                  <a:lnTo>
                    <a:pt x="147" y="76"/>
                  </a:lnTo>
                  <a:lnTo>
                    <a:pt x="144" y="74"/>
                  </a:lnTo>
                  <a:lnTo>
                    <a:pt x="142" y="71"/>
                  </a:lnTo>
                  <a:lnTo>
                    <a:pt x="139" y="66"/>
                  </a:lnTo>
                  <a:lnTo>
                    <a:pt x="137" y="61"/>
                  </a:lnTo>
                  <a:lnTo>
                    <a:pt x="137" y="55"/>
                  </a:lnTo>
                  <a:lnTo>
                    <a:pt x="137" y="49"/>
                  </a:lnTo>
                  <a:lnTo>
                    <a:pt x="138" y="42"/>
                  </a:lnTo>
                  <a:lnTo>
                    <a:pt x="139" y="37"/>
                  </a:lnTo>
                  <a:lnTo>
                    <a:pt x="142" y="32"/>
                  </a:lnTo>
                  <a:lnTo>
                    <a:pt x="143" y="28"/>
                  </a:lnTo>
                  <a:lnTo>
                    <a:pt x="143" y="27"/>
                  </a:lnTo>
                  <a:lnTo>
                    <a:pt x="142" y="27"/>
                  </a:lnTo>
                  <a:lnTo>
                    <a:pt x="141" y="24"/>
                  </a:lnTo>
                  <a:lnTo>
                    <a:pt x="138" y="22"/>
                  </a:lnTo>
                  <a:lnTo>
                    <a:pt x="136" y="18"/>
                  </a:lnTo>
                  <a:lnTo>
                    <a:pt x="133" y="14"/>
                  </a:lnTo>
                  <a:lnTo>
                    <a:pt x="131" y="11"/>
                  </a:lnTo>
                  <a:lnTo>
                    <a:pt x="129" y="7"/>
                  </a:lnTo>
                  <a:lnTo>
                    <a:pt x="128" y="3"/>
                  </a:lnTo>
                  <a:lnTo>
                    <a:pt x="127" y="1"/>
                  </a:lnTo>
                  <a:lnTo>
                    <a:pt x="122" y="0"/>
                  </a:lnTo>
                  <a:lnTo>
                    <a:pt x="116" y="0"/>
                  </a:lnTo>
                  <a:lnTo>
                    <a:pt x="108" y="1"/>
                  </a:lnTo>
                  <a:lnTo>
                    <a:pt x="101" y="1"/>
                  </a:lnTo>
                  <a:lnTo>
                    <a:pt x="94" y="2"/>
                  </a:lnTo>
                  <a:lnTo>
                    <a:pt x="86" y="3"/>
                  </a:lnTo>
                  <a:lnTo>
                    <a:pt x="81" y="6"/>
                  </a:lnTo>
                  <a:lnTo>
                    <a:pt x="77" y="8"/>
                  </a:lnTo>
                  <a:lnTo>
                    <a:pt x="72" y="12"/>
                  </a:lnTo>
                  <a:lnTo>
                    <a:pt x="69" y="19"/>
                  </a:lnTo>
                  <a:lnTo>
                    <a:pt x="65" y="27"/>
                  </a:lnTo>
                  <a:lnTo>
                    <a:pt x="61" y="34"/>
                  </a:lnTo>
                  <a:lnTo>
                    <a:pt x="58" y="43"/>
                  </a:lnTo>
                  <a:lnTo>
                    <a:pt x="54" y="51"/>
                  </a:lnTo>
                  <a:lnTo>
                    <a:pt x="53" y="60"/>
                  </a:lnTo>
                  <a:lnTo>
                    <a:pt x="50" y="66"/>
                  </a:lnTo>
                  <a:lnTo>
                    <a:pt x="47" y="72"/>
                  </a:lnTo>
                  <a:lnTo>
                    <a:pt x="44" y="79"/>
                  </a:lnTo>
                  <a:lnTo>
                    <a:pt x="42" y="82"/>
                  </a:lnTo>
                  <a:lnTo>
                    <a:pt x="38" y="86"/>
                  </a:lnTo>
                  <a:lnTo>
                    <a:pt x="35" y="89"/>
                  </a:lnTo>
                  <a:lnTo>
                    <a:pt x="34" y="90"/>
                  </a:lnTo>
                  <a:lnTo>
                    <a:pt x="34" y="91"/>
                  </a:lnTo>
                  <a:lnTo>
                    <a:pt x="42" y="97"/>
                  </a:lnTo>
                  <a:lnTo>
                    <a:pt x="42" y="98"/>
                  </a:lnTo>
                  <a:lnTo>
                    <a:pt x="44" y="100"/>
                  </a:lnTo>
                  <a:lnTo>
                    <a:pt x="45" y="101"/>
                  </a:lnTo>
                  <a:lnTo>
                    <a:pt x="48" y="103"/>
                  </a:lnTo>
                  <a:lnTo>
                    <a:pt x="49" y="106"/>
                  </a:lnTo>
                  <a:lnTo>
                    <a:pt x="48" y="110"/>
                  </a:lnTo>
                  <a:lnTo>
                    <a:pt x="45" y="112"/>
                  </a:lnTo>
                  <a:lnTo>
                    <a:pt x="42" y="116"/>
                  </a:lnTo>
                  <a:lnTo>
                    <a:pt x="34" y="123"/>
                  </a:lnTo>
                  <a:lnTo>
                    <a:pt x="28" y="134"/>
                  </a:lnTo>
                  <a:lnTo>
                    <a:pt x="21" y="150"/>
                  </a:lnTo>
                  <a:lnTo>
                    <a:pt x="14" y="169"/>
                  </a:lnTo>
                  <a:lnTo>
                    <a:pt x="8" y="186"/>
                  </a:lnTo>
                  <a:lnTo>
                    <a:pt x="3" y="201"/>
                  </a:lnTo>
                  <a:lnTo>
                    <a:pt x="1" y="213"/>
                  </a:lnTo>
                  <a:lnTo>
                    <a:pt x="0" y="220"/>
                  </a:lnTo>
                  <a:lnTo>
                    <a:pt x="0" y="223"/>
                  </a:lnTo>
                  <a:lnTo>
                    <a:pt x="1" y="233"/>
                  </a:lnTo>
                  <a:lnTo>
                    <a:pt x="3" y="244"/>
                  </a:lnTo>
                  <a:lnTo>
                    <a:pt x="6" y="258"/>
                  </a:lnTo>
                  <a:lnTo>
                    <a:pt x="9" y="272"/>
                  </a:lnTo>
                  <a:lnTo>
                    <a:pt x="14" y="284"/>
                  </a:lnTo>
                  <a:lnTo>
                    <a:pt x="19" y="293"/>
                  </a:lnTo>
                  <a:lnTo>
                    <a:pt x="27" y="295"/>
                  </a:lnTo>
                  <a:lnTo>
                    <a:pt x="25" y="312"/>
                  </a:lnTo>
                  <a:lnTo>
                    <a:pt x="23" y="335"/>
                  </a:lnTo>
                  <a:lnTo>
                    <a:pt x="22" y="362"/>
                  </a:lnTo>
                  <a:lnTo>
                    <a:pt x="21" y="391"/>
                  </a:lnTo>
                  <a:lnTo>
                    <a:pt x="19" y="419"/>
                  </a:lnTo>
                  <a:lnTo>
                    <a:pt x="18" y="441"/>
                  </a:lnTo>
                  <a:lnTo>
                    <a:pt x="18" y="457"/>
                  </a:lnTo>
                  <a:lnTo>
                    <a:pt x="18" y="462"/>
                  </a:lnTo>
                  <a:lnTo>
                    <a:pt x="19" y="463"/>
                  </a:lnTo>
                  <a:lnTo>
                    <a:pt x="22" y="466"/>
                  </a:lnTo>
                  <a:lnTo>
                    <a:pt x="27" y="469"/>
                  </a:lnTo>
                  <a:lnTo>
                    <a:pt x="32" y="472"/>
                  </a:lnTo>
                  <a:lnTo>
                    <a:pt x="38" y="476"/>
                  </a:lnTo>
                  <a:lnTo>
                    <a:pt x="42" y="477"/>
                  </a:lnTo>
                  <a:lnTo>
                    <a:pt x="45" y="477"/>
                  </a:lnTo>
                  <a:lnTo>
                    <a:pt x="47" y="473"/>
                  </a:lnTo>
                  <a:lnTo>
                    <a:pt x="48" y="477"/>
                  </a:lnTo>
                  <a:lnTo>
                    <a:pt x="49" y="482"/>
                  </a:lnTo>
                  <a:lnTo>
                    <a:pt x="50" y="488"/>
                  </a:lnTo>
                  <a:lnTo>
                    <a:pt x="53" y="495"/>
                  </a:lnTo>
                  <a:lnTo>
                    <a:pt x="55" y="503"/>
                  </a:lnTo>
                  <a:lnTo>
                    <a:pt x="58" y="509"/>
                  </a:lnTo>
                  <a:lnTo>
                    <a:pt x="59" y="514"/>
                  </a:lnTo>
                  <a:lnTo>
                    <a:pt x="59" y="515"/>
                  </a:lnTo>
                  <a:lnTo>
                    <a:pt x="59" y="518"/>
                  </a:lnTo>
                  <a:lnTo>
                    <a:pt x="58" y="519"/>
                  </a:lnTo>
                  <a:lnTo>
                    <a:pt x="58" y="523"/>
                  </a:lnTo>
                  <a:lnTo>
                    <a:pt x="56" y="526"/>
                  </a:lnTo>
                  <a:lnTo>
                    <a:pt x="55" y="530"/>
                  </a:lnTo>
                  <a:lnTo>
                    <a:pt x="55" y="536"/>
                  </a:lnTo>
                  <a:lnTo>
                    <a:pt x="54" y="542"/>
                  </a:lnTo>
                  <a:lnTo>
                    <a:pt x="54" y="551"/>
                  </a:lnTo>
                  <a:lnTo>
                    <a:pt x="55" y="561"/>
                  </a:lnTo>
                  <a:lnTo>
                    <a:pt x="58" y="573"/>
                  </a:lnTo>
                  <a:lnTo>
                    <a:pt x="60" y="584"/>
                  </a:lnTo>
                  <a:lnTo>
                    <a:pt x="64" y="595"/>
                  </a:lnTo>
                  <a:lnTo>
                    <a:pt x="66" y="605"/>
                  </a:lnTo>
                  <a:lnTo>
                    <a:pt x="68" y="612"/>
                  </a:lnTo>
                  <a:lnTo>
                    <a:pt x="69" y="613"/>
                  </a:lnTo>
                  <a:lnTo>
                    <a:pt x="58" y="636"/>
                  </a:lnTo>
                  <a:lnTo>
                    <a:pt x="61" y="673"/>
                  </a:lnTo>
                  <a:lnTo>
                    <a:pt x="64" y="676"/>
                  </a:lnTo>
                  <a:lnTo>
                    <a:pt x="66" y="678"/>
                  </a:lnTo>
                  <a:lnTo>
                    <a:pt x="70" y="681"/>
                  </a:lnTo>
                  <a:lnTo>
                    <a:pt x="74" y="682"/>
                  </a:lnTo>
                  <a:lnTo>
                    <a:pt x="77" y="685"/>
                  </a:lnTo>
                  <a:lnTo>
                    <a:pt x="81" y="685"/>
                  </a:lnTo>
                  <a:lnTo>
                    <a:pt x="85" y="682"/>
                  </a:lnTo>
                  <a:lnTo>
                    <a:pt x="87" y="680"/>
                  </a:lnTo>
                  <a:lnTo>
                    <a:pt x="90" y="675"/>
                  </a:lnTo>
                  <a:lnTo>
                    <a:pt x="92" y="671"/>
                  </a:lnTo>
                  <a:lnTo>
                    <a:pt x="94" y="666"/>
                  </a:lnTo>
                  <a:lnTo>
                    <a:pt x="95" y="662"/>
                  </a:lnTo>
                  <a:lnTo>
                    <a:pt x="95" y="659"/>
                  </a:lnTo>
                  <a:lnTo>
                    <a:pt x="96" y="656"/>
                  </a:lnTo>
                  <a:lnTo>
                    <a:pt x="96" y="655"/>
                  </a:lnTo>
                  <a:lnTo>
                    <a:pt x="87" y="608"/>
                  </a:lnTo>
                  <a:lnTo>
                    <a:pt x="101" y="514"/>
                  </a:lnTo>
                  <a:lnTo>
                    <a:pt x="105" y="495"/>
                  </a:lnTo>
                  <a:lnTo>
                    <a:pt x="123" y="495"/>
                  </a:lnTo>
                  <a:lnTo>
                    <a:pt x="123" y="497"/>
                  </a:lnTo>
                  <a:lnTo>
                    <a:pt x="123" y="499"/>
                  </a:lnTo>
                  <a:lnTo>
                    <a:pt x="123" y="504"/>
                  </a:lnTo>
                  <a:lnTo>
                    <a:pt x="123" y="510"/>
                  </a:lnTo>
                  <a:lnTo>
                    <a:pt x="123" y="518"/>
                  </a:lnTo>
                  <a:lnTo>
                    <a:pt x="124" y="525"/>
                  </a:lnTo>
                  <a:lnTo>
                    <a:pt x="126" y="534"/>
                  </a:lnTo>
                  <a:lnTo>
                    <a:pt x="127" y="542"/>
                  </a:lnTo>
                  <a:lnTo>
                    <a:pt x="128" y="553"/>
                  </a:lnTo>
                  <a:lnTo>
                    <a:pt x="131" y="565"/>
                  </a:lnTo>
                  <a:lnTo>
                    <a:pt x="133" y="577"/>
                  </a:lnTo>
                  <a:lnTo>
                    <a:pt x="136" y="587"/>
                  </a:lnTo>
                  <a:lnTo>
                    <a:pt x="138" y="597"/>
                  </a:lnTo>
                  <a:lnTo>
                    <a:pt x="139" y="604"/>
                  </a:lnTo>
                  <a:lnTo>
                    <a:pt x="141" y="609"/>
                  </a:lnTo>
                  <a:lnTo>
                    <a:pt x="141" y="612"/>
                  </a:lnTo>
                  <a:lnTo>
                    <a:pt x="138" y="654"/>
                  </a:lnTo>
                  <a:lnTo>
                    <a:pt x="150" y="657"/>
                  </a:lnTo>
                  <a:lnTo>
                    <a:pt x="150" y="651"/>
                  </a:lnTo>
                  <a:lnTo>
                    <a:pt x="150" y="652"/>
                  </a:lnTo>
                  <a:lnTo>
                    <a:pt x="153" y="652"/>
                  </a:lnTo>
                  <a:lnTo>
                    <a:pt x="157" y="655"/>
                  </a:lnTo>
                  <a:lnTo>
                    <a:pt x="160" y="657"/>
                  </a:lnTo>
                  <a:lnTo>
                    <a:pt x="165" y="660"/>
                  </a:lnTo>
                  <a:lnTo>
                    <a:pt x="170" y="662"/>
                  </a:lnTo>
                  <a:lnTo>
                    <a:pt x="175" y="665"/>
                  </a:lnTo>
                  <a:lnTo>
                    <a:pt x="181" y="667"/>
                  </a:lnTo>
                  <a:lnTo>
                    <a:pt x="186" y="670"/>
                  </a:lnTo>
                  <a:lnTo>
                    <a:pt x="192" y="671"/>
                  </a:lnTo>
                  <a:lnTo>
                    <a:pt x="197" y="671"/>
                  </a:lnTo>
                  <a:lnTo>
                    <a:pt x="202" y="671"/>
                  </a:lnTo>
                  <a:lnTo>
                    <a:pt x="207" y="670"/>
                  </a:lnTo>
                  <a:lnTo>
                    <a:pt x="211" y="668"/>
                  </a:lnTo>
                  <a:lnTo>
                    <a:pt x="214" y="668"/>
                  </a:lnTo>
                  <a:lnTo>
                    <a:pt x="214" y="667"/>
                  </a:lnTo>
                  <a:lnTo>
                    <a:pt x="212" y="655"/>
                  </a:lnTo>
                  <a:lnTo>
                    <a:pt x="117" y="323"/>
                  </a:lnTo>
                </a:path>
              </a:pathLst>
            </a:custGeom>
            <a:solidFill>
              <a:srgbClr val="0099FF"/>
            </a:solidFill>
            <a:ln w="9525" cap="rnd">
              <a:noFill/>
              <a:round/>
              <a:headEnd/>
              <a:tailEnd/>
            </a:ln>
          </p:spPr>
          <p:txBody>
            <a:bodyPr/>
            <a:lstStyle/>
            <a:p>
              <a:endParaRPr lang="ar-SA"/>
            </a:p>
          </p:txBody>
        </p:sp>
        <p:sp>
          <p:nvSpPr>
            <p:cNvPr id="32852" name="Freeform 33"/>
            <p:cNvSpPr>
              <a:spLocks/>
            </p:cNvSpPr>
            <p:nvPr/>
          </p:nvSpPr>
          <p:spPr bwMode="auto">
            <a:xfrm>
              <a:off x="967" y="3023"/>
              <a:ext cx="224" cy="729"/>
            </a:xfrm>
            <a:custGeom>
              <a:avLst/>
              <a:gdLst>
                <a:gd name="T0" fmla="*/ 42 w 224"/>
                <a:gd name="T1" fmla="*/ 409 h 729"/>
                <a:gd name="T2" fmla="*/ 19 w 224"/>
                <a:gd name="T3" fmla="*/ 300 h 729"/>
                <a:gd name="T4" fmla="*/ 1 w 224"/>
                <a:gd name="T5" fmla="*/ 246 h 729"/>
                <a:gd name="T6" fmla="*/ 6 w 224"/>
                <a:gd name="T7" fmla="*/ 225 h 729"/>
                <a:gd name="T8" fmla="*/ 14 w 224"/>
                <a:gd name="T9" fmla="*/ 193 h 729"/>
                <a:gd name="T10" fmla="*/ 26 w 224"/>
                <a:gd name="T11" fmla="*/ 163 h 729"/>
                <a:gd name="T12" fmla="*/ 39 w 224"/>
                <a:gd name="T13" fmla="*/ 144 h 729"/>
                <a:gd name="T14" fmla="*/ 59 w 224"/>
                <a:gd name="T15" fmla="*/ 128 h 729"/>
                <a:gd name="T16" fmla="*/ 80 w 224"/>
                <a:gd name="T17" fmla="*/ 113 h 729"/>
                <a:gd name="T18" fmla="*/ 95 w 224"/>
                <a:gd name="T19" fmla="*/ 105 h 729"/>
                <a:gd name="T20" fmla="*/ 95 w 224"/>
                <a:gd name="T21" fmla="*/ 86 h 729"/>
                <a:gd name="T22" fmla="*/ 84 w 224"/>
                <a:gd name="T23" fmla="*/ 64 h 729"/>
                <a:gd name="T24" fmla="*/ 83 w 224"/>
                <a:gd name="T25" fmla="*/ 55 h 729"/>
                <a:gd name="T26" fmla="*/ 81 w 224"/>
                <a:gd name="T27" fmla="*/ 42 h 729"/>
                <a:gd name="T28" fmla="*/ 85 w 224"/>
                <a:gd name="T29" fmla="*/ 28 h 729"/>
                <a:gd name="T30" fmla="*/ 92 w 224"/>
                <a:gd name="T31" fmla="*/ 16 h 729"/>
                <a:gd name="T32" fmla="*/ 96 w 224"/>
                <a:gd name="T33" fmla="*/ 7 h 729"/>
                <a:gd name="T34" fmla="*/ 101 w 224"/>
                <a:gd name="T35" fmla="*/ 2 h 729"/>
                <a:gd name="T36" fmla="*/ 112 w 224"/>
                <a:gd name="T37" fmla="*/ 0 h 729"/>
                <a:gd name="T38" fmla="*/ 135 w 224"/>
                <a:gd name="T39" fmla="*/ 0 h 729"/>
                <a:gd name="T40" fmla="*/ 146 w 224"/>
                <a:gd name="T41" fmla="*/ 1 h 729"/>
                <a:gd name="T42" fmla="*/ 149 w 224"/>
                <a:gd name="T43" fmla="*/ 4 h 729"/>
                <a:gd name="T44" fmla="*/ 154 w 224"/>
                <a:gd name="T45" fmla="*/ 11 h 729"/>
                <a:gd name="T46" fmla="*/ 163 w 224"/>
                <a:gd name="T47" fmla="*/ 21 h 729"/>
                <a:gd name="T48" fmla="*/ 166 w 224"/>
                <a:gd name="T49" fmla="*/ 34 h 729"/>
                <a:gd name="T50" fmla="*/ 164 w 224"/>
                <a:gd name="T51" fmla="*/ 48 h 729"/>
                <a:gd name="T52" fmla="*/ 162 w 224"/>
                <a:gd name="T53" fmla="*/ 58 h 729"/>
                <a:gd name="T54" fmla="*/ 147 w 224"/>
                <a:gd name="T55" fmla="*/ 92 h 729"/>
                <a:gd name="T56" fmla="*/ 148 w 224"/>
                <a:gd name="T57" fmla="*/ 106 h 729"/>
                <a:gd name="T58" fmla="*/ 164 w 224"/>
                <a:gd name="T59" fmla="*/ 116 h 729"/>
                <a:gd name="T60" fmla="*/ 187 w 224"/>
                <a:gd name="T61" fmla="*/ 131 h 729"/>
                <a:gd name="T62" fmla="*/ 203 w 224"/>
                <a:gd name="T63" fmla="*/ 144 h 729"/>
                <a:gd name="T64" fmla="*/ 206 w 224"/>
                <a:gd name="T65" fmla="*/ 156 h 729"/>
                <a:gd name="T66" fmla="*/ 210 w 224"/>
                <a:gd name="T67" fmla="*/ 189 h 729"/>
                <a:gd name="T68" fmla="*/ 215 w 224"/>
                <a:gd name="T69" fmla="*/ 232 h 729"/>
                <a:gd name="T70" fmla="*/ 219 w 224"/>
                <a:gd name="T71" fmla="*/ 268 h 729"/>
                <a:gd name="T72" fmla="*/ 220 w 224"/>
                <a:gd name="T73" fmla="*/ 284 h 729"/>
                <a:gd name="T74" fmla="*/ 221 w 224"/>
                <a:gd name="T75" fmla="*/ 314 h 729"/>
                <a:gd name="T76" fmla="*/ 223 w 224"/>
                <a:gd name="T77" fmla="*/ 354 h 729"/>
                <a:gd name="T78" fmla="*/ 221 w 224"/>
                <a:gd name="T79" fmla="*/ 388 h 729"/>
                <a:gd name="T80" fmla="*/ 216 w 224"/>
                <a:gd name="T81" fmla="*/ 406 h 729"/>
                <a:gd name="T82" fmla="*/ 210 w 224"/>
                <a:gd name="T83" fmla="*/ 411 h 729"/>
                <a:gd name="T84" fmla="*/ 201 w 224"/>
                <a:gd name="T85" fmla="*/ 412 h 729"/>
                <a:gd name="T86" fmla="*/ 196 w 224"/>
                <a:gd name="T87" fmla="*/ 411 h 729"/>
                <a:gd name="T88" fmla="*/ 198 w 224"/>
                <a:gd name="T89" fmla="*/ 401 h 729"/>
                <a:gd name="T90" fmla="*/ 189 w 224"/>
                <a:gd name="T91" fmla="*/ 402 h 729"/>
                <a:gd name="T92" fmla="*/ 190 w 224"/>
                <a:gd name="T93" fmla="*/ 531 h 729"/>
                <a:gd name="T94" fmla="*/ 196 w 224"/>
                <a:gd name="T95" fmla="*/ 672 h 729"/>
                <a:gd name="T96" fmla="*/ 164 w 224"/>
                <a:gd name="T97" fmla="*/ 688 h 729"/>
                <a:gd name="T98" fmla="*/ 120 w 224"/>
                <a:gd name="T99" fmla="*/ 690 h 729"/>
                <a:gd name="T100" fmla="*/ 113 w 224"/>
                <a:gd name="T101" fmla="*/ 700 h 729"/>
                <a:gd name="T102" fmla="*/ 104 w 224"/>
                <a:gd name="T103" fmla="*/ 714 h 729"/>
                <a:gd name="T104" fmla="*/ 94 w 224"/>
                <a:gd name="T105" fmla="*/ 725 h 729"/>
                <a:gd name="T106" fmla="*/ 85 w 224"/>
                <a:gd name="T107" fmla="*/ 728 h 729"/>
                <a:gd name="T108" fmla="*/ 75 w 224"/>
                <a:gd name="T109" fmla="*/ 726 h 729"/>
                <a:gd name="T110" fmla="*/ 68 w 224"/>
                <a:gd name="T111" fmla="*/ 725 h 729"/>
                <a:gd name="T112" fmla="*/ 61 w 224"/>
                <a:gd name="T113" fmla="*/ 724 h 729"/>
                <a:gd name="T114" fmla="*/ 69 w 224"/>
                <a:gd name="T115" fmla="*/ 697 h 729"/>
                <a:gd name="T116" fmla="*/ 54 w 224"/>
                <a:gd name="T117" fmla="*/ 541 h 729"/>
                <a:gd name="T118" fmla="*/ 45 w 224"/>
                <a:gd name="T119" fmla="*/ 377 h 72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4"/>
                <a:gd name="T181" fmla="*/ 0 h 729"/>
                <a:gd name="T182" fmla="*/ 224 w 224"/>
                <a:gd name="T183" fmla="*/ 729 h 72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4" h="729">
                  <a:moveTo>
                    <a:pt x="45" y="377"/>
                  </a:moveTo>
                  <a:lnTo>
                    <a:pt x="42" y="409"/>
                  </a:lnTo>
                  <a:lnTo>
                    <a:pt x="13" y="370"/>
                  </a:lnTo>
                  <a:lnTo>
                    <a:pt x="19" y="300"/>
                  </a:lnTo>
                  <a:lnTo>
                    <a:pt x="0" y="250"/>
                  </a:lnTo>
                  <a:lnTo>
                    <a:pt x="1" y="246"/>
                  </a:lnTo>
                  <a:lnTo>
                    <a:pt x="2" y="237"/>
                  </a:lnTo>
                  <a:lnTo>
                    <a:pt x="6" y="225"/>
                  </a:lnTo>
                  <a:lnTo>
                    <a:pt x="9" y="210"/>
                  </a:lnTo>
                  <a:lnTo>
                    <a:pt x="14" y="193"/>
                  </a:lnTo>
                  <a:lnTo>
                    <a:pt x="19" y="178"/>
                  </a:lnTo>
                  <a:lnTo>
                    <a:pt x="26" y="163"/>
                  </a:lnTo>
                  <a:lnTo>
                    <a:pt x="32" y="153"/>
                  </a:lnTo>
                  <a:lnTo>
                    <a:pt x="39" y="144"/>
                  </a:lnTo>
                  <a:lnTo>
                    <a:pt x="48" y="137"/>
                  </a:lnTo>
                  <a:lnTo>
                    <a:pt x="59" y="128"/>
                  </a:lnTo>
                  <a:lnTo>
                    <a:pt x="70" y="121"/>
                  </a:lnTo>
                  <a:lnTo>
                    <a:pt x="80" y="113"/>
                  </a:lnTo>
                  <a:lnTo>
                    <a:pt x="89" y="108"/>
                  </a:lnTo>
                  <a:lnTo>
                    <a:pt x="95" y="105"/>
                  </a:lnTo>
                  <a:lnTo>
                    <a:pt x="96" y="104"/>
                  </a:lnTo>
                  <a:lnTo>
                    <a:pt x="95" y="86"/>
                  </a:lnTo>
                  <a:lnTo>
                    <a:pt x="84" y="64"/>
                  </a:lnTo>
                  <a:lnTo>
                    <a:pt x="83" y="60"/>
                  </a:lnTo>
                  <a:lnTo>
                    <a:pt x="83" y="55"/>
                  </a:lnTo>
                  <a:lnTo>
                    <a:pt x="81" y="49"/>
                  </a:lnTo>
                  <a:lnTo>
                    <a:pt x="81" y="42"/>
                  </a:lnTo>
                  <a:lnTo>
                    <a:pt x="83" y="34"/>
                  </a:lnTo>
                  <a:lnTo>
                    <a:pt x="85" y="28"/>
                  </a:lnTo>
                  <a:lnTo>
                    <a:pt x="89" y="21"/>
                  </a:lnTo>
                  <a:lnTo>
                    <a:pt x="92" y="16"/>
                  </a:lnTo>
                  <a:lnTo>
                    <a:pt x="95" y="12"/>
                  </a:lnTo>
                  <a:lnTo>
                    <a:pt x="96" y="7"/>
                  </a:lnTo>
                  <a:lnTo>
                    <a:pt x="99" y="4"/>
                  </a:lnTo>
                  <a:lnTo>
                    <a:pt x="101" y="2"/>
                  </a:lnTo>
                  <a:lnTo>
                    <a:pt x="106" y="1"/>
                  </a:lnTo>
                  <a:lnTo>
                    <a:pt x="112" y="0"/>
                  </a:lnTo>
                  <a:lnTo>
                    <a:pt x="123" y="0"/>
                  </a:lnTo>
                  <a:lnTo>
                    <a:pt x="135" y="0"/>
                  </a:lnTo>
                  <a:lnTo>
                    <a:pt x="141" y="0"/>
                  </a:lnTo>
                  <a:lnTo>
                    <a:pt x="146" y="1"/>
                  </a:lnTo>
                  <a:lnTo>
                    <a:pt x="148" y="2"/>
                  </a:lnTo>
                  <a:lnTo>
                    <a:pt x="149" y="4"/>
                  </a:lnTo>
                  <a:lnTo>
                    <a:pt x="151" y="7"/>
                  </a:lnTo>
                  <a:lnTo>
                    <a:pt x="154" y="11"/>
                  </a:lnTo>
                  <a:lnTo>
                    <a:pt x="159" y="16"/>
                  </a:lnTo>
                  <a:lnTo>
                    <a:pt x="163" y="21"/>
                  </a:lnTo>
                  <a:lnTo>
                    <a:pt x="166" y="27"/>
                  </a:lnTo>
                  <a:lnTo>
                    <a:pt x="166" y="34"/>
                  </a:lnTo>
                  <a:lnTo>
                    <a:pt x="166" y="42"/>
                  </a:lnTo>
                  <a:lnTo>
                    <a:pt x="164" y="48"/>
                  </a:lnTo>
                  <a:lnTo>
                    <a:pt x="163" y="54"/>
                  </a:lnTo>
                  <a:lnTo>
                    <a:pt x="162" y="58"/>
                  </a:lnTo>
                  <a:lnTo>
                    <a:pt x="162" y="60"/>
                  </a:lnTo>
                  <a:lnTo>
                    <a:pt x="147" y="92"/>
                  </a:lnTo>
                  <a:lnTo>
                    <a:pt x="146" y="104"/>
                  </a:lnTo>
                  <a:lnTo>
                    <a:pt x="148" y="106"/>
                  </a:lnTo>
                  <a:lnTo>
                    <a:pt x="154" y="110"/>
                  </a:lnTo>
                  <a:lnTo>
                    <a:pt x="164" y="116"/>
                  </a:lnTo>
                  <a:lnTo>
                    <a:pt x="175" y="123"/>
                  </a:lnTo>
                  <a:lnTo>
                    <a:pt x="187" y="131"/>
                  </a:lnTo>
                  <a:lnTo>
                    <a:pt x="196" y="138"/>
                  </a:lnTo>
                  <a:lnTo>
                    <a:pt x="203" y="144"/>
                  </a:lnTo>
                  <a:lnTo>
                    <a:pt x="205" y="148"/>
                  </a:lnTo>
                  <a:lnTo>
                    <a:pt x="206" y="156"/>
                  </a:lnTo>
                  <a:lnTo>
                    <a:pt x="208" y="169"/>
                  </a:lnTo>
                  <a:lnTo>
                    <a:pt x="210" y="189"/>
                  </a:lnTo>
                  <a:lnTo>
                    <a:pt x="213" y="210"/>
                  </a:lnTo>
                  <a:lnTo>
                    <a:pt x="215" y="232"/>
                  </a:lnTo>
                  <a:lnTo>
                    <a:pt x="218" y="252"/>
                  </a:lnTo>
                  <a:lnTo>
                    <a:pt x="219" y="268"/>
                  </a:lnTo>
                  <a:lnTo>
                    <a:pt x="220" y="278"/>
                  </a:lnTo>
                  <a:lnTo>
                    <a:pt x="220" y="284"/>
                  </a:lnTo>
                  <a:lnTo>
                    <a:pt x="221" y="298"/>
                  </a:lnTo>
                  <a:lnTo>
                    <a:pt x="221" y="314"/>
                  </a:lnTo>
                  <a:lnTo>
                    <a:pt x="223" y="334"/>
                  </a:lnTo>
                  <a:lnTo>
                    <a:pt x="223" y="354"/>
                  </a:lnTo>
                  <a:lnTo>
                    <a:pt x="223" y="372"/>
                  </a:lnTo>
                  <a:lnTo>
                    <a:pt x="221" y="388"/>
                  </a:lnTo>
                  <a:lnTo>
                    <a:pt x="219" y="401"/>
                  </a:lnTo>
                  <a:lnTo>
                    <a:pt x="216" y="406"/>
                  </a:lnTo>
                  <a:lnTo>
                    <a:pt x="214" y="408"/>
                  </a:lnTo>
                  <a:lnTo>
                    <a:pt x="210" y="411"/>
                  </a:lnTo>
                  <a:lnTo>
                    <a:pt x="205" y="411"/>
                  </a:lnTo>
                  <a:lnTo>
                    <a:pt x="201" y="412"/>
                  </a:lnTo>
                  <a:lnTo>
                    <a:pt x="199" y="411"/>
                  </a:lnTo>
                  <a:lnTo>
                    <a:pt x="196" y="411"/>
                  </a:lnTo>
                  <a:lnTo>
                    <a:pt x="195" y="411"/>
                  </a:lnTo>
                  <a:lnTo>
                    <a:pt x="198" y="401"/>
                  </a:lnTo>
                  <a:lnTo>
                    <a:pt x="208" y="392"/>
                  </a:lnTo>
                  <a:lnTo>
                    <a:pt x="189" y="402"/>
                  </a:lnTo>
                  <a:lnTo>
                    <a:pt x="194" y="500"/>
                  </a:lnTo>
                  <a:lnTo>
                    <a:pt x="190" y="531"/>
                  </a:lnTo>
                  <a:lnTo>
                    <a:pt x="164" y="643"/>
                  </a:lnTo>
                  <a:lnTo>
                    <a:pt x="196" y="672"/>
                  </a:lnTo>
                  <a:lnTo>
                    <a:pt x="201" y="690"/>
                  </a:lnTo>
                  <a:lnTo>
                    <a:pt x="164" y="688"/>
                  </a:lnTo>
                  <a:lnTo>
                    <a:pt x="121" y="689"/>
                  </a:lnTo>
                  <a:lnTo>
                    <a:pt x="120" y="690"/>
                  </a:lnTo>
                  <a:lnTo>
                    <a:pt x="117" y="695"/>
                  </a:lnTo>
                  <a:lnTo>
                    <a:pt x="113" y="700"/>
                  </a:lnTo>
                  <a:lnTo>
                    <a:pt x="109" y="708"/>
                  </a:lnTo>
                  <a:lnTo>
                    <a:pt x="104" y="714"/>
                  </a:lnTo>
                  <a:lnTo>
                    <a:pt x="99" y="720"/>
                  </a:lnTo>
                  <a:lnTo>
                    <a:pt x="94" y="725"/>
                  </a:lnTo>
                  <a:lnTo>
                    <a:pt x="89" y="728"/>
                  </a:lnTo>
                  <a:lnTo>
                    <a:pt x="85" y="728"/>
                  </a:lnTo>
                  <a:lnTo>
                    <a:pt x="80" y="728"/>
                  </a:lnTo>
                  <a:lnTo>
                    <a:pt x="75" y="726"/>
                  </a:lnTo>
                  <a:lnTo>
                    <a:pt x="71" y="726"/>
                  </a:lnTo>
                  <a:lnTo>
                    <a:pt x="68" y="725"/>
                  </a:lnTo>
                  <a:lnTo>
                    <a:pt x="64" y="724"/>
                  </a:lnTo>
                  <a:lnTo>
                    <a:pt x="61" y="724"/>
                  </a:lnTo>
                  <a:lnTo>
                    <a:pt x="61" y="723"/>
                  </a:lnTo>
                  <a:lnTo>
                    <a:pt x="69" y="697"/>
                  </a:lnTo>
                  <a:lnTo>
                    <a:pt x="80" y="667"/>
                  </a:lnTo>
                  <a:lnTo>
                    <a:pt x="54" y="541"/>
                  </a:lnTo>
                  <a:lnTo>
                    <a:pt x="49" y="420"/>
                  </a:lnTo>
                  <a:lnTo>
                    <a:pt x="45" y="377"/>
                  </a:lnTo>
                </a:path>
              </a:pathLst>
            </a:custGeom>
            <a:solidFill>
              <a:srgbClr val="4C4C4C"/>
            </a:solidFill>
            <a:ln w="9525" cap="rnd">
              <a:noFill/>
              <a:round/>
              <a:headEnd/>
              <a:tailEnd/>
            </a:ln>
          </p:spPr>
          <p:txBody>
            <a:bodyPr/>
            <a:lstStyle/>
            <a:p>
              <a:endParaRPr lang="ar-SA"/>
            </a:p>
          </p:txBody>
        </p:sp>
        <p:sp>
          <p:nvSpPr>
            <p:cNvPr id="32853" name="Freeform 34"/>
            <p:cNvSpPr>
              <a:spLocks/>
            </p:cNvSpPr>
            <p:nvPr/>
          </p:nvSpPr>
          <p:spPr bwMode="auto">
            <a:xfrm>
              <a:off x="1364" y="3024"/>
              <a:ext cx="222" cy="685"/>
            </a:xfrm>
            <a:custGeom>
              <a:avLst/>
              <a:gdLst>
                <a:gd name="T0" fmla="*/ 182 w 222"/>
                <a:gd name="T1" fmla="*/ 350 h 685"/>
                <a:gd name="T2" fmla="*/ 178 w 222"/>
                <a:gd name="T3" fmla="*/ 339 h 685"/>
                <a:gd name="T4" fmla="*/ 171 w 222"/>
                <a:gd name="T5" fmla="*/ 298 h 685"/>
                <a:gd name="T6" fmla="*/ 183 w 222"/>
                <a:gd name="T7" fmla="*/ 256 h 685"/>
                <a:gd name="T8" fmla="*/ 188 w 222"/>
                <a:gd name="T9" fmla="*/ 229 h 685"/>
                <a:gd name="T10" fmla="*/ 180 w 222"/>
                <a:gd name="T11" fmla="*/ 162 h 685"/>
                <a:gd name="T12" fmla="*/ 151 w 222"/>
                <a:gd name="T13" fmla="*/ 118 h 685"/>
                <a:gd name="T14" fmla="*/ 135 w 222"/>
                <a:gd name="T15" fmla="*/ 104 h 685"/>
                <a:gd name="T16" fmla="*/ 147 w 222"/>
                <a:gd name="T17" fmla="*/ 85 h 685"/>
                <a:gd name="T18" fmla="*/ 142 w 222"/>
                <a:gd name="T19" fmla="*/ 84 h 685"/>
                <a:gd name="T20" fmla="*/ 131 w 222"/>
                <a:gd name="T21" fmla="*/ 68 h 685"/>
                <a:gd name="T22" fmla="*/ 139 w 222"/>
                <a:gd name="T23" fmla="*/ 38 h 685"/>
                <a:gd name="T24" fmla="*/ 112 w 222"/>
                <a:gd name="T25" fmla="*/ 2 h 685"/>
                <a:gd name="T26" fmla="*/ 79 w 222"/>
                <a:gd name="T27" fmla="*/ 2 h 685"/>
                <a:gd name="T28" fmla="*/ 53 w 222"/>
                <a:gd name="T29" fmla="*/ 11 h 685"/>
                <a:gd name="T30" fmla="*/ 53 w 222"/>
                <a:gd name="T31" fmla="*/ 21 h 685"/>
                <a:gd name="T32" fmla="*/ 53 w 222"/>
                <a:gd name="T33" fmla="*/ 26 h 685"/>
                <a:gd name="T34" fmla="*/ 50 w 222"/>
                <a:gd name="T35" fmla="*/ 35 h 685"/>
                <a:gd name="T36" fmla="*/ 55 w 222"/>
                <a:gd name="T37" fmla="*/ 68 h 685"/>
                <a:gd name="T38" fmla="*/ 52 w 222"/>
                <a:gd name="T39" fmla="*/ 75 h 685"/>
                <a:gd name="T40" fmla="*/ 45 w 222"/>
                <a:gd name="T41" fmla="*/ 81 h 685"/>
                <a:gd name="T42" fmla="*/ 53 w 222"/>
                <a:gd name="T43" fmla="*/ 91 h 685"/>
                <a:gd name="T44" fmla="*/ 60 w 222"/>
                <a:gd name="T45" fmla="*/ 100 h 685"/>
                <a:gd name="T46" fmla="*/ 52 w 222"/>
                <a:gd name="T47" fmla="*/ 110 h 685"/>
                <a:gd name="T48" fmla="*/ 42 w 222"/>
                <a:gd name="T49" fmla="*/ 115 h 685"/>
                <a:gd name="T50" fmla="*/ 34 w 222"/>
                <a:gd name="T51" fmla="*/ 116 h 685"/>
                <a:gd name="T52" fmla="*/ 22 w 222"/>
                <a:gd name="T53" fmla="*/ 131 h 685"/>
                <a:gd name="T54" fmla="*/ 8 w 222"/>
                <a:gd name="T55" fmla="*/ 237 h 685"/>
                <a:gd name="T56" fmla="*/ 7 w 222"/>
                <a:gd name="T57" fmla="*/ 282 h 685"/>
                <a:gd name="T58" fmla="*/ 0 w 222"/>
                <a:gd name="T59" fmla="*/ 309 h 685"/>
                <a:gd name="T60" fmla="*/ 7 w 222"/>
                <a:gd name="T61" fmla="*/ 325 h 685"/>
                <a:gd name="T62" fmla="*/ 9 w 222"/>
                <a:gd name="T63" fmla="*/ 385 h 685"/>
                <a:gd name="T64" fmla="*/ 7 w 222"/>
                <a:gd name="T65" fmla="*/ 437 h 685"/>
                <a:gd name="T66" fmla="*/ 14 w 222"/>
                <a:gd name="T67" fmla="*/ 467 h 685"/>
                <a:gd name="T68" fmla="*/ 19 w 222"/>
                <a:gd name="T69" fmla="*/ 472 h 685"/>
                <a:gd name="T70" fmla="*/ 26 w 222"/>
                <a:gd name="T71" fmla="*/ 526 h 685"/>
                <a:gd name="T72" fmla="*/ 31 w 222"/>
                <a:gd name="T73" fmla="*/ 600 h 685"/>
                <a:gd name="T74" fmla="*/ 21 w 222"/>
                <a:gd name="T75" fmla="*/ 644 h 685"/>
                <a:gd name="T76" fmla="*/ 12 w 222"/>
                <a:gd name="T77" fmla="*/ 667 h 685"/>
                <a:gd name="T78" fmla="*/ 17 w 222"/>
                <a:gd name="T79" fmla="*/ 682 h 685"/>
                <a:gd name="T80" fmla="*/ 37 w 222"/>
                <a:gd name="T81" fmla="*/ 682 h 685"/>
                <a:gd name="T82" fmla="*/ 52 w 222"/>
                <a:gd name="T83" fmla="*/ 655 h 685"/>
                <a:gd name="T84" fmla="*/ 53 w 222"/>
                <a:gd name="T85" fmla="*/ 612 h 685"/>
                <a:gd name="T86" fmla="*/ 55 w 222"/>
                <a:gd name="T87" fmla="*/ 596 h 685"/>
                <a:gd name="T88" fmla="*/ 65 w 222"/>
                <a:gd name="T89" fmla="*/ 551 h 685"/>
                <a:gd name="T90" fmla="*/ 70 w 222"/>
                <a:gd name="T91" fmla="*/ 515 h 685"/>
                <a:gd name="T92" fmla="*/ 70 w 222"/>
                <a:gd name="T93" fmla="*/ 494 h 685"/>
                <a:gd name="T94" fmla="*/ 93 w 222"/>
                <a:gd name="T95" fmla="*/ 511 h 685"/>
                <a:gd name="T96" fmla="*/ 98 w 222"/>
                <a:gd name="T97" fmla="*/ 654 h 685"/>
                <a:gd name="T98" fmla="*/ 101 w 222"/>
                <a:gd name="T99" fmla="*/ 669 h 685"/>
                <a:gd name="T100" fmla="*/ 112 w 222"/>
                <a:gd name="T101" fmla="*/ 682 h 685"/>
                <a:gd name="T102" fmla="*/ 127 w 222"/>
                <a:gd name="T103" fmla="*/ 676 h 685"/>
                <a:gd name="T104" fmla="*/ 136 w 222"/>
                <a:gd name="T105" fmla="*/ 635 h 685"/>
                <a:gd name="T106" fmla="*/ 130 w 222"/>
                <a:gd name="T107" fmla="*/ 593 h 685"/>
                <a:gd name="T108" fmla="*/ 140 w 222"/>
                <a:gd name="T109" fmla="*/ 548 h 685"/>
                <a:gd name="T110" fmla="*/ 139 w 222"/>
                <a:gd name="T111" fmla="*/ 529 h 685"/>
                <a:gd name="T112" fmla="*/ 137 w 222"/>
                <a:gd name="T113" fmla="*/ 514 h 6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22"/>
                <a:gd name="T172" fmla="*/ 0 h 685"/>
                <a:gd name="T173" fmla="*/ 222 w 222"/>
                <a:gd name="T174" fmla="*/ 685 h 68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22" h="685">
                  <a:moveTo>
                    <a:pt x="221" y="356"/>
                  </a:moveTo>
                  <a:lnTo>
                    <a:pt x="182" y="355"/>
                  </a:lnTo>
                  <a:lnTo>
                    <a:pt x="182" y="353"/>
                  </a:lnTo>
                  <a:lnTo>
                    <a:pt x="182" y="350"/>
                  </a:lnTo>
                  <a:lnTo>
                    <a:pt x="182" y="348"/>
                  </a:lnTo>
                  <a:lnTo>
                    <a:pt x="181" y="345"/>
                  </a:lnTo>
                  <a:lnTo>
                    <a:pt x="180" y="343"/>
                  </a:lnTo>
                  <a:lnTo>
                    <a:pt x="178" y="339"/>
                  </a:lnTo>
                  <a:lnTo>
                    <a:pt x="176" y="338"/>
                  </a:lnTo>
                  <a:lnTo>
                    <a:pt x="173" y="335"/>
                  </a:lnTo>
                  <a:lnTo>
                    <a:pt x="168" y="304"/>
                  </a:lnTo>
                  <a:lnTo>
                    <a:pt x="171" y="298"/>
                  </a:lnTo>
                  <a:lnTo>
                    <a:pt x="173" y="289"/>
                  </a:lnTo>
                  <a:lnTo>
                    <a:pt x="177" y="278"/>
                  </a:lnTo>
                  <a:lnTo>
                    <a:pt x="180" y="267"/>
                  </a:lnTo>
                  <a:lnTo>
                    <a:pt x="183" y="256"/>
                  </a:lnTo>
                  <a:lnTo>
                    <a:pt x="186" y="246"/>
                  </a:lnTo>
                  <a:lnTo>
                    <a:pt x="187" y="239"/>
                  </a:lnTo>
                  <a:lnTo>
                    <a:pt x="188" y="235"/>
                  </a:lnTo>
                  <a:lnTo>
                    <a:pt x="188" y="229"/>
                  </a:lnTo>
                  <a:lnTo>
                    <a:pt x="187" y="216"/>
                  </a:lnTo>
                  <a:lnTo>
                    <a:pt x="184" y="199"/>
                  </a:lnTo>
                  <a:lnTo>
                    <a:pt x="182" y="180"/>
                  </a:lnTo>
                  <a:lnTo>
                    <a:pt x="180" y="162"/>
                  </a:lnTo>
                  <a:lnTo>
                    <a:pt x="175" y="146"/>
                  </a:lnTo>
                  <a:lnTo>
                    <a:pt x="170" y="132"/>
                  </a:lnTo>
                  <a:lnTo>
                    <a:pt x="165" y="126"/>
                  </a:lnTo>
                  <a:lnTo>
                    <a:pt x="151" y="118"/>
                  </a:lnTo>
                  <a:lnTo>
                    <a:pt x="144" y="112"/>
                  </a:lnTo>
                  <a:lnTo>
                    <a:pt x="139" y="109"/>
                  </a:lnTo>
                  <a:lnTo>
                    <a:pt x="136" y="106"/>
                  </a:lnTo>
                  <a:lnTo>
                    <a:pt x="135" y="104"/>
                  </a:lnTo>
                  <a:lnTo>
                    <a:pt x="136" y="102"/>
                  </a:lnTo>
                  <a:lnTo>
                    <a:pt x="137" y="102"/>
                  </a:lnTo>
                  <a:lnTo>
                    <a:pt x="147" y="85"/>
                  </a:lnTo>
                  <a:lnTo>
                    <a:pt x="146" y="85"/>
                  </a:lnTo>
                  <a:lnTo>
                    <a:pt x="144" y="85"/>
                  </a:lnTo>
                  <a:lnTo>
                    <a:pt x="142" y="84"/>
                  </a:lnTo>
                  <a:lnTo>
                    <a:pt x="139" y="81"/>
                  </a:lnTo>
                  <a:lnTo>
                    <a:pt x="136" y="79"/>
                  </a:lnTo>
                  <a:lnTo>
                    <a:pt x="134" y="74"/>
                  </a:lnTo>
                  <a:lnTo>
                    <a:pt x="131" y="68"/>
                  </a:lnTo>
                  <a:lnTo>
                    <a:pt x="131" y="60"/>
                  </a:lnTo>
                  <a:lnTo>
                    <a:pt x="134" y="53"/>
                  </a:lnTo>
                  <a:lnTo>
                    <a:pt x="136" y="45"/>
                  </a:lnTo>
                  <a:lnTo>
                    <a:pt x="139" y="38"/>
                  </a:lnTo>
                  <a:lnTo>
                    <a:pt x="139" y="30"/>
                  </a:lnTo>
                  <a:lnTo>
                    <a:pt x="135" y="22"/>
                  </a:lnTo>
                  <a:lnTo>
                    <a:pt x="127" y="12"/>
                  </a:lnTo>
                  <a:lnTo>
                    <a:pt x="112" y="2"/>
                  </a:lnTo>
                  <a:lnTo>
                    <a:pt x="108" y="1"/>
                  </a:lnTo>
                  <a:lnTo>
                    <a:pt x="99" y="0"/>
                  </a:lnTo>
                  <a:lnTo>
                    <a:pt x="89" y="1"/>
                  </a:lnTo>
                  <a:lnTo>
                    <a:pt x="79" y="2"/>
                  </a:lnTo>
                  <a:lnTo>
                    <a:pt x="69" y="3"/>
                  </a:lnTo>
                  <a:lnTo>
                    <a:pt x="62" y="6"/>
                  </a:lnTo>
                  <a:lnTo>
                    <a:pt x="55" y="8"/>
                  </a:lnTo>
                  <a:lnTo>
                    <a:pt x="53" y="11"/>
                  </a:lnTo>
                  <a:lnTo>
                    <a:pt x="53" y="13"/>
                  </a:lnTo>
                  <a:lnTo>
                    <a:pt x="53" y="17"/>
                  </a:lnTo>
                  <a:lnTo>
                    <a:pt x="53" y="19"/>
                  </a:lnTo>
                  <a:lnTo>
                    <a:pt x="53" y="21"/>
                  </a:lnTo>
                  <a:lnTo>
                    <a:pt x="53" y="23"/>
                  </a:lnTo>
                  <a:lnTo>
                    <a:pt x="53" y="24"/>
                  </a:lnTo>
                  <a:lnTo>
                    <a:pt x="53" y="26"/>
                  </a:lnTo>
                  <a:lnTo>
                    <a:pt x="52" y="26"/>
                  </a:lnTo>
                  <a:lnTo>
                    <a:pt x="52" y="28"/>
                  </a:lnTo>
                  <a:lnTo>
                    <a:pt x="50" y="30"/>
                  </a:lnTo>
                  <a:lnTo>
                    <a:pt x="50" y="35"/>
                  </a:lnTo>
                  <a:lnTo>
                    <a:pt x="50" y="42"/>
                  </a:lnTo>
                  <a:lnTo>
                    <a:pt x="50" y="49"/>
                  </a:lnTo>
                  <a:lnTo>
                    <a:pt x="52" y="58"/>
                  </a:lnTo>
                  <a:lnTo>
                    <a:pt x="55" y="68"/>
                  </a:lnTo>
                  <a:lnTo>
                    <a:pt x="55" y="71"/>
                  </a:lnTo>
                  <a:lnTo>
                    <a:pt x="55" y="74"/>
                  </a:lnTo>
                  <a:lnTo>
                    <a:pt x="53" y="75"/>
                  </a:lnTo>
                  <a:lnTo>
                    <a:pt x="52" y="75"/>
                  </a:lnTo>
                  <a:lnTo>
                    <a:pt x="49" y="75"/>
                  </a:lnTo>
                  <a:lnTo>
                    <a:pt x="47" y="76"/>
                  </a:lnTo>
                  <a:lnTo>
                    <a:pt x="45" y="79"/>
                  </a:lnTo>
                  <a:lnTo>
                    <a:pt x="45" y="81"/>
                  </a:lnTo>
                  <a:lnTo>
                    <a:pt x="47" y="84"/>
                  </a:lnTo>
                  <a:lnTo>
                    <a:pt x="48" y="86"/>
                  </a:lnTo>
                  <a:lnTo>
                    <a:pt x="50" y="89"/>
                  </a:lnTo>
                  <a:lnTo>
                    <a:pt x="53" y="91"/>
                  </a:lnTo>
                  <a:lnTo>
                    <a:pt x="55" y="94"/>
                  </a:lnTo>
                  <a:lnTo>
                    <a:pt x="57" y="96"/>
                  </a:lnTo>
                  <a:lnTo>
                    <a:pt x="59" y="99"/>
                  </a:lnTo>
                  <a:lnTo>
                    <a:pt x="60" y="100"/>
                  </a:lnTo>
                  <a:lnTo>
                    <a:pt x="60" y="102"/>
                  </a:lnTo>
                  <a:lnTo>
                    <a:pt x="59" y="105"/>
                  </a:lnTo>
                  <a:lnTo>
                    <a:pt x="55" y="107"/>
                  </a:lnTo>
                  <a:lnTo>
                    <a:pt x="52" y="110"/>
                  </a:lnTo>
                  <a:lnTo>
                    <a:pt x="49" y="111"/>
                  </a:lnTo>
                  <a:lnTo>
                    <a:pt x="45" y="114"/>
                  </a:lnTo>
                  <a:lnTo>
                    <a:pt x="43" y="115"/>
                  </a:lnTo>
                  <a:lnTo>
                    <a:pt x="42" y="115"/>
                  </a:lnTo>
                  <a:lnTo>
                    <a:pt x="39" y="115"/>
                  </a:lnTo>
                  <a:lnTo>
                    <a:pt x="37" y="115"/>
                  </a:lnTo>
                  <a:lnTo>
                    <a:pt x="34" y="116"/>
                  </a:lnTo>
                  <a:lnTo>
                    <a:pt x="31" y="118"/>
                  </a:lnTo>
                  <a:lnTo>
                    <a:pt x="27" y="121"/>
                  </a:lnTo>
                  <a:lnTo>
                    <a:pt x="24" y="126"/>
                  </a:lnTo>
                  <a:lnTo>
                    <a:pt x="22" y="131"/>
                  </a:lnTo>
                  <a:lnTo>
                    <a:pt x="11" y="171"/>
                  </a:lnTo>
                  <a:lnTo>
                    <a:pt x="6" y="200"/>
                  </a:lnTo>
                  <a:lnTo>
                    <a:pt x="6" y="223"/>
                  </a:lnTo>
                  <a:lnTo>
                    <a:pt x="8" y="237"/>
                  </a:lnTo>
                  <a:lnTo>
                    <a:pt x="11" y="250"/>
                  </a:lnTo>
                  <a:lnTo>
                    <a:pt x="13" y="260"/>
                  </a:lnTo>
                  <a:lnTo>
                    <a:pt x="12" y="270"/>
                  </a:lnTo>
                  <a:lnTo>
                    <a:pt x="7" y="282"/>
                  </a:lnTo>
                  <a:lnTo>
                    <a:pt x="3" y="289"/>
                  </a:lnTo>
                  <a:lnTo>
                    <a:pt x="1" y="297"/>
                  </a:lnTo>
                  <a:lnTo>
                    <a:pt x="0" y="303"/>
                  </a:lnTo>
                  <a:lnTo>
                    <a:pt x="0" y="309"/>
                  </a:lnTo>
                  <a:lnTo>
                    <a:pt x="1" y="314"/>
                  </a:lnTo>
                  <a:lnTo>
                    <a:pt x="3" y="318"/>
                  </a:lnTo>
                  <a:lnTo>
                    <a:pt x="4" y="322"/>
                  </a:lnTo>
                  <a:lnTo>
                    <a:pt x="7" y="325"/>
                  </a:lnTo>
                  <a:lnTo>
                    <a:pt x="8" y="333"/>
                  </a:lnTo>
                  <a:lnTo>
                    <a:pt x="9" y="346"/>
                  </a:lnTo>
                  <a:lnTo>
                    <a:pt x="9" y="365"/>
                  </a:lnTo>
                  <a:lnTo>
                    <a:pt x="9" y="385"/>
                  </a:lnTo>
                  <a:lnTo>
                    <a:pt x="8" y="403"/>
                  </a:lnTo>
                  <a:lnTo>
                    <a:pt x="7" y="421"/>
                  </a:lnTo>
                  <a:lnTo>
                    <a:pt x="7" y="432"/>
                  </a:lnTo>
                  <a:lnTo>
                    <a:pt x="7" y="437"/>
                  </a:lnTo>
                  <a:lnTo>
                    <a:pt x="8" y="448"/>
                  </a:lnTo>
                  <a:lnTo>
                    <a:pt x="9" y="456"/>
                  </a:lnTo>
                  <a:lnTo>
                    <a:pt x="12" y="462"/>
                  </a:lnTo>
                  <a:lnTo>
                    <a:pt x="14" y="467"/>
                  </a:lnTo>
                  <a:lnTo>
                    <a:pt x="16" y="469"/>
                  </a:lnTo>
                  <a:lnTo>
                    <a:pt x="18" y="470"/>
                  </a:lnTo>
                  <a:lnTo>
                    <a:pt x="19" y="472"/>
                  </a:lnTo>
                  <a:lnTo>
                    <a:pt x="21" y="475"/>
                  </a:lnTo>
                  <a:lnTo>
                    <a:pt x="22" y="488"/>
                  </a:lnTo>
                  <a:lnTo>
                    <a:pt x="23" y="505"/>
                  </a:lnTo>
                  <a:lnTo>
                    <a:pt x="26" y="526"/>
                  </a:lnTo>
                  <a:lnTo>
                    <a:pt x="27" y="548"/>
                  </a:lnTo>
                  <a:lnTo>
                    <a:pt x="29" y="570"/>
                  </a:lnTo>
                  <a:lnTo>
                    <a:pt x="31" y="587"/>
                  </a:lnTo>
                  <a:lnTo>
                    <a:pt x="31" y="600"/>
                  </a:lnTo>
                  <a:lnTo>
                    <a:pt x="29" y="610"/>
                  </a:lnTo>
                  <a:lnTo>
                    <a:pt x="28" y="622"/>
                  </a:lnTo>
                  <a:lnTo>
                    <a:pt x="24" y="633"/>
                  </a:lnTo>
                  <a:lnTo>
                    <a:pt x="21" y="644"/>
                  </a:lnTo>
                  <a:lnTo>
                    <a:pt x="18" y="653"/>
                  </a:lnTo>
                  <a:lnTo>
                    <a:pt x="14" y="660"/>
                  </a:lnTo>
                  <a:lnTo>
                    <a:pt x="12" y="666"/>
                  </a:lnTo>
                  <a:lnTo>
                    <a:pt x="12" y="667"/>
                  </a:lnTo>
                  <a:lnTo>
                    <a:pt x="9" y="680"/>
                  </a:lnTo>
                  <a:lnTo>
                    <a:pt x="11" y="681"/>
                  </a:lnTo>
                  <a:lnTo>
                    <a:pt x="13" y="681"/>
                  </a:lnTo>
                  <a:lnTo>
                    <a:pt x="17" y="682"/>
                  </a:lnTo>
                  <a:lnTo>
                    <a:pt x="21" y="684"/>
                  </a:lnTo>
                  <a:lnTo>
                    <a:pt x="26" y="684"/>
                  </a:lnTo>
                  <a:lnTo>
                    <a:pt x="32" y="684"/>
                  </a:lnTo>
                  <a:lnTo>
                    <a:pt x="37" y="682"/>
                  </a:lnTo>
                  <a:lnTo>
                    <a:pt x="43" y="680"/>
                  </a:lnTo>
                  <a:lnTo>
                    <a:pt x="48" y="675"/>
                  </a:lnTo>
                  <a:lnTo>
                    <a:pt x="50" y="666"/>
                  </a:lnTo>
                  <a:lnTo>
                    <a:pt x="52" y="655"/>
                  </a:lnTo>
                  <a:lnTo>
                    <a:pt x="53" y="643"/>
                  </a:lnTo>
                  <a:lnTo>
                    <a:pt x="53" y="630"/>
                  </a:lnTo>
                  <a:lnTo>
                    <a:pt x="53" y="619"/>
                  </a:lnTo>
                  <a:lnTo>
                    <a:pt x="53" y="612"/>
                  </a:lnTo>
                  <a:lnTo>
                    <a:pt x="53" y="609"/>
                  </a:lnTo>
                  <a:lnTo>
                    <a:pt x="53" y="608"/>
                  </a:lnTo>
                  <a:lnTo>
                    <a:pt x="54" y="603"/>
                  </a:lnTo>
                  <a:lnTo>
                    <a:pt x="55" y="596"/>
                  </a:lnTo>
                  <a:lnTo>
                    <a:pt x="58" y="586"/>
                  </a:lnTo>
                  <a:lnTo>
                    <a:pt x="60" y="574"/>
                  </a:lnTo>
                  <a:lnTo>
                    <a:pt x="63" y="563"/>
                  </a:lnTo>
                  <a:lnTo>
                    <a:pt x="65" y="551"/>
                  </a:lnTo>
                  <a:lnTo>
                    <a:pt x="67" y="540"/>
                  </a:lnTo>
                  <a:lnTo>
                    <a:pt x="68" y="531"/>
                  </a:lnTo>
                  <a:lnTo>
                    <a:pt x="69" y="522"/>
                  </a:lnTo>
                  <a:lnTo>
                    <a:pt x="70" y="515"/>
                  </a:lnTo>
                  <a:lnTo>
                    <a:pt x="70" y="508"/>
                  </a:lnTo>
                  <a:lnTo>
                    <a:pt x="70" y="501"/>
                  </a:lnTo>
                  <a:lnTo>
                    <a:pt x="70" y="498"/>
                  </a:lnTo>
                  <a:lnTo>
                    <a:pt x="70" y="494"/>
                  </a:lnTo>
                  <a:lnTo>
                    <a:pt x="70" y="493"/>
                  </a:lnTo>
                  <a:lnTo>
                    <a:pt x="85" y="493"/>
                  </a:lnTo>
                  <a:lnTo>
                    <a:pt x="86" y="511"/>
                  </a:lnTo>
                  <a:lnTo>
                    <a:pt x="93" y="511"/>
                  </a:lnTo>
                  <a:lnTo>
                    <a:pt x="106" y="605"/>
                  </a:lnTo>
                  <a:lnTo>
                    <a:pt x="98" y="653"/>
                  </a:lnTo>
                  <a:lnTo>
                    <a:pt x="98" y="654"/>
                  </a:lnTo>
                  <a:lnTo>
                    <a:pt x="99" y="656"/>
                  </a:lnTo>
                  <a:lnTo>
                    <a:pt x="99" y="660"/>
                  </a:lnTo>
                  <a:lnTo>
                    <a:pt x="100" y="664"/>
                  </a:lnTo>
                  <a:lnTo>
                    <a:pt x="101" y="669"/>
                  </a:lnTo>
                  <a:lnTo>
                    <a:pt x="104" y="674"/>
                  </a:lnTo>
                  <a:lnTo>
                    <a:pt x="106" y="677"/>
                  </a:lnTo>
                  <a:lnTo>
                    <a:pt x="109" y="680"/>
                  </a:lnTo>
                  <a:lnTo>
                    <a:pt x="112" y="682"/>
                  </a:lnTo>
                  <a:lnTo>
                    <a:pt x="116" y="682"/>
                  </a:lnTo>
                  <a:lnTo>
                    <a:pt x="120" y="681"/>
                  </a:lnTo>
                  <a:lnTo>
                    <a:pt x="124" y="679"/>
                  </a:lnTo>
                  <a:lnTo>
                    <a:pt x="127" y="676"/>
                  </a:lnTo>
                  <a:lnTo>
                    <a:pt x="130" y="674"/>
                  </a:lnTo>
                  <a:lnTo>
                    <a:pt x="132" y="672"/>
                  </a:lnTo>
                  <a:lnTo>
                    <a:pt x="132" y="671"/>
                  </a:lnTo>
                  <a:lnTo>
                    <a:pt x="136" y="635"/>
                  </a:lnTo>
                  <a:lnTo>
                    <a:pt x="125" y="612"/>
                  </a:lnTo>
                  <a:lnTo>
                    <a:pt x="126" y="609"/>
                  </a:lnTo>
                  <a:lnTo>
                    <a:pt x="127" y="603"/>
                  </a:lnTo>
                  <a:lnTo>
                    <a:pt x="130" y="593"/>
                  </a:lnTo>
                  <a:lnTo>
                    <a:pt x="134" y="583"/>
                  </a:lnTo>
                  <a:lnTo>
                    <a:pt x="136" y="571"/>
                  </a:lnTo>
                  <a:lnTo>
                    <a:pt x="139" y="560"/>
                  </a:lnTo>
                  <a:lnTo>
                    <a:pt x="140" y="548"/>
                  </a:lnTo>
                  <a:lnTo>
                    <a:pt x="140" y="540"/>
                  </a:lnTo>
                  <a:lnTo>
                    <a:pt x="140" y="536"/>
                  </a:lnTo>
                  <a:lnTo>
                    <a:pt x="139" y="532"/>
                  </a:lnTo>
                  <a:lnTo>
                    <a:pt x="139" y="529"/>
                  </a:lnTo>
                  <a:lnTo>
                    <a:pt x="139" y="525"/>
                  </a:lnTo>
                  <a:lnTo>
                    <a:pt x="137" y="521"/>
                  </a:lnTo>
                  <a:lnTo>
                    <a:pt x="137" y="517"/>
                  </a:lnTo>
                  <a:lnTo>
                    <a:pt x="137" y="514"/>
                  </a:lnTo>
                  <a:lnTo>
                    <a:pt x="136" y="510"/>
                  </a:lnTo>
                  <a:lnTo>
                    <a:pt x="221" y="509"/>
                  </a:lnTo>
                  <a:lnTo>
                    <a:pt x="221" y="356"/>
                  </a:lnTo>
                </a:path>
              </a:pathLst>
            </a:custGeom>
            <a:solidFill>
              <a:schemeClr val="bg2"/>
            </a:solidFill>
            <a:ln w="9525" cap="rnd">
              <a:noFill/>
              <a:round/>
              <a:headEnd/>
              <a:tailEnd/>
            </a:ln>
          </p:spPr>
          <p:txBody>
            <a:bodyPr/>
            <a:lstStyle/>
            <a:p>
              <a:endParaRPr lang="ar-SA"/>
            </a:p>
          </p:txBody>
        </p:sp>
        <p:sp>
          <p:nvSpPr>
            <p:cNvPr id="32854" name="Freeform 35"/>
            <p:cNvSpPr>
              <a:spLocks/>
            </p:cNvSpPr>
            <p:nvPr/>
          </p:nvSpPr>
          <p:spPr bwMode="auto">
            <a:xfrm>
              <a:off x="1246" y="3359"/>
              <a:ext cx="42" cy="34"/>
            </a:xfrm>
            <a:custGeom>
              <a:avLst/>
              <a:gdLst>
                <a:gd name="T0" fmla="*/ 3 w 42"/>
                <a:gd name="T1" fmla="*/ 19 h 34"/>
                <a:gd name="T2" fmla="*/ 3 w 42"/>
                <a:gd name="T3" fmla="*/ 19 h 34"/>
                <a:gd name="T4" fmla="*/ 3 w 42"/>
                <a:gd name="T5" fmla="*/ 19 h 34"/>
                <a:gd name="T6" fmla="*/ 9 w 42"/>
                <a:gd name="T7" fmla="*/ 0 h 34"/>
                <a:gd name="T8" fmla="*/ 9 w 42"/>
                <a:gd name="T9" fmla="*/ 1 h 34"/>
                <a:gd name="T10" fmla="*/ 11 w 42"/>
                <a:gd name="T11" fmla="*/ 2 h 34"/>
                <a:gd name="T12" fmla="*/ 11 w 42"/>
                <a:gd name="T13" fmla="*/ 3 h 34"/>
                <a:gd name="T14" fmla="*/ 12 w 42"/>
                <a:gd name="T15" fmla="*/ 3 h 34"/>
                <a:gd name="T16" fmla="*/ 12 w 42"/>
                <a:gd name="T17" fmla="*/ 4 h 34"/>
                <a:gd name="T18" fmla="*/ 12 w 42"/>
                <a:gd name="T19" fmla="*/ 4 h 34"/>
                <a:gd name="T20" fmla="*/ 13 w 42"/>
                <a:gd name="T21" fmla="*/ 4 h 34"/>
                <a:gd name="T22" fmla="*/ 13 w 42"/>
                <a:gd name="T23" fmla="*/ 6 h 34"/>
                <a:gd name="T24" fmla="*/ 14 w 42"/>
                <a:gd name="T25" fmla="*/ 6 h 34"/>
                <a:gd name="T26" fmla="*/ 18 w 42"/>
                <a:gd name="T27" fmla="*/ 7 h 34"/>
                <a:gd name="T28" fmla="*/ 23 w 42"/>
                <a:gd name="T29" fmla="*/ 9 h 34"/>
                <a:gd name="T30" fmla="*/ 28 w 42"/>
                <a:gd name="T31" fmla="*/ 12 h 34"/>
                <a:gd name="T32" fmla="*/ 34 w 42"/>
                <a:gd name="T33" fmla="*/ 15 h 34"/>
                <a:gd name="T34" fmla="*/ 38 w 42"/>
                <a:gd name="T35" fmla="*/ 19 h 34"/>
                <a:gd name="T36" fmla="*/ 41 w 42"/>
                <a:gd name="T37" fmla="*/ 24 h 34"/>
                <a:gd name="T38" fmla="*/ 41 w 42"/>
                <a:gd name="T39" fmla="*/ 30 h 34"/>
                <a:gd name="T40" fmla="*/ 41 w 42"/>
                <a:gd name="T41" fmla="*/ 30 h 34"/>
                <a:gd name="T42" fmla="*/ 41 w 42"/>
                <a:gd name="T43" fmla="*/ 31 h 34"/>
                <a:gd name="T44" fmla="*/ 41 w 42"/>
                <a:gd name="T45" fmla="*/ 31 h 34"/>
                <a:gd name="T46" fmla="*/ 39 w 42"/>
                <a:gd name="T47" fmla="*/ 31 h 34"/>
                <a:gd name="T48" fmla="*/ 39 w 42"/>
                <a:gd name="T49" fmla="*/ 31 h 34"/>
                <a:gd name="T50" fmla="*/ 39 w 42"/>
                <a:gd name="T51" fmla="*/ 33 h 34"/>
                <a:gd name="T52" fmla="*/ 39 w 42"/>
                <a:gd name="T53" fmla="*/ 33 h 34"/>
                <a:gd name="T54" fmla="*/ 39 w 42"/>
                <a:gd name="T55" fmla="*/ 33 h 34"/>
                <a:gd name="T56" fmla="*/ 33 w 42"/>
                <a:gd name="T57" fmla="*/ 30 h 34"/>
                <a:gd name="T58" fmla="*/ 26 w 42"/>
                <a:gd name="T59" fmla="*/ 28 h 34"/>
                <a:gd name="T60" fmla="*/ 21 w 42"/>
                <a:gd name="T61" fmla="*/ 25 h 34"/>
                <a:gd name="T62" fmla="*/ 14 w 42"/>
                <a:gd name="T63" fmla="*/ 23 h 34"/>
                <a:gd name="T64" fmla="*/ 11 w 42"/>
                <a:gd name="T65" fmla="*/ 22 h 34"/>
                <a:gd name="T66" fmla="*/ 7 w 42"/>
                <a:gd name="T67" fmla="*/ 20 h 34"/>
                <a:gd name="T68" fmla="*/ 4 w 42"/>
                <a:gd name="T69" fmla="*/ 20 h 34"/>
                <a:gd name="T70" fmla="*/ 3 w 42"/>
                <a:gd name="T71" fmla="*/ 19 h 34"/>
                <a:gd name="T72" fmla="*/ 0 w 42"/>
                <a:gd name="T73" fmla="*/ 22 h 34"/>
                <a:gd name="T74" fmla="*/ 1 w 42"/>
                <a:gd name="T75" fmla="*/ 22 h 34"/>
                <a:gd name="T76" fmla="*/ 1 w 42"/>
                <a:gd name="T77" fmla="*/ 22 h 34"/>
                <a:gd name="T78" fmla="*/ 1 w 42"/>
                <a:gd name="T79" fmla="*/ 22 h 34"/>
                <a:gd name="T80" fmla="*/ 0 w 42"/>
                <a:gd name="T81" fmla="*/ 22 h 34"/>
                <a:gd name="T82" fmla="*/ 0 w 42"/>
                <a:gd name="T83" fmla="*/ 22 h 34"/>
                <a:gd name="T84" fmla="*/ 0 w 42"/>
                <a:gd name="T85" fmla="*/ 22 h 34"/>
                <a:gd name="T86" fmla="*/ 0 w 42"/>
                <a:gd name="T87" fmla="*/ 22 h 34"/>
                <a:gd name="T88" fmla="*/ 0 w 42"/>
                <a:gd name="T89" fmla="*/ 22 h 34"/>
                <a:gd name="T90" fmla="*/ 0 w 42"/>
                <a:gd name="T91" fmla="*/ 22 h 34"/>
                <a:gd name="T92" fmla="*/ 3 w 42"/>
                <a:gd name="T93" fmla="*/ 19 h 34"/>
                <a:gd name="T94" fmla="*/ 2 w 42"/>
                <a:gd name="T95" fmla="*/ 20 h 34"/>
                <a:gd name="T96" fmla="*/ 3 w 42"/>
                <a:gd name="T97" fmla="*/ 20 h 34"/>
                <a:gd name="T98" fmla="*/ 3 w 42"/>
                <a:gd name="T99" fmla="*/ 20 h 34"/>
                <a:gd name="T100" fmla="*/ 3 w 42"/>
                <a:gd name="T101" fmla="*/ 20 h 34"/>
                <a:gd name="T102" fmla="*/ 3 w 42"/>
                <a:gd name="T103" fmla="*/ 20 h 34"/>
                <a:gd name="T104" fmla="*/ 3 w 42"/>
                <a:gd name="T105" fmla="*/ 20 h 34"/>
                <a:gd name="T106" fmla="*/ 2 w 42"/>
                <a:gd name="T107" fmla="*/ 20 h 34"/>
                <a:gd name="T108" fmla="*/ 2 w 42"/>
                <a:gd name="T109" fmla="*/ 20 h 34"/>
                <a:gd name="T110" fmla="*/ 2 w 42"/>
                <a:gd name="T111" fmla="*/ 20 h 34"/>
                <a:gd name="T112" fmla="*/ 2 w 42"/>
                <a:gd name="T113" fmla="*/ 20 h 34"/>
                <a:gd name="T114" fmla="*/ 3 w 42"/>
                <a:gd name="T115" fmla="*/ 19 h 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2"/>
                <a:gd name="T175" fmla="*/ 0 h 34"/>
                <a:gd name="T176" fmla="*/ 42 w 42"/>
                <a:gd name="T177" fmla="*/ 34 h 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2" h="34">
                  <a:moveTo>
                    <a:pt x="3" y="19"/>
                  </a:moveTo>
                  <a:lnTo>
                    <a:pt x="3" y="19"/>
                  </a:lnTo>
                  <a:lnTo>
                    <a:pt x="9" y="0"/>
                  </a:lnTo>
                  <a:lnTo>
                    <a:pt x="9" y="1"/>
                  </a:lnTo>
                  <a:lnTo>
                    <a:pt x="11" y="2"/>
                  </a:lnTo>
                  <a:lnTo>
                    <a:pt x="11" y="3"/>
                  </a:lnTo>
                  <a:lnTo>
                    <a:pt x="12" y="3"/>
                  </a:lnTo>
                  <a:lnTo>
                    <a:pt x="12" y="4"/>
                  </a:lnTo>
                  <a:lnTo>
                    <a:pt x="13" y="4"/>
                  </a:lnTo>
                  <a:lnTo>
                    <a:pt x="13" y="6"/>
                  </a:lnTo>
                  <a:lnTo>
                    <a:pt x="14" y="6"/>
                  </a:lnTo>
                  <a:lnTo>
                    <a:pt x="18" y="7"/>
                  </a:lnTo>
                  <a:lnTo>
                    <a:pt x="23" y="9"/>
                  </a:lnTo>
                  <a:lnTo>
                    <a:pt x="28" y="12"/>
                  </a:lnTo>
                  <a:lnTo>
                    <a:pt x="34" y="15"/>
                  </a:lnTo>
                  <a:lnTo>
                    <a:pt x="38" y="19"/>
                  </a:lnTo>
                  <a:lnTo>
                    <a:pt x="41" y="24"/>
                  </a:lnTo>
                  <a:lnTo>
                    <a:pt x="41" y="30"/>
                  </a:lnTo>
                  <a:lnTo>
                    <a:pt x="41" y="31"/>
                  </a:lnTo>
                  <a:lnTo>
                    <a:pt x="39" y="31"/>
                  </a:lnTo>
                  <a:lnTo>
                    <a:pt x="39" y="33"/>
                  </a:lnTo>
                  <a:lnTo>
                    <a:pt x="33" y="30"/>
                  </a:lnTo>
                  <a:lnTo>
                    <a:pt x="26" y="28"/>
                  </a:lnTo>
                  <a:lnTo>
                    <a:pt x="21" y="25"/>
                  </a:lnTo>
                  <a:lnTo>
                    <a:pt x="14" y="23"/>
                  </a:lnTo>
                  <a:lnTo>
                    <a:pt x="11" y="22"/>
                  </a:lnTo>
                  <a:lnTo>
                    <a:pt x="7" y="20"/>
                  </a:lnTo>
                  <a:lnTo>
                    <a:pt x="4" y="20"/>
                  </a:lnTo>
                  <a:lnTo>
                    <a:pt x="3" y="19"/>
                  </a:lnTo>
                  <a:lnTo>
                    <a:pt x="0" y="22"/>
                  </a:lnTo>
                  <a:lnTo>
                    <a:pt x="1" y="22"/>
                  </a:lnTo>
                  <a:lnTo>
                    <a:pt x="0" y="22"/>
                  </a:lnTo>
                  <a:lnTo>
                    <a:pt x="3" y="19"/>
                  </a:lnTo>
                  <a:lnTo>
                    <a:pt x="2" y="20"/>
                  </a:lnTo>
                  <a:lnTo>
                    <a:pt x="3" y="20"/>
                  </a:lnTo>
                  <a:lnTo>
                    <a:pt x="2" y="20"/>
                  </a:lnTo>
                  <a:lnTo>
                    <a:pt x="3" y="19"/>
                  </a:lnTo>
                </a:path>
              </a:pathLst>
            </a:custGeom>
            <a:solidFill>
              <a:srgbClr val="7F7F7F"/>
            </a:solidFill>
            <a:ln w="9525" cap="rnd">
              <a:noFill/>
              <a:round/>
              <a:headEnd/>
              <a:tailEnd/>
            </a:ln>
          </p:spPr>
          <p:txBody>
            <a:bodyPr/>
            <a:lstStyle/>
            <a:p>
              <a:endParaRPr lang="ar-SA"/>
            </a:p>
          </p:txBody>
        </p:sp>
        <p:sp>
          <p:nvSpPr>
            <p:cNvPr id="32855" name="Freeform 36"/>
            <p:cNvSpPr>
              <a:spLocks/>
            </p:cNvSpPr>
            <p:nvPr/>
          </p:nvSpPr>
          <p:spPr bwMode="auto">
            <a:xfrm>
              <a:off x="1658" y="3445"/>
              <a:ext cx="20" cy="21"/>
            </a:xfrm>
            <a:custGeom>
              <a:avLst/>
              <a:gdLst>
                <a:gd name="T0" fmla="*/ 3 w 20"/>
                <a:gd name="T1" fmla="*/ 0 h 21"/>
                <a:gd name="T2" fmla="*/ 6 w 20"/>
                <a:gd name="T3" fmla="*/ 2 h 21"/>
                <a:gd name="T4" fmla="*/ 7 w 20"/>
                <a:gd name="T5" fmla="*/ 4 h 21"/>
                <a:gd name="T6" fmla="*/ 8 w 20"/>
                <a:gd name="T7" fmla="*/ 8 h 21"/>
                <a:gd name="T8" fmla="*/ 11 w 20"/>
                <a:gd name="T9" fmla="*/ 10 h 21"/>
                <a:gd name="T10" fmla="*/ 13 w 20"/>
                <a:gd name="T11" fmla="*/ 12 h 21"/>
                <a:gd name="T12" fmla="*/ 15 w 20"/>
                <a:gd name="T13" fmla="*/ 16 h 21"/>
                <a:gd name="T14" fmla="*/ 16 w 20"/>
                <a:gd name="T15" fmla="*/ 18 h 21"/>
                <a:gd name="T16" fmla="*/ 19 w 20"/>
                <a:gd name="T17" fmla="*/ 20 h 21"/>
                <a:gd name="T18" fmla="*/ 1 w 20"/>
                <a:gd name="T19" fmla="*/ 18 h 21"/>
                <a:gd name="T20" fmla="*/ 0 w 20"/>
                <a:gd name="T21" fmla="*/ 4 h 21"/>
                <a:gd name="T22" fmla="*/ 3 w 20"/>
                <a:gd name="T23" fmla="*/ 0 h 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
                <a:gd name="T37" fmla="*/ 0 h 21"/>
                <a:gd name="T38" fmla="*/ 20 w 20"/>
                <a:gd name="T39" fmla="*/ 21 h 2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 h="21">
                  <a:moveTo>
                    <a:pt x="3" y="0"/>
                  </a:moveTo>
                  <a:lnTo>
                    <a:pt x="6" y="2"/>
                  </a:lnTo>
                  <a:lnTo>
                    <a:pt x="7" y="4"/>
                  </a:lnTo>
                  <a:lnTo>
                    <a:pt x="8" y="8"/>
                  </a:lnTo>
                  <a:lnTo>
                    <a:pt x="11" y="10"/>
                  </a:lnTo>
                  <a:lnTo>
                    <a:pt x="13" y="12"/>
                  </a:lnTo>
                  <a:lnTo>
                    <a:pt x="15" y="16"/>
                  </a:lnTo>
                  <a:lnTo>
                    <a:pt x="16" y="18"/>
                  </a:lnTo>
                  <a:lnTo>
                    <a:pt x="19" y="20"/>
                  </a:lnTo>
                  <a:lnTo>
                    <a:pt x="1" y="18"/>
                  </a:lnTo>
                  <a:lnTo>
                    <a:pt x="0" y="4"/>
                  </a:lnTo>
                  <a:lnTo>
                    <a:pt x="3" y="0"/>
                  </a:lnTo>
                </a:path>
              </a:pathLst>
            </a:custGeom>
            <a:solidFill>
              <a:srgbClr val="7F7F7F"/>
            </a:solidFill>
            <a:ln w="9525" cap="rnd">
              <a:noFill/>
              <a:round/>
              <a:headEnd/>
              <a:tailEnd/>
            </a:ln>
          </p:spPr>
          <p:txBody>
            <a:bodyPr/>
            <a:lstStyle/>
            <a:p>
              <a:endParaRPr lang="ar-SA"/>
            </a:p>
          </p:txBody>
        </p:sp>
        <p:sp>
          <p:nvSpPr>
            <p:cNvPr id="32856" name="Freeform 37"/>
            <p:cNvSpPr>
              <a:spLocks/>
            </p:cNvSpPr>
            <p:nvPr/>
          </p:nvSpPr>
          <p:spPr bwMode="auto">
            <a:xfrm>
              <a:off x="961" y="3024"/>
              <a:ext cx="223" cy="731"/>
            </a:xfrm>
            <a:custGeom>
              <a:avLst/>
              <a:gdLst>
                <a:gd name="T0" fmla="*/ 40 w 223"/>
                <a:gd name="T1" fmla="*/ 411 h 731"/>
                <a:gd name="T2" fmla="*/ 19 w 223"/>
                <a:gd name="T3" fmla="*/ 302 h 731"/>
                <a:gd name="T4" fmla="*/ 0 w 223"/>
                <a:gd name="T5" fmla="*/ 247 h 731"/>
                <a:gd name="T6" fmla="*/ 4 w 223"/>
                <a:gd name="T7" fmla="*/ 226 h 731"/>
                <a:gd name="T8" fmla="*/ 13 w 223"/>
                <a:gd name="T9" fmla="*/ 194 h 731"/>
                <a:gd name="T10" fmla="*/ 24 w 223"/>
                <a:gd name="T11" fmla="*/ 164 h 731"/>
                <a:gd name="T12" fmla="*/ 38 w 223"/>
                <a:gd name="T13" fmla="*/ 146 h 731"/>
                <a:gd name="T14" fmla="*/ 58 w 223"/>
                <a:gd name="T15" fmla="*/ 130 h 731"/>
                <a:gd name="T16" fmla="*/ 79 w 223"/>
                <a:gd name="T17" fmla="*/ 115 h 731"/>
                <a:gd name="T18" fmla="*/ 94 w 223"/>
                <a:gd name="T19" fmla="*/ 106 h 731"/>
                <a:gd name="T20" fmla="*/ 94 w 223"/>
                <a:gd name="T21" fmla="*/ 86 h 731"/>
                <a:gd name="T22" fmla="*/ 83 w 223"/>
                <a:gd name="T23" fmla="*/ 64 h 731"/>
                <a:gd name="T24" fmla="*/ 81 w 223"/>
                <a:gd name="T25" fmla="*/ 55 h 731"/>
                <a:gd name="T26" fmla="*/ 81 w 223"/>
                <a:gd name="T27" fmla="*/ 43 h 731"/>
                <a:gd name="T28" fmla="*/ 84 w 223"/>
                <a:gd name="T29" fmla="*/ 28 h 731"/>
                <a:gd name="T30" fmla="*/ 91 w 223"/>
                <a:gd name="T31" fmla="*/ 17 h 731"/>
                <a:gd name="T32" fmla="*/ 95 w 223"/>
                <a:gd name="T33" fmla="*/ 8 h 731"/>
                <a:gd name="T34" fmla="*/ 100 w 223"/>
                <a:gd name="T35" fmla="*/ 3 h 731"/>
                <a:gd name="T36" fmla="*/ 112 w 223"/>
                <a:gd name="T37" fmla="*/ 1 h 731"/>
                <a:gd name="T38" fmla="*/ 133 w 223"/>
                <a:gd name="T39" fmla="*/ 1 h 731"/>
                <a:gd name="T40" fmla="*/ 145 w 223"/>
                <a:gd name="T41" fmla="*/ 2 h 731"/>
                <a:gd name="T42" fmla="*/ 148 w 223"/>
                <a:gd name="T43" fmla="*/ 6 h 731"/>
                <a:gd name="T44" fmla="*/ 153 w 223"/>
                <a:gd name="T45" fmla="*/ 12 h 731"/>
                <a:gd name="T46" fmla="*/ 162 w 223"/>
                <a:gd name="T47" fmla="*/ 21 h 731"/>
                <a:gd name="T48" fmla="*/ 164 w 223"/>
                <a:gd name="T49" fmla="*/ 34 h 731"/>
                <a:gd name="T50" fmla="*/ 163 w 223"/>
                <a:gd name="T51" fmla="*/ 49 h 731"/>
                <a:gd name="T52" fmla="*/ 161 w 223"/>
                <a:gd name="T53" fmla="*/ 59 h 731"/>
                <a:gd name="T54" fmla="*/ 146 w 223"/>
                <a:gd name="T55" fmla="*/ 92 h 731"/>
                <a:gd name="T56" fmla="*/ 147 w 223"/>
                <a:gd name="T57" fmla="*/ 106 h 731"/>
                <a:gd name="T58" fmla="*/ 163 w 223"/>
                <a:gd name="T59" fmla="*/ 117 h 731"/>
                <a:gd name="T60" fmla="*/ 186 w 223"/>
                <a:gd name="T61" fmla="*/ 132 h 731"/>
                <a:gd name="T62" fmla="*/ 203 w 223"/>
                <a:gd name="T63" fmla="*/ 146 h 731"/>
                <a:gd name="T64" fmla="*/ 205 w 223"/>
                <a:gd name="T65" fmla="*/ 157 h 731"/>
                <a:gd name="T66" fmla="*/ 209 w 223"/>
                <a:gd name="T67" fmla="*/ 189 h 731"/>
                <a:gd name="T68" fmla="*/ 214 w 223"/>
                <a:gd name="T69" fmla="*/ 233 h 731"/>
                <a:gd name="T70" fmla="*/ 219 w 223"/>
                <a:gd name="T71" fmla="*/ 268 h 731"/>
                <a:gd name="T72" fmla="*/ 219 w 223"/>
                <a:gd name="T73" fmla="*/ 286 h 731"/>
                <a:gd name="T74" fmla="*/ 220 w 223"/>
                <a:gd name="T75" fmla="*/ 316 h 731"/>
                <a:gd name="T76" fmla="*/ 222 w 223"/>
                <a:gd name="T77" fmla="*/ 354 h 731"/>
                <a:gd name="T78" fmla="*/ 220 w 223"/>
                <a:gd name="T79" fmla="*/ 390 h 731"/>
                <a:gd name="T80" fmla="*/ 217 w 223"/>
                <a:gd name="T81" fmla="*/ 407 h 731"/>
                <a:gd name="T82" fmla="*/ 209 w 223"/>
                <a:gd name="T83" fmla="*/ 411 h 731"/>
                <a:gd name="T84" fmla="*/ 202 w 223"/>
                <a:gd name="T85" fmla="*/ 412 h 731"/>
                <a:gd name="T86" fmla="*/ 195 w 223"/>
                <a:gd name="T87" fmla="*/ 412 h 731"/>
                <a:gd name="T88" fmla="*/ 198 w 223"/>
                <a:gd name="T89" fmla="*/ 401 h 731"/>
                <a:gd name="T90" fmla="*/ 188 w 223"/>
                <a:gd name="T91" fmla="*/ 404 h 731"/>
                <a:gd name="T92" fmla="*/ 190 w 223"/>
                <a:gd name="T93" fmla="*/ 532 h 731"/>
                <a:gd name="T94" fmla="*/ 195 w 223"/>
                <a:gd name="T95" fmla="*/ 672 h 731"/>
                <a:gd name="T96" fmla="*/ 164 w 223"/>
                <a:gd name="T97" fmla="*/ 690 h 731"/>
                <a:gd name="T98" fmla="*/ 119 w 223"/>
                <a:gd name="T99" fmla="*/ 692 h 731"/>
                <a:gd name="T100" fmla="*/ 112 w 223"/>
                <a:gd name="T101" fmla="*/ 702 h 731"/>
                <a:gd name="T102" fmla="*/ 104 w 223"/>
                <a:gd name="T103" fmla="*/ 716 h 731"/>
                <a:gd name="T104" fmla="*/ 93 w 223"/>
                <a:gd name="T105" fmla="*/ 726 h 731"/>
                <a:gd name="T106" fmla="*/ 84 w 223"/>
                <a:gd name="T107" fmla="*/ 730 h 731"/>
                <a:gd name="T108" fmla="*/ 75 w 223"/>
                <a:gd name="T109" fmla="*/ 728 h 731"/>
                <a:gd name="T110" fmla="*/ 66 w 223"/>
                <a:gd name="T111" fmla="*/ 727 h 731"/>
                <a:gd name="T112" fmla="*/ 60 w 223"/>
                <a:gd name="T113" fmla="*/ 725 h 731"/>
                <a:gd name="T114" fmla="*/ 68 w 223"/>
                <a:gd name="T115" fmla="*/ 699 h 731"/>
                <a:gd name="T116" fmla="*/ 54 w 223"/>
                <a:gd name="T117" fmla="*/ 542 h 731"/>
                <a:gd name="T118" fmla="*/ 44 w 223"/>
                <a:gd name="T119" fmla="*/ 378 h 73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3"/>
                <a:gd name="T181" fmla="*/ 0 h 731"/>
                <a:gd name="T182" fmla="*/ 223 w 223"/>
                <a:gd name="T183" fmla="*/ 731 h 73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3" h="731">
                  <a:moveTo>
                    <a:pt x="44" y="378"/>
                  </a:moveTo>
                  <a:lnTo>
                    <a:pt x="40" y="411"/>
                  </a:lnTo>
                  <a:lnTo>
                    <a:pt x="12" y="371"/>
                  </a:lnTo>
                  <a:lnTo>
                    <a:pt x="19" y="302"/>
                  </a:lnTo>
                  <a:lnTo>
                    <a:pt x="0" y="251"/>
                  </a:lnTo>
                  <a:lnTo>
                    <a:pt x="0" y="247"/>
                  </a:lnTo>
                  <a:lnTo>
                    <a:pt x="2" y="239"/>
                  </a:lnTo>
                  <a:lnTo>
                    <a:pt x="4" y="226"/>
                  </a:lnTo>
                  <a:lnTo>
                    <a:pt x="8" y="210"/>
                  </a:lnTo>
                  <a:lnTo>
                    <a:pt x="13" y="194"/>
                  </a:lnTo>
                  <a:lnTo>
                    <a:pt x="18" y="178"/>
                  </a:lnTo>
                  <a:lnTo>
                    <a:pt x="24" y="164"/>
                  </a:lnTo>
                  <a:lnTo>
                    <a:pt x="31" y="154"/>
                  </a:lnTo>
                  <a:lnTo>
                    <a:pt x="38" y="146"/>
                  </a:lnTo>
                  <a:lnTo>
                    <a:pt x="48" y="137"/>
                  </a:lnTo>
                  <a:lnTo>
                    <a:pt x="58" y="130"/>
                  </a:lnTo>
                  <a:lnTo>
                    <a:pt x="69" y="121"/>
                  </a:lnTo>
                  <a:lnTo>
                    <a:pt x="79" y="115"/>
                  </a:lnTo>
                  <a:lnTo>
                    <a:pt x="88" y="110"/>
                  </a:lnTo>
                  <a:lnTo>
                    <a:pt x="94" y="106"/>
                  </a:lnTo>
                  <a:lnTo>
                    <a:pt x="96" y="105"/>
                  </a:lnTo>
                  <a:lnTo>
                    <a:pt x="94" y="86"/>
                  </a:lnTo>
                  <a:lnTo>
                    <a:pt x="84" y="65"/>
                  </a:lnTo>
                  <a:lnTo>
                    <a:pt x="83" y="64"/>
                  </a:lnTo>
                  <a:lnTo>
                    <a:pt x="83" y="60"/>
                  </a:lnTo>
                  <a:lnTo>
                    <a:pt x="81" y="55"/>
                  </a:lnTo>
                  <a:lnTo>
                    <a:pt x="81" y="49"/>
                  </a:lnTo>
                  <a:lnTo>
                    <a:pt x="81" y="43"/>
                  </a:lnTo>
                  <a:lnTo>
                    <a:pt x="81" y="35"/>
                  </a:lnTo>
                  <a:lnTo>
                    <a:pt x="84" y="28"/>
                  </a:lnTo>
                  <a:lnTo>
                    <a:pt x="88" y="22"/>
                  </a:lnTo>
                  <a:lnTo>
                    <a:pt x="91" y="17"/>
                  </a:lnTo>
                  <a:lnTo>
                    <a:pt x="94" y="12"/>
                  </a:lnTo>
                  <a:lnTo>
                    <a:pt x="95" y="8"/>
                  </a:lnTo>
                  <a:lnTo>
                    <a:pt x="97" y="6"/>
                  </a:lnTo>
                  <a:lnTo>
                    <a:pt x="100" y="3"/>
                  </a:lnTo>
                  <a:lnTo>
                    <a:pt x="105" y="1"/>
                  </a:lnTo>
                  <a:lnTo>
                    <a:pt x="112" y="1"/>
                  </a:lnTo>
                  <a:lnTo>
                    <a:pt x="122" y="0"/>
                  </a:lnTo>
                  <a:lnTo>
                    <a:pt x="133" y="1"/>
                  </a:lnTo>
                  <a:lnTo>
                    <a:pt x="141" y="1"/>
                  </a:lnTo>
                  <a:lnTo>
                    <a:pt x="145" y="2"/>
                  </a:lnTo>
                  <a:lnTo>
                    <a:pt x="147" y="3"/>
                  </a:lnTo>
                  <a:lnTo>
                    <a:pt x="148" y="6"/>
                  </a:lnTo>
                  <a:lnTo>
                    <a:pt x="151" y="8"/>
                  </a:lnTo>
                  <a:lnTo>
                    <a:pt x="153" y="12"/>
                  </a:lnTo>
                  <a:lnTo>
                    <a:pt x="158" y="16"/>
                  </a:lnTo>
                  <a:lnTo>
                    <a:pt x="162" y="21"/>
                  </a:lnTo>
                  <a:lnTo>
                    <a:pt x="164" y="27"/>
                  </a:lnTo>
                  <a:lnTo>
                    <a:pt x="164" y="34"/>
                  </a:lnTo>
                  <a:lnTo>
                    <a:pt x="164" y="42"/>
                  </a:lnTo>
                  <a:lnTo>
                    <a:pt x="163" y="49"/>
                  </a:lnTo>
                  <a:lnTo>
                    <a:pt x="162" y="55"/>
                  </a:lnTo>
                  <a:lnTo>
                    <a:pt x="161" y="59"/>
                  </a:lnTo>
                  <a:lnTo>
                    <a:pt x="161" y="60"/>
                  </a:lnTo>
                  <a:lnTo>
                    <a:pt x="146" y="92"/>
                  </a:lnTo>
                  <a:lnTo>
                    <a:pt x="145" y="105"/>
                  </a:lnTo>
                  <a:lnTo>
                    <a:pt x="147" y="106"/>
                  </a:lnTo>
                  <a:lnTo>
                    <a:pt x="153" y="111"/>
                  </a:lnTo>
                  <a:lnTo>
                    <a:pt x="163" y="117"/>
                  </a:lnTo>
                  <a:lnTo>
                    <a:pt x="174" y="125"/>
                  </a:lnTo>
                  <a:lnTo>
                    <a:pt x="186" y="132"/>
                  </a:lnTo>
                  <a:lnTo>
                    <a:pt x="195" y="140"/>
                  </a:lnTo>
                  <a:lnTo>
                    <a:pt x="203" y="146"/>
                  </a:lnTo>
                  <a:lnTo>
                    <a:pt x="205" y="149"/>
                  </a:lnTo>
                  <a:lnTo>
                    <a:pt x="205" y="157"/>
                  </a:lnTo>
                  <a:lnTo>
                    <a:pt x="207" y="171"/>
                  </a:lnTo>
                  <a:lnTo>
                    <a:pt x="209" y="189"/>
                  </a:lnTo>
                  <a:lnTo>
                    <a:pt x="212" y="211"/>
                  </a:lnTo>
                  <a:lnTo>
                    <a:pt x="214" y="233"/>
                  </a:lnTo>
                  <a:lnTo>
                    <a:pt x="217" y="252"/>
                  </a:lnTo>
                  <a:lnTo>
                    <a:pt x="219" y="268"/>
                  </a:lnTo>
                  <a:lnTo>
                    <a:pt x="219" y="278"/>
                  </a:lnTo>
                  <a:lnTo>
                    <a:pt x="219" y="286"/>
                  </a:lnTo>
                  <a:lnTo>
                    <a:pt x="220" y="298"/>
                  </a:lnTo>
                  <a:lnTo>
                    <a:pt x="220" y="316"/>
                  </a:lnTo>
                  <a:lnTo>
                    <a:pt x="222" y="334"/>
                  </a:lnTo>
                  <a:lnTo>
                    <a:pt x="222" y="354"/>
                  </a:lnTo>
                  <a:lnTo>
                    <a:pt x="222" y="374"/>
                  </a:lnTo>
                  <a:lnTo>
                    <a:pt x="220" y="390"/>
                  </a:lnTo>
                  <a:lnTo>
                    <a:pt x="218" y="402"/>
                  </a:lnTo>
                  <a:lnTo>
                    <a:pt x="217" y="407"/>
                  </a:lnTo>
                  <a:lnTo>
                    <a:pt x="213" y="410"/>
                  </a:lnTo>
                  <a:lnTo>
                    <a:pt x="209" y="411"/>
                  </a:lnTo>
                  <a:lnTo>
                    <a:pt x="205" y="412"/>
                  </a:lnTo>
                  <a:lnTo>
                    <a:pt x="202" y="412"/>
                  </a:lnTo>
                  <a:lnTo>
                    <a:pt x="198" y="412"/>
                  </a:lnTo>
                  <a:lnTo>
                    <a:pt x="195" y="412"/>
                  </a:lnTo>
                  <a:lnTo>
                    <a:pt x="198" y="401"/>
                  </a:lnTo>
                  <a:lnTo>
                    <a:pt x="207" y="394"/>
                  </a:lnTo>
                  <a:lnTo>
                    <a:pt x="188" y="404"/>
                  </a:lnTo>
                  <a:lnTo>
                    <a:pt x="193" y="501"/>
                  </a:lnTo>
                  <a:lnTo>
                    <a:pt x="190" y="532"/>
                  </a:lnTo>
                  <a:lnTo>
                    <a:pt x="163" y="645"/>
                  </a:lnTo>
                  <a:lnTo>
                    <a:pt x="195" y="672"/>
                  </a:lnTo>
                  <a:lnTo>
                    <a:pt x="200" y="691"/>
                  </a:lnTo>
                  <a:lnTo>
                    <a:pt x="164" y="690"/>
                  </a:lnTo>
                  <a:lnTo>
                    <a:pt x="120" y="691"/>
                  </a:lnTo>
                  <a:lnTo>
                    <a:pt x="119" y="692"/>
                  </a:lnTo>
                  <a:lnTo>
                    <a:pt x="116" y="696"/>
                  </a:lnTo>
                  <a:lnTo>
                    <a:pt x="112" y="702"/>
                  </a:lnTo>
                  <a:lnTo>
                    <a:pt x="109" y="708"/>
                  </a:lnTo>
                  <a:lnTo>
                    <a:pt x="104" y="716"/>
                  </a:lnTo>
                  <a:lnTo>
                    <a:pt x="97" y="722"/>
                  </a:lnTo>
                  <a:lnTo>
                    <a:pt x="93" y="726"/>
                  </a:lnTo>
                  <a:lnTo>
                    <a:pt x="89" y="728"/>
                  </a:lnTo>
                  <a:lnTo>
                    <a:pt x="84" y="730"/>
                  </a:lnTo>
                  <a:lnTo>
                    <a:pt x="79" y="730"/>
                  </a:lnTo>
                  <a:lnTo>
                    <a:pt x="75" y="728"/>
                  </a:lnTo>
                  <a:lnTo>
                    <a:pt x="70" y="727"/>
                  </a:lnTo>
                  <a:lnTo>
                    <a:pt x="66" y="727"/>
                  </a:lnTo>
                  <a:lnTo>
                    <a:pt x="63" y="726"/>
                  </a:lnTo>
                  <a:lnTo>
                    <a:pt x="60" y="725"/>
                  </a:lnTo>
                  <a:lnTo>
                    <a:pt x="68" y="699"/>
                  </a:lnTo>
                  <a:lnTo>
                    <a:pt x="80" y="669"/>
                  </a:lnTo>
                  <a:lnTo>
                    <a:pt x="54" y="542"/>
                  </a:lnTo>
                  <a:lnTo>
                    <a:pt x="48" y="422"/>
                  </a:lnTo>
                  <a:lnTo>
                    <a:pt x="44" y="378"/>
                  </a:lnTo>
                </a:path>
              </a:pathLst>
            </a:custGeom>
            <a:solidFill>
              <a:srgbClr val="CCFFCC"/>
            </a:solidFill>
            <a:ln w="9525" cap="rnd">
              <a:noFill/>
              <a:round/>
              <a:headEnd/>
              <a:tailEnd/>
            </a:ln>
          </p:spPr>
          <p:txBody>
            <a:bodyPr/>
            <a:lstStyle/>
            <a:p>
              <a:endParaRPr lang="ar-SA"/>
            </a:p>
          </p:txBody>
        </p:sp>
        <p:sp>
          <p:nvSpPr>
            <p:cNvPr id="32857" name="Freeform 38"/>
            <p:cNvSpPr>
              <a:spLocks/>
            </p:cNvSpPr>
            <p:nvPr/>
          </p:nvSpPr>
          <p:spPr bwMode="auto">
            <a:xfrm>
              <a:off x="1376" y="3019"/>
              <a:ext cx="222" cy="684"/>
            </a:xfrm>
            <a:custGeom>
              <a:avLst/>
              <a:gdLst>
                <a:gd name="T0" fmla="*/ 182 w 222"/>
                <a:gd name="T1" fmla="*/ 350 h 684"/>
                <a:gd name="T2" fmla="*/ 178 w 222"/>
                <a:gd name="T3" fmla="*/ 339 h 684"/>
                <a:gd name="T4" fmla="*/ 171 w 222"/>
                <a:gd name="T5" fmla="*/ 298 h 684"/>
                <a:gd name="T6" fmla="*/ 183 w 222"/>
                <a:gd name="T7" fmla="*/ 255 h 684"/>
                <a:gd name="T8" fmla="*/ 188 w 222"/>
                <a:gd name="T9" fmla="*/ 228 h 684"/>
                <a:gd name="T10" fmla="*/ 180 w 222"/>
                <a:gd name="T11" fmla="*/ 162 h 684"/>
                <a:gd name="T12" fmla="*/ 152 w 222"/>
                <a:gd name="T13" fmla="*/ 117 h 684"/>
                <a:gd name="T14" fmla="*/ 135 w 222"/>
                <a:gd name="T15" fmla="*/ 102 h 684"/>
                <a:gd name="T16" fmla="*/ 148 w 222"/>
                <a:gd name="T17" fmla="*/ 85 h 684"/>
                <a:gd name="T18" fmla="*/ 142 w 222"/>
                <a:gd name="T19" fmla="*/ 84 h 684"/>
                <a:gd name="T20" fmla="*/ 131 w 222"/>
                <a:gd name="T21" fmla="*/ 66 h 684"/>
                <a:gd name="T22" fmla="*/ 139 w 222"/>
                <a:gd name="T23" fmla="*/ 38 h 684"/>
                <a:gd name="T24" fmla="*/ 112 w 222"/>
                <a:gd name="T25" fmla="*/ 1 h 684"/>
                <a:gd name="T26" fmla="*/ 79 w 222"/>
                <a:gd name="T27" fmla="*/ 1 h 684"/>
                <a:gd name="T28" fmla="*/ 53 w 222"/>
                <a:gd name="T29" fmla="*/ 11 h 684"/>
                <a:gd name="T30" fmla="*/ 53 w 222"/>
                <a:gd name="T31" fmla="*/ 21 h 684"/>
                <a:gd name="T32" fmla="*/ 53 w 222"/>
                <a:gd name="T33" fmla="*/ 24 h 684"/>
                <a:gd name="T34" fmla="*/ 50 w 222"/>
                <a:gd name="T35" fmla="*/ 34 h 684"/>
                <a:gd name="T36" fmla="*/ 55 w 222"/>
                <a:gd name="T37" fmla="*/ 66 h 684"/>
                <a:gd name="T38" fmla="*/ 52 w 222"/>
                <a:gd name="T39" fmla="*/ 74 h 684"/>
                <a:gd name="T40" fmla="*/ 45 w 222"/>
                <a:gd name="T41" fmla="*/ 81 h 684"/>
                <a:gd name="T42" fmla="*/ 53 w 222"/>
                <a:gd name="T43" fmla="*/ 91 h 684"/>
                <a:gd name="T44" fmla="*/ 60 w 222"/>
                <a:gd name="T45" fmla="*/ 100 h 684"/>
                <a:gd name="T46" fmla="*/ 53 w 222"/>
                <a:gd name="T47" fmla="*/ 109 h 684"/>
                <a:gd name="T48" fmla="*/ 43 w 222"/>
                <a:gd name="T49" fmla="*/ 114 h 684"/>
                <a:gd name="T50" fmla="*/ 34 w 222"/>
                <a:gd name="T51" fmla="*/ 116 h 684"/>
                <a:gd name="T52" fmla="*/ 22 w 222"/>
                <a:gd name="T53" fmla="*/ 131 h 684"/>
                <a:gd name="T54" fmla="*/ 8 w 222"/>
                <a:gd name="T55" fmla="*/ 237 h 684"/>
                <a:gd name="T56" fmla="*/ 7 w 222"/>
                <a:gd name="T57" fmla="*/ 281 h 684"/>
                <a:gd name="T58" fmla="*/ 1 w 222"/>
                <a:gd name="T59" fmla="*/ 308 h 684"/>
                <a:gd name="T60" fmla="*/ 7 w 222"/>
                <a:gd name="T61" fmla="*/ 326 h 684"/>
                <a:gd name="T62" fmla="*/ 9 w 222"/>
                <a:gd name="T63" fmla="*/ 384 h 684"/>
                <a:gd name="T64" fmla="*/ 7 w 222"/>
                <a:gd name="T65" fmla="*/ 436 h 684"/>
                <a:gd name="T66" fmla="*/ 14 w 222"/>
                <a:gd name="T67" fmla="*/ 466 h 684"/>
                <a:gd name="T68" fmla="*/ 19 w 222"/>
                <a:gd name="T69" fmla="*/ 471 h 684"/>
                <a:gd name="T70" fmla="*/ 26 w 222"/>
                <a:gd name="T71" fmla="*/ 526 h 684"/>
                <a:gd name="T72" fmla="*/ 31 w 222"/>
                <a:gd name="T73" fmla="*/ 599 h 684"/>
                <a:gd name="T74" fmla="*/ 22 w 222"/>
                <a:gd name="T75" fmla="*/ 643 h 684"/>
                <a:gd name="T76" fmla="*/ 12 w 222"/>
                <a:gd name="T77" fmla="*/ 666 h 684"/>
                <a:gd name="T78" fmla="*/ 17 w 222"/>
                <a:gd name="T79" fmla="*/ 681 h 684"/>
                <a:gd name="T80" fmla="*/ 37 w 222"/>
                <a:gd name="T81" fmla="*/ 681 h 684"/>
                <a:gd name="T82" fmla="*/ 53 w 222"/>
                <a:gd name="T83" fmla="*/ 654 h 684"/>
                <a:gd name="T84" fmla="*/ 53 w 222"/>
                <a:gd name="T85" fmla="*/ 612 h 684"/>
                <a:gd name="T86" fmla="*/ 57 w 222"/>
                <a:gd name="T87" fmla="*/ 594 h 684"/>
                <a:gd name="T88" fmla="*/ 65 w 222"/>
                <a:gd name="T89" fmla="*/ 551 h 684"/>
                <a:gd name="T90" fmla="*/ 70 w 222"/>
                <a:gd name="T91" fmla="*/ 514 h 684"/>
                <a:gd name="T92" fmla="*/ 70 w 222"/>
                <a:gd name="T93" fmla="*/ 494 h 684"/>
                <a:gd name="T94" fmla="*/ 93 w 222"/>
                <a:gd name="T95" fmla="*/ 510 h 684"/>
                <a:gd name="T96" fmla="*/ 98 w 222"/>
                <a:gd name="T97" fmla="*/ 654 h 684"/>
                <a:gd name="T98" fmla="*/ 101 w 222"/>
                <a:gd name="T99" fmla="*/ 668 h 684"/>
                <a:gd name="T100" fmla="*/ 112 w 222"/>
                <a:gd name="T101" fmla="*/ 681 h 684"/>
                <a:gd name="T102" fmla="*/ 127 w 222"/>
                <a:gd name="T103" fmla="*/ 676 h 684"/>
                <a:gd name="T104" fmla="*/ 136 w 222"/>
                <a:gd name="T105" fmla="*/ 634 h 684"/>
                <a:gd name="T106" fmla="*/ 131 w 222"/>
                <a:gd name="T107" fmla="*/ 593 h 684"/>
                <a:gd name="T108" fmla="*/ 140 w 222"/>
                <a:gd name="T109" fmla="*/ 549 h 684"/>
                <a:gd name="T110" fmla="*/ 139 w 222"/>
                <a:gd name="T111" fmla="*/ 529 h 684"/>
                <a:gd name="T112" fmla="*/ 137 w 222"/>
                <a:gd name="T113" fmla="*/ 514 h 68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22"/>
                <a:gd name="T172" fmla="*/ 0 h 684"/>
                <a:gd name="T173" fmla="*/ 222 w 222"/>
                <a:gd name="T174" fmla="*/ 684 h 68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22" h="684">
                  <a:moveTo>
                    <a:pt x="221" y="356"/>
                  </a:moveTo>
                  <a:lnTo>
                    <a:pt x="183" y="354"/>
                  </a:lnTo>
                  <a:lnTo>
                    <a:pt x="183" y="353"/>
                  </a:lnTo>
                  <a:lnTo>
                    <a:pt x="182" y="350"/>
                  </a:lnTo>
                  <a:lnTo>
                    <a:pt x="182" y="348"/>
                  </a:lnTo>
                  <a:lnTo>
                    <a:pt x="181" y="344"/>
                  </a:lnTo>
                  <a:lnTo>
                    <a:pt x="181" y="342"/>
                  </a:lnTo>
                  <a:lnTo>
                    <a:pt x="178" y="339"/>
                  </a:lnTo>
                  <a:lnTo>
                    <a:pt x="176" y="337"/>
                  </a:lnTo>
                  <a:lnTo>
                    <a:pt x="173" y="335"/>
                  </a:lnTo>
                  <a:lnTo>
                    <a:pt x="168" y="303"/>
                  </a:lnTo>
                  <a:lnTo>
                    <a:pt x="171" y="298"/>
                  </a:lnTo>
                  <a:lnTo>
                    <a:pt x="173" y="290"/>
                  </a:lnTo>
                  <a:lnTo>
                    <a:pt x="177" y="278"/>
                  </a:lnTo>
                  <a:lnTo>
                    <a:pt x="180" y="266"/>
                  </a:lnTo>
                  <a:lnTo>
                    <a:pt x="183" y="255"/>
                  </a:lnTo>
                  <a:lnTo>
                    <a:pt x="186" y="245"/>
                  </a:lnTo>
                  <a:lnTo>
                    <a:pt x="187" y="237"/>
                  </a:lnTo>
                  <a:lnTo>
                    <a:pt x="188" y="234"/>
                  </a:lnTo>
                  <a:lnTo>
                    <a:pt x="188" y="228"/>
                  </a:lnTo>
                  <a:lnTo>
                    <a:pt x="187" y="215"/>
                  </a:lnTo>
                  <a:lnTo>
                    <a:pt x="184" y="199"/>
                  </a:lnTo>
                  <a:lnTo>
                    <a:pt x="182" y="180"/>
                  </a:lnTo>
                  <a:lnTo>
                    <a:pt x="180" y="162"/>
                  </a:lnTo>
                  <a:lnTo>
                    <a:pt x="175" y="145"/>
                  </a:lnTo>
                  <a:lnTo>
                    <a:pt x="170" y="132"/>
                  </a:lnTo>
                  <a:lnTo>
                    <a:pt x="165" y="125"/>
                  </a:lnTo>
                  <a:lnTo>
                    <a:pt x="152" y="117"/>
                  </a:lnTo>
                  <a:lnTo>
                    <a:pt x="144" y="112"/>
                  </a:lnTo>
                  <a:lnTo>
                    <a:pt x="139" y="107"/>
                  </a:lnTo>
                  <a:lnTo>
                    <a:pt x="136" y="105"/>
                  </a:lnTo>
                  <a:lnTo>
                    <a:pt x="135" y="102"/>
                  </a:lnTo>
                  <a:lnTo>
                    <a:pt x="136" y="102"/>
                  </a:lnTo>
                  <a:lnTo>
                    <a:pt x="136" y="101"/>
                  </a:lnTo>
                  <a:lnTo>
                    <a:pt x="137" y="101"/>
                  </a:lnTo>
                  <a:lnTo>
                    <a:pt x="148" y="85"/>
                  </a:lnTo>
                  <a:lnTo>
                    <a:pt x="147" y="85"/>
                  </a:lnTo>
                  <a:lnTo>
                    <a:pt x="146" y="85"/>
                  </a:lnTo>
                  <a:lnTo>
                    <a:pt x="145" y="84"/>
                  </a:lnTo>
                  <a:lnTo>
                    <a:pt x="142" y="84"/>
                  </a:lnTo>
                  <a:lnTo>
                    <a:pt x="140" y="81"/>
                  </a:lnTo>
                  <a:lnTo>
                    <a:pt x="136" y="78"/>
                  </a:lnTo>
                  <a:lnTo>
                    <a:pt x="134" y="73"/>
                  </a:lnTo>
                  <a:lnTo>
                    <a:pt x="131" y="66"/>
                  </a:lnTo>
                  <a:lnTo>
                    <a:pt x="131" y="59"/>
                  </a:lnTo>
                  <a:lnTo>
                    <a:pt x="134" y="52"/>
                  </a:lnTo>
                  <a:lnTo>
                    <a:pt x="136" y="45"/>
                  </a:lnTo>
                  <a:lnTo>
                    <a:pt x="139" y="38"/>
                  </a:lnTo>
                  <a:lnTo>
                    <a:pt x="139" y="29"/>
                  </a:lnTo>
                  <a:lnTo>
                    <a:pt x="135" y="21"/>
                  </a:lnTo>
                  <a:lnTo>
                    <a:pt x="127" y="12"/>
                  </a:lnTo>
                  <a:lnTo>
                    <a:pt x="112" y="1"/>
                  </a:lnTo>
                  <a:lnTo>
                    <a:pt x="108" y="0"/>
                  </a:lnTo>
                  <a:lnTo>
                    <a:pt x="99" y="0"/>
                  </a:lnTo>
                  <a:lnTo>
                    <a:pt x="90" y="0"/>
                  </a:lnTo>
                  <a:lnTo>
                    <a:pt x="79" y="1"/>
                  </a:lnTo>
                  <a:lnTo>
                    <a:pt x="69" y="3"/>
                  </a:lnTo>
                  <a:lnTo>
                    <a:pt x="62" y="4"/>
                  </a:lnTo>
                  <a:lnTo>
                    <a:pt x="55" y="8"/>
                  </a:lnTo>
                  <a:lnTo>
                    <a:pt x="53" y="11"/>
                  </a:lnTo>
                  <a:lnTo>
                    <a:pt x="53" y="13"/>
                  </a:lnTo>
                  <a:lnTo>
                    <a:pt x="53" y="16"/>
                  </a:lnTo>
                  <a:lnTo>
                    <a:pt x="53" y="18"/>
                  </a:lnTo>
                  <a:lnTo>
                    <a:pt x="53" y="21"/>
                  </a:lnTo>
                  <a:lnTo>
                    <a:pt x="53" y="22"/>
                  </a:lnTo>
                  <a:lnTo>
                    <a:pt x="53" y="23"/>
                  </a:lnTo>
                  <a:lnTo>
                    <a:pt x="53" y="24"/>
                  </a:lnTo>
                  <a:lnTo>
                    <a:pt x="52" y="26"/>
                  </a:lnTo>
                  <a:lnTo>
                    <a:pt x="52" y="27"/>
                  </a:lnTo>
                  <a:lnTo>
                    <a:pt x="50" y="30"/>
                  </a:lnTo>
                  <a:lnTo>
                    <a:pt x="50" y="34"/>
                  </a:lnTo>
                  <a:lnTo>
                    <a:pt x="50" y="40"/>
                  </a:lnTo>
                  <a:lnTo>
                    <a:pt x="50" y="48"/>
                  </a:lnTo>
                  <a:lnTo>
                    <a:pt x="53" y="57"/>
                  </a:lnTo>
                  <a:lnTo>
                    <a:pt x="55" y="66"/>
                  </a:lnTo>
                  <a:lnTo>
                    <a:pt x="55" y="71"/>
                  </a:lnTo>
                  <a:lnTo>
                    <a:pt x="55" y="73"/>
                  </a:lnTo>
                  <a:lnTo>
                    <a:pt x="54" y="74"/>
                  </a:lnTo>
                  <a:lnTo>
                    <a:pt x="52" y="74"/>
                  </a:lnTo>
                  <a:lnTo>
                    <a:pt x="49" y="75"/>
                  </a:lnTo>
                  <a:lnTo>
                    <a:pt x="47" y="75"/>
                  </a:lnTo>
                  <a:lnTo>
                    <a:pt x="45" y="78"/>
                  </a:lnTo>
                  <a:lnTo>
                    <a:pt x="45" y="81"/>
                  </a:lnTo>
                  <a:lnTo>
                    <a:pt x="47" y="84"/>
                  </a:lnTo>
                  <a:lnTo>
                    <a:pt x="48" y="86"/>
                  </a:lnTo>
                  <a:lnTo>
                    <a:pt x="50" y="89"/>
                  </a:lnTo>
                  <a:lnTo>
                    <a:pt x="53" y="91"/>
                  </a:lnTo>
                  <a:lnTo>
                    <a:pt x="55" y="94"/>
                  </a:lnTo>
                  <a:lnTo>
                    <a:pt x="58" y="95"/>
                  </a:lnTo>
                  <a:lnTo>
                    <a:pt x="59" y="97"/>
                  </a:lnTo>
                  <a:lnTo>
                    <a:pt x="60" y="100"/>
                  </a:lnTo>
                  <a:lnTo>
                    <a:pt x="60" y="101"/>
                  </a:lnTo>
                  <a:lnTo>
                    <a:pt x="59" y="104"/>
                  </a:lnTo>
                  <a:lnTo>
                    <a:pt x="55" y="106"/>
                  </a:lnTo>
                  <a:lnTo>
                    <a:pt x="53" y="109"/>
                  </a:lnTo>
                  <a:lnTo>
                    <a:pt x="49" y="111"/>
                  </a:lnTo>
                  <a:lnTo>
                    <a:pt x="45" y="112"/>
                  </a:lnTo>
                  <a:lnTo>
                    <a:pt x="43" y="114"/>
                  </a:lnTo>
                  <a:lnTo>
                    <a:pt x="42" y="114"/>
                  </a:lnTo>
                  <a:lnTo>
                    <a:pt x="39" y="114"/>
                  </a:lnTo>
                  <a:lnTo>
                    <a:pt x="37" y="115"/>
                  </a:lnTo>
                  <a:lnTo>
                    <a:pt x="34" y="116"/>
                  </a:lnTo>
                  <a:lnTo>
                    <a:pt x="31" y="117"/>
                  </a:lnTo>
                  <a:lnTo>
                    <a:pt x="27" y="121"/>
                  </a:lnTo>
                  <a:lnTo>
                    <a:pt x="24" y="125"/>
                  </a:lnTo>
                  <a:lnTo>
                    <a:pt x="22" y="131"/>
                  </a:lnTo>
                  <a:lnTo>
                    <a:pt x="11" y="171"/>
                  </a:lnTo>
                  <a:lnTo>
                    <a:pt x="6" y="200"/>
                  </a:lnTo>
                  <a:lnTo>
                    <a:pt x="6" y="221"/>
                  </a:lnTo>
                  <a:lnTo>
                    <a:pt x="8" y="237"/>
                  </a:lnTo>
                  <a:lnTo>
                    <a:pt x="11" y="249"/>
                  </a:lnTo>
                  <a:lnTo>
                    <a:pt x="13" y="259"/>
                  </a:lnTo>
                  <a:lnTo>
                    <a:pt x="12" y="268"/>
                  </a:lnTo>
                  <a:lnTo>
                    <a:pt x="7" y="281"/>
                  </a:lnTo>
                  <a:lnTo>
                    <a:pt x="3" y="290"/>
                  </a:lnTo>
                  <a:lnTo>
                    <a:pt x="1" y="296"/>
                  </a:lnTo>
                  <a:lnTo>
                    <a:pt x="0" y="302"/>
                  </a:lnTo>
                  <a:lnTo>
                    <a:pt x="1" y="308"/>
                  </a:lnTo>
                  <a:lnTo>
                    <a:pt x="1" y="313"/>
                  </a:lnTo>
                  <a:lnTo>
                    <a:pt x="3" y="318"/>
                  </a:lnTo>
                  <a:lnTo>
                    <a:pt x="4" y="322"/>
                  </a:lnTo>
                  <a:lnTo>
                    <a:pt x="7" y="326"/>
                  </a:lnTo>
                  <a:lnTo>
                    <a:pt x="8" y="333"/>
                  </a:lnTo>
                  <a:lnTo>
                    <a:pt x="9" y="347"/>
                  </a:lnTo>
                  <a:lnTo>
                    <a:pt x="9" y="364"/>
                  </a:lnTo>
                  <a:lnTo>
                    <a:pt x="9" y="384"/>
                  </a:lnTo>
                  <a:lnTo>
                    <a:pt x="8" y="404"/>
                  </a:lnTo>
                  <a:lnTo>
                    <a:pt x="8" y="420"/>
                  </a:lnTo>
                  <a:lnTo>
                    <a:pt x="7" y="432"/>
                  </a:lnTo>
                  <a:lnTo>
                    <a:pt x="7" y="436"/>
                  </a:lnTo>
                  <a:lnTo>
                    <a:pt x="8" y="447"/>
                  </a:lnTo>
                  <a:lnTo>
                    <a:pt x="9" y="456"/>
                  </a:lnTo>
                  <a:lnTo>
                    <a:pt x="12" y="462"/>
                  </a:lnTo>
                  <a:lnTo>
                    <a:pt x="14" y="466"/>
                  </a:lnTo>
                  <a:lnTo>
                    <a:pt x="16" y="468"/>
                  </a:lnTo>
                  <a:lnTo>
                    <a:pt x="18" y="469"/>
                  </a:lnTo>
                  <a:lnTo>
                    <a:pt x="19" y="471"/>
                  </a:lnTo>
                  <a:lnTo>
                    <a:pt x="21" y="475"/>
                  </a:lnTo>
                  <a:lnTo>
                    <a:pt x="22" y="488"/>
                  </a:lnTo>
                  <a:lnTo>
                    <a:pt x="23" y="505"/>
                  </a:lnTo>
                  <a:lnTo>
                    <a:pt x="26" y="526"/>
                  </a:lnTo>
                  <a:lnTo>
                    <a:pt x="27" y="547"/>
                  </a:lnTo>
                  <a:lnTo>
                    <a:pt x="29" y="568"/>
                  </a:lnTo>
                  <a:lnTo>
                    <a:pt x="31" y="587"/>
                  </a:lnTo>
                  <a:lnTo>
                    <a:pt x="31" y="599"/>
                  </a:lnTo>
                  <a:lnTo>
                    <a:pt x="29" y="611"/>
                  </a:lnTo>
                  <a:lnTo>
                    <a:pt x="28" y="622"/>
                  </a:lnTo>
                  <a:lnTo>
                    <a:pt x="24" y="633"/>
                  </a:lnTo>
                  <a:lnTo>
                    <a:pt x="22" y="643"/>
                  </a:lnTo>
                  <a:lnTo>
                    <a:pt x="18" y="653"/>
                  </a:lnTo>
                  <a:lnTo>
                    <a:pt x="14" y="660"/>
                  </a:lnTo>
                  <a:lnTo>
                    <a:pt x="13" y="665"/>
                  </a:lnTo>
                  <a:lnTo>
                    <a:pt x="12" y="666"/>
                  </a:lnTo>
                  <a:lnTo>
                    <a:pt x="9" y="680"/>
                  </a:lnTo>
                  <a:lnTo>
                    <a:pt x="11" y="680"/>
                  </a:lnTo>
                  <a:lnTo>
                    <a:pt x="13" y="681"/>
                  </a:lnTo>
                  <a:lnTo>
                    <a:pt x="17" y="681"/>
                  </a:lnTo>
                  <a:lnTo>
                    <a:pt x="21" y="683"/>
                  </a:lnTo>
                  <a:lnTo>
                    <a:pt x="26" y="683"/>
                  </a:lnTo>
                  <a:lnTo>
                    <a:pt x="32" y="683"/>
                  </a:lnTo>
                  <a:lnTo>
                    <a:pt x="37" y="681"/>
                  </a:lnTo>
                  <a:lnTo>
                    <a:pt x="43" y="680"/>
                  </a:lnTo>
                  <a:lnTo>
                    <a:pt x="48" y="675"/>
                  </a:lnTo>
                  <a:lnTo>
                    <a:pt x="50" y="665"/>
                  </a:lnTo>
                  <a:lnTo>
                    <a:pt x="53" y="654"/>
                  </a:lnTo>
                  <a:lnTo>
                    <a:pt x="53" y="642"/>
                  </a:lnTo>
                  <a:lnTo>
                    <a:pt x="53" y="629"/>
                  </a:lnTo>
                  <a:lnTo>
                    <a:pt x="53" y="619"/>
                  </a:lnTo>
                  <a:lnTo>
                    <a:pt x="53" y="612"/>
                  </a:lnTo>
                  <a:lnTo>
                    <a:pt x="53" y="609"/>
                  </a:lnTo>
                  <a:lnTo>
                    <a:pt x="53" y="607"/>
                  </a:lnTo>
                  <a:lnTo>
                    <a:pt x="54" y="602"/>
                  </a:lnTo>
                  <a:lnTo>
                    <a:pt x="57" y="594"/>
                  </a:lnTo>
                  <a:lnTo>
                    <a:pt x="58" y="585"/>
                  </a:lnTo>
                  <a:lnTo>
                    <a:pt x="60" y="573"/>
                  </a:lnTo>
                  <a:lnTo>
                    <a:pt x="63" y="562"/>
                  </a:lnTo>
                  <a:lnTo>
                    <a:pt x="65" y="551"/>
                  </a:lnTo>
                  <a:lnTo>
                    <a:pt x="68" y="540"/>
                  </a:lnTo>
                  <a:lnTo>
                    <a:pt x="69" y="531"/>
                  </a:lnTo>
                  <a:lnTo>
                    <a:pt x="69" y="523"/>
                  </a:lnTo>
                  <a:lnTo>
                    <a:pt x="70" y="514"/>
                  </a:lnTo>
                  <a:lnTo>
                    <a:pt x="70" y="508"/>
                  </a:lnTo>
                  <a:lnTo>
                    <a:pt x="70" y="502"/>
                  </a:lnTo>
                  <a:lnTo>
                    <a:pt x="70" y="497"/>
                  </a:lnTo>
                  <a:lnTo>
                    <a:pt x="70" y="494"/>
                  </a:lnTo>
                  <a:lnTo>
                    <a:pt x="70" y="493"/>
                  </a:lnTo>
                  <a:lnTo>
                    <a:pt x="85" y="493"/>
                  </a:lnTo>
                  <a:lnTo>
                    <a:pt x="86" y="510"/>
                  </a:lnTo>
                  <a:lnTo>
                    <a:pt x="93" y="510"/>
                  </a:lnTo>
                  <a:lnTo>
                    <a:pt x="93" y="511"/>
                  </a:lnTo>
                  <a:lnTo>
                    <a:pt x="108" y="606"/>
                  </a:lnTo>
                  <a:lnTo>
                    <a:pt x="98" y="653"/>
                  </a:lnTo>
                  <a:lnTo>
                    <a:pt x="98" y="654"/>
                  </a:lnTo>
                  <a:lnTo>
                    <a:pt x="99" y="656"/>
                  </a:lnTo>
                  <a:lnTo>
                    <a:pt x="99" y="659"/>
                  </a:lnTo>
                  <a:lnTo>
                    <a:pt x="100" y="664"/>
                  </a:lnTo>
                  <a:lnTo>
                    <a:pt x="101" y="668"/>
                  </a:lnTo>
                  <a:lnTo>
                    <a:pt x="104" y="673"/>
                  </a:lnTo>
                  <a:lnTo>
                    <a:pt x="106" y="676"/>
                  </a:lnTo>
                  <a:lnTo>
                    <a:pt x="109" y="680"/>
                  </a:lnTo>
                  <a:lnTo>
                    <a:pt x="112" y="681"/>
                  </a:lnTo>
                  <a:lnTo>
                    <a:pt x="116" y="681"/>
                  </a:lnTo>
                  <a:lnTo>
                    <a:pt x="121" y="680"/>
                  </a:lnTo>
                  <a:lnTo>
                    <a:pt x="125" y="679"/>
                  </a:lnTo>
                  <a:lnTo>
                    <a:pt x="127" y="676"/>
                  </a:lnTo>
                  <a:lnTo>
                    <a:pt x="130" y="674"/>
                  </a:lnTo>
                  <a:lnTo>
                    <a:pt x="132" y="671"/>
                  </a:lnTo>
                  <a:lnTo>
                    <a:pt x="136" y="634"/>
                  </a:lnTo>
                  <a:lnTo>
                    <a:pt x="126" y="611"/>
                  </a:lnTo>
                  <a:lnTo>
                    <a:pt x="126" y="608"/>
                  </a:lnTo>
                  <a:lnTo>
                    <a:pt x="129" y="602"/>
                  </a:lnTo>
                  <a:lnTo>
                    <a:pt x="131" y="593"/>
                  </a:lnTo>
                  <a:lnTo>
                    <a:pt x="134" y="582"/>
                  </a:lnTo>
                  <a:lnTo>
                    <a:pt x="136" y="570"/>
                  </a:lnTo>
                  <a:lnTo>
                    <a:pt x="139" y="559"/>
                  </a:lnTo>
                  <a:lnTo>
                    <a:pt x="140" y="549"/>
                  </a:lnTo>
                  <a:lnTo>
                    <a:pt x="140" y="540"/>
                  </a:lnTo>
                  <a:lnTo>
                    <a:pt x="140" y="536"/>
                  </a:lnTo>
                  <a:lnTo>
                    <a:pt x="140" y="533"/>
                  </a:lnTo>
                  <a:lnTo>
                    <a:pt x="139" y="529"/>
                  </a:lnTo>
                  <a:lnTo>
                    <a:pt x="139" y="525"/>
                  </a:lnTo>
                  <a:lnTo>
                    <a:pt x="139" y="521"/>
                  </a:lnTo>
                  <a:lnTo>
                    <a:pt x="137" y="518"/>
                  </a:lnTo>
                  <a:lnTo>
                    <a:pt x="137" y="514"/>
                  </a:lnTo>
                  <a:lnTo>
                    <a:pt x="137" y="510"/>
                  </a:lnTo>
                  <a:lnTo>
                    <a:pt x="221" y="509"/>
                  </a:lnTo>
                  <a:lnTo>
                    <a:pt x="221" y="356"/>
                  </a:lnTo>
                </a:path>
              </a:pathLst>
            </a:custGeom>
            <a:solidFill>
              <a:srgbClr val="00CC00"/>
            </a:solidFill>
            <a:ln w="9525" cap="rnd">
              <a:noFill/>
              <a:round/>
              <a:headEnd/>
              <a:tailEnd/>
            </a:ln>
          </p:spPr>
          <p:txBody>
            <a:bodyPr/>
            <a:lstStyle/>
            <a:p>
              <a:endParaRPr lang="ar-SA"/>
            </a:p>
          </p:txBody>
        </p:sp>
        <p:sp>
          <p:nvSpPr>
            <p:cNvPr id="32858" name="Freeform 39"/>
            <p:cNvSpPr>
              <a:spLocks/>
            </p:cNvSpPr>
            <p:nvPr/>
          </p:nvSpPr>
          <p:spPr bwMode="auto">
            <a:xfrm>
              <a:off x="1094" y="3122"/>
              <a:ext cx="233" cy="687"/>
            </a:xfrm>
            <a:custGeom>
              <a:avLst/>
              <a:gdLst>
                <a:gd name="T0" fmla="*/ 214 w 233"/>
                <a:gd name="T1" fmla="*/ 646 h 687"/>
                <a:gd name="T2" fmla="*/ 183 w 233"/>
                <a:gd name="T3" fmla="*/ 612 h 687"/>
                <a:gd name="T4" fmla="*/ 184 w 233"/>
                <a:gd name="T5" fmla="*/ 552 h 687"/>
                <a:gd name="T6" fmla="*/ 192 w 233"/>
                <a:gd name="T7" fmla="*/ 479 h 687"/>
                <a:gd name="T8" fmla="*/ 196 w 233"/>
                <a:gd name="T9" fmla="*/ 473 h 687"/>
                <a:gd name="T10" fmla="*/ 203 w 233"/>
                <a:gd name="T11" fmla="*/ 450 h 687"/>
                <a:gd name="T12" fmla="*/ 191 w 233"/>
                <a:gd name="T13" fmla="*/ 307 h 687"/>
                <a:gd name="T14" fmla="*/ 198 w 233"/>
                <a:gd name="T15" fmla="*/ 325 h 687"/>
                <a:gd name="T16" fmla="*/ 207 w 233"/>
                <a:gd name="T17" fmla="*/ 325 h 687"/>
                <a:gd name="T18" fmla="*/ 212 w 233"/>
                <a:gd name="T19" fmla="*/ 307 h 687"/>
                <a:gd name="T20" fmla="*/ 199 w 233"/>
                <a:gd name="T21" fmla="*/ 273 h 687"/>
                <a:gd name="T22" fmla="*/ 205 w 233"/>
                <a:gd name="T23" fmla="*/ 226 h 687"/>
                <a:gd name="T24" fmla="*/ 187 w 233"/>
                <a:gd name="T25" fmla="*/ 128 h 687"/>
                <a:gd name="T26" fmla="*/ 165 w 233"/>
                <a:gd name="T27" fmla="*/ 107 h 687"/>
                <a:gd name="T28" fmla="*/ 156 w 233"/>
                <a:gd name="T29" fmla="*/ 102 h 687"/>
                <a:gd name="T30" fmla="*/ 165 w 233"/>
                <a:gd name="T31" fmla="*/ 99 h 687"/>
                <a:gd name="T32" fmla="*/ 171 w 233"/>
                <a:gd name="T33" fmla="*/ 85 h 687"/>
                <a:gd name="T34" fmla="*/ 165 w 233"/>
                <a:gd name="T35" fmla="*/ 68 h 687"/>
                <a:gd name="T36" fmla="*/ 155 w 233"/>
                <a:gd name="T37" fmla="*/ 49 h 687"/>
                <a:gd name="T38" fmla="*/ 151 w 233"/>
                <a:gd name="T39" fmla="*/ 32 h 687"/>
                <a:gd name="T40" fmla="*/ 150 w 233"/>
                <a:gd name="T41" fmla="*/ 24 h 687"/>
                <a:gd name="T42" fmla="*/ 147 w 233"/>
                <a:gd name="T43" fmla="*/ 13 h 687"/>
                <a:gd name="T44" fmla="*/ 145 w 233"/>
                <a:gd name="T45" fmla="*/ 2 h 687"/>
                <a:gd name="T46" fmla="*/ 119 w 233"/>
                <a:gd name="T47" fmla="*/ 1 h 687"/>
                <a:gd name="T48" fmla="*/ 95 w 233"/>
                <a:gd name="T49" fmla="*/ 8 h 687"/>
                <a:gd name="T50" fmla="*/ 79 w 233"/>
                <a:gd name="T51" fmla="*/ 35 h 687"/>
                <a:gd name="T52" fmla="*/ 68 w 233"/>
                <a:gd name="T53" fmla="*/ 68 h 687"/>
                <a:gd name="T54" fmla="*/ 55 w 233"/>
                <a:gd name="T55" fmla="*/ 86 h 687"/>
                <a:gd name="T56" fmla="*/ 59 w 233"/>
                <a:gd name="T57" fmla="*/ 99 h 687"/>
                <a:gd name="T58" fmla="*/ 65 w 233"/>
                <a:gd name="T59" fmla="*/ 104 h 687"/>
                <a:gd name="T60" fmla="*/ 59 w 233"/>
                <a:gd name="T61" fmla="*/ 116 h 687"/>
                <a:gd name="T62" fmla="*/ 29 w 233"/>
                <a:gd name="T63" fmla="*/ 179 h 687"/>
                <a:gd name="T64" fmla="*/ 12 w 233"/>
                <a:gd name="T65" fmla="*/ 240 h 687"/>
                <a:gd name="T66" fmla="*/ 16 w 233"/>
                <a:gd name="T67" fmla="*/ 250 h 687"/>
                <a:gd name="T68" fmla="*/ 23 w 233"/>
                <a:gd name="T69" fmla="*/ 264 h 687"/>
                <a:gd name="T70" fmla="*/ 4 w 233"/>
                <a:gd name="T71" fmla="*/ 331 h 687"/>
                <a:gd name="T72" fmla="*/ 1 w 233"/>
                <a:gd name="T73" fmla="*/ 391 h 687"/>
                <a:gd name="T74" fmla="*/ 12 w 233"/>
                <a:gd name="T75" fmla="*/ 399 h 687"/>
                <a:gd name="T76" fmla="*/ 35 w 233"/>
                <a:gd name="T77" fmla="*/ 404 h 687"/>
                <a:gd name="T78" fmla="*/ 38 w 233"/>
                <a:gd name="T79" fmla="*/ 438 h 687"/>
                <a:gd name="T80" fmla="*/ 35 w 233"/>
                <a:gd name="T81" fmla="*/ 463 h 687"/>
                <a:gd name="T82" fmla="*/ 44 w 233"/>
                <a:gd name="T83" fmla="*/ 470 h 687"/>
                <a:gd name="T84" fmla="*/ 63 w 233"/>
                <a:gd name="T85" fmla="*/ 477 h 687"/>
                <a:gd name="T86" fmla="*/ 69 w 233"/>
                <a:gd name="T87" fmla="*/ 490 h 687"/>
                <a:gd name="T88" fmla="*/ 76 w 233"/>
                <a:gd name="T89" fmla="*/ 515 h 687"/>
                <a:gd name="T90" fmla="*/ 76 w 233"/>
                <a:gd name="T91" fmla="*/ 520 h 687"/>
                <a:gd name="T92" fmla="*/ 73 w 233"/>
                <a:gd name="T93" fmla="*/ 537 h 687"/>
                <a:gd name="T94" fmla="*/ 75 w 233"/>
                <a:gd name="T95" fmla="*/ 574 h 687"/>
                <a:gd name="T96" fmla="*/ 85 w 233"/>
                <a:gd name="T97" fmla="*/ 612 h 687"/>
                <a:gd name="T98" fmla="*/ 80 w 233"/>
                <a:gd name="T99" fmla="*/ 676 h 687"/>
                <a:gd name="T100" fmla="*/ 91 w 233"/>
                <a:gd name="T101" fmla="*/ 684 h 687"/>
                <a:gd name="T102" fmla="*/ 106 w 233"/>
                <a:gd name="T103" fmla="*/ 681 h 687"/>
                <a:gd name="T104" fmla="*/ 112 w 233"/>
                <a:gd name="T105" fmla="*/ 663 h 687"/>
                <a:gd name="T106" fmla="*/ 105 w 233"/>
                <a:gd name="T107" fmla="*/ 609 h 687"/>
                <a:gd name="T108" fmla="*/ 141 w 233"/>
                <a:gd name="T109" fmla="*/ 497 h 687"/>
                <a:gd name="T110" fmla="*/ 142 w 233"/>
                <a:gd name="T111" fmla="*/ 518 h 687"/>
                <a:gd name="T112" fmla="*/ 146 w 233"/>
                <a:gd name="T113" fmla="*/ 554 h 687"/>
                <a:gd name="T114" fmla="*/ 156 w 233"/>
                <a:gd name="T115" fmla="*/ 598 h 687"/>
                <a:gd name="T116" fmla="*/ 156 w 233"/>
                <a:gd name="T117" fmla="*/ 655 h 687"/>
                <a:gd name="T118" fmla="*/ 171 w 233"/>
                <a:gd name="T119" fmla="*/ 655 h 687"/>
                <a:gd name="T120" fmla="*/ 188 w 233"/>
                <a:gd name="T121" fmla="*/ 663 h 687"/>
                <a:gd name="T122" fmla="*/ 210 w 233"/>
                <a:gd name="T123" fmla="*/ 672 h 687"/>
                <a:gd name="T124" fmla="*/ 229 w 233"/>
                <a:gd name="T125" fmla="*/ 669 h 6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33"/>
                <a:gd name="T190" fmla="*/ 0 h 687"/>
                <a:gd name="T191" fmla="*/ 233 w 233"/>
                <a:gd name="T192" fmla="*/ 687 h 6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33" h="687">
                  <a:moveTo>
                    <a:pt x="230" y="656"/>
                  </a:moveTo>
                  <a:lnTo>
                    <a:pt x="228" y="655"/>
                  </a:lnTo>
                  <a:lnTo>
                    <a:pt x="223" y="652"/>
                  </a:lnTo>
                  <a:lnTo>
                    <a:pt x="214" y="646"/>
                  </a:lnTo>
                  <a:lnTo>
                    <a:pt x="205" y="640"/>
                  </a:lnTo>
                  <a:lnTo>
                    <a:pt x="197" y="631"/>
                  </a:lnTo>
                  <a:lnTo>
                    <a:pt x="188" y="622"/>
                  </a:lnTo>
                  <a:lnTo>
                    <a:pt x="183" y="612"/>
                  </a:lnTo>
                  <a:lnTo>
                    <a:pt x="181" y="604"/>
                  </a:lnTo>
                  <a:lnTo>
                    <a:pt x="182" y="590"/>
                  </a:lnTo>
                  <a:lnTo>
                    <a:pt x="183" y="573"/>
                  </a:lnTo>
                  <a:lnTo>
                    <a:pt x="184" y="552"/>
                  </a:lnTo>
                  <a:lnTo>
                    <a:pt x="187" y="529"/>
                  </a:lnTo>
                  <a:lnTo>
                    <a:pt x="188" y="508"/>
                  </a:lnTo>
                  <a:lnTo>
                    <a:pt x="191" y="491"/>
                  </a:lnTo>
                  <a:lnTo>
                    <a:pt x="192" y="479"/>
                  </a:lnTo>
                  <a:lnTo>
                    <a:pt x="192" y="475"/>
                  </a:lnTo>
                  <a:lnTo>
                    <a:pt x="192" y="474"/>
                  </a:lnTo>
                  <a:lnTo>
                    <a:pt x="193" y="474"/>
                  </a:lnTo>
                  <a:lnTo>
                    <a:pt x="196" y="473"/>
                  </a:lnTo>
                  <a:lnTo>
                    <a:pt x="198" y="469"/>
                  </a:lnTo>
                  <a:lnTo>
                    <a:pt x="199" y="465"/>
                  </a:lnTo>
                  <a:lnTo>
                    <a:pt x="202" y="459"/>
                  </a:lnTo>
                  <a:lnTo>
                    <a:pt x="203" y="450"/>
                  </a:lnTo>
                  <a:lnTo>
                    <a:pt x="204" y="440"/>
                  </a:lnTo>
                  <a:lnTo>
                    <a:pt x="191" y="307"/>
                  </a:lnTo>
                  <a:lnTo>
                    <a:pt x="191" y="305"/>
                  </a:lnTo>
                  <a:lnTo>
                    <a:pt x="191" y="307"/>
                  </a:lnTo>
                  <a:lnTo>
                    <a:pt x="192" y="310"/>
                  </a:lnTo>
                  <a:lnTo>
                    <a:pt x="193" y="315"/>
                  </a:lnTo>
                  <a:lnTo>
                    <a:pt x="196" y="320"/>
                  </a:lnTo>
                  <a:lnTo>
                    <a:pt x="198" y="325"/>
                  </a:lnTo>
                  <a:lnTo>
                    <a:pt x="200" y="329"/>
                  </a:lnTo>
                  <a:lnTo>
                    <a:pt x="202" y="330"/>
                  </a:lnTo>
                  <a:lnTo>
                    <a:pt x="204" y="329"/>
                  </a:lnTo>
                  <a:lnTo>
                    <a:pt x="207" y="325"/>
                  </a:lnTo>
                  <a:lnTo>
                    <a:pt x="209" y="321"/>
                  </a:lnTo>
                  <a:lnTo>
                    <a:pt x="210" y="316"/>
                  </a:lnTo>
                  <a:lnTo>
                    <a:pt x="212" y="312"/>
                  </a:lnTo>
                  <a:lnTo>
                    <a:pt x="212" y="307"/>
                  </a:lnTo>
                  <a:lnTo>
                    <a:pt x="210" y="300"/>
                  </a:lnTo>
                  <a:lnTo>
                    <a:pt x="208" y="293"/>
                  </a:lnTo>
                  <a:lnTo>
                    <a:pt x="204" y="286"/>
                  </a:lnTo>
                  <a:lnTo>
                    <a:pt x="199" y="273"/>
                  </a:lnTo>
                  <a:lnTo>
                    <a:pt x="198" y="263"/>
                  </a:lnTo>
                  <a:lnTo>
                    <a:pt x="200" y="253"/>
                  </a:lnTo>
                  <a:lnTo>
                    <a:pt x="203" y="241"/>
                  </a:lnTo>
                  <a:lnTo>
                    <a:pt x="205" y="226"/>
                  </a:lnTo>
                  <a:lnTo>
                    <a:pt x="205" y="204"/>
                  </a:lnTo>
                  <a:lnTo>
                    <a:pt x="200" y="174"/>
                  </a:lnTo>
                  <a:lnTo>
                    <a:pt x="191" y="134"/>
                  </a:lnTo>
                  <a:lnTo>
                    <a:pt x="187" y="128"/>
                  </a:lnTo>
                  <a:lnTo>
                    <a:pt x="182" y="122"/>
                  </a:lnTo>
                  <a:lnTo>
                    <a:pt x="177" y="116"/>
                  </a:lnTo>
                  <a:lnTo>
                    <a:pt x="171" y="111"/>
                  </a:lnTo>
                  <a:lnTo>
                    <a:pt x="165" y="107"/>
                  </a:lnTo>
                  <a:lnTo>
                    <a:pt x="160" y="105"/>
                  </a:lnTo>
                  <a:lnTo>
                    <a:pt x="157" y="102"/>
                  </a:lnTo>
                  <a:lnTo>
                    <a:pt x="156" y="102"/>
                  </a:lnTo>
                  <a:lnTo>
                    <a:pt x="157" y="101"/>
                  </a:lnTo>
                  <a:lnTo>
                    <a:pt x="160" y="101"/>
                  </a:lnTo>
                  <a:lnTo>
                    <a:pt x="162" y="100"/>
                  </a:lnTo>
                  <a:lnTo>
                    <a:pt x="165" y="99"/>
                  </a:lnTo>
                  <a:lnTo>
                    <a:pt x="167" y="96"/>
                  </a:lnTo>
                  <a:lnTo>
                    <a:pt x="168" y="94"/>
                  </a:lnTo>
                  <a:lnTo>
                    <a:pt x="169" y="89"/>
                  </a:lnTo>
                  <a:lnTo>
                    <a:pt x="171" y="85"/>
                  </a:lnTo>
                  <a:lnTo>
                    <a:pt x="169" y="80"/>
                  </a:lnTo>
                  <a:lnTo>
                    <a:pt x="168" y="76"/>
                  </a:lnTo>
                  <a:lnTo>
                    <a:pt x="167" y="71"/>
                  </a:lnTo>
                  <a:lnTo>
                    <a:pt x="165" y="68"/>
                  </a:lnTo>
                  <a:lnTo>
                    <a:pt x="162" y="64"/>
                  </a:lnTo>
                  <a:lnTo>
                    <a:pt x="160" y="59"/>
                  </a:lnTo>
                  <a:lnTo>
                    <a:pt x="157" y="54"/>
                  </a:lnTo>
                  <a:lnTo>
                    <a:pt x="155" y="49"/>
                  </a:lnTo>
                  <a:lnTo>
                    <a:pt x="153" y="44"/>
                  </a:lnTo>
                  <a:lnTo>
                    <a:pt x="152" y="39"/>
                  </a:lnTo>
                  <a:lnTo>
                    <a:pt x="151" y="35"/>
                  </a:lnTo>
                  <a:lnTo>
                    <a:pt x="151" y="32"/>
                  </a:lnTo>
                  <a:lnTo>
                    <a:pt x="150" y="28"/>
                  </a:lnTo>
                  <a:lnTo>
                    <a:pt x="150" y="26"/>
                  </a:lnTo>
                  <a:lnTo>
                    <a:pt x="150" y="24"/>
                  </a:lnTo>
                  <a:lnTo>
                    <a:pt x="150" y="23"/>
                  </a:lnTo>
                  <a:lnTo>
                    <a:pt x="148" y="21"/>
                  </a:lnTo>
                  <a:lnTo>
                    <a:pt x="148" y="17"/>
                  </a:lnTo>
                  <a:lnTo>
                    <a:pt x="147" y="13"/>
                  </a:lnTo>
                  <a:lnTo>
                    <a:pt x="147" y="9"/>
                  </a:lnTo>
                  <a:lnTo>
                    <a:pt x="146" y="7"/>
                  </a:lnTo>
                  <a:lnTo>
                    <a:pt x="146" y="3"/>
                  </a:lnTo>
                  <a:lnTo>
                    <a:pt x="145" y="2"/>
                  </a:lnTo>
                  <a:lnTo>
                    <a:pt x="141" y="1"/>
                  </a:lnTo>
                  <a:lnTo>
                    <a:pt x="135" y="0"/>
                  </a:lnTo>
                  <a:lnTo>
                    <a:pt x="127" y="1"/>
                  </a:lnTo>
                  <a:lnTo>
                    <a:pt x="119" y="1"/>
                  </a:lnTo>
                  <a:lnTo>
                    <a:pt x="111" y="2"/>
                  </a:lnTo>
                  <a:lnTo>
                    <a:pt x="104" y="4"/>
                  </a:lnTo>
                  <a:lnTo>
                    <a:pt x="99" y="6"/>
                  </a:lnTo>
                  <a:lnTo>
                    <a:pt x="95" y="8"/>
                  </a:lnTo>
                  <a:lnTo>
                    <a:pt x="90" y="13"/>
                  </a:lnTo>
                  <a:lnTo>
                    <a:pt x="86" y="19"/>
                  </a:lnTo>
                  <a:lnTo>
                    <a:pt x="83" y="27"/>
                  </a:lnTo>
                  <a:lnTo>
                    <a:pt x="79" y="35"/>
                  </a:lnTo>
                  <a:lnTo>
                    <a:pt x="75" y="44"/>
                  </a:lnTo>
                  <a:lnTo>
                    <a:pt x="73" y="52"/>
                  </a:lnTo>
                  <a:lnTo>
                    <a:pt x="70" y="60"/>
                  </a:lnTo>
                  <a:lnTo>
                    <a:pt x="68" y="68"/>
                  </a:lnTo>
                  <a:lnTo>
                    <a:pt x="64" y="73"/>
                  </a:lnTo>
                  <a:lnTo>
                    <a:pt x="62" y="79"/>
                  </a:lnTo>
                  <a:lnTo>
                    <a:pt x="59" y="82"/>
                  </a:lnTo>
                  <a:lnTo>
                    <a:pt x="55" y="86"/>
                  </a:lnTo>
                  <a:lnTo>
                    <a:pt x="54" y="89"/>
                  </a:lnTo>
                  <a:lnTo>
                    <a:pt x="52" y="90"/>
                  </a:lnTo>
                  <a:lnTo>
                    <a:pt x="52" y="91"/>
                  </a:lnTo>
                  <a:lnTo>
                    <a:pt x="59" y="99"/>
                  </a:lnTo>
                  <a:lnTo>
                    <a:pt x="62" y="100"/>
                  </a:lnTo>
                  <a:lnTo>
                    <a:pt x="63" y="101"/>
                  </a:lnTo>
                  <a:lnTo>
                    <a:pt x="65" y="104"/>
                  </a:lnTo>
                  <a:lnTo>
                    <a:pt x="66" y="106"/>
                  </a:lnTo>
                  <a:lnTo>
                    <a:pt x="65" y="110"/>
                  </a:lnTo>
                  <a:lnTo>
                    <a:pt x="64" y="113"/>
                  </a:lnTo>
                  <a:lnTo>
                    <a:pt x="59" y="116"/>
                  </a:lnTo>
                  <a:lnTo>
                    <a:pt x="52" y="125"/>
                  </a:lnTo>
                  <a:lnTo>
                    <a:pt x="44" y="138"/>
                  </a:lnTo>
                  <a:lnTo>
                    <a:pt x="37" y="158"/>
                  </a:lnTo>
                  <a:lnTo>
                    <a:pt x="29" y="179"/>
                  </a:lnTo>
                  <a:lnTo>
                    <a:pt x="22" y="200"/>
                  </a:lnTo>
                  <a:lnTo>
                    <a:pt x="17" y="219"/>
                  </a:lnTo>
                  <a:lnTo>
                    <a:pt x="13" y="232"/>
                  </a:lnTo>
                  <a:lnTo>
                    <a:pt x="12" y="240"/>
                  </a:lnTo>
                  <a:lnTo>
                    <a:pt x="12" y="242"/>
                  </a:lnTo>
                  <a:lnTo>
                    <a:pt x="12" y="245"/>
                  </a:lnTo>
                  <a:lnTo>
                    <a:pt x="13" y="247"/>
                  </a:lnTo>
                  <a:lnTo>
                    <a:pt x="16" y="250"/>
                  </a:lnTo>
                  <a:lnTo>
                    <a:pt x="17" y="253"/>
                  </a:lnTo>
                  <a:lnTo>
                    <a:pt x="18" y="257"/>
                  </a:lnTo>
                  <a:lnTo>
                    <a:pt x="21" y="261"/>
                  </a:lnTo>
                  <a:lnTo>
                    <a:pt x="23" y="264"/>
                  </a:lnTo>
                  <a:lnTo>
                    <a:pt x="13" y="300"/>
                  </a:lnTo>
                  <a:lnTo>
                    <a:pt x="9" y="305"/>
                  </a:lnTo>
                  <a:lnTo>
                    <a:pt x="7" y="316"/>
                  </a:lnTo>
                  <a:lnTo>
                    <a:pt x="4" y="331"/>
                  </a:lnTo>
                  <a:lnTo>
                    <a:pt x="2" y="347"/>
                  </a:lnTo>
                  <a:lnTo>
                    <a:pt x="1" y="364"/>
                  </a:lnTo>
                  <a:lnTo>
                    <a:pt x="0" y="378"/>
                  </a:lnTo>
                  <a:lnTo>
                    <a:pt x="1" y="391"/>
                  </a:lnTo>
                  <a:lnTo>
                    <a:pt x="2" y="396"/>
                  </a:lnTo>
                  <a:lnTo>
                    <a:pt x="4" y="397"/>
                  </a:lnTo>
                  <a:lnTo>
                    <a:pt x="7" y="398"/>
                  </a:lnTo>
                  <a:lnTo>
                    <a:pt x="12" y="399"/>
                  </a:lnTo>
                  <a:lnTo>
                    <a:pt x="17" y="401"/>
                  </a:lnTo>
                  <a:lnTo>
                    <a:pt x="22" y="402"/>
                  </a:lnTo>
                  <a:lnTo>
                    <a:pt x="29" y="403"/>
                  </a:lnTo>
                  <a:lnTo>
                    <a:pt x="35" y="404"/>
                  </a:lnTo>
                  <a:lnTo>
                    <a:pt x="43" y="404"/>
                  </a:lnTo>
                  <a:lnTo>
                    <a:pt x="42" y="417"/>
                  </a:lnTo>
                  <a:lnTo>
                    <a:pt x="40" y="428"/>
                  </a:lnTo>
                  <a:lnTo>
                    <a:pt x="38" y="438"/>
                  </a:lnTo>
                  <a:lnTo>
                    <a:pt x="38" y="447"/>
                  </a:lnTo>
                  <a:lnTo>
                    <a:pt x="37" y="453"/>
                  </a:lnTo>
                  <a:lnTo>
                    <a:pt x="35" y="459"/>
                  </a:lnTo>
                  <a:lnTo>
                    <a:pt x="35" y="463"/>
                  </a:lnTo>
                  <a:lnTo>
                    <a:pt x="35" y="464"/>
                  </a:lnTo>
                  <a:lnTo>
                    <a:pt x="37" y="464"/>
                  </a:lnTo>
                  <a:lnTo>
                    <a:pt x="39" y="466"/>
                  </a:lnTo>
                  <a:lnTo>
                    <a:pt x="44" y="470"/>
                  </a:lnTo>
                  <a:lnTo>
                    <a:pt x="50" y="474"/>
                  </a:lnTo>
                  <a:lnTo>
                    <a:pt x="55" y="476"/>
                  </a:lnTo>
                  <a:lnTo>
                    <a:pt x="60" y="477"/>
                  </a:lnTo>
                  <a:lnTo>
                    <a:pt x="63" y="477"/>
                  </a:lnTo>
                  <a:lnTo>
                    <a:pt x="64" y="475"/>
                  </a:lnTo>
                  <a:lnTo>
                    <a:pt x="65" y="477"/>
                  </a:lnTo>
                  <a:lnTo>
                    <a:pt x="66" y="482"/>
                  </a:lnTo>
                  <a:lnTo>
                    <a:pt x="69" y="490"/>
                  </a:lnTo>
                  <a:lnTo>
                    <a:pt x="70" y="497"/>
                  </a:lnTo>
                  <a:lnTo>
                    <a:pt x="73" y="503"/>
                  </a:lnTo>
                  <a:lnTo>
                    <a:pt x="75" y="510"/>
                  </a:lnTo>
                  <a:lnTo>
                    <a:pt x="76" y="515"/>
                  </a:lnTo>
                  <a:lnTo>
                    <a:pt x="78" y="516"/>
                  </a:lnTo>
                  <a:lnTo>
                    <a:pt x="76" y="517"/>
                  </a:lnTo>
                  <a:lnTo>
                    <a:pt x="76" y="518"/>
                  </a:lnTo>
                  <a:lnTo>
                    <a:pt x="76" y="520"/>
                  </a:lnTo>
                  <a:lnTo>
                    <a:pt x="75" y="523"/>
                  </a:lnTo>
                  <a:lnTo>
                    <a:pt x="74" y="527"/>
                  </a:lnTo>
                  <a:lnTo>
                    <a:pt x="73" y="532"/>
                  </a:lnTo>
                  <a:lnTo>
                    <a:pt x="73" y="537"/>
                  </a:lnTo>
                  <a:lnTo>
                    <a:pt x="71" y="543"/>
                  </a:lnTo>
                  <a:lnTo>
                    <a:pt x="71" y="552"/>
                  </a:lnTo>
                  <a:lnTo>
                    <a:pt x="73" y="562"/>
                  </a:lnTo>
                  <a:lnTo>
                    <a:pt x="75" y="574"/>
                  </a:lnTo>
                  <a:lnTo>
                    <a:pt x="78" y="585"/>
                  </a:lnTo>
                  <a:lnTo>
                    <a:pt x="81" y="596"/>
                  </a:lnTo>
                  <a:lnTo>
                    <a:pt x="84" y="606"/>
                  </a:lnTo>
                  <a:lnTo>
                    <a:pt x="85" y="612"/>
                  </a:lnTo>
                  <a:lnTo>
                    <a:pt x="86" y="615"/>
                  </a:lnTo>
                  <a:lnTo>
                    <a:pt x="75" y="638"/>
                  </a:lnTo>
                  <a:lnTo>
                    <a:pt x="79" y="674"/>
                  </a:lnTo>
                  <a:lnTo>
                    <a:pt x="80" y="676"/>
                  </a:lnTo>
                  <a:lnTo>
                    <a:pt x="81" y="677"/>
                  </a:lnTo>
                  <a:lnTo>
                    <a:pt x="84" y="679"/>
                  </a:lnTo>
                  <a:lnTo>
                    <a:pt x="88" y="682"/>
                  </a:lnTo>
                  <a:lnTo>
                    <a:pt x="91" y="684"/>
                  </a:lnTo>
                  <a:lnTo>
                    <a:pt x="95" y="686"/>
                  </a:lnTo>
                  <a:lnTo>
                    <a:pt x="99" y="686"/>
                  </a:lnTo>
                  <a:lnTo>
                    <a:pt x="102" y="683"/>
                  </a:lnTo>
                  <a:lnTo>
                    <a:pt x="106" y="681"/>
                  </a:lnTo>
                  <a:lnTo>
                    <a:pt x="109" y="677"/>
                  </a:lnTo>
                  <a:lnTo>
                    <a:pt x="110" y="672"/>
                  </a:lnTo>
                  <a:lnTo>
                    <a:pt x="111" y="667"/>
                  </a:lnTo>
                  <a:lnTo>
                    <a:pt x="112" y="663"/>
                  </a:lnTo>
                  <a:lnTo>
                    <a:pt x="114" y="659"/>
                  </a:lnTo>
                  <a:lnTo>
                    <a:pt x="114" y="657"/>
                  </a:lnTo>
                  <a:lnTo>
                    <a:pt x="114" y="656"/>
                  </a:lnTo>
                  <a:lnTo>
                    <a:pt x="105" y="609"/>
                  </a:lnTo>
                  <a:lnTo>
                    <a:pt x="120" y="515"/>
                  </a:lnTo>
                  <a:lnTo>
                    <a:pt x="122" y="496"/>
                  </a:lnTo>
                  <a:lnTo>
                    <a:pt x="141" y="496"/>
                  </a:lnTo>
                  <a:lnTo>
                    <a:pt x="141" y="497"/>
                  </a:lnTo>
                  <a:lnTo>
                    <a:pt x="141" y="500"/>
                  </a:lnTo>
                  <a:lnTo>
                    <a:pt x="141" y="505"/>
                  </a:lnTo>
                  <a:lnTo>
                    <a:pt x="141" y="511"/>
                  </a:lnTo>
                  <a:lnTo>
                    <a:pt x="142" y="518"/>
                  </a:lnTo>
                  <a:lnTo>
                    <a:pt x="142" y="526"/>
                  </a:lnTo>
                  <a:lnTo>
                    <a:pt x="143" y="534"/>
                  </a:lnTo>
                  <a:lnTo>
                    <a:pt x="145" y="543"/>
                  </a:lnTo>
                  <a:lnTo>
                    <a:pt x="146" y="554"/>
                  </a:lnTo>
                  <a:lnTo>
                    <a:pt x="148" y="567"/>
                  </a:lnTo>
                  <a:lnTo>
                    <a:pt x="151" y="578"/>
                  </a:lnTo>
                  <a:lnTo>
                    <a:pt x="153" y="589"/>
                  </a:lnTo>
                  <a:lnTo>
                    <a:pt x="156" y="598"/>
                  </a:lnTo>
                  <a:lnTo>
                    <a:pt x="157" y="606"/>
                  </a:lnTo>
                  <a:lnTo>
                    <a:pt x="158" y="611"/>
                  </a:lnTo>
                  <a:lnTo>
                    <a:pt x="160" y="612"/>
                  </a:lnTo>
                  <a:lnTo>
                    <a:pt x="156" y="655"/>
                  </a:lnTo>
                  <a:lnTo>
                    <a:pt x="168" y="658"/>
                  </a:lnTo>
                  <a:lnTo>
                    <a:pt x="168" y="652"/>
                  </a:lnTo>
                  <a:lnTo>
                    <a:pt x="168" y="653"/>
                  </a:lnTo>
                  <a:lnTo>
                    <a:pt x="171" y="655"/>
                  </a:lnTo>
                  <a:lnTo>
                    <a:pt x="174" y="656"/>
                  </a:lnTo>
                  <a:lnTo>
                    <a:pt x="178" y="658"/>
                  </a:lnTo>
                  <a:lnTo>
                    <a:pt x="183" y="661"/>
                  </a:lnTo>
                  <a:lnTo>
                    <a:pt x="188" y="663"/>
                  </a:lnTo>
                  <a:lnTo>
                    <a:pt x="193" y="666"/>
                  </a:lnTo>
                  <a:lnTo>
                    <a:pt x="199" y="669"/>
                  </a:lnTo>
                  <a:lnTo>
                    <a:pt x="204" y="671"/>
                  </a:lnTo>
                  <a:lnTo>
                    <a:pt x="210" y="672"/>
                  </a:lnTo>
                  <a:lnTo>
                    <a:pt x="215" y="672"/>
                  </a:lnTo>
                  <a:lnTo>
                    <a:pt x="220" y="672"/>
                  </a:lnTo>
                  <a:lnTo>
                    <a:pt x="225" y="671"/>
                  </a:lnTo>
                  <a:lnTo>
                    <a:pt x="229" y="669"/>
                  </a:lnTo>
                  <a:lnTo>
                    <a:pt x="232" y="669"/>
                  </a:lnTo>
                  <a:lnTo>
                    <a:pt x="230" y="656"/>
                  </a:lnTo>
                </a:path>
              </a:pathLst>
            </a:custGeom>
            <a:solidFill>
              <a:srgbClr val="4C4C4C"/>
            </a:solidFill>
            <a:ln w="9525" cap="rnd">
              <a:noFill/>
              <a:round/>
              <a:headEnd/>
              <a:tailEnd/>
            </a:ln>
          </p:spPr>
          <p:txBody>
            <a:bodyPr/>
            <a:lstStyle/>
            <a:p>
              <a:endParaRPr lang="ar-SA"/>
            </a:p>
          </p:txBody>
        </p:sp>
        <p:sp>
          <p:nvSpPr>
            <p:cNvPr id="32859" name="Freeform 40"/>
            <p:cNvSpPr>
              <a:spLocks/>
            </p:cNvSpPr>
            <p:nvPr/>
          </p:nvSpPr>
          <p:spPr bwMode="auto">
            <a:xfrm>
              <a:off x="1464" y="3092"/>
              <a:ext cx="221" cy="715"/>
            </a:xfrm>
            <a:custGeom>
              <a:avLst/>
              <a:gdLst>
                <a:gd name="T0" fmla="*/ 220 w 221"/>
                <a:gd name="T1" fmla="*/ 600 h 715"/>
                <a:gd name="T2" fmla="*/ 203 w 221"/>
                <a:gd name="T3" fmla="*/ 414 h 715"/>
                <a:gd name="T4" fmla="*/ 208 w 221"/>
                <a:gd name="T5" fmla="*/ 407 h 715"/>
                <a:gd name="T6" fmla="*/ 212 w 221"/>
                <a:gd name="T7" fmla="*/ 400 h 715"/>
                <a:gd name="T8" fmla="*/ 208 w 221"/>
                <a:gd name="T9" fmla="*/ 378 h 715"/>
                <a:gd name="T10" fmla="*/ 211 w 221"/>
                <a:gd name="T11" fmla="*/ 295 h 715"/>
                <a:gd name="T12" fmla="*/ 207 w 221"/>
                <a:gd name="T13" fmla="*/ 235 h 715"/>
                <a:gd name="T14" fmla="*/ 197 w 221"/>
                <a:gd name="T15" fmla="*/ 165 h 715"/>
                <a:gd name="T16" fmla="*/ 175 w 221"/>
                <a:gd name="T17" fmla="*/ 137 h 715"/>
                <a:gd name="T18" fmla="*/ 142 w 221"/>
                <a:gd name="T19" fmla="*/ 113 h 715"/>
                <a:gd name="T20" fmla="*/ 126 w 221"/>
                <a:gd name="T21" fmla="*/ 103 h 715"/>
                <a:gd name="T22" fmla="*/ 139 w 221"/>
                <a:gd name="T23" fmla="*/ 64 h 715"/>
                <a:gd name="T24" fmla="*/ 141 w 221"/>
                <a:gd name="T25" fmla="*/ 49 h 715"/>
                <a:gd name="T26" fmla="*/ 137 w 221"/>
                <a:gd name="T27" fmla="*/ 28 h 715"/>
                <a:gd name="T28" fmla="*/ 128 w 221"/>
                <a:gd name="T29" fmla="*/ 12 h 715"/>
                <a:gd name="T30" fmla="*/ 121 w 221"/>
                <a:gd name="T31" fmla="*/ 2 h 715"/>
                <a:gd name="T32" fmla="*/ 100 w 221"/>
                <a:gd name="T33" fmla="*/ 0 h 715"/>
                <a:gd name="T34" fmla="*/ 77 w 221"/>
                <a:gd name="T35" fmla="*/ 1 h 715"/>
                <a:gd name="T36" fmla="*/ 72 w 221"/>
                <a:gd name="T37" fmla="*/ 7 h 715"/>
                <a:gd name="T38" fmla="*/ 59 w 221"/>
                <a:gd name="T39" fmla="*/ 21 h 715"/>
                <a:gd name="T40" fmla="*/ 57 w 221"/>
                <a:gd name="T41" fmla="*/ 42 h 715"/>
                <a:gd name="T42" fmla="*/ 60 w 221"/>
                <a:gd name="T43" fmla="*/ 58 h 715"/>
                <a:gd name="T44" fmla="*/ 78 w 221"/>
                <a:gd name="T45" fmla="*/ 103 h 715"/>
                <a:gd name="T46" fmla="*/ 58 w 221"/>
                <a:gd name="T47" fmla="*/ 116 h 715"/>
                <a:gd name="T48" fmla="*/ 26 w 221"/>
                <a:gd name="T49" fmla="*/ 138 h 715"/>
                <a:gd name="T50" fmla="*/ 16 w 221"/>
                <a:gd name="T51" fmla="*/ 155 h 715"/>
                <a:gd name="T52" fmla="*/ 9 w 221"/>
                <a:gd name="T53" fmla="*/ 210 h 715"/>
                <a:gd name="T54" fmla="*/ 3 w 221"/>
                <a:gd name="T55" fmla="*/ 268 h 715"/>
                <a:gd name="T56" fmla="*/ 2 w 221"/>
                <a:gd name="T57" fmla="*/ 298 h 715"/>
                <a:gd name="T58" fmla="*/ 0 w 221"/>
                <a:gd name="T59" fmla="*/ 353 h 715"/>
                <a:gd name="T60" fmla="*/ 3 w 221"/>
                <a:gd name="T61" fmla="*/ 400 h 715"/>
                <a:gd name="T62" fmla="*/ 12 w 221"/>
                <a:gd name="T63" fmla="*/ 410 h 715"/>
                <a:gd name="T64" fmla="*/ 23 w 221"/>
                <a:gd name="T65" fmla="*/ 412 h 715"/>
                <a:gd name="T66" fmla="*/ 14 w 221"/>
                <a:gd name="T67" fmla="*/ 393 h 715"/>
                <a:gd name="T68" fmla="*/ 63 w 221"/>
                <a:gd name="T69" fmla="*/ 665 h 715"/>
                <a:gd name="T70" fmla="*/ 72 w 221"/>
                <a:gd name="T71" fmla="*/ 711 h 715"/>
                <a:gd name="T72" fmla="*/ 108 w 221"/>
                <a:gd name="T73" fmla="*/ 692 h 715"/>
                <a:gd name="T74" fmla="*/ 129 w 221"/>
                <a:gd name="T75" fmla="*/ 705 h 715"/>
                <a:gd name="T76" fmla="*/ 149 w 221"/>
                <a:gd name="T77" fmla="*/ 714 h 715"/>
                <a:gd name="T78" fmla="*/ 162 w 221"/>
                <a:gd name="T79" fmla="*/ 714 h 715"/>
                <a:gd name="T80" fmla="*/ 174 w 221"/>
                <a:gd name="T81" fmla="*/ 710 h 715"/>
                <a:gd name="T82" fmla="*/ 169 w 221"/>
                <a:gd name="T83" fmla="*/ 683 h 715"/>
                <a:gd name="T84" fmla="*/ 177 w 221"/>
                <a:gd name="T85" fmla="*/ 391 h 715"/>
                <a:gd name="T86" fmla="*/ 185 w 221"/>
                <a:gd name="T87" fmla="*/ 407 h 715"/>
                <a:gd name="T88" fmla="*/ 186 w 221"/>
                <a:gd name="T89" fmla="*/ 408 h 715"/>
                <a:gd name="T90" fmla="*/ 188 w 221"/>
                <a:gd name="T91" fmla="*/ 410 h 715"/>
                <a:gd name="T92" fmla="*/ 191 w 221"/>
                <a:gd name="T93" fmla="*/ 428 h 71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21"/>
                <a:gd name="T142" fmla="*/ 0 h 715"/>
                <a:gd name="T143" fmla="*/ 221 w 221"/>
                <a:gd name="T144" fmla="*/ 715 h 71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21" h="715">
                  <a:moveTo>
                    <a:pt x="176" y="428"/>
                  </a:moveTo>
                  <a:lnTo>
                    <a:pt x="176" y="600"/>
                  </a:lnTo>
                  <a:lnTo>
                    <a:pt x="220" y="600"/>
                  </a:lnTo>
                  <a:lnTo>
                    <a:pt x="220" y="428"/>
                  </a:lnTo>
                  <a:lnTo>
                    <a:pt x="203" y="428"/>
                  </a:lnTo>
                  <a:lnTo>
                    <a:pt x="203" y="414"/>
                  </a:lnTo>
                  <a:lnTo>
                    <a:pt x="205" y="413"/>
                  </a:lnTo>
                  <a:lnTo>
                    <a:pt x="207" y="410"/>
                  </a:lnTo>
                  <a:lnTo>
                    <a:pt x="208" y="407"/>
                  </a:lnTo>
                  <a:lnTo>
                    <a:pt x="210" y="404"/>
                  </a:lnTo>
                  <a:lnTo>
                    <a:pt x="211" y="402"/>
                  </a:lnTo>
                  <a:lnTo>
                    <a:pt x="212" y="400"/>
                  </a:lnTo>
                  <a:lnTo>
                    <a:pt x="213" y="399"/>
                  </a:lnTo>
                  <a:lnTo>
                    <a:pt x="213" y="398"/>
                  </a:lnTo>
                  <a:lnTo>
                    <a:pt x="208" y="378"/>
                  </a:lnTo>
                  <a:lnTo>
                    <a:pt x="210" y="378"/>
                  </a:lnTo>
                  <a:lnTo>
                    <a:pt x="211" y="301"/>
                  </a:lnTo>
                  <a:lnTo>
                    <a:pt x="211" y="295"/>
                  </a:lnTo>
                  <a:lnTo>
                    <a:pt x="210" y="280"/>
                  </a:lnTo>
                  <a:lnTo>
                    <a:pt x="208" y="259"/>
                  </a:lnTo>
                  <a:lnTo>
                    <a:pt x="207" y="235"/>
                  </a:lnTo>
                  <a:lnTo>
                    <a:pt x="205" y="210"/>
                  </a:lnTo>
                  <a:lnTo>
                    <a:pt x="201" y="185"/>
                  </a:lnTo>
                  <a:lnTo>
                    <a:pt x="197" y="165"/>
                  </a:lnTo>
                  <a:lnTo>
                    <a:pt x="191" y="153"/>
                  </a:lnTo>
                  <a:lnTo>
                    <a:pt x="183" y="144"/>
                  </a:lnTo>
                  <a:lnTo>
                    <a:pt x="175" y="137"/>
                  </a:lnTo>
                  <a:lnTo>
                    <a:pt x="164" y="128"/>
                  </a:lnTo>
                  <a:lnTo>
                    <a:pt x="152" y="121"/>
                  </a:lnTo>
                  <a:lnTo>
                    <a:pt x="142" y="113"/>
                  </a:lnTo>
                  <a:lnTo>
                    <a:pt x="134" y="108"/>
                  </a:lnTo>
                  <a:lnTo>
                    <a:pt x="128" y="105"/>
                  </a:lnTo>
                  <a:lnTo>
                    <a:pt x="126" y="103"/>
                  </a:lnTo>
                  <a:lnTo>
                    <a:pt x="128" y="86"/>
                  </a:lnTo>
                  <a:lnTo>
                    <a:pt x="139" y="65"/>
                  </a:lnTo>
                  <a:lnTo>
                    <a:pt x="139" y="64"/>
                  </a:lnTo>
                  <a:lnTo>
                    <a:pt x="140" y="60"/>
                  </a:lnTo>
                  <a:lnTo>
                    <a:pt x="140" y="55"/>
                  </a:lnTo>
                  <a:lnTo>
                    <a:pt x="141" y="49"/>
                  </a:lnTo>
                  <a:lnTo>
                    <a:pt x="141" y="42"/>
                  </a:lnTo>
                  <a:lnTo>
                    <a:pt x="140" y="34"/>
                  </a:lnTo>
                  <a:lnTo>
                    <a:pt x="137" y="28"/>
                  </a:lnTo>
                  <a:lnTo>
                    <a:pt x="134" y="22"/>
                  </a:lnTo>
                  <a:lnTo>
                    <a:pt x="130" y="16"/>
                  </a:lnTo>
                  <a:lnTo>
                    <a:pt x="128" y="12"/>
                  </a:lnTo>
                  <a:lnTo>
                    <a:pt x="126" y="7"/>
                  </a:lnTo>
                  <a:lnTo>
                    <a:pt x="124" y="4"/>
                  </a:lnTo>
                  <a:lnTo>
                    <a:pt x="121" y="2"/>
                  </a:lnTo>
                  <a:lnTo>
                    <a:pt x="116" y="1"/>
                  </a:lnTo>
                  <a:lnTo>
                    <a:pt x="110" y="0"/>
                  </a:lnTo>
                  <a:lnTo>
                    <a:pt x="100" y="0"/>
                  </a:lnTo>
                  <a:lnTo>
                    <a:pt x="88" y="0"/>
                  </a:lnTo>
                  <a:lnTo>
                    <a:pt x="82" y="0"/>
                  </a:lnTo>
                  <a:lnTo>
                    <a:pt x="77" y="1"/>
                  </a:lnTo>
                  <a:lnTo>
                    <a:pt x="74" y="2"/>
                  </a:lnTo>
                  <a:lnTo>
                    <a:pt x="73" y="4"/>
                  </a:lnTo>
                  <a:lnTo>
                    <a:pt x="72" y="7"/>
                  </a:lnTo>
                  <a:lnTo>
                    <a:pt x="68" y="11"/>
                  </a:lnTo>
                  <a:lnTo>
                    <a:pt x="63" y="16"/>
                  </a:lnTo>
                  <a:lnTo>
                    <a:pt x="59" y="21"/>
                  </a:lnTo>
                  <a:lnTo>
                    <a:pt x="57" y="27"/>
                  </a:lnTo>
                  <a:lnTo>
                    <a:pt x="57" y="34"/>
                  </a:lnTo>
                  <a:lnTo>
                    <a:pt x="57" y="42"/>
                  </a:lnTo>
                  <a:lnTo>
                    <a:pt x="58" y="48"/>
                  </a:lnTo>
                  <a:lnTo>
                    <a:pt x="59" y="54"/>
                  </a:lnTo>
                  <a:lnTo>
                    <a:pt x="60" y="58"/>
                  </a:lnTo>
                  <a:lnTo>
                    <a:pt x="62" y="60"/>
                  </a:lnTo>
                  <a:lnTo>
                    <a:pt x="75" y="92"/>
                  </a:lnTo>
                  <a:lnTo>
                    <a:pt x="78" y="103"/>
                  </a:lnTo>
                  <a:lnTo>
                    <a:pt x="74" y="106"/>
                  </a:lnTo>
                  <a:lnTo>
                    <a:pt x="68" y="110"/>
                  </a:lnTo>
                  <a:lnTo>
                    <a:pt x="58" y="116"/>
                  </a:lnTo>
                  <a:lnTo>
                    <a:pt x="47" y="123"/>
                  </a:lnTo>
                  <a:lnTo>
                    <a:pt x="36" y="131"/>
                  </a:lnTo>
                  <a:lnTo>
                    <a:pt x="26" y="138"/>
                  </a:lnTo>
                  <a:lnTo>
                    <a:pt x="19" y="144"/>
                  </a:lnTo>
                  <a:lnTo>
                    <a:pt x="17" y="148"/>
                  </a:lnTo>
                  <a:lnTo>
                    <a:pt x="16" y="155"/>
                  </a:lnTo>
                  <a:lnTo>
                    <a:pt x="14" y="170"/>
                  </a:lnTo>
                  <a:lnTo>
                    <a:pt x="12" y="189"/>
                  </a:lnTo>
                  <a:lnTo>
                    <a:pt x="9" y="210"/>
                  </a:lnTo>
                  <a:lnTo>
                    <a:pt x="7" y="232"/>
                  </a:lnTo>
                  <a:lnTo>
                    <a:pt x="4" y="252"/>
                  </a:lnTo>
                  <a:lnTo>
                    <a:pt x="3" y="268"/>
                  </a:lnTo>
                  <a:lnTo>
                    <a:pt x="2" y="278"/>
                  </a:lnTo>
                  <a:lnTo>
                    <a:pt x="2" y="284"/>
                  </a:lnTo>
                  <a:lnTo>
                    <a:pt x="2" y="298"/>
                  </a:lnTo>
                  <a:lnTo>
                    <a:pt x="1" y="314"/>
                  </a:lnTo>
                  <a:lnTo>
                    <a:pt x="0" y="334"/>
                  </a:lnTo>
                  <a:lnTo>
                    <a:pt x="0" y="353"/>
                  </a:lnTo>
                  <a:lnTo>
                    <a:pt x="0" y="372"/>
                  </a:lnTo>
                  <a:lnTo>
                    <a:pt x="1" y="388"/>
                  </a:lnTo>
                  <a:lnTo>
                    <a:pt x="3" y="400"/>
                  </a:lnTo>
                  <a:lnTo>
                    <a:pt x="6" y="405"/>
                  </a:lnTo>
                  <a:lnTo>
                    <a:pt x="8" y="408"/>
                  </a:lnTo>
                  <a:lnTo>
                    <a:pt x="12" y="410"/>
                  </a:lnTo>
                  <a:lnTo>
                    <a:pt x="17" y="410"/>
                  </a:lnTo>
                  <a:lnTo>
                    <a:pt x="21" y="412"/>
                  </a:lnTo>
                  <a:lnTo>
                    <a:pt x="23" y="412"/>
                  </a:lnTo>
                  <a:lnTo>
                    <a:pt x="26" y="410"/>
                  </a:lnTo>
                  <a:lnTo>
                    <a:pt x="27" y="410"/>
                  </a:lnTo>
                  <a:lnTo>
                    <a:pt x="14" y="393"/>
                  </a:lnTo>
                  <a:lnTo>
                    <a:pt x="34" y="262"/>
                  </a:lnTo>
                  <a:lnTo>
                    <a:pt x="34" y="402"/>
                  </a:lnTo>
                  <a:lnTo>
                    <a:pt x="63" y="665"/>
                  </a:lnTo>
                  <a:lnTo>
                    <a:pt x="39" y="694"/>
                  </a:lnTo>
                  <a:lnTo>
                    <a:pt x="34" y="714"/>
                  </a:lnTo>
                  <a:lnTo>
                    <a:pt x="72" y="711"/>
                  </a:lnTo>
                  <a:lnTo>
                    <a:pt x="101" y="689"/>
                  </a:lnTo>
                  <a:lnTo>
                    <a:pt x="103" y="690"/>
                  </a:lnTo>
                  <a:lnTo>
                    <a:pt x="108" y="692"/>
                  </a:lnTo>
                  <a:lnTo>
                    <a:pt x="114" y="696"/>
                  </a:lnTo>
                  <a:lnTo>
                    <a:pt x="121" y="700"/>
                  </a:lnTo>
                  <a:lnTo>
                    <a:pt x="129" y="705"/>
                  </a:lnTo>
                  <a:lnTo>
                    <a:pt x="136" y="709"/>
                  </a:lnTo>
                  <a:lnTo>
                    <a:pt x="144" y="711"/>
                  </a:lnTo>
                  <a:lnTo>
                    <a:pt x="149" y="714"/>
                  </a:lnTo>
                  <a:lnTo>
                    <a:pt x="152" y="714"/>
                  </a:lnTo>
                  <a:lnTo>
                    <a:pt x="157" y="714"/>
                  </a:lnTo>
                  <a:lnTo>
                    <a:pt x="162" y="714"/>
                  </a:lnTo>
                  <a:lnTo>
                    <a:pt x="166" y="712"/>
                  </a:lnTo>
                  <a:lnTo>
                    <a:pt x="171" y="711"/>
                  </a:lnTo>
                  <a:lnTo>
                    <a:pt x="174" y="710"/>
                  </a:lnTo>
                  <a:lnTo>
                    <a:pt x="176" y="710"/>
                  </a:lnTo>
                  <a:lnTo>
                    <a:pt x="176" y="709"/>
                  </a:lnTo>
                  <a:lnTo>
                    <a:pt x="169" y="683"/>
                  </a:lnTo>
                  <a:lnTo>
                    <a:pt x="142" y="666"/>
                  </a:lnTo>
                  <a:lnTo>
                    <a:pt x="167" y="419"/>
                  </a:lnTo>
                  <a:lnTo>
                    <a:pt x="177" y="391"/>
                  </a:lnTo>
                  <a:lnTo>
                    <a:pt x="165" y="249"/>
                  </a:lnTo>
                  <a:lnTo>
                    <a:pt x="193" y="394"/>
                  </a:lnTo>
                  <a:lnTo>
                    <a:pt x="185" y="407"/>
                  </a:lnTo>
                  <a:lnTo>
                    <a:pt x="186" y="408"/>
                  </a:lnTo>
                  <a:lnTo>
                    <a:pt x="186" y="409"/>
                  </a:lnTo>
                  <a:lnTo>
                    <a:pt x="187" y="409"/>
                  </a:lnTo>
                  <a:lnTo>
                    <a:pt x="188" y="410"/>
                  </a:lnTo>
                  <a:lnTo>
                    <a:pt x="190" y="412"/>
                  </a:lnTo>
                  <a:lnTo>
                    <a:pt x="191" y="413"/>
                  </a:lnTo>
                  <a:lnTo>
                    <a:pt x="191" y="428"/>
                  </a:lnTo>
                  <a:lnTo>
                    <a:pt x="176" y="428"/>
                  </a:lnTo>
                </a:path>
              </a:pathLst>
            </a:custGeom>
            <a:solidFill>
              <a:srgbClr val="4C4C4C"/>
            </a:solidFill>
            <a:ln w="9525" cap="rnd">
              <a:noFill/>
              <a:round/>
              <a:headEnd/>
              <a:tailEnd/>
            </a:ln>
          </p:spPr>
          <p:txBody>
            <a:bodyPr/>
            <a:lstStyle/>
            <a:p>
              <a:endParaRPr lang="ar-SA"/>
            </a:p>
          </p:txBody>
        </p:sp>
        <p:sp>
          <p:nvSpPr>
            <p:cNvPr id="32860" name="Freeform 41"/>
            <p:cNvSpPr>
              <a:spLocks/>
            </p:cNvSpPr>
            <p:nvPr/>
          </p:nvSpPr>
          <p:spPr bwMode="auto">
            <a:xfrm>
              <a:off x="791" y="3067"/>
              <a:ext cx="222" cy="683"/>
            </a:xfrm>
            <a:custGeom>
              <a:avLst/>
              <a:gdLst>
                <a:gd name="T0" fmla="*/ 83 w 222"/>
                <a:gd name="T1" fmla="*/ 517 h 683"/>
                <a:gd name="T2" fmla="*/ 81 w 222"/>
                <a:gd name="T3" fmla="*/ 532 h 683"/>
                <a:gd name="T4" fmla="*/ 83 w 222"/>
                <a:gd name="T5" fmla="*/ 558 h 683"/>
                <a:gd name="T6" fmla="*/ 93 w 222"/>
                <a:gd name="T7" fmla="*/ 601 h 683"/>
                <a:gd name="T8" fmla="*/ 88 w 222"/>
                <a:gd name="T9" fmla="*/ 670 h 683"/>
                <a:gd name="T10" fmla="*/ 96 w 222"/>
                <a:gd name="T11" fmla="*/ 677 h 683"/>
                <a:gd name="T12" fmla="*/ 111 w 222"/>
                <a:gd name="T13" fmla="*/ 679 h 683"/>
                <a:gd name="T14" fmla="*/ 121 w 222"/>
                <a:gd name="T15" fmla="*/ 663 h 683"/>
                <a:gd name="T16" fmla="*/ 122 w 222"/>
                <a:gd name="T17" fmla="*/ 652 h 683"/>
                <a:gd name="T18" fmla="*/ 135 w 222"/>
                <a:gd name="T19" fmla="*/ 509 h 683"/>
                <a:gd name="T20" fmla="*/ 150 w 222"/>
                <a:gd name="T21" fmla="*/ 496 h 683"/>
                <a:gd name="T22" fmla="*/ 152 w 222"/>
                <a:gd name="T23" fmla="*/ 522 h 683"/>
                <a:gd name="T24" fmla="*/ 158 w 222"/>
                <a:gd name="T25" fmla="*/ 561 h 683"/>
                <a:gd name="T26" fmla="*/ 167 w 222"/>
                <a:gd name="T27" fmla="*/ 601 h 683"/>
                <a:gd name="T28" fmla="*/ 168 w 222"/>
                <a:gd name="T29" fmla="*/ 618 h 683"/>
                <a:gd name="T30" fmla="*/ 171 w 222"/>
                <a:gd name="T31" fmla="*/ 664 h 683"/>
                <a:gd name="T32" fmla="*/ 189 w 222"/>
                <a:gd name="T33" fmla="*/ 682 h 683"/>
                <a:gd name="T34" fmla="*/ 208 w 222"/>
                <a:gd name="T35" fmla="*/ 680 h 683"/>
                <a:gd name="T36" fmla="*/ 208 w 222"/>
                <a:gd name="T37" fmla="*/ 664 h 683"/>
                <a:gd name="T38" fmla="*/ 196 w 222"/>
                <a:gd name="T39" fmla="*/ 632 h 683"/>
                <a:gd name="T40" fmla="*/ 191 w 222"/>
                <a:gd name="T41" fmla="*/ 586 h 683"/>
                <a:gd name="T42" fmla="*/ 198 w 222"/>
                <a:gd name="T43" fmla="*/ 505 h 683"/>
                <a:gd name="T44" fmla="*/ 202 w 222"/>
                <a:gd name="T45" fmla="*/ 470 h 683"/>
                <a:gd name="T46" fmla="*/ 209 w 222"/>
                <a:gd name="T47" fmla="*/ 461 h 683"/>
                <a:gd name="T48" fmla="*/ 214 w 222"/>
                <a:gd name="T49" fmla="*/ 431 h 683"/>
                <a:gd name="T50" fmla="*/ 212 w 222"/>
                <a:gd name="T51" fmla="*/ 363 h 683"/>
                <a:gd name="T52" fmla="*/ 216 w 222"/>
                <a:gd name="T53" fmla="*/ 321 h 683"/>
                <a:gd name="T54" fmla="*/ 221 w 222"/>
                <a:gd name="T55" fmla="*/ 302 h 683"/>
                <a:gd name="T56" fmla="*/ 208 w 222"/>
                <a:gd name="T57" fmla="*/ 268 h 683"/>
                <a:gd name="T58" fmla="*/ 216 w 222"/>
                <a:gd name="T59" fmla="*/ 221 h 683"/>
                <a:gd name="T60" fmla="*/ 197 w 222"/>
                <a:gd name="T61" fmla="*/ 125 h 683"/>
                <a:gd name="T62" fmla="*/ 183 w 222"/>
                <a:gd name="T63" fmla="*/ 115 h 683"/>
                <a:gd name="T64" fmla="*/ 178 w 222"/>
                <a:gd name="T65" fmla="*/ 113 h 683"/>
                <a:gd name="T66" fmla="*/ 165 w 222"/>
                <a:gd name="T67" fmla="*/ 106 h 683"/>
                <a:gd name="T68" fmla="*/ 162 w 222"/>
                <a:gd name="T69" fmla="*/ 97 h 683"/>
                <a:gd name="T70" fmla="*/ 171 w 222"/>
                <a:gd name="T71" fmla="*/ 89 h 683"/>
                <a:gd name="T72" fmla="*/ 175 w 222"/>
                <a:gd name="T73" fmla="*/ 77 h 683"/>
                <a:gd name="T74" fmla="*/ 167 w 222"/>
                <a:gd name="T75" fmla="*/ 74 h 683"/>
                <a:gd name="T76" fmla="*/ 168 w 222"/>
                <a:gd name="T77" fmla="*/ 56 h 683"/>
                <a:gd name="T78" fmla="*/ 170 w 222"/>
                <a:gd name="T79" fmla="*/ 30 h 683"/>
                <a:gd name="T80" fmla="*/ 168 w 222"/>
                <a:gd name="T81" fmla="*/ 24 h 683"/>
                <a:gd name="T82" fmla="*/ 168 w 222"/>
                <a:gd name="T83" fmla="*/ 18 h 683"/>
                <a:gd name="T84" fmla="*/ 166 w 222"/>
                <a:gd name="T85" fmla="*/ 7 h 683"/>
                <a:gd name="T86" fmla="*/ 131 w 222"/>
                <a:gd name="T87" fmla="*/ 0 h 683"/>
                <a:gd name="T88" fmla="*/ 94 w 222"/>
                <a:gd name="T89" fmla="*/ 12 h 683"/>
                <a:gd name="T90" fmla="*/ 85 w 222"/>
                <a:gd name="T91" fmla="*/ 45 h 683"/>
                <a:gd name="T92" fmla="*/ 86 w 222"/>
                <a:gd name="T93" fmla="*/ 73 h 683"/>
                <a:gd name="T94" fmla="*/ 76 w 222"/>
                <a:gd name="T95" fmla="*/ 84 h 683"/>
                <a:gd name="T96" fmla="*/ 84 w 222"/>
                <a:gd name="T97" fmla="*/ 101 h 683"/>
                <a:gd name="T98" fmla="*/ 85 w 222"/>
                <a:gd name="T99" fmla="*/ 105 h 683"/>
                <a:gd name="T100" fmla="*/ 57 w 222"/>
                <a:gd name="T101" fmla="*/ 125 h 683"/>
                <a:gd name="T102" fmla="*/ 38 w 222"/>
                <a:gd name="T103" fmla="*/ 180 h 683"/>
                <a:gd name="T104" fmla="*/ 33 w 222"/>
                <a:gd name="T105" fmla="*/ 233 h 683"/>
                <a:gd name="T106" fmla="*/ 40 w 222"/>
                <a:gd name="T107" fmla="*/ 266 h 683"/>
                <a:gd name="T108" fmla="*/ 53 w 222"/>
                <a:gd name="T109" fmla="*/ 303 h 683"/>
                <a:gd name="T110" fmla="*/ 40 w 222"/>
                <a:gd name="T111" fmla="*/ 341 h 683"/>
                <a:gd name="T112" fmla="*/ 38 w 222"/>
                <a:gd name="T113" fmla="*/ 352 h 68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22"/>
                <a:gd name="T172" fmla="*/ 0 h 683"/>
                <a:gd name="T173" fmla="*/ 222 w 222"/>
                <a:gd name="T174" fmla="*/ 683 h 68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22" h="683">
                  <a:moveTo>
                    <a:pt x="0" y="497"/>
                  </a:moveTo>
                  <a:lnTo>
                    <a:pt x="84" y="509"/>
                  </a:lnTo>
                  <a:lnTo>
                    <a:pt x="84" y="513"/>
                  </a:lnTo>
                  <a:lnTo>
                    <a:pt x="83" y="517"/>
                  </a:lnTo>
                  <a:lnTo>
                    <a:pt x="83" y="521"/>
                  </a:lnTo>
                  <a:lnTo>
                    <a:pt x="83" y="524"/>
                  </a:lnTo>
                  <a:lnTo>
                    <a:pt x="81" y="528"/>
                  </a:lnTo>
                  <a:lnTo>
                    <a:pt x="81" y="532"/>
                  </a:lnTo>
                  <a:lnTo>
                    <a:pt x="81" y="535"/>
                  </a:lnTo>
                  <a:lnTo>
                    <a:pt x="81" y="539"/>
                  </a:lnTo>
                  <a:lnTo>
                    <a:pt x="81" y="548"/>
                  </a:lnTo>
                  <a:lnTo>
                    <a:pt x="83" y="558"/>
                  </a:lnTo>
                  <a:lnTo>
                    <a:pt x="85" y="569"/>
                  </a:lnTo>
                  <a:lnTo>
                    <a:pt x="88" y="581"/>
                  </a:lnTo>
                  <a:lnTo>
                    <a:pt x="90" y="592"/>
                  </a:lnTo>
                  <a:lnTo>
                    <a:pt x="93" y="601"/>
                  </a:lnTo>
                  <a:lnTo>
                    <a:pt x="95" y="607"/>
                  </a:lnTo>
                  <a:lnTo>
                    <a:pt x="95" y="610"/>
                  </a:lnTo>
                  <a:lnTo>
                    <a:pt x="85" y="633"/>
                  </a:lnTo>
                  <a:lnTo>
                    <a:pt x="88" y="670"/>
                  </a:lnTo>
                  <a:lnTo>
                    <a:pt x="89" y="670"/>
                  </a:lnTo>
                  <a:lnTo>
                    <a:pt x="90" y="673"/>
                  </a:lnTo>
                  <a:lnTo>
                    <a:pt x="93" y="674"/>
                  </a:lnTo>
                  <a:lnTo>
                    <a:pt x="96" y="677"/>
                  </a:lnTo>
                  <a:lnTo>
                    <a:pt x="100" y="679"/>
                  </a:lnTo>
                  <a:lnTo>
                    <a:pt x="104" y="680"/>
                  </a:lnTo>
                  <a:lnTo>
                    <a:pt x="109" y="680"/>
                  </a:lnTo>
                  <a:lnTo>
                    <a:pt x="111" y="679"/>
                  </a:lnTo>
                  <a:lnTo>
                    <a:pt x="115" y="675"/>
                  </a:lnTo>
                  <a:lnTo>
                    <a:pt x="117" y="672"/>
                  </a:lnTo>
                  <a:lnTo>
                    <a:pt x="119" y="667"/>
                  </a:lnTo>
                  <a:lnTo>
                    <a:pt x="121" y="663"/>
                  </a:lnTo>
                  <a:lnTo>
                    <a:pt x="121" y="658"/>
                  </a:lnTo>
                  <a:lnTo>
                    <a:pt x="122" y="656"/>
                  </a:lnTo>
                  <a:lnTo>
                    <a:pt x="122" y="653"/>
                  </a:lnTo>
                  <a:lnTo>
                    <a:pt x="122" y="652"/>
                  </a:lnTo>
                  <a:lnTo>
                    <a:pt x="114" y="605"/>
                  </a:lnTo>
                  <a:lnTo>
                    <a:pt x="129" y="509"/>
                  </a:lnTo>
                  <a:lnTo>
                    <a:pt x="135" y="509"/>
                  </a:lnTo>
                  <a:lnTo>
                    <a:pt x="135" y="492"/>
                  </a:lnTo>
                  <a:lnTo>
                    <a:pt x="150" y="492"/>
                  </a:lnTo>
                  <a:lnTo>
                    <a:pt x="150" y="493"/>
                  </a:lnTo>
                  <a:lnTo>
                    <a:pt x="150" y="496"/>
                  </a:lnTo>
                  <a:lnTo>
                    <a:pt x="150" y="501"/>
                  </a:lnTo>
                  <a:lnTo>
                    <a:pt x="151" y="507"/>
                  </a:lnTo>
                  <a:lnTo>
                    <a:pt x="151" y="513"/>
                  </a:lnTo>
                  <a:lnTo>
                    <a:pt x="152" y="522"/>
                  </a:lnTo>
                  <a:lnTo>
                    <a:pt x="152" y="530"/>
                  </a:lnTo>
                  <a:lnTo>
                    <a:pt x="153" y="539"/>
                  </a:lnTo>
                  <a:lnTo>
                    <a:pt x="156" y="550"/>
                  </a:lnTo>
                  <a:lnTo>
                    <a:pt x="158" y="561"/>
                  </a:lnTo>
                  <a:lnTo>
                    <a:pt x="161" y="573"/>
                  </a:lnTo>
                  <a:lnTo>
                    <a:pt x="162" y="584"/>
                  </a:lnTo>
                  <a:lnTo>
                    <a:pt x="165" y="594"/>
                  </a:lnTo>
                  <a:lnTo>
                    <a:pt x="167" y="601"/>
                  </a:lnTo>
                  <a:lnTo>
                    <a:pt x="168" y="606"/>
                  </a:lnTo>
                  <a:lnTo>
                    <a:pt x="168" y="608"/>
                  </a:lnTo>
                  <a:lnTo>
                    <a:pt x="168" y="611"/>
                  </a:lnTo>
                  <a:lnTo>
                    <a:pt x="168" y="618"/>
                  </a:lnTo>
                  <a:lnTo>
                    <a:pt x="167" y="628"/>
                  </a:lnTo>
                  <a:lnTo>
                    <a:pt x="168" y="641"/>
                  </a:lnTo>
                  <a:lnTo>
                    <a:pt x="168" y="653"/>
                  </a:lnTo>
                  <a:lnTo>
                    <a:pt x="171" y="664"/>
                  </a:lnTo>
                  <a:lnTo>
                    <a:pt x="173" y="674"/>
                  </a:lnTo>
                  <a:lnTo>
                    <a:pt x="178" y="679"/>
                  </a:lnTo>
                  <a:lnTo>
                    <a:pt x="183" y="680"/>
                  </a:lnTo>
                  <a:lnTo>
                    <a:pt x="189" y="682"/>
                  </a:lnTo>
                  <a:lnTo>
                    <a:pt x="194" y="682"/>
                  </a:lnTo>
                  <a:lnTo>
                    <a:pt x="199" y="682"/>
                  </a:lnTo>
                  <a:lnTo>
                    <a:pt x="204" y="680"/>
                  </a:lnTo>
                  <a:lnTo>
                    <a:pt x="208" y="680"/>
                  </a:lnTo>
                  <a:lnTo>
                    <a:pt x="211" y="679"/>
                  </a:lnTo>
                  <a:lnTo>
                    <a:pt x="209" y="665"/>
                  </a:lnTo>
                  <a:lnTo>
                    <a:pt x="208" y="664"/>
                  </a:lnTo>
                  <a:lnTo>
                    <a:pt x="206" y="659"/>
                  </a:lnTo>
                  <a:lnTo>
                    <a:pt x="203" y="652"/>
                  </a:lnTo>
                  <a:lnTo>
                    <a:pt x="199" y="642"/>
                  </a:lnTo>
                  <a:lnTo>
                    <a:pt x="196" y="632"/>
                  </a:lnTo>
                  <a:lnTo>
                    <a:pt x="193" y="620"/>
                  </a:lnTo>
                  <a:lnTo>
                    <a:pt x="191" y="610"/>
                  </a:lnTo>
                  <a:lnTo>
                    <a:pt x="191" y="599"/>
                  </a:lnTo>
                  <a:lnTo>
                    <a:pt x="191" y="586"/>
                  </a:lnTo>
                  <a:lnTo>
                    <a:pt x="192" y="568"/>
                  </a:lnTo>
                  <a:lnTo>
                    <a:pt x="193" y="547"/>
                  </a:lnTo>
                  <a:lnTo>
                    <a:pt x="196" y="524"/>
                  </a:lnTo>
                  <a:lnTo>
                    <a:pt x="198" y="505"/>
                  </a:lnTo>
                  <a:lnTo>
                    <a:pt x="199" y="486"/>
                  </a:lnTo>
                  <a:lnTo>
                    <a:pt x="201" y="475"/>
                  </a:lnTo>
                  <a:lnTo>
                    <a:pt x="201" y="470"/>
                  </a:lnTo>
                  <a:lnTo>
                    <a:pt x="202" y="470"/>
                  </a:lnTo>
                  <a:lnTo>
                    <a:pt x="203" y="469"/>
                  </a:lnTo>
                  <a:lnTo>
                    <a:pt x="204" y="467"/>
                  </a:lnTo>
                  <a:lnTo>
                    <a:pt x="207" y="465"/>
                  </a:lnTo>
                  <a:lnTo>
                    <a:pt x="209" y="461"/>
                  </a:lnTo>
                  <a:lnTo>
                    <a:pt x="211" y="455"/>
                  </a:lnTo>
                  <a:lnTo>
                    <a:pt x="213" y="446"/>
                  </a:lnTo>
                  <a:lnTo>
                    <a:pt x="214" y="435"/>
                  </a:lnTo>
                  <a:lnTo>
                    <a:pt x="214" y="431"/>
                  </a:lnTo>
                  <a:lnTo>
                    <a:pt x="213" y="419"/>
                  </a:lnTo>
                  <a:lnTo>
                    <a:pt x="213" y="403"/>
                  </a:lnTo>
                  <a:lnTo>
                    <a:pt x="212" y="383"/>
                  </a:lnTo>
                  <a:lnTo>
                    <a:pt x="212" y="363"/>
                  </a:lnTo>
                  <a:lnTo>
                    <a:pt x="212" y="346"/>
                  </a:lnTo>
                  <a:lnTo>
                    <a:pt x="212" y="332"/>
                  </a:lnTo>
                  <a:lnTo>
                    <a:pt x="214" y="325"/>
                  </a:lnTo>
                  <a:lnTo>
                    <a:pt x="216" y="321"/>
                  </a:lnTo>
                  <a:lnTo>
                    <a:pt x="218" y="318"/>
                  </a:lnTo>
                  <a:lnTo>
                    <a:pt x="219" y="313"/>
                  </a:lnTo>
                  <a:lnTo>
                    <a:pt x="221" y="308"/>
                  </a:lnTo>
                  <a:lnTo>
                    <a:pt x="221" y="302"/>
                  </a:lnTo>
                  <a:lnTo>
                    <a:pt x="221" y="295"/>
                  </a:lnTo>
                  <a:lnTo>
                    <a:pt x="218" y="289"/>
                  </a:lnTo>
                  <a:lnTo>
                    <a:pt x="214" y="280"/>
                  </a:lnTo>
                  <a:lnTo>
                    <a:pt x="208" y="268"/>
                  </a:lnTo>
                  <a:lnTo>
                    <a:pt x="208" y="258"/>
                  </a:lnTo>
                  <a:lnTo>
                    <a:pt x="209" y="248"/>
                  </a:lnTo>
                  <a:lnTo>
                    <a:pt x="213" y="237"/>
                  </a:lnTo>
                  <a:lnTo>
                    <a:pt x="216" y="221"/>
                  </a:lnTo>
                  <a:lnTo>
                    <a:pt x="214" y="200"/>
                  </a:lnTo>
                  <a:lnTo>
                    <a:pt x="211" y="170"/>
                  </a:lnTo>
                  <a:lnTo>
                    <a:pt x="199" y="131"/>
                  </a:lnTo>
                  <a:lnTo>
                    <a:pt x="197" y="125"/>
                  </a:lnTo>
                  <a:lnTo>
                    <a:pt x="193" y="121"/>
                  </a:lnTo>
                  <a:lnTo>
                    <a:pt x="191" y="117"/>
                  </a:lnTo>
                  <a:lnTo>
                    <a:pt x="187" y="116"/>
                  </a:lnTo>
                  <a:lnTo>
                    <a:pt x="183" y="115"/>
                  </a:lnTo>
                  <a:lnTo>
                    <a:pt x="181" y="113"/>
                  </a:lnTo>
                  <a:lnTo>
                    <a:pt x="180" y="113"/>
                  </a:lnTo>
                  <a:lnTo>
                    <a:pt x="178" y="113"/>
                  </a:lnTo>
                  <a:lnTo>
                    <a:pt x="176" y="112"/>
                  </a:lnTo>
                  <a:lnTo>
                    <a:pt x="172" y="111"/>
                  </a:lnTo>
                  <a:lnTo>
                    <a:pt x="168" y="108"/>
                  </a:lnTo>
                  <a:lnTo>
                    <a:pt x="165" y="106"/>
                  </a:lnTo>
                  <a:lnTo>
                    <a:pt x="162" y="103"/>
                  </a:lnTo>
                  <a:lnTo>
                    <a:pt x="161" y="101"/>
                  </a:lnTo>
                  <a:lnTo>
                    <a:pt x="161" y="100"/>
                  </a:lnTo>
                  <a:lnTo>
                    <a:pt x="162" y="97"/>
                  </a:lnTo>
                  <a:lnTo>
                    <a:pt x="163" y="95"/>
                  </a:lnTo>
                  <a:lnTo>
                    <a:pt x="166" y="94"/>
                  </a:lnTo>
                  <a:lnTo>
                    <a:pt x="168" y="91"/>
                  </a:lnTo>
                  <a:lnTo>
                    <a:pt x="171" y="89"/>
                  </a:lnTo>
                  <a:lnTo>
                    <a:pt x="172" y="86"/>
                  </a:lnTo>
                  <a:lnTo>
                    <a:pt x="175" y="84"/>
                  </a:lnTo>
                  <a:lnTo>
                    <a:pt x="175" y="81"/>
                  </a:lnTo>
                  <a:lnTo>
                    <a:pt x="175" y="77"/>
                  </a:lnTo>
                  <a:lnTo>
                    <a:pt x="173" y="75"/>
                  </a:lnTo>
                  <a:lnTo>
                    <a:pt x="172" y="75"/>
                  </a:lnTo>
                  <a:lnTo>
                    <a:pt x="170" y="74"/>
                  </a:lnTo>
                  <a:lnTo>
                    <a:pt x="167" y="74"/>
                  </a:lnTo>
                  <a:lnTo>
                    <a:pt x="166" y="73"/>
                  </a:lnTo>
                  <a:lnTo>
                    <a:pt x="165" y="71"/>
                  </a:lnTo>
                  <a:lnTo>
                    <a:pt x="166" y="66"/>
                  </a:lnTo>
                  <a:lnTo>
                    <a:pt x="168" y="56"/>
                  </a:lnTo>
                  <a:lnTo>
                    <a:pt x="170" y="48"/>
                  </a:lnTo>
                  <a:lnTo>
                    <a:pt x="171" y="40"/>
                  </a:lnTo>
                  <a:lnTo>
                    <a:pt x="171" y="34"/>
                  </a:lnTo>
                  <a:lnTo>
                    <a:pt x="170" y="30"/>
                  </a:lnTo>
                  <a:lnTo>
                    <a:pt x="170" y="27"/>
                  </a:lnTo>
                  <a:lnTo>
                    <a:pt x="168" y="25"/>
                  </a:lnTo>
                  <a:lnTo>
                    <a:pt x="168" y="24"/>
                  </a:lnTo>
                  <a:lnTo>
                    <a:pt x="168" y="23"/>
                  </a:lnTo>
                  <a:lnTo>
                    <a:pt x="168" y="22"/>
                  </a:lnTo>
                  <a:lnTo>
                    <a:pt x="168" y="21"/>
                  </a:lnTo>
                  <a:lnTo>
                    <a:pt x="168" y="18"/>
                  </a:lnTo>
                  <a:lnTo>
                    <a:pt x="168" y="16"/>
                  </a:lnTo>
                  <a:lnTo>
                    <a:pt x="167" y="13"/>
                  </a:lnTo>
                  <a:lnTo>
                    <a:pt x="167" y="11"/>
                  </a:lnTo>
                  <a:lnTo>
                    <a:pt x="166" y="7"/>
                  </a:lnTo>
                  <a:lnTo>
                    <a:pt x="160" y="4"/>
                  </a:lnTo>
                  <a:lnTo>
                    <a:pt x="151" y="2"/>
                  </a:lnTo>
                  <a:lnTo>
                    <a:pt x="141" y="1"/>
                  </a:lnTo>
                  <a:lnTo>
                    <a:pt x="131" y="0"/>
                  </a:lnTo>
                  <a:lnTo>
                    <a:pt x="121" y="0"/>
                  </a:lnTo>
                  <a:lnTo>
                    <a:pt x="114" y="0"/>
                  </a:lnTo>
                  <a:lnTo>
                    <a:pt x="109" y="1"/>
                  </a:lnTo>
                  <a:lnTo>
                    <a:pt x="94" y="12"/>
                  </a:lnTo>
                  <a:lnTo>
                    <a:pt x="85" y="21"/>
                  </a:lnTo>
                  <a:lnTo>
                    <a:pt x="83" y="29"/>
                  </a:lnTo>
                  <a:lnTo>
                    <a:pt x="83" y="37"/>
                  </a:lnTo>
                  <a:lnTo>
                    <a:pt x="85" y="45"/>
                  </a:lnTo>
                  <a:lnTo>
                    <a:pt x="88" y="51"/>
                  </a:lnTo>
                  <a:lnTo>
                    <a:pt x="90" y="59"/>
                  </a:lnTo>
                  <a:lnTo>
                    <a:pt x="89" y="66"/>
                  </a:lnTo>
                  <a:lnTo>
                    <a:pt x="86" y="73"/>
                  </a:lnTo>
                  <a:lnTo>
                    <a:pt x="84" y="77"/>
                  </a:lnTo>
                  <a:lnTo>
                    <a:pt x="81" y="81"/>
                  </a:lnTo>
                  <a:lnTo>
                    <a:pt x="79" y="84"/>
                  </a:lnTo>
                  <a:lnTo>
                    <a:pt x="76" y="84"/>
                  </a:lnTo>
                  <a:lnTo>
                    <a:pt x="75" y="85"/>
                  </a:lnTo>
                  <a:lnTo>
                    <a:pt x="73" y="85"/>
                  </a:lnTo>
                  <a:lnTo>
                    <a:pt x="84" y="101"/>
                  </a:lnTo>
                  <a:lnTo>
                    <a:pt x="85" y="102"/>
                  </a:lnTo>
                  <a:lnTo>
                    <a:pt x="85" y="105"/>
                  </a:lnTo>
                  <a:lnTo>
                    <a:pt x="83" y="107"/>
                  </a:lnTo>
                  <a:lnTo>
                    <a:pt x="78" y="112"/>
                  </a:lnTo>
                  <a:lnTo>
                    <a:pt x="69" y="117"/>
                  </a:lnTo>
                  <a:lnTo>
                    <a:pt x="57" y="125"/>
                  </a:lnTo>
                  <a:lnTo>
                    <a:pt x="50" y="132"/>
                  </a:lnTo>
                  <a:lnTo>
                    <a:pt x="45" y="144"/>
                  </a:lnTo>
                  <a:lnTo>
                    <a:pt x="42" y="162"/>
                  </a:lnTo>
                  <a:lnTo>
                    <a:pt x="38" y="180"/>
                  </a:lnTo>
                  <a:lnTo>
                    <a:pt x="36" y="199"/>
                  </a:lnTo>
                  <a:lnTo>
                    <a:pt x="34" y="215"/>
                  </a:lnTo>
                  <a:lnTo>
                    <a:pt x="33" y="227"/>
                  </a:lnTo>
                  <a:lnTo>
                    <a:pt x="33" y="233"/>
                  </a:lnTo>
                  <a:lnTo>
                    <a:pt x="33" y="237"/>
                  </a:lnTo>
                  <a:lnTo>
                    <a:pt x="36" y="245"/>
                  </a:lnTo>
                  <a:lnTo>
                    <a:pt x="38" y="254"/>
                  </a:lnTo>
                  <a:lnTo>
                    <a:pt x="40" y="266"/>
                  </a:lnTo>
                  <a:lnTo>
                    <a:pt x="44" y="278"/>
                  </a:lnTo>
                  <a:lnTo>
                    <a:pt x="48" y="288"/>
                  </a:lnTo>
                  <a:lnTo>
                    <a:pt x="50" y="297"/>
                  </a:lnTo>
                  <a:lnTo>
                    <a:pt x="53" y="303"/>
                  </a:lnTo>
                  <a:lnTo>
                    <a:pt x="48" y="335"/>
                  </a:lnTo>
                  <a:lnTo>
                    <a:pt x="44" y="336"/>
                  </a:lnTo>
                  <a:lnTo>
                    <a:pt x="43" y="339"/>
                  </a:lnTo>
                  <a:lnTo>
                    <a:pt x="40" y="341"/>
                  </a:lnTo>
                  <a:lnTo>
                    <a:pt x="39" y="344"/>
                  </a:lnTo>
                  <a:lnTo>
                    <a:pt x="39" y="347"/>
                  </a:lnTo>
                  <a:lnTo>
                    <a:pt x="38" y="350"/>
                  </a:lnTo>
                  <a:lnTo>
                    <a:pt x="38" y="352"/>
                  </a:lnTo>
                  <a:lnTo>
                    <a:pt x="38" y="353"/>
                  </a:lnTo>
                  <a:lnTo>
                    <a:pt x="0" y="356"/>
                  </a:lnTo>
                  <a:lnTo>
                    <a:pt x="0" y="497"/>
                  </a:lnTo>
                </a:path>
              </a:pathLst>
            </a:custGeom>
            <a:solidFill>
              <a:srgbClr val="4C4C4C"/>
            </a:solidFill>
            <a:ln w="9525" cap="rnd">
              <a:noFill/>
              <a:round/>
              <a:headEnd/>
              <a:tailEnd/>
            </a:ln>
          </p:spPr>
          <p:txBody>
            <a:bodyPr/>
            <a:lstStyle/>
            <a:p>
              <a:endParaRPr lang="ar-SA"/>
            </a:p>
          </p:txBody>
        </p:sp>
        <p:sp>
          <p:nvSpPr>
            <p:cNvPr id="32861" name="Freeform 42"/>
            <p:cNvSpPr>
              <a:spLocks/>
            </p:cNvSpPr>
            <p:nvPr/>
          </p:nvSpPr>
          <p:spPr bwMode="auto">
            <a:xfrm>
              <a:off x="1106" y="3113"/>
              <a:ext cx="234" cy="686"/>
            </a:xfrm>
            <a:custGeom>
              <a:avLst/>
              <a:gdLst>
                <a:gd name="T0" fmla="*/ 215 w 234"/>
                <a:gd name="T1" fmla="*/ 646 h 686"/>
                <a:gd name="T2" fmla="*/ 183 w 234"/>
                <a:gd name="T3" fmla="*/ 613 h 686"/>
                <a:gd name="T4" fmla="*/ 184 w 234"/>
                <a:gd name="T5" fmla="*/ 551 h 686"/>
                <a:gd name="T6" fmla="*/ 192 w 234"/>
                <a:gd name="T7" fmla="*/ 479 h 686"/>
                <a:gd name="T8" fmla="*/ 195 w 234"/>
                <a:gd name="T9" fmla="*/ 471 h 686"/>
                <a:gd name="T10" fmla="*/ 204 w 234"/>
                <a:gd name="T11" fmla="*/ 450 h 686"/>
                <a:gd name="T12" fmla="*/ 190 w 234"/>
                <a:gd name="T13" fmla="*/ 307 h 686"/>
                <a:gd name="T14" fmla="*/ 198 w 234"/>
                <a:gd name="T15" fmla="*/ 325 h 686"/>
                <a:gd name="T16" fmla="*/ 206 w 234"/>
                <a:gd name="T17" fmla="*/ 325 h 686"/>
                <a:gd name="T18" fmla="*/ 211 w 234"/>
                <a:gd name="T19" fmla="*/ 305 h 686"/>
                <a:gd name="T20" fmla="*/ 199 w 234"/>
                <a:gd name="T21" fmla="*/ 272 h 686"/>
                <a:gd name="T22" fmla="*/ 205 w 234"/>
                <a:gd name="T23" fmla="*/ 225 h 686"/>
                <a:gd name="T24" fmla="*/ 187 w 234"/>
                <a:gd name="T25" fmla="*/ 127 h 686"/>
                <a:gd name="T26" fmla="*/ 166 w 234"/>
                <a:gd name="T27" fmla="*/ 107 h 686"/>
                <a:gd name="T28" fmla="*/ 156 w 234"/>
                <a:gd name="T29" fmla="*/ 101 h 686"/>
                <a:gd name="T30" fmla="*/ 164 w 234"/>
                <a:gd name="T31" fmla="*/ 99 h 686"/>
                <a:gd name="T32" fmla="*/ 171 w 234"/>
                <a:gd name="T33" fmla="*/ 84 h 686"/>
                <a:gd name="T34" fmla="*/ 166 w 234"/>
                <a:gd name="T35" fmla="*/ 68 h 686"/>
                <a:gd name="T36" fmla="*/ 154 w 234"/>
                <a:gd name="T37" fmla="*/ 49 h 686"/>
                <a:gd name="T38" fmla="*/ 151 w 234"/>
                <a:gd name="T39" fmla="*/ 30 h 686"/>
                <a:gd name="T40" fmla="*/ 149 w 234"/>
                <a:gd name="T41" fmla="*/ 24 h 686"/>
                <a:gd name="T42" fmla="*/ 147 w 234"/>
                <a:gd name="T43" fmla="*/ 13 h 686"/>
                <a:gd name="T44" fmla="*/ 145 w 234"/>
                <a:gd name="T45" fmla="*/ 1 h 686"/>
                <a:gd name="T46" fmla="*/ 118 w 234"/>
                <a:gd name="T47" fmla="*/ 1 h 686"/>
                <a:gd name="T48" fmla="*/ 95 w 234"/>
                <a:gd name="T49" fmla="*/ 8 h 686"/>
                <a:gd name="T50" fmla="*/ 79 w 234"/>
                <a:gd name="T51" fmla="*/ 34 h 686"/>
                <a:gd name="T52" fmla="*/ 68 w 234"/>
                <a:gd name="T53" fmla="*/ 66 h 686"/>
                <a:gd name="T54" fmla="*/ 57 w 234"/>
                <a:gd name="T55" fmla="*/ 86 h 686"/>
                <a:gd name="T56" fmla="*/ 59 w 234"/>
                <a:gd name="T57" fmla="*/ 97 h 686"/>
                <a:gd name="T58" fmla="*/ 65 w 234"/>
                <a:gd name="T59" fmla="*/ 104 h 686"/>
                <a:gd name="T60" fmla="*/ 59 w 234"/>
                <a:gd name="T61" fmla="*/ 116 h 686"/>
                <a:gd name="T62" fmla="*/ 29 w 234"/>
                <a:gd name="T63" fmla="*/ 178 h 686"/>
                <a:gd name="T64" fmla="*/ 12 w 234"/>
                <a:gd name="T65" fmla="*/ 240 h 686"/>
                <a:gd name="T66" fmla="*/ 16 w 234"/>
                <a:gd name="T67" fmla="*/ 250 h 686"/>
                <a:gd name="T68" fmla="*/ 23 w 234"/>
                <a:gd name="T69" fmla="*/ 265 h 686"/>
                <a:gd name="T70" fmla="*/ 4 w 234"/>
                <a:gd name="T71" fmla="*/ 330 h 686"/>
                <a:gd name="T72" fmla="*/ 1 w 234"/>
                <a:gd name="T73" fmla="*/ 390 h 686"/>
                <a:gd name="T74" fmla="*/ 12 w 234"/>
                <a:gd name="T75" fmla="*/ 400 h 686"/>
                <a:gd name="T76" fmla="*/ 35 w 234"/>
                <a:gd name="T77" fmla="*/ 403 h 686"/>
                <a:gd name="T78" fmla="*/ 39 w 234"/>
                <a:gd name="T79" fmla="*/ 437 h 686"/>
                <a:gd name="T80" fmla="*/ 35 w 234"/>
                <a:gd name="T81" fmla="*/ 462 h 686"/>
                <a:gd name="T82" fmla="*/ 44 w 234"/>
                <a:gd name="T83" fmla="*/ 470 h 686"/>
                <a:gd name="T84" fmla="*/ 64 w 234"/>
                <a:gd name="T85" fmla="*/ 478 h 686"/>
                <a:gd name="T86" fmla="*/ 69 w 234"/>
                <a:gd name="T87" fmla="*/ 489 h 686"/>
                <a:gd name="T88" fmla="*/ 76 w 234"/>
                <a:gd name="T89" fmla="*/ 515 h 686"/>
                <a:gd name="T90" fmla="*/ 76 w 234"/>
                <a:gd name="T91" fmla="*/ 520 h 686"/>
                <a:gd name="T92" fmla="*/ 73 w 234"/>
                <a:gd name="T93" fmla="*/ 537 h 686"/>
                <a:gd name="T94" fmla="*/ 75 w 234"/>
                <a:gd name="T95" fmla="*/ 574 h 686"/>
                <a:gd name="T96" fmla="*/ 86 w 234"/>
                <a:gd name="T97" fmla="*/ 611 h 686"/>
                <a:gd name="T98" fmla="*/ 80 w 234"/>
                <a:gd name="T99" fmla="*/ 675 h 686"/>
                <a:gd name="T100" fmla="*/ 91 w 234"/>
                <a:gd name="T101" fmla="*/ 683 h 686"/>
                <a:gd name="T102" fmla="*/ 106 w 234"/>
                <a:gd name="T103" fmla="*/ 680 h 686"/>
                <a:gd name="T104" fmla="*/ 112 w 234"/>
                <a:gd name="T105" fmla="*/ 662 h 686"/>
                <a:gd name="T106" fmla="*/ 105 w 234"/>
                <a:gd name="T107" fmla="*/ 609 h 686"/>
                <a:gd name="T108" fmla="*/ 141 w 234"/>
                <a:gd name="T109" fmla="*/ 497 h 686"/>
                <a:gd name="T110" fmla="*/ 142 w 234"/>
                <a:gd name="T111" fmla="*/ 519 h 686"/>
                <a:gd name="T112" fmla="*/ 147 w 234"/>
                <a:gd name="T113" fmla="*/ 554 h 686"/>
                <a:gd name="T114" fmla="*/ 156 w 234"/>
                <a:gd name="T115" fmla="*/ 598 h 686"/>
                <a:gd name="T116" fmla="*/ 156 w 234"/>
                <a:gd name="T117" fmla="*/ 655 h 686"/>
                <a:gd name="T118" fmla="*/ 171 w 234"/>
                <a:gd name="T119" fmla="*/ 654 h 686"/>
                <a:gd name="T120" fmla="*/ 188 w 234"/>
                <a:gd name="T121" fmla="*/ 663 h 686"/>
                <a:gd name="T122" fmla="*/ 210 w 234"/>
                <a:gd name="T123" fmla="*/ 672 h 686"/>
                <a:gd name="T124" fmla="*/ 229 w 234"/>
                <a:gd name="T125" fmla="*/ 670 h 68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34"/>
                <a:gd name="T190" fmla="*/ 0 h 686"/>
                <a:gd name="T191" fmla="*/ 234 w 234"/>
                <a:gd name="T192" fmla="*/ 686 h 68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34" h="686">
                  <a:moveTo>
                    <a:pt x="230" y="656"/>
                  </a:moveTo>
                  <a:lnTo>
                    <a:pt x="228" y="655"/>
                  </a:lnTo>
                  <a:lnTo>
                    <a:pt x="223" y="651"/>
                  </a:lnTo>
                  <a:lnTo>
                    <a:pt x="215" y="646"/>
                  </a:lnTo>
                  <a:lnTo>
                    <a:pt x="205" y="639"/>
                  </a:lnTo>
                  <a:lnTo>
                    <a:pt x="197" y="631"/>
                  </a:lnTo>
                  <a:lnTo>
                    <a:pt x="189" y="623"/>
                  </a:lnTo>
                  <a:lnTo>
                    <a:pt x="183" y="613"/>
                  </a:lnTo>
                  <a:lnTo>
                    <a:pt x="182" y="603"/>
                  </a:lnTo>
                  <a:lnTo>
                    <a:pt x="182" y="590"/>
                  </a:lnTo>
                  <a:lnTo>
                    <a:pt x="183" y="572"/>
                  </a:lnTo>
                  <a:lnTo>
                    <a:pt x="184" y="551"/>
                  </a:lnTo>
                  <a:lnTo>
                    <a:pt x="187" y="530"/>
                  </a:lnTo>
                  <a:lnTo>
                    <a:pt x="188" y="509"/>
                  </a:lnTo>
                  <a:lnTo>
                    <a:pt x="190" y="491"/>
                  </a:lnTo>
                  <a:lnTo>
                    <a:pt x="192" y="479"/>
                  </a:lnTo>
                  <a:lnTo>
                    <a:pt x="192" y="474"/>
                  </a:lnTo>
                  <a:lnTo>
                    <a:pt x="193" y="474"/>
                  </a:lnTo>
                  <a:lnTo>
                    <a:pt x="194" y="474"/>
                  </a:lnTo>
                  <a:lnTo>
                    <a:pt x="195" y="471"/>
                  </a:lnTo>
                  <a:lnTo>
                    <a:pt x="198" y="469"/>
                  </a:lnTo>
                  <a:lnTo>
                    <a:pt x="200" y="465"/>
                  </a:lnTo>
                  <a:lnTo>
                    <a:pt x="202" y="459"/>
                  </a:lnTo>
                  <a:lnTo>
                    <a:pt x="204" y="450"/>
                  </a:lnTo>
                  <a:lnTo>
                    <a:pt x="205" y="439"/>
                  </a:lnTo>
                  <a:lnTo>
                    <a:pt x="190" y="307"/>
                  </a:lnTo>
                  <a:lnTo>
                    <a:pt x="190" y="305"/>
                  </a:lnTo>
                  <a:lnTo>
                    <a:pt x="190" y="307"/>
                  </a:lnTo>
                  <a:lnTo>
                    <a:pt x="192" y="310"/>
                  </a:lnTo>
                  <a:lnTo>
                    <a:pt x="193" y="315"/>
                  </a:lnTo>
                  <a:lnTo>
                    <a:pt x="195" y="320"/>
                  </a:lnTo>
                  <a:lnTo>
                    <a:pt x="198" y="325"/>
                  </a:lnTo>
                  <a:lnTo>
                    <a:pt x="200" y="329"/>
                  </a:lnTo>
                  <a:lnTo>
                    <a:pt x="203" y="330"/>
                  </a:lnTo>
                  <a:lnTo>
                    <a:pt x="205" y="329"/>
                  </a:lnTo>
                  <a:lnTo>
                    <a:pt x="206" y="325"/>
                  </a:lnTo>
                  <a:lnTo>
                    <a:pt x="209" y="322"/>
                  </a:lnTo>
                  <a:lnTo>
                    <a:pt x="210" y="317"/>
                  </a:lnTo>
                  <a:lnTo>
                    <a:pt x="211" y="312"/>
                  </a:lnTo>
                  <a:lnTo>
                    <a:pt x="211" y="305"/>
                  </a:lnTo>
                  <a:lnTo>
                    <a:pt x="210" y="299"/>
                  </a:lnTo>
                  <a:lnTo>
                    <a:pt x="209" y="293"/>
                  </a:lnTo>
                  <a:lnTo>
                    <a:pt x="205" y="284"/>
                  </a:lnTo>
                  <a:lnTo>
                    <a:pt x="199" y="272"/>
                  </a:lnTo>
                  <a:lnTo>
                    <a:pt x="199" y="262"/>
                  </a:lnTo>
                  <a:lnTo>
                    <a:pt x="200" y="252"/>
                  </a:lnTo>
                  <a:lnTo>
                    <a:pt x="204" y="241"/>
                  </a:lnTo>
                  <a:lnTo>
                    <a:pt x="205" y="225"/>
                  </a:lnTo>
                  <a:lnTo>
                    <a:pt x="205" y="204"/>
                  </a:lnTo>
                  <a:lnTo>
                    <a:pt x="200" y="174"/>
                  </a:lnTo>
                  <a:lnTo>
                    <a:pt x="190" y="135"/>
                  </a:lnTo>
                  <a:lnTo>
                    <a:pt x="187" y="127"/>
                  </a:lnTo>
                  <a:lnTo>
                    <a:pt x="183" y="122"/>
                  </a:lnTo>
                  <a:lnTo>
                    <a:pt x="177" y="116"/>
                  </a:lnTo>
                  <a:lnTo>
                    <a:pt x="171" y="111"/>
                  </a:lnTo>
                  <a:lnTo>
                    <a:pt x="166" y="107"/>
                  </a:lnTo>
                  <a:lnTo>
                    <a:pt x="161" y="104"/>
                  </a:lnTo>
                  <a:lnTo>
                    <a:pt x="157" y="102"/>
                  </a:lnTo>
                  <a:lnTo>
                    <a:pt x="156" y="101"/>
                  </a:lnTo>
                  <a:lnTo>
                    <a:pt x="158" y="101"/>
                  </a:lnTo>
                  <a:lnTo>
                    <a:pt x="159" y="101"/>
                  </a:lnTo>
                  <a:lnTo>
                    <a:pt x="162" y="100"/>
                  </a:lnTo>
                  <a:lnTo>
                    <a:pt x="164" y="99"/>
                  </a:lnTo>
                  <a:lnTo>
                    <a:pt x="167" y="96"/>
                  </a:lnTo>
                  <a:lnTo>
                    <a:pt x="169" y="92"/>
                  </a:lnTo>
                  <a:lnTo>
                    <a:pt x="171" y="89"/>
                  </a:lnTo>
                  <a:lnTo>
                    <a:pt x="171" y="84"/>
                  </a:lnTo>
                  <a:lnTo>
                    <a:pt x="171" y="80"/>
                  </a:lnTo>
                  <a:lnTo>
                    <a:pt x="169" y="75"/>
                  </a:lnTo>
                  <a:lnTo>
                    <a:pt x="167" y="71"/>
                  </a:lnTo>
                  <a:lnTo>
                    <a:pt x="166" y="68"/>
                  </a:lnTo>
                  <a:lnTo>
                    <a:pt x="163" y="63"/>
                  </a:lnTo>
                  <a:lnTo>
                    <a:pt x="161" y="59"/>
                  </a:lnTo>
                  <a:lnTo>
                    <a:pt x="157" y="54"/>
                  </a:lnTo>
                  <a:lnTo>
                    <a:pt x="154" y="49"/>
                  </a:lnTo>
                  <a:lnTo>
                    <a:pt x="153" y="44"/>
                  </a:lnTo>
                  <a:lnTo>
                    <a:pt x="152" y="39"/>
                  </a:lnTo>
                  <a:lnTo>
                    <a:pt x="151" y="34"/>
                  </a:lnTo>
                  <a:lnTo>
                    <a:pt x="151" y="30"/>
                  </a:lnTo>
                  <a:lnTo>
                    <a:pt x="151" y="28"/>
                  </a:lnTo>
                  <a:lnTo>
                    <a:pt x="151" y="26"/>
                  </a:lnTo>
                  <a:lnTo>
                    <a:pt x="149" y="24"/>
                  </a:lnTo>
                  <a:lnTo>
                    <a:pt x="149" y="23"/>
                  </a:lnTo>
                  <a:lnTo>
                    <a:pt x="149" y="21"/>
                  </a:lnTo>
                  <a:lnTo>
                    <a:pt x="148" y="17"/>
                  </a:lnTo>
                  <a:lnTo>
                    <a:pt x="147" y="13"/>
                  </a:lnTo>
                  <a:lnTo>
                    <a:pt x="147" y="9"/>
                  </a:lnTo>
                  <a:lnTo>
                    <a:pt x="147" y="6"/>
                  </a:lnTo>
                  <a:lnTo>
                    <a:pt x="147" y="3"/>
                  </a:lnTo>
                  <a:lnTo>
                    <a:pt x="145" y="1"/>
                  </a:lnTo>
                  <a:lnTo>
                    <a:pt x="141" y="0"/>
                  </a:lnTo>
                  <a:lnTo>
                    <a:pt x="135" y="0"/>
                  </a:lnTo>
                  <a:lnTo>
                    <a:pt x="127" y="0"/>
                  </a:lnTo>
                  <a:lnTo>
                    <a:pt x="118" y="1"/>
                  </a:lnTo>
                  <a:lnTo>
                    <a:pt x="111" y="2"/>
                  </a:lnTo>
                  <a:lnTo>
                    <a:pt x="105" y="3"/>
                  </a:lnTo>
                  <a:lnTo>
                    <a:pt x="99" y="4"/>
                  </a:lnTo>
                  <a:lnTo>
                    <a:pt x="95" y="8"/>
                  </a:lnTo>
                  <a:lnTo>
                    <a:pt x="91" y="12"/>
                  </a:lnTo>
                  <a:lnTo>
                    <a:pt x="86" y="18"/>
                  </a:lnTo>
                  <a:lnTo>
                    <a:pt x="83" y="26"/>
                  </a:lnTo>
                  <a:lnTo>
                    <a:pt x="79" y="34"/>
                  </a:lnTo>
                  <a:lnTo>
                    <a:pt x="75" y="43"/>
                  </a:lnTo>
                  <a:lnTo>
                    <a:pt x="73" y="52"/>
                  </a:lnTo>
                  <a:lnTo>
                    <a:pt x="70" y="59"/>
                  </a:lnTo>
                  <a:lnTo>
                    <a:pt x="68" y="66"/>
                  </a:lnTo>
                  <a:lnTo>
                    <a:pt x="65" y="73"/>
                  </a:lnTo>
                  <a:lnTo>
                    <a:pt x="61" y="78"/>
                  </a:lnTo>
                  <a:lnTo>
                    <a:pt x="59" y="82"/>
                  </a:lnTo>
                  <a:lnTo>
                    <a:pt x="57" y="86"/>
                  </a:lnTo>
                  <a:lnTo>
                    <a:pt x="54" y="89"/>
                  </a:lnTo>
                  <a:lnTo>
                    <a:pt x="53" y="90"/>
                  </a:lnTo>
                  <a:lnTo>
                    <a:pt x="52" y="90"/>
                  </a:lnTo>
                  <a:lnTo>
                    <a:pt x="59" y="97"/>
                  </a:lnTo>
                  <a:lnTo>
                    <a:pt x="60" y="99"/>
                  </a:lnTo>
                  <a:lnTo>
                    <a:pt x="61" y="100"/>
                  </a:lnTo>
                  <a:lnTo>
                    <a:pt x="64" y="101"/>
                  </a:lnTo>
                  <a:lnTo>
                    <a:pt x="65" y="104"/>
                  </a:lnTo>
                  <a:lnTo>
                    <a:pt x="66" y="106"/>
                  </a:lnTo>
                  <a:lnTo>
                    <a:pt x="66" y="110"/>
                  </a:lnTo>
                  <a:lnTo>
                    <a:pt x="64" y="112"/>
                  </a:lnTo>
                  <a:lnTo>
                    <a:pt x="59" y="116"/>
                  </a:lnTo>
                  <a:lnTo>
                    <a:pt x="53" y="123"/>
                  </a:lnTo>
                  <a:lnTo>
                    <a:pt x="45" y="138"/>
                  </a:lnTo>
                  <a:lnTo>
                    <a:pt x="37" y="157"/>
                  </a:lnTo>
                  <a:lnTo>
                    <a:pt x="29" y="178"/>
                  </a:lnTo>
                  <a:lnTo>
                    <a:pt x="23" y="200"/>
                  </a:lnTo>
                  <a:lnTo>
                    <a:pt x="17" y="219"/>
                  </a:lnTo>
                  <a:lnTo>
                    <a:pt x="13" y="232"/>
                  </a:lnTo>
                  <a:lnTo>
                    <a:pt x="12" y="240"/>
                  </a:lnTo>
                  <a:lnTo>
                    <a:pt x="12" y="241"/>
                  </a:lnTo>
                  <a:lnTo>
                    <a:pt x="13" y="244"/>
                  </a:lnTo>
                  <a:lnTo>
                    <a:pt x="14" y="247"/>
                  </a:lnTo>
                  <a:lnTo>
                    <a:pt x="16" y="250"/>
                  </a:lnTo>
                  <a:lnTo>
                    <a:pt x="17" y="253"/>
                  </a:lnTo>
                  <a:lnTo>
                    <a:pt x="19" y="257"/>
                  </a:lnTo>
                  <a:lnTo>
                    <a:pt x="21" y="261"/>
                  </a:lnTo>
                  <a:lnTo>
                    <a:pt x="23" y="265"/>
                  </a:lnTo>
                  <a:lnTo>
                    <a:pt x="13" y="299"/>
                  </a:lnTo>
                  <a:lnTo>
                    <a:pt x="11" y="305"/>
                  </a:lnTo>
                  <a:lnTo>
                    <a:pt x="7" y="315"/>
                  </a:lnTo>
                  <a:lnTo>
                    <a:pt x="4" y="330"/>
                  </a:lnTo>
                  <a:lnTo>
                    <a:pt x="2" y="348"/>
                  </a:lnTo>
                  <a:lnTo>
                    <a:pt x="1" y="364"/>
                  </a:lnTo>
                  <a:lnTo>
                    <a:pt x="0" y="379"/>
                  </a:lnTo>
                  <a:lnTo>
                    <a:pt x="1" y="390"/>
                  </a:lnTo>
                  <a:lnTo>
                    <a:pt x="3" y="396"/>
                  </a:lnTo>
                  <a:lnTo>
                    <a:pt x="4" y="397"/>
                  </a:lnTo>
                  <a:lnTo>
                    <a:pt x="8" y="398"/>
                  </a:lnTo>
                  <a:lnTo>
                    <a:pt x="12" y="400"/>
                  </a:lnTo>
                  <a:lnTo>
                    <a:pt x="17" y="401"/>
                  </a:lnTo>
                  <a:lnTo>
                    <a:pt x="23" y="402"/>
                  </a:lnTo>
                  <a:lnTo>
                    <a:pt x="29" y="403"/>
                  </a:lnTo>
                  <a:lnTo>
                    <a:pt x="35" y="403"/>
                  </a:lnTo>
                  <a:lnTo>
                    <a:pt x="43" y="405"/>
                  </a:lnTo>
                  <a:lnTo>
                    <a:pt x="42" y="416"/>
                  </a:lnTo>
                  <a:lnTo>
                    <a:pt x="40" y="427"/>
                  </a:lnTo>
                  <a:lnTo>
                    <a:pt x="39" y="437"/>
                  </a:lnTo>
                  <a:lnTo>
                    <a:pt x="38" y="445"/>
                  </a:lnTo>
                  <a:lnTo>
                    <a:pt x="37" y="453"/>
                  </a:lnTo>
                  <a:lnTo>
                    <a:pt x="35" y="459"/>
                  </a:lnTo>
                  <a:lnTo>
                    <a:pt x="35" y="462"/>
                  </a:lnTo>
                  <a:lnTo>
                    <a:pt x="35" y="463"/>
                  </a:lnTo>
                  <a:lnTo>
                    <a:pt x="37" y="464"/>
                  </a:lnTo>
                  <a:lnTo>
                    <a:pt x="40" y="466"/>
                  </a:lnTo>
                  <a:lnTo>
                    <a:pt x="44" y="470"/>
                  </a:lnTo>
                  <a:lnTo>
                    <a:pt x="50" y="473"/>
                  </a:lnTo>
                  <a:lnTo>
                    <a:pt x="55" y="476"/>
                  </a:lnTo>
                  <a:lnTo>
                    <a:pt x="60" y="478"/>
                  </a:lnTo>
                  <a:lnTo>
                    <a:pt x="64" y="478"/>
                  </a:lnTo>
                  <a:lnTo>
                    <a:pt x="65" y="474"/>
                  </a:lnTo>
                  <a:lnTo>
                    <a:pt x="65" y="478"/>
                  </a:lnTo>
                  <a:lnTo>
                    <a:pt x="66" y="483"/>
                  </a:lnTo>
                  <a:lnTo>
                    <a:pt x="69" y="489"/>
                  </a:lnTo>
                  <a:lnTo>
                    <a:pt x="71" y="496"/>
                  </a:lnTo>
                  <a:lnTo>
                    <a:pt x="74" y="504"/>
                  </a:lnTo>
                  <a:lnTo>
                    <a:pt x="75" y="510"/>
                  </a:lnTo>
                  <a:lnTo>
                    <a:pt x="76" y="515"/>
                  </a:lnTo>
                  <a:lnTo>
                    <a:pt x="78" y="516"/>
                  </a:lnTo>
                  <a:lnTo>
                    <a:pt x="76" y="517"/>
                  </a:lnTo>
                  <a:lnTo>
                    <a:pt x="76" y="520"/>
                  </a:lnTo>
                  <a:lnTo>
                    <a:pt x="75" y="522"/>
                  </a:lnTo>
                  <a:lnTo>
                    <a:pt x="74" y="527"/>
                  </a:lnTo>
                  <a:lnTo>
                    <a:pt x="74" y="531"/>
                  </a:lnTo>
                  <a:lnTo>
                    <a:pt x="73" y="537"/>
                  </a:lnTo>
                  <a:lnTo>
                    <a:pt x="71" y="543"/>
                  </a:lnTo>
                  <a:lnTo>
                    <a:pt x="71" y="552"/>
                  </a:lnTo>
                  <a:lnTo>
                    <a:pt x="74" y="562"/>
                  </a:lnTo>
                  <a:lnTo>
                    <a:pt x="75" y="574"/>
                  </a:lnTo>
                  <a:lnTo>
                    <a:pt x="79" y="585"/>
                  </a:lnTo>
                  <a:lnTo>
                    <a:pt x="81" y="597"/>
                  </a:lnTo>
                  <a:lnTo>
                    <a:pt x="84" y="605"/>
                  </a:lnTo>
                  <a:lnTo>
                    <a:pt x="86" y="611"/>
                  </a:lnTo>
                  <a:lnTo>
                    <a:pt x="86" y="614"/>
                  </a:lnTo>
                  <a:lnTo>
                    <a:pt x="75" y="637"/>
                  </a:lnTo>
                  <a:lnTo>
                    <a:pt x="79" y="675"/>
                  </a:lnTo>
                  <a:lnTo>
                    <a:pt x="80" y="675"/>
                  </a:lnTo>
                  <a:lnTo>
                    <a:pt x="81" y="677"/>
                  </a:lnTo>
                  <a:lnTo>
                    <a:pt x="84" y="680"/>
                  </a:lnTo>
                  <a:lnTo>
                    <a:pt x="87" y="682"/>
                  </a:lnTo>
                  <a:lnTo>
                    <a:pt x="91" y="683"/>
                  </a:lnTo>
                  <a:lnTo>
                    <a:pt x="95" y="685"/>
                  </a:lnTo>
                  <a:lnTo>
                    <a:pt x="99" y="685"/>
                  </a:lnTo>
                  <a:lnTo>
                    <a:pt x="102" y="683"/>
                  </a:lnTo>
                  <a:lnTo>
                    <a:pt x="106" y="680"/>
                  </a:lnTo>
                  <a:lnTo>
                    <a:pt x="109" y="676"/>
                  </a:lnTo>
                  <a:lnTo>
                    <a:pt x="110" y="671"/>
                  </a:lnTo>
                  <a:lnTo>
                    <a:pt x="111" y="667"/>
                  </a:lnTo>
                  <a:lnTo>
                    <a:pt x="112" y="662"/>
                  </a:lnTo>
                  <a:lnTo>
                    <a:pt x="114" y="660"/>
                  </a:lnTo>
                  <a:lnTo>
                    <a:pt x="114" y="657"/>
                  </a:lnTo>
                  <a:lnTo>
                    <a:pt x="114" y="656"/>
                  </a:lnTo>
                  <a:lnTo>
                    <a:pt x="105" y="609"/>
                  </a:lnTo>
                  <a:lnTo>
                    <a:pt x="120" y="515"/>
                  </a:lnTo>
                  <a:lnTo>
                    <a:pt x="123" y="496"/>
                  </a:lnTo>
                  <a:lnTo>
                    <a:pt x="141" y="496"/>
                  </a:lnTo>
                  <a:lnTo>
                    <a:pt x="141" y="497"/>
                  </a:lnTo>
                  <a:lnTo>
                    <a:pt x="141" y="500"/>
                  </a:lnTo>
                  <a:lnTo>
                    <a:pt x="141" y="505"/>
                  </a:lnTo>
                  <a:lnTo>
                    <a:pt x="142" y="511"/>
                  </a:lnTo>
                  <a:lnTo>
                    <a:pt x="142" y="519"/>
                  </a:lnTo>
                  <a:lnTo>
                    <a:pt x="142" y="526"/>
                  </a:lnTo>
                  <a:lnTo>
                    <a:pt x="143" y="535"/>
                  </a:lnTo>
                  <a:lnTo>
                    <a:pt x="145" y="543"/>
                  </a:lnTo>
                  <a:lnTo>
                    <a:pt x="147" y="554"/>
                  </a:lnTo>
                  <a:lnTo>
                    <a:pt x="148" y="566"/>
                  </a:lnTo>
                  <a:lnTo>
                    <a:pt x="151" y="578"/>
                  </a:lnTo>
                  <a:lnTo>
                    <a:pt x="153" y="588"/>
                  </a:lnTo>
                  <a:lnTo>
                    <a:pt x="156" y="598"/>
                  </a:lnTo>
                  <a:lnTo>
                    <a:pt x="158" y="605"/>
                  </a:lnTo>
                  <a:lnTo>
                    <a:pt x="158" y="610"/>
                  </a:lnTo>
                  <a:lnTo>
                    <a:pt x="159" y="613"/>
                  </a:lnTo>
                  <a:lnTo>
                    <a:pt x="156" y="655"/>
                  </a:lnTo>
                  <a:lnTo>
                    <a:pt x="168" y="657"/>
                  </a:lnTo>
                  <a:lnTo>
                    <a:pt x="168" y="652"/>
                  </a:lnTo>
                  <a:lnTo>
                    <a:pt x="169" y="652"/>
                  </a:lnTo>
                  <a:lnTo>
                    <a:pt x="171" y="654"/>
                  </a:lnTo>
                  <a:lnTo>
                    <a:pt x="174" y="656"/>
                  </a:lnTo>
                  <a:lnTo>
                    <a:pt x="178" y="657"/>
                  </a:lnTo>
                  <a:lnTo>
                    <a:pt x="183" y="661"/>
                  </a:lnTo>
                  <a:lnTo>
                    <a:pt x="188" y="663"/>
                  </a:lnTo>
                  <a:lnTo>
                    <a:pt x="194" y="666"/>
                  </a:lnTo>
                  <a:lnTo>
                    <a:pt x="199" y="668"/>
                  </a:lnTo>
                  <a:lnTo>
                    <a:pt x="205" y="671"/>
                  </a:lnTo>
                  <a:lnTo>
                    <a:pt x="210" y="672"/>
                  </a:lnTo>
                  <a:lnTo>
                    <a:pt x="216" y="672"/>
                  </a:lnTo>
                  <a:lnTo>
                    <a:pt x="221" y="671"/>
                  </a:lnTo>
                  <a:lnTo>
                    <a:pt x="225" y="671"/>
                  </a:lnTo>
                  <a:lnTo>
                    <a:pt x="229" y="670"/>
                  </a:lnTo>
                  <a:lnTo>
                    <a:pt x="231" y="670"/>
                  </a:lnTo>
                  <a:lnTo>
                    <a:pt x="233" y="668"/>
                  </a:lnTo>
                  <a:lnTo>
                    <a:pt x="230" y="656"/>
                  </a:lnTo>
                </a:path>
              </a:pathLst>
            </a:custGeom>
            <a:solidFill>
              <a:srgbClr val="FF9900"/>
            </a:solidFill>
            <a:ln w="9525" cap="rnd">
              <a:noFill/>
              <a:round/>
              <a:headEnd/>
              <a:tailEnd/>
            </a:ln>
          </p:spPr>
          <p:txBody>
            <a:bodyPr/>
            <a:lstStyle/>
            <a:p>
              <a:endParaRPr lang="ar-SA"/>
            </a:p>
          </p:txBody>
        </p:sp>
        <p:sp>
          <p:nvSpPr>
            <p:cNvPr id="32862" name="Freeform 43"/>
            <p:cNvSpPr>
              <a:spLocks/>
            </p:cNvSpPr>
            <p:nvPr/>
          </p:nvSpPr>
          <p:spPr bwMode="auto">
            <a:xfrm>
              <a:off x="1477" y="3082"/>
              <a:ext cx="220" cy="717"/>
            </a:xfrm>
            <a:custGeom>
              <a:avLst/>
              <a:gdLst>
                <a:gd name="T0" fmla="*/ 219 w 220"/>
                <a:gd name="T1" fmla="*/ 600 h 717"/>
                <a:gd name="T2" fmla="*/ 202 w 220"/>
                <a:gd name="T3" fmla="*/ 416 h 717"/>
                <a:gd name="T4" fmla="*/ 207 w 220"/>
                <a:gd name="T5" fmla="*/ 408 h 717"/>
                <a:gd name="T6" fmla="*/ 211 w 220"/>
                <a:gd name="T7" fmla="*/ 402 h 717"/>
                <a:gd name="T8" fmla="*/ 209 w 220"/>
                <a:gd name="T9" fmla="*/ 380 h 717"/>
                <a:gd name="T10" fmla="*/ 210 w 220"/>
                <a:gd name="T11" fmla="*/ 297 h 717"/>
                <a:gd name="T12" fmla="*/ 206 w 220"/>
                <a:gd name="T13" fmla="*/ 236 h 717"/>
                <a:gd name="T14" fmla="*/ 196 w 220"/>
                <a:gd name="T15" fmla="*/ 167 h 717"/>
                <a:gd name="T16" fmla="*/ 174 w 220"/>
                <a:gd name="T17" fmla="*/ 137 h 717"/>
                <a:gd name="T18" fmla="*/ 142 w 220"/>
                <a:gd name="T19" fmla="*/ 115 h 717"/>
                <a:gd name="T20" fmla="*/ 126 w 220"/>
                <a:gd name="T21" fmla="*/ 105 h 717"/>
                <a:gd name="T22" fmla="*/ 138 w 220"/>
                <a:gd name="T23" fmla="*/ 64 h 717"/>
                <a:gd name="T24" fmla="*/ 141 w 220"/>
                <a:gd name="T25" fmla="*/ 49 h 717"/>
                <a:gd name="T26" fmla="*/ 138 w 220"/>
                <a:gd name="T27" fmla="*/ 28 h 717"/>
                <a:gd name="T28" fmla="*/ 128 w 220"/>
                <a:gd name="T29" fmla="*/ 12 h 717"/>
                <a:gd name="T30" fmla="*/ 121 w 220"/>
                <a:gd name="T31" fmla="*/ 3 h 717"/>
                <a:gd name="T32" fmla="*/ 100 w 220"/>
                <a:gd name="T33" fmla="*/ 0 h 717"/>
                <a:gd name="T34" fmla="*/ 77 w 220"/>
                <a:gd name="T35" fmla="*/ 2 h 717"/>
                <a:gd name="T36" fmla="*/ 71 w 220"/>
                <a:gd name="T37" fmla="*/ 8 h 717"/>
                <a:gd name="T38" fmla="*/ 59 w 220"/>
                <a:gd name="T39" fmla="*/ 21 h 717"/>
                <a:gd name="T40" fmla="*/ 58 w 220"/>
                <a:gd name="T41" fmla="*/ 42 h 717"/>
                <a:gd name="T42" fmla="*/ 60 w 220"/>
                <a:gd name="T43" fmla="*/ 59 h 717"/>
                <a:gd name="T44" fmla="*/ 77 w 220"/>
                <a:gd name="T45" fmla="*/ 105 h 717"/>
                <a:gd name="T46" fmla="*/ 58 w 220"/>
                <a:gd name="T47" fmla="*/ 117 h 717"/>
                <a:gd name="T48" fmla="*/ 27 w 220"/>
                <a:gd name="T49" fmla="*/ 139 h 717"/>
                <a:gd name="T50" fmla="*/ 16 w 220"/>
                <a:gd name="T51" fmla="*/ 157 h 717"/>
                <a:gd name="T52" fmla="*/ 9 w 220"/>
                <a:gd name="T53" fmla="*/ 211 h 717"/>
                <a:gd name="T54" fmla="*/ 3 w 220"/>
                <a:gd name="T55" fmla="*/ 268 h 717"/>
                <a:gd name="T56" fmla="*/ 2 w 220"/>
                <a:gd name="T57" fmla="*/ 298 h 717"/>
                <a:gd name="T58" fmla="*/ 0 w 220"/>
                <a:gd name="T59" fmla="*/ 354 h 717"/>
                <a:gd name="T60" fmla="*/ 3 w 220"/>
                <a:gd name="T61" fmla="*/ 402 h 717"/>
                <a:gd name="T62" fmla="*/ 13 w 220"/>
                <a:gd name="T63" fmla="*/ 411 h 717"/>
                <a:gd name="T64" fmla="*/ 24 w 220"/>
                <a:gd name="T65" fmla="*/ 412 h 717"/>
                <a:gd name="T66" fmla="*/ 14 w 220"/>
                <a:gd name="T67" fmla="*/ 393 h 717"/>
                <a:gd name="T68" fmla="*/ 63 w 220"/>
                <a:gd name="T69" fmla="*/ 666 h 717"/>
                <a:gd name="T70" fmla="*/ 71 w 220"/>
                <a:gd name="T71" fmla="*/ 713 h 717"/>
                <a:gd name="T72" fmla="*/ 107 w 220"/>
                <a:gd name="T73" fmla="*/ 694 h 717"/>
                <a:gd name="T74" fmla="*/ 128 w 220"/>
                <a:gd name="T75" fmla="*/ 706 h 717"/>
                <a:gd name="T76" fmla="*/ 148 w 220"/>
                <a:gd name="T77" fmla="*/ 714 h 717"/>
                <a:gd name="T78" fmla="*/ 162 w 220"/>
                <a:gd name="T79" fmla="*/ 714 h 717"/>
                <a:gd name="T80" fmla="*/ 173 w 220"/>
                <a:gd name="T81" fmla="*/ 712 h 717"/>
                <a:gd name="T82" fmla="*/ 168 w 220"/>
                <a:gd name="T83" fmla="*/ 685 h 717"/>
                <a:gd name="T84" fmla="*/ 178 w 220"/>
                <a:gd name="T85" fmla="*/ 392 h 717"/>
                <a:gd name="T86" fmla="*/ 184 w 220"/>
                <a:gd name="T87" fmla="*/ 408 h 717"/>
                <a:gd name="T88" fmla="*/ 185 w 220"/>
                <a:gd name="T89" fmla="*/ 410 h 717"/>
                <a:gd name="T90" fmla="*/ 188 w 220"/>
                <a:gd name="T91" fmla="*/ 412 h 717"/>
                <a:gd name="T92" fmla="*/ 190 w 220"/>
                <a:gd name="T93" fmla="*/ 429 h 71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20"/>
                <a:gd name="T142" fmla="*/ 0 h 717"/>
                <a:gd name="T143" fmla="*/ 220 w 220"/>
                <a:gd name="T144" fmla="*/ 717 h 71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20" h="717">
                  <a:moveTo>
                    <a:pt x="175" y="429"/>
                  </a:moveTo>
                  <a:lnTo>
                    <a:pt x="175" y="600"/>
                  </a:lnTo>
                  <a:lnTo>
                    <a:pt x="219" y="600"/>
                  </a:lnTo>
                  <a:lnTo>
                    <a:pt x="219" y="429"/>
                  </a:lnTo>
                  <a:lnTo>
                    <a:pt x="202" y="429"/>
                  </a:lnTo>
                  <a:lnTo>
                    <a:pt x="202" y="416"/>
                  </a:lnTo>
                  <a:lnTo>
                    <a:pt x="204" y="413"/>
                  </a:lnTo>
                  <a:lnTo>
                    <a:pt x="206" y="411"/>
                  </a:lnTo>
                  <a:lnTo>
                    <a:pt x="207" y="408"/>
                  </a:lnTo>
                  <a:lnTo>
                    <a:pt x="210" y="406"/>
                  </a:lnTo>
                  <a:lnTo>
                    <a:pt x="211" y="403"/>
                  </a:lnTo>
                  <a:lnTo>
                    <a:pt x="211" y="402"/>
                  </a:lnTo>
                  <a:lnTo>
                    <a:pt x="212" y="400"/>
                  </a:lnTo>
                  <a:lnTo>
                    <a:pt x="209" y="380"/>
                  </a:lnTo>
                  <a:lnTo>
                    <a:pt x="210" y="302"/>
                  </a:lnTo>
                  <a:lnTo>
                    <a:pt x="210" y="297"/>
                  </a:lnTo>
                  <a:lnTo>
                    <a:pt x="209" y="282"/>
                  </a:lnTo>
                  <a:lnTo>
                    <a:pt x="209" y="261"/>
                  </a:lnTo>
                  <a:lnTo>
                    <a:pt x="206" y="236"/>
                  </a:lnTo>
                  <a:lnTo>
                    <a:pt x="204" y="210"/>
                  </a:lnTo>
                  <a:lnTo>
                    <a:pt x="201" y="187"/>
                  </a:lnTo>
                  <a:lnTo>
                    <a:pt x="196" y="167"/>
                  </a:lnTo>
                  <a:lnTo>
                    <a:pt x="191" y="154"/>
                  </a:lnTo>
                  <a:lnTo>
                    <a:pt x="184" y="146"/>
                  </a:lnTo>
                  <a:lnTo>
                    <a:pt x="174" y="137"/>
                  </a:lnTo>
                  <a:lnTo>
                    <a:pt x="163" y="130"/>
                  </a:lnTo>
                  <a:lnTo>
                    <a:pt x="152" y="121"/>
                  </a:lnTo>
                  <a:lnTo>
                    <a:pt x="142" y="115"/>
                  </a:lnTo>
                  <a:lnTo>
                    <a:pt x="133" y="110"/>
                  </a:lnTo>
                  <a:lnTo>
                    <a:pt x="128" y="106"/>
                  </a:lnTo>
                  <a:lnTo>
                    <a:pt x="126" y="105"/>
                  </a:lnTo>
                  <a:lnTo>
                    <a:pt x="128" y="86"/>
                  </a:lnTo>
                  <a:lnTo>
                    <a:pt x="138" y="65"/>
                  </a:lnTo>
                  <a:lnTo>
                    <a:pt x="138" y="64"/>
                  </a:lnTo>
                  <a:lnTo>
                    <a:pt x="139" y="60"/>
                  </a:lnTo>
                  <a:lnTo>
                    <a:pt x="141" y="55"/>
                  </a:lnTo>
                  <a:lnTo>
                    <a:pt x="141" y="49"/>
                  </a:lnTo>
                  <a:lnTo>
                    <a:pt x="141" y="43"/>
                  </a:lnTo>
                  <a:lnTo>
                    <a:pt x="139" y="35"/>
                  </a:lnTo>
                  <a:lnTo>
                    <a:pt x="138" y="28"/>
                  </a:lnTo>
                  <a:lnTo>
                    <a:pt x="134" y="22"/>
                  </a:lnTo>
                  <a:lnTo>
                    <a:pt x="129" y="17"/>
                  </a:lnTo>
                  <a:lnTo>
                    <a:pt x="128" y="12"/>
                  </a:lnTo>
                  <a:lnTo>
                    <a:pt x="126" y="8"/>
                  </a:lnTo>
                  <a:lnTo>
                    <a:pt x="124" y="6"/>
                  </a:lnTo>
                  <a:lnTo>
                    <a:pt x="121" y="3"/>
                  </a:lnTo>
                  <a:lnTo>
                    <a:pt x="117" y="1"/>
                  </a:lnTo>
                  <a:lnTo>
                    <a:pt x="110" y="1"/>
                  </a:lnTo>
                  <a:lnTo>
                    <a:pt x="100" y="0"/>
                  </a:lnTo>
                  <a:lnTo>
                    <a:pt x="89" y="1"/>
                  </a:lnTo>
                  <a:lnTo>
                    <a:pt x="81" y="1"/>
                  </a:lnTo>
                  <a:lnTo>
                    <a:pt x="77" y="2"/>
                  </a:lnTo>
                  <a:lnTo>
                    <a:pt x="75" y="3"/>
                  </a:lnTo>
                  <a:lnTo>
                    <a:pt x="73" y="6"/>
                  </a:lnTo>
                  <a:lnTo>
                    <a:pt x="71" y="8"/>
                  </a:lnTo>
                  <a:lnTo>
                    <a:pt x="69" y="12"/>
                  </a:lnTo>
                  <a:lnTo>
                    <a:pt x="63" y="16"/>
                  </a:lnTo>
                  <a:lnTo>
                    <a:pt x="59" y="21"/>
                  </a:lnTo>
                  <a:lnTo>
                    <a:pt x="58" y="27"/>
                  </a:lnTo>
                  <a:lnTo>
                    <a:pt x="56" y="34"/>
                  </a:lnTo>
                  <a:lnTo>
                    <a:pt x="58" y="42"/>
                  </a:lnTo>
                  <a:lnTo>
                    <a:pt x="58" y="49"/>
                  </a:lnTo>
                  <a:lnTo>
                    <a:pt x="60" y="55"/>
                  </a:lnTo>
                  <a:lnTo>
                    <a:pt x="60" y="59"/>
                  </a:lnTo>
                  <a:lnTo>
                    <a:pt x="61" y="60"/>
                  </a:lnTo>
                  <a:lnTo>
                    <a:pt x="75" y="92"/>
                  </a:lnTo>
                  <a:lnTo>
                    <a:pt x="77" y="105"/>
                  </a:lnTo>
                  <a:lnTo>
                    <a:pt x="75" y="106"/>
                  </a:lnTo>
                  <a:lnTo>
                    <a:pt x="68" y="111"/>
                  </a:lnTo>
                  <a:lnTo>
                    <a:pt x="58" y="117"/>
                  </a:lnTo>
                  <a:lnTo>
                    <a:pt x="47" y="125"/>
                  </a:lnTo>
                  <a:lnTo>
                    <a:pt x="35" y="132"/>
                  </a:lnTo>
                  <a:lnTo>
                    <a:pt x="27" y="139"/>
                  </a:lnTo>
                  <a:lnTo>
                    <a:pt x="19" y="146"/>
                  </a:lnTo>
                  <a:lnTo>
                    <a:pt x="17" y="149"/>
                  </a:lnTo>
                  <a:lnTo>
                    <a:pt x="16" y="157"/>
                  </a:lnTo>
                  <a:lnTo>
                    <a:pt x="14" y="170"/>
                  </a:lnTo>
                  <a:lnTo>
                    <a:pt x="12" y="189"/>
                  </a:lnTo>
                  <a:lnTo>
                    <a:pt x="9" y="211"/>
                  </a:lnTo>
                  <a:lnTo>
                    <a:pt x="7" y="232"/>
                  </a:lnTo>
                  <a:lnTo>
                    <a:pt x="4" y="252"/>
                  </a:lnTo>
                  <a:lnTo>
                    <a:pt x="3" y="268"/>
                  </a:lnTo>
                  <a:lnTo>
                    <a:pt x="3" y="278"/>
                  </a:lnTo>
                  <a:lnTo>
                    <a:pt x="2" y="286"/>
                  </a:lnTo>
                  <a:lnTo>
                    <a:pt x="2" y="298"/>
                  </a:lnTo>
                  <a:lnTo>
                    <a:pt x="1" y="315"/>
                  </a:lnTo>
                  <a:lnTo>
                    <a:pt x="1" y="334"/>
                  </a:lnTo>
                  <a:lnTo>
                    <a:pt x="0" y="354"/>
                  </a:lnTo>
                  <a:lnTo>
                    <a:pt x="1" y="374"/>
                  </a:lnTo>
                  <a:lnTo>
                    <a:pt x="1" y="390"/>
                  </a:lnTo>
                  <a:lnTo>
                    <a:pt x="3" y="402"/>
                  </a:lnTo>
                  <a:lnTo>
                    <a:pt x="6" y="407"/>
                  </a:lnTo>
                  <a:lnTo>
                    <a:pt x="9" y="410"/>
                  </a:lnTo>
                  <a:lnTo>
                    <a:pt x="13" y="411"/>
                  </a:lnTo>
                  <a:lnTo>
                    <a:pt x="17" y="412"/>
                  </a:lnTo>
                  <a:lnTo>
                    <a:pt x="21" y="412"/>
                  </a:lnTo>
                  <a:lnTo>
                    <a:pt x="24" y="412"/>
                  </a:lnTo>
                  <a:lnTo>
                    <a:pt x="25" y="412"/>
                  </a:lnTo>
                  <a:lnTo>
                    <a:pt x="27" y="412"/>
                  </a:lnTo>
                  <a:lnTo>
                    <a:pt x="14" y="393"/>
                  </a:lnTo>
                  <a:lnTo>
                    <a:pt x="35" y="262"/>
                  </a:lnTo>
                  <a:lnTo>
                    <a:pt x="34" y="403"/>
                  </a:lnTo>
                  <a:lnTo>
                    <a:pt x="63" y="666"/>
                  </a:lnTo>
                  <a:lnTo>
                    <a:pt x="39" y="696"/>
                  </a:lnTo>
                  <a:lnTo>
                    <a:pt x="35" y="714"/>
                  </a:lnTo>
                  <a:lnTo>
                    <a:pt x="71" y="713"/>
                  </a:lnTo>
                  <a:lnTo>
                    <a:pt x="101" y="691"/>
                  </a:lnTo>
                  <a:lnTo>
                    <a:pt x="103" y="692"/>
                  </a:lnTo>
                  <a:lnTo>
                    <a:pt x="107" y="694"/>
                  </a:lnTo>
                  <a:lnTo>
                    <a:pt x="113" y="697"/>
                  </a:lnTo>
                  <a:lnTo>
                    <a:pt x="121" y="702"/>
                  </a:lnTo>
                  <a:lnTo>
                    <a:pt x="128" y="706"/>
                  </a:lnTo>
                  <a:lnTo>
                    <a:pt x="136" y="709"/>
                  </a:lnTo>
                  <a:lnTo>
                    <a:pt x="143" y="713"/>
                  </a:lnTo>
                  <a:lnTo>
                    <a:pt x="148" y="714"/>
                  </a:lnTo>
                  <a:lnTo>
                    <a:pt x="152" y="716"/>
                  </a:lnTo>
                  <a:lnTo>
                    <a:pt x="157" y="716"/>
                  </a:lnTo>
                  <a:lnTo>
                    <a:pt x="162" y="714"/>
                  </a:lnTo>
                  <a:lnTo>
                    <a:pt x="167" y="714"/>
                  </a:lnTo>
                  <a:lnTo>
                    <a:pt x="170" y="713"/>
                  </a:lnTo>
                  <a:lnTo>
                    <a:pt x="173" y="712"/>
                  </a:lnTo>
                  <a:lnTo>
                    <a:pt x="175" y="711"/>
                  </a:lnTo>
                  <a:lnTo>
                    <a:pt x="176" y="711"/>
                  </a:lnTo>
                  <a:lnTo>
                    <a:pt x="168" y="685"/>
                  </a:lnTo>
                  <a:lnTo>
                    <a:pt x="142" y="668"/>
                  </a:lnTo>
                  <a:lnTo>
                    <a:pt x="167" y="421"/>
                  </a:lnTo>
                  <a:lnTo>
                    <a:pt x="178" y="392"/>
                  </a:lnTo>
                  <a:lnTo>
                    <a:pt x="164" y="250"/>
                  </a:lnTo>
                  <a:lnTo>
                    <a:pt x="193" y="396"/>
                  </a:lnTo>
                  <a:lnTo>
                    <a:pt x="184" y="408"/>
                  </a:lnTo>
                  <a:lnTo>
                    <a:pt x="185" y="408"/>
                  </a:lnTo>
                  <a:lnTo>
                    <a:pt x="185" y="410"/>
                  </a:lnTo>
                  <a:lnTo>
                    <a:pt x="186" y="410"/>
                  </a:lnTo>
                  <a:lnTo>
                    <a:pt x="186" y="411"/>
                  </a:lnTo>
                  <a:lnTo>
                    <a:pt x="188" y="412"/>
                  </a:lnTo>
                  <a:lnTo>
                    <a:pt x="189" y="413"/>
                  </a:lnTo>
                  <a:lnTo>
                    <a:pt x="190" y="414"/>
                  </a:lnTo>
                  <a:lnTo>
                    <a:pt x="190" y="429"/>
                  </a:lnTo>
                  <a:lnTo>
                    <a:pt x="175" y="429"/>
                  </a:lnTo>
                </a:path>
              </a:pathLst>
            </a:custGeom>
            <a:solidFill>
              <a:srgbClr val="99CCFF"/>
            </a:solidFill>
            <a:ln w="9525" cap="rnd">
              <a:noFill/>
              <a:round/>
              <a:headEnd/>
              <a:tailEnd/>
            </a:ln>
          </p:spPr>
          <p:txBody>
            <a:bodyPr/>
            <a:lstStyle/>
            <a:p>
              <a:endParaRPr lang="ar-SA"/>
            </a:p>
          </p:txBody>
        </p:sp>
        <p:sp>
          <p:nvSpPr>
            <p:cNvPr id="32863" name="Freeform 44"/>
            <p:cNvSpPr>
              <a:spLocks/>
            </p:cNvSpPr>
            <p:nvPr/>
          </p:nvSpPr>
          <p:spPr bwMode="auto">
            <a:xfrm>
              <a:off x="795" y="3067"/>
              <a:ext cx="206" cy="684"/>
            </a:xfrm>
            <a:custGeom>
              <a:avLst/>
              <a:gdLst>
                <a:gd name="T0" fmla="*/ 67 w 206"/>
                <a:gd name="T1" fmla="*/ 516 h 684"/>
                <a:gd name="T2" fmla="*/ 65 w 206"/>
                <a:gd name="T3" fmla="*/ 533 h 684"/>
                <a:gd name="T4" fmla="*/ 67 w 206"/>
                <a:gd name="T5" fmla="*/ 559 h 684"/>
                <a:gd name="T6" fmla="*/ 77 w 206"/>
                <a:gd name="T7" fmla="*/ 602 h 684"/>
                <a:gd name="T8" fmla="*/ 72 w 206"/>
                <a:gd name="T9" fmla="*/ 670 h 684"/>
                <a:gd name="T10" fmla="*/ 80 w 206"/>
                <a:gd name="T11" fmla="*/ 678 h 684"/>
                <a:gd name="T12" fmla="*/ 95 w 206"/>
                <a:gd name="T13" fmla="*/ 680 h 684"/>
                <a:gd name="T14" fmla="*/ 105 w 206"/>
                <a:gd name="T15" fmla="*/ 664 h 684"/>
                <a:gd name="T16" fmla="*/ 106 w 206"/>
                <a:gd name="T17" fmla="*/ 653 h 684"/>
                <a:gd name="T18" fmla="*/ 119 w 206"/>
                <a:gd name="T19" fmla="*/ 510 h 684"/>
                <a:gd name="T20" fmla="*/ 134 w 206"/>
                <a:gd name="T21" fmla="*/ 497 h 684"/>
                <a:gd name="T22" fmla="*/ 136 w 206"/>
                <a:gd name="T23" fmla="*/ 523 h 684"/>
                <a:gd name="T24" fmla="*/ 142 w 206"/>
                <a:gd name="T25" fmla="*/ 562 h 684"/>
                <a:gd name="T26" fmla="*/ 151 w 206"/>
                <a:gd name="T27" fmla="*/ 602 h 684"/>
                <a:gd name="T28" fmla="*/ 152 w 206"/>
                <a:gd name="T29" fmla="*/ 619 h 684"/>
                <a:gd name="T30" fmla="*/ 155 w 206"/>
                <a:gd name="T31" fmla="*/ 665 h 684"/>
                <a:gd name="T32" fmla="*/ 173 w 206"/>
                <a:gd name="T33" fmla="*/ 683 h 684"/>
                <a:gd name="T34" fmla="*/ 192 w 206"/>
                <a:gd name="T35" fmla="*/ 680 h 684"/>
                <a:gd name="T36" fmla="*/ 192 w 206"/>
                <a:gd name="T37" fmla="*/ 665 h 684"/>
                <a:gd name="T38" fmla="*/ 180 w 206"/>
                <a:gd name="T39" fmla="*/ 632 h 684"/>
                <a:gd name="T40" fmla="*/ 175 w 206"/>
                <a:gd name="T41" fmla="*/ 587 h 684"/>
                <a:gd name="T42" fmla="*/ 182 w 206"/>
                <a:gd name="T43" fmla="*/ 505 h 684"/>
                <a:gd name="T44" fmla="*/ 186 w 206"/>
                <a:gd name="T45" fmla="*/ 471 h 684"/>
                <a:gd name="T46" fmla="*/ 193 w 206"/>
                <a:gd name="T47" fmla="*/ 462 h 684"/>
                <a:gd name="T48" fmla="*/ 198 w 206"/>
                <a:gd name="T49" fmla="*/ 432 h 684"/>
                <a:gd name="T50" fmla="*/ 196 w 206"/>
                <a:gd name="T51" fmla="*/ 364 h 684"/>
                <a:gd name="T52" fmla="*/ 200 w 206"/>
                <a:gd name="T53" fmla="*/ 322 h 684"/>
                <a:gd name="T54" fmla="*/ 205 w 206"/>
                <a:gd name="T55" fmla="*/ 302 h 684"/>
                <a:gd name="T56" fmla="*/ 192 w 206"/>
                <a:gd name="T57" fmla="*/ 268 h 684"/>
                <a:gd name="T58" fmla="*/ 200 w 206"/>
                <a:gd name="T59" fmla="*/ 221 h 684"/>
                <a:gd name="T60" fmla="*/ 181 w 206"/>
                <a:gd name="T61" fmla="*/ 125 h 684"/>
                <a:gd name="T62" fmla="*/ 167 w 206"/>
                <a:gd name="T63" fmla="*/ 115 h 684"/>
                <a:gd name="T64" fmla="*/ 162 w 206"/>
                <a:gd name="T65" fmla="*/ 114 h 684"/>
                <a:gd name="T66" fmla="*/ 149 w 206"/>
                <a:gd name="T67" fmla="*/ 106 h 684"/>
                <a:gd name="T68" fmla="*/ 146 w 206"/>
                <a:gd name="T69" fmla="*/ 97 h 684"/>
                <a:gd name="T70" fmla="*/ 155 w 206"/>
                <a:gd name="T71" fmla="*/ 89 h 684"/>
                <a:gd name="T72" fmla="*/ 159 w 206"/>
                <a:gd name="T73" fmla="*/ 78 h 684"/>
                <a:gd name="T74" fmla="*/ 151 w 206"/>
                <a:gd name="T75" fmla="*/ 74 h 684"/>
                <a:gd name="T76" fmla="*/ 152 w 206"/>
                <a:gd name="T77" fmla="*/ 57 h 684"/>
                <a:gd name="T78" fmla="*/ 154 w 206"/>
                <a:gd name="T79" fmla="*/ 30 h 684"/>
                <a:gd name="T80" fmla="*/ 152 w 206"/>
                <a:gd name="T81" fmla="*/ 24 h 684"/>
                <a:gd name="T82" fmla="*/ 152 w 206"/>
                <a:gd name="T83" fmla="*/ 18 h 684"/>
                <a:gd name="T84" fmla="*/ 150 w 206"/>
                <a:gd name="T85" fmla="*/ 7 h 684"/>
                <a:gd name="T86" fmla="*/ 115 w 206"/>
                <a:gd name="T87" fmla="*/ 0 h 684"/>
                <a:gd name="T88" fmla="*/ 78 w 206"/>
                <a:gd name="T89" fmla="*/ 12 h 684"/>
                <a:gd name="T90" fmla="*/ 69 w 206"/>
                <a:gd name="T91" fmla="*/ 45 h 684"/>
                <a:gd name="T92" fmla="*/ 72 w 206"/>
                <a:gd name="T93" fmla="*/ 73 h 684"/>
                <a:gd name="T94" fmla="*/ 60 w 206"/>
                <a:gd name="T95" fmla="*/ 84 h 684"/>
                <a:gd name="T96" fmla="*/ 68 w 206"/>
                <a:gd name="T97" fmla="*/ 101 h 684"/>
                <a:gd name="T98" fmla="*/ 69 w 206"/>
                <a:gd name="T99" fmla="*/ 105 h 684"/>
                <a:gd name="T100" fmla="*/ 41 w 206"/>
                <a:gd name="T101" fmla="*/ 125 h 684"/>
                <a:gd name="T102" fmla="*/ 22 w 206"/>
                <a:gd name="T103" fmla="*/ 180 h 684"/>
                <a:gd name="T104" fmla="*/ 17 w 206"/>
                <a:gd name="T105" fmla="*/ 234 h 684"/>
                <a:gd name="T106" fmla="*/ 24 w 206"/>
                <a:gd name="T107" fmla="*/ 266 h 684"/>
                <a:gd name="T108" fmla="*/ 37 w 206"/>
                <a:gd name="T109" fmla="*/ 303 h 684"/>
                <a:gd name="T110" fmla="*/ 24 w 206"/>
                <a:gd name="T111" fmla="*/ 342 h 684"/>
                <a:gd name="T112" fmla="*/ 22 w 206"/>
                <a:gd name="T113" fmla="*/ 353 h 68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6"/>
                <a:gd name="T172" fmla="*/ 0 h 684"/>
                <a:gd name="T173" fmla="*/ 206 w 206"/>
                <a:gd name="T174" fmla="*/ 684 h 68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6" h="684">
                  <a:moveTo>
                    <a:pt x="0" y="492"/>
                  </a:moveTo>
                  <a:lnTo>
                    <a:pt x="68" y="510"/>
                  </a:lnTo>
                  <a:lnTo>
                    <a:pt x="68" y="514"/>
                  </a:lnTo>
                  <a:lnTo>
                    <a:pt x="67" y="516"/>
                  </a:lnTo>
                  <a:lnTo>
                    <a:pt x="67" y="521"/>
                  </a:lnTo>
                  <a:lnTo>
                    <a:pt x="67" y="525"/>
                  </a:lnTo>
                  <a:lnTo>
                    <a:pt x="65" y="529"/>
                  </a:lnTo>
                  <a:lnTo>
                    <a:pt x="65" y="533"/>
                  </a:lnTo>
                  <a:lnTo>
                    <a:pt x="65" y="536"/>
                  </a:lnTo>
                  <a:lnTo>
                    <a:pt x="65" y="540"/>
                  </a:lnTo>
                  <a:lnTo>
                    <a:pt x="65" y="547"/>
                  </a:lnTo>
                  <a:lnTo>
                    <a:pt x="67" y="559"/>
                  </a:lnTo>
                  <a:lnTo>
                    <a:pt x="69" y="570"/>
                  </a:lnTo>
                  <a:lnTo>
                    <a:pt x="72" y="582"/>
                  </a:lnTo>
                  <a:lnTo>
                    <a:pt x="74" y="593"/>
                  </a:lnTo>
                  <a:lnTo>
                    <a:pt x="77" y="602"/>
                  </a:lnTo>
                  <a:lnTo>
                    <a:pt x="79" y="608"/>
                  </a:lnTo>
                  <a:lnTo>
                    <a:pt x="79" y="611"/>
                  </a:lnTo>
                  <a:lnTo>
                    <a:pt x="69" y="634"/>
                  </a:lnTo>
                  <a:lnTo>
                    <a:pt x="72" y="670"/>
                  </a:lnTo>
                  <a:lnTo>
                    <a:pt x="73" y="671"/>
                  </a:lnTo>
                  <a:lnTo>
                    <a:pt x="74" y="674"/>
                  </a:lnTo>
                  <a:lnTo>
                    <a:pt x="77" y="675"/>
                  </a:lnTo>
                  <a:lnTo>
                    <a:pt x="80" y="678"/>
                  </a:lnTo>
                  <a:lnTo>
                    <a:pt x="84" y="680"/>
                  </a:lnTo>
                  <a:lnTo>
                    <a:pt x="88" y="681"/>
                  </a:lnTo>
                  <a:lnTo>
                    <a:pt x="93" y="681"/>
                  </a:lnTo>
                  <a:lnTo>
                    <a:pt x="95" y="680"/>
                  </a:lnTo>
                  <a:lnTo>
                    <a:pt x="99" y="676"/>
                  </a:lnTo>
                  <a:lnTo>
                    <a:pt x="101" y="673"/>
                  </a:lnTo>
                  <a:lnTo>
                    <a:pt x="103" y="668"/>
                  </a:lnTo>
                  <a:lnTo>
                    <a:pt x="105" y="664"/>
                  </a:lnTo>
                  <a:lnTo>
                    <a:pt x="105" y="659"/>
                  </a:lnTo>
                  <a:lnTo>
                    <a:pt x="106" y="655"/>
                  </a:lnTo>
                  <a:lnTo>
                    <a:pt x="106" y="654"/>
                  </a:lnTo>
                  <a:lnTo>
                    <a:pt x="106" y="653"/>
                  </a:lnTo>
                  <a:lnTo>
                    <a:pt x="98" y="606"/>
                  </a:lnTo>
                  <a:lnTo>
                    <a:pt x="113" y="510"/>
                  </a:lnTo>
                  <a:lnTo>
                    <a:pt x="119" y="510"/>
                  </a:lnTo>
                  <a:lnTo>
                    <a:pt x="119" y="493"/>
                  </a:lnTo>
                  <a:lnTo>
                    <a:pt x="134" y="493"/>
                  </a:lnTo>
                  <a:lnTo>
                    <a:pt x="134" y="497"/>
                  </a:lnTo>
                  <a:lnTo>
                    <a:pt x="134" y="502"/>
                  </a:lnTo>
                  <a:lnTo>
                    <a:pt x="135" y="508"/>
                  </a:lnTo>
                  <a:lnTo>
                    <a:pt x="135" y="514"/>
                  </a:lnTo>
                  <a:lnTo>
                    <a:pt x="136" y="523"/>
                  </a:lnTo>
                  <a:lnTo>
                    <a:pt x="136" y="531"/>
                  </a:lnTo>
                  <a:lnTo>
                    <a:pt x="137" y="540"/>
                  </a:lnTo>
                  <a:lnTo>
                    <a:pt x="140" y="551"/>
                  </a:lnTo>
                  <a:lnTo>
                    <a:pt x="142" y="562"/>
                  </a:lnTo>
                  <a:lnTo>
                    <a:pt x="144" y="573"/>
                  </a:lnTo>
                  <a:lnTo>
                    <a:pt x="146" y="585"/>
                  </a:lnTo>
                  <a:lnTo>
                    <a:pt x="149" y="594"/>
                  </a:lnTo>
                  <a:lnTo>
                    <a:pt x="151" y="602"/>
                  </a:lnTo>
                  <a:lnTo>
                    <a:pt x="152" y="607"/>
                  </a:lnTo>
                  <a:lnTo>
                    <a:pt x="152" y="609"/>
                  </a:lnTo>
                  <a:lnTo>
                    <a:pt x="152" y="612"/>
                  </a:lnTo>
                  <a:lnTo>
                    <a:pt x="152" y="619"/>
                  </a:lnTo>
                  <a:lnTo>
                    <a:pt x="151" y="629"/>
                  </a:lnTo>
                  <a:lnTo>
                    <a:pt x="152" y="642"/>
                  </a:lnTo>
                  <a:lnTo>
                    <a:pt x="152" y="654"/>
                  </a:lnTo>
                  <a:lnTo>
                    <a:pt x="155" y="665"/>
                  </a:lnTo>
                  <a:lnTo>
                    <a:pt x="157" y="675"/>
                  </a:lnTo>
                  <a:lnTo>
                    <a:pt x="162" y="680"/>
                  </a:lnTo>
                  <a:lnTo>
                    <a:pt x="167" y="681"/>
                  </a:lnTo>
                  <a:lnTo>
                    <a:pt x="173" y="683"/>
                  </a:lnTo>
                  <a:lnTo>
                    <a:pt x="178" y="683"/>
                  </a:lnTo>
                  <a:lnTo>
                    <a:pt x="183" y="683"/>
                  </a:lnTo>
                  <a:lnTo>
                    <a:pt x="188" y="681"/>
                  </a:lnTo>
                  <a:lnTo>
                    <a:pt x="192" y="680"/>
                  </a:lnTo>
                  <a:lnTo>
                    <a:pt x="195" y="680"/>
                  </a:lnTo>
                  <a:lnTo>
                    <a:pt x="193" y="666"/>
                  </a:lnTo>
                  <a:lnTo>
                    <a:pt x="192" y="665"/>
                  </a:lnTo>
                  <a:lnTo>
                    <a:pt x="190" y="660"/>
                  </a:lnTo>
                  <a:lnTo>
                    <a:pt x="187" y="653"/>
                  </a:lnTo>
                  <a:lnTo>
                    <a:pt x="183" y="643"/>
                  </a:lnTo>
                  <a:lnTo>
                    <a:pt x="180" y="632"/>
                  </a:lnTo>
                  <a:lnTo>
                    <a:pt x="177" y="621"/>
                  </a:lnTo>
                  <a:lnTo>
                    <a:pt x="175" y="611"/>
                  </a:lnTo>
                  <a:lnTo>
                    <a:pt x="175" y="599"/>
                  </a:lnTo>
                  <a:lnTo>
                    <a:pt x="175" y="587"/>
                  </a:lnTo>
                  <a:lnTo>
                    <a:pt x="176" y="568"/>
                  </a:lnTo>
                  <a:lnTo>
                    <a:pt x="177" y="547"/>
                  </a:lnTo>
                  <a:lnTo>
                    <a:pt x="180" y="525"/>
                  </a:lnTo>
                  <a:lnTo>
                    <a:pt x="182" y="505"/>
                  </a:lnTo>
                  <a:lnTo>
                    <a:pt x="183" y="487"/>
                  </a:lnTo>
                  <a:lnTo>
                    <a:pt x="185" y="475"/>
                  </a:lnTo>
                  <a:lnTo>
                    <a:pt x="185" y="471"/>
                  </a:lnTo>
                  <a:lnTo>
                    <a:pt x="186" y="471"/>
                  </a:lnTo>
                  <a:lnTo>
                    <a:pt x="187" y="469"/>
                  </a:lnTo>
                  <a:lnTo>
                    <a:pt x="188" y="468"/>
                  </a:lnTo>
                  <a:lnTo>
                    <a:pt x="191" y="466"/>
                  </a:lnTo>
                  <a:lnTo>
                    <a:pt x="193" y="462"/>
                  </a:lnTo>
                  <a:lnTo>
                    <a:pt x="195" y="456"/>
                  </a:lnTo>
                  <a:lnTo>
                    <a:pt x="197" y="447"/>
                  </a:lnTo>
                  <a:lnTo>
                    <a:pt x="198" y="436"/>
                  </a:lnTo>
                  <a:lnTo>
                    <a:pt x="198" y="432"/>
                  </a:lnTo>
                  <a:lnTo>
                    <a:pt x="197" y="420"/>
                  </a:lnTo>
                  <a:lnTo>
                    <a:pt x="197" y="404"/>
                  </a:lnTo>
                  <a:lnTo>
                    <a:pt x="196" y="384"/>
                  </a:lnTo>
                  <a:lnTo>
                    <a:pt x="196" y="364"/>
                  </a:lnTo>
                  <a:lnTo>
                    <a:pt x="196" y="347"/>
                  </a:lnTo>
                  <a:lnTo>
                    <a:pt x="196" y="333"/>
                  </a:lnTo>
                  <a:lnTo>
                    <a:pt x="198" y="326"/>
                  </a:lnTo>
                  <a:lnTo>
                    <a:pt x="200" y="322"/>
                  </a:lnTo>
                  <a:lnTo>
                    <a:pt x="202" y="317"/>
                  </a:lnTo>
                  <a:lnTo>
                    <a:pt x="203" y="313"/>
                  </a:lnTo>
                  <a:lnTo>
                    <a:pt x="205" y="308"/>
                  </a:lnTo>
                  <a:lnTo>
                    <a:pt x="205" y="302"/>
                  </a:lnTo>
                  <a:lnTo>
                    <a:pt x="205" y="296"/>
                  </a:lnTo>
                  <a:lnTo>
                    <a:pt x="202" y="290"/>
                  </a:lnTo>
                  <a:lnTo>
                    <a:pt x="198" y="281"/>
                  </a:lnTo>
                  <a:lnTo>
                    <a:pt x="192" y="268"/>
                  </a:lnTo>
                  <a:lnTo>
                    <a:pt x="192" y="259"/>
                  </a:lnTo>
                  <a:lnTo>
                    <a:pt x="193" y="249"/>
                  </a:lnTo>
                  <a:lnTo>
                    <a:pt x="197" y="237"/>
                  </a:lnTo>
                  <a:lnTo>
                    <a:pt x="200" y="221"/>
                  </a:lnTo>
                  <a:lnTo>
                    <a:pt x="198" y="200"/>
                  </a:lnTo>
                  <a:lnTo>
                    <a:pt x="195" y="171"/>
                  </a:lnTo>
                  <a:lnTo>
                    <a:pt x="183" y="130"/>
                  </a:lnTo>
                  <a:lnTo>
                    <a:pt x="181" y="125"/>
                  </a:lnTo>
                  <a:lnTo>
                    <a:pt x="177" y="121"/>
                  </a:lnTo>
                  <a:lnTo>
                    <a:pt x="175" y="117"/>
                  </a:lnTo>
                  <a:lnTo>
                    <a:pt x="171" y="116"/>
                  </a:lnTo>
                  <a:lnTo>
                    <a:pt x="167" y="115"/>
                  </a:lnTo>
                  <a:lnTo>
                    <a:pt x="165" y="114"/>
                  </a:lnTo>
                  <a:lnTo>
                    <a:pt x="164" y="114"/>
                  </a:lnTo>
                  <a:lnTo>
                    <a:pt x="162" y="114"/>
                  </a:lnTo>
                  <a:lnTo>
                    <a:pt x="160" y="112"/>
                  </a:lnTo>
                  <a:lnTo>
                    <a:pt x="156" y="111"/>
                  </a:lnTo>
                  <a:lnTo>
                    <a:pt x="152" y="109"/>
                  </a:lnTo>
                  <a:lnTo>
                    <a:pt x="149" y="106"/>
                  </a:lnTo>
                  <a:lnTo>
                    <a:pt x="146" y="104"/>
                  </a:lnTo>
                  <a:lnTo>
                    <a:pt x="145" y="101"/>
                  </a:lnTo>
                  <a:lnTo>
                    <a:pt x="145" y="100"/>
                  </a:lnTo>
                  <a:lnTo>
                    <a:pt x="146" y="97"/>
                  </a:lnTo>
                  <a:lnTo>
                    <a:pt x="147" y="95"/>
                  </a:lnTo>
                  <a:lnTo>
                    <a:pt x="150" y="94"/>
                  </a:lnTo>
                  <a:lnTo>
                    <a:pt x="152" y="91"/>
                  </a:lnTo>
                  <a:lnTo>
                    <a:pt x="155" y="89"/>
                  </a:lnTo>
                  <a:lnTo>
                    <a:pt x="157" y="86"/>
                  </a:lnTo>
                  <a:lnTo>
                    <a:pt x="159" y="84"/>
                  </a:lnTo>
                  <a:lnTo>
                    <a:pt x="159" y="81"/>
                  </a:lnTo>
                  <a:lnTo>
                    <a:pt x="159" y="78"/>
                  </a:lnTo>
                  <a:lnTo>
                    <a:pt x="157" y="75"/>
                  </a:lnTo>
                  <a:lnTo>
                    <a:pt x="156" y="75"/>
                  </a:lnTo>
                  <a:lnTo>
                    <a:pt x="154" y="74"/>
                  </a:lnTo>
                  <a:lnTo>
                    <a:pt x="151" y="74"/>
                  </a:lnTo>
                  <a:lnTo>
                    <a:pt x="150" y="73"/>
                  </a:lnTo>
                  <a:lnTo>
                    <a:pt x="149" y="70"/>
                  </a:lnTo>
                  <a:lnTo>
                    <a:pt x="150" y="66"/>
                  </a:lnTo>
                  <a:lnTo>
                    <a:pt x="152" y="57"/>
                  </a:lnTo>
                  <a:lnTo>
                    <a:pt x="154" y="48"/>
                  </a:lnTo>
                  <a:lnTo>
                    <a:pt x="155" y="40"/>
                  </a:lnTo>
                  <a:lnTo>
                    <a:pt x="155" y="34"/>
                  </a:lnTo>
                  <a:lnTo>
                    <a:pt x="154" y="30"/>
                  </a:lnTo>
                  <a:lnTo>
                    <a:pt x="154" y="27"/>
                  </a:lnTo>
                  <a:lnTo>
                    <a:pt x="152" y="26"/>
                  </a:lnTo>
                  <a:lnTo>
                    <a:pt x="152" y="24"/>
                  </a:lnTo>
                  <a:lnTo>
                    <a:pt x="152" y="23"/>
                  </a:lnTo>
                  <a:lnTo>
                    <a:pt x="152" y="22"/>
                  </a:lnTo>
                  <a:lnTo>
                    <a:pt x="152" y="21"/>
                  </a:lnTo>
                  <a:lnTo>
                    <a:pt x="152" y="18"/>
                  </a:lnTo>
                  <a:lnTo>
                    <a:pt x="152" y="16"/>
                  </a:lnTo>
                  <a:lnTo>
                    <a:pt x="151" y="13"/>
                  </a:lnTo>
                  <a:lnTo>
                    <a:pt x="151" y="11"/>
                  </a:lnTo>
                  <a:lnTo>
                    <a:pt x="150" y="7"/>
                  </a:lnTo>
                  <a:lnTo>
                    <a:pt x="144" y="4"/>
                  </a:lnTo>
                  <a:lnTo>
                    <a:pt x="135" y="2"/>
                  </a:lnTo>
                  <a:lnTo>
                    <a:pt x="125" y="1"/>
                  </a:lnTo>
                  <a:lnTo>
                    <a:pt x="115" y="0"/>
                  </a:lnTo>
                  <a:lnTo>
                    <a:pt x="105" y="0"/>
                  </a:lnTo>
                  <a:lnTo>
                    <a:pt x="98" y="0"/>
                  </a:lnTo>
                  <a:lnTo>
                    <a:pt x="93" y="1"/>
                  </a:lnTo>
                  <a:lnTo>
                    <a:pt x="78" y="12"/>
                  </a:lnTo>
                  <a:lnTo>
                    <a:pt x="69" y="21"/>
                  </a:lnTo>
                  <a:lnTo>
                    <a:pt x="67" y="29"/>
                  </a:lnTo>
                  <a:lnTo>
                    <a:pt x="67" y="37"/>
                  </a:lnTo>
                  <a:lnTo>
                    <a:pt x="69" y="45"/>
                  </a:lnTo>
                  <a:lnTo>
                    <a:pt x="72" y="52"/>
                  </a:lnTo>
                  <a:lnTo>
                    <a:pt x="74" y="59"/>
                  </a:lnTo>
                  <a:lnTo>
                    <a:pt x="73" y="66"/>
                  </a:lnTo>
                  <a:lnTo>
                    <a:pt x="72" y="73"/>
                  </a:lnTo>
                  <a:lnTo>
                    <a:pt x="68" y="78"/>
                  </a:lnTo>
                  <a:lnTo>
                    <a:pt x="65" y="81"/>
                  </a:lnTo>
                  <a:lnTo>
                    <a:pt x="63" y="84"/>
                  </a:lnTo>
                  <a:lnTo>
                    <a:pt x="60" y="84"/>
                  </a:lnTo>
                  <a:lnTo>
                    <a:pt x="59" y="85"/>
                  </a:lnTo>
                  <a:lnTo>
                    <a:pt x="57" y="85"/>
                  </a:lnTo>
                  <a:lnTo>
                    <a:pt x="68" y="101"/>
                  </a:lnTo>
                  <a:lnTo>
                    <a:pt x="69" y="102"/>
                  </a:lnTo>
                  <a:lnTo>
                    <a:pt x="69" y="105"/>
                  </a:lnTo>
                  <a:lnTo>
                    <a:pt x="67" y="107"/>
                  </a:lnTo>
                  <a:lnTo>
                    <a:pt x="62" y="112"/>
                  </a:lnTo>
                  <a:lnTo>
                    <a:pt x="53" y="117"/>
                  </a:lnTo>
                  <a:lnTo>
                    <a:pt x="41" y="125"/>
                  </a:lnTo>
                  <a:lnTo>
                    <a:pt x="34" y="132"/>
                  </a:lnTo>
                  <a:lnTo>
                    <a:pt x="29" y="145"/>
                  </a:lnTo>
                  <a:lnTo>
                    <a:pt x="26" y="162"/>
                  </a:lnTo>
                  <a:lnTo>
                    <a:pt x="22" y="180"/>
                  </a:lnTo>
                  <a:lnTo>
                    <a:pt x="19" y="199"/>
                  </a:lnTo>
                  <a:lnTo>
                    <a:pt x="18" y="215"/>
                  </a:lnTo>
                  <a:lnTo>
                    <a:pt x="17" y="228"/>
                  </a:lnTo>
                  <a:lnTo>
                    <a:pt x="17" y="234"/>
                  </a:lnTo>
                  <a:lnTo>
                    <a:pt x="17" y="237"/>
                  </a:lnTo>
                  <a:lnTo>
                    <a:pt x="19" y="245"/>
                  </a:lnTo>
                  <a:lnTo>
                    <a:pt x="22" y="255"/>
                  </a:lnTo>
                  <a:lnTo>
                    <a:pt x="24" y="266"/>
                  </a:lnTo>
                  <a:lnTo>
                    <a:pt x="28" y="278"/>
                  </a:lnTo>
                  <a:lnTo>
                    <a:pt x="32" y="288"/>
                  </a:lnTo>
                  <a:lnTo>
                    <a:pt x="34" y="297"/>
                  </a:lnTo>
                  <a:lnTo>
                    <a:pt x="37" y="303"/>
                  </a:lnTo>
                  <a:lnTo>
                    <a:pt x="32" y="335"/>
                  </a:lnTo>
                  <a:lnTo>
                    <a:pt x="28" y="337"/>
                  </a:lnTo>
                  <a:lnTo>
                    <a:pt x="27" y="339"/>
                  </a:lnTo>
                  <a:lnTo>
                    <a:pt x="24" y="342"/>
                  </a:lnTo>
                  <a:lnTo>
                    <a:pt x="23" y="344"/>
                  </a:lnTo>
                  <a:lnTo>
                    <a:pt x="23" y="347"/>
                  </a:lnTo>
                  <a:lnTo>
                    <a:pt x="22" y="350"/>
                  </a:lnTo>
                  <a:lnTo>
                    <a:pt x="22" y="353"/>
                  </a:lnTo>
                  <a:lnTo>
                    <a:pt x="22" y="354"/>
                  </a:lnTo>
                  <a:lnTo>
                    <a:pt x="0" y="356"/>
                  </a:lnTo>
                  <a:lnTo>
                    <a:pt x="0" y="492"/>
                  </a:lnTo>
                </a:path>
              </a:pathLst>
            </a:custGeom>
            <a:solidFill>
              <a:srgbClr val="FFCC66"/>
            </a:solidFill>
            <a:ln w="9525" cap="rnd">
              <a:noFill/>
              <a:round/>
              <a:headEnd/>
              <a:tailEnd/>
            </a:ln>
          </p:spPr>
          <p:txBody>
            <a:bodyPr/>
            <a:lstStyle/>
            <a:p>
              <a:endParaRPr lang="ar-SA"/>
            </a:p>
          </p:txBody>
        </p:sp>
        <p:sp>
          <p:nvSpPr>
            <p:cNvPr id="32864" name="Freeform 45"/>
            <p:cNvSpPr>
              <a:spLocks/>
            </p:cNvSpPr>
            <p:nvPr/>
          </p:nvSpPr>
          <p:spPr bwMode="auto">
            <a:xfrm>
              <a:off x="1128" y="3388"/>
              <a:ext cx="25" cy="27"/>
            </a:xfrm>
            <a:custGeom>
              <a:avLst/>
              <a:gdLst>
                <a:gd name="T0" fmla="*/ 6 w 25"/>
                <a:gd name="T1" fmla="*/ 0 h 27"/>
                <a:gd name="T2" fmla="*/ 0 w 25"/>
                <a:gd name="T3" fmla="*/ 24 h 27"/>
                <a:gd name="T4" fmla="*/ 22 w 25"/>
                <a:gd name="T5" fmla="*/ 26 h 27"/>
                <a:gd name="T6" fmla="*/ 24 w 25"/>
                <a:gd name="T7" fmla="*/ 14 h 27"/>
                <a:gd name="T8" fmla="*/ 12 w 25"/>
                <a:gd name="T9" fmla="*/ 6 h 27"/>
                <a:gd name="T10" fmla="*/ 6 w 25"/>
                <a:gd name="T11" fmla="*/ 0 h 27"/>
                <a:gd name="T12" fmla="*/ 0 60000 65536"/>
                <a:gd name="T13" fmla="*/ 0 60000 65536"/>
                <a:gd name="T14" fmla="*/ 0 60000 65536"/>
                <a:gd name="T15" fmla="*/ 0 60000 65536"/>
                <a:gd name="T16" fmla="*/ 0 60000 65536"/>
                <a:gd name="T17" fmla="*/ 0 60000 65536"/>
                <a:gd name="T18" fmla="*/ 0 w 25"/>
                <a:gd name="T19" fmla="*/ 0 h 27"/>
                <a:gd name="T20" fmla="*/ 25 w 25"/>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25" h="27">
                  <a:moveTo>
                    <a:pt x="6" y="0"/>
                  </a:moveTo>
                  <a:lnTo>
                    <a:pt x="0" y="24"/>
                  </a:lnTo>
                  <a:lnTo>
                    <a:pt x="22" y="26"/>
                  </a:lnTo>
                  <a:lnTo>
                    <a:pt x="24" y="14"/>
                  </a:lnTo>
                  <a:lnTo>
                    <a:pt x="12" y="6"/>
                  </a:lnTo>
                  <a:lnTo>
                    <a:pt x="6" y="0"/>
                  </a:lnTo>
                </a:path>
              </a:pathLst>
            </a:custGeom>
            <a:solidFill>
              <a:srgbClr val="4C4C4C"/>
            </a:solidFill>
            <a:ln w="9525" cap="rnd">
              <a:noFill/>
              <a:round/>
              <a:headEnd/>
              <a:tailEnd/>
            </a:ln>
          </p:spPr>
          <p:txBody>
            <a:bodyPr/>
            <a:lstStyle/>
            <a:p>
              <a:endParaRPr lang="ar-SA"/>
            </a:p>
          </p:txBody>
        </p:sp>
      </p:grpSp>
      <p:grpSp>
        <p:nvGrpSpPr>
          <p:cNvPr id="32778" name="Group 102"/>
          <p:cNvGrpSpPr>
            <a:grpSpLocks/>
          </p:cNvGrpSpPr>
          <p:nvPr/>
        </p:nvGrpSpPr>
        <p:grpSpPr bwMode="auto">
          <a:xfrm>
            <a:off x="3702050" y="1152525"/>
            <a:ext cx="1443038" cy="1668463"/>
            <a:chOff x="2332" y="726"/>
            <a:chExt cx="909" cy="1051"/>
          </a:xfrm>
        </p:grpSpPr>
        <p:sp>
          <p:nvSpPr>
            <p:cNvPr id="32786" name="Freeform 47"/>
            <p:cNvSpPr>
              <a:spLocks/>
            </p:cNvSpPr>
            <p:nvPr/>
          </p:nvSpPr>
          <p:spPr bwMode="auto">
            <a:xfrm>
              <a:off x="2426" y="726"/>
              <a:ext cx="433" cy="813"/>
            </a:xfrm>
            <a:custGeom>
              <a:avLst/>
              <a:gdLst>
                <a:gd name="T0" fmla="*/ 192 w 433"/>
                <a:gd name="T1" fmla="*/ 252 h 813"/>
                <a:gd name="T2" fmla="*/ 182 w 433"/>
                <a:gd name="T3" fmla="*/ 186 h 813"/>
                <a:gd name="T4" fmla="*/ 143 w 433"/>
                <a:gd name="T5" fmla="*/ 164 h 813"/>
                <a:gd name="T6" fmla="*/ 142 w 433"/>
                <a:gd name="T7" fmla="*/ 153 h 813"/>
                <a:gd name="T8" fmla="*/ 143 w 433"/>
                <a:gd name="T9" fmla="*/ 149 h 813"/>
                <a:gd name="T10" fmla="*/ 154 w 433"/>
                <a:gd name="T11" fmla="*/ 150 h 813"/>
                <a:gd name="T12" fmla="*/ 167 w 433"/>
                <a:gd name="T13" fmla="*/ 135 h 813"/>
                <a:gd name="T14" fmla="*/ 171 w 433"/>
                <a:gd name="T15" fmla="*/ 113 h 813"/>
                <a:gd name="T16" fmla="*/ 175 w 433"/>
                <a:gd name="T17" fmla="*/ 112 h 813"/>
                <a:gd name="T18" fmla="*/ 180 w 433"/>
                <a:gd name="T19" fmla="*/ 105 h 813"/>
                <a:gd name="T20" fmla="*/ 171 w 433"/>
                <a:gd name="T21" fmla="*/ 80 h 813"/>
                <a:gd name="T22" fmla="*/ 164 w 433"/>
                <a:gd name="T23" fmla="*/ 55 h 813"/>
                <a:gd name="T24" fmla="*/ 145 w 433"/>
                <a:gd name="T25" fmla="*/ 21 h 813"/>
                <a:gd name="T26" fmla="*/ 114 w 433"/>
                <a:gd name="T27" fmla="*/ 1 h 813"/>
                <a:gd name="T28" fmla="*/ 75 w 433"/>
                <a:gd name="T29" fmla="*/ 7 h 813"/>
                <a:gd name="T30" fmla="*/ 54 w 433"/>
                <a:gd name="T31" fmla="*/ 26 h 813"/>
                <a:gd name="T32" fmla="*/ 52 w 433"/>
                <a:gd name="T33" fmla="*/ 65 h 813"/>
                <a:gd name="T34" fmla="*/ 60 w 433"/>
                <a:gd name="T35" fmla="*/ 93 h 813"/>
                <a:gd name="T36" fmla="*/ 69 w 433"/>
                <a:gd name="T37" fmla="*/ 130 h 813"/>
                <a:gd name="T38" fmla="*/ 52 w 433"/>
                <a:gd name="T39" fmla="*/ 157 h 813"/>
                <a:gd name="T40" fmla="*/ 10 w 433"/>
                <a:gd name="T41" fmla="*/ 186 h 813"/>
                <a:gd name="T42" fmla="*/ 0 w 433"/>
                <a:gd name="T43" fmla="*/ 213 h 813"/>
                <a:gd name="T44" fmla="*/ 17 w 433"/>
                <a:gd name="T45" fmla="*/ 289 h 813"/>
                <a:gd name="T46" fmla="*/ 24 w 433"/>
                <a:gd name="T47" fmla="*/ 379 h 813"/>
                <a:gd name="T48" fmla="*/ 24 w 433"/>
                <a:gd name="T49" fmla="*/ 432 h 813"/>
                <a:gd name="T50" fmla="*/ 48 w 433"/>
                <a:gd name="T51" fmla="*/ 503 h 813"/>
                <a:gd name="T52" fmla="*/ 103 w 433"/>
                <a:gd name="T53" fmla="*/ 525 h 813"/>
                <a:gd name="T54" fmla="*/ 154 w 433"/>
                <a:gd name="T55" fmla="*/ 530 h 813"/>
                <a:gd name="T56" fmla="*/ 222 w 433"/>
                <a:gd name="T57" fmla="*/ 534 h 813"/>
                <a:gd name="T58" fmla="*/ 283 w 433"/>
                <a:gd name="T59" fmla="*/ 555 h 813"/>
                <a:gd name="T60" fmla="*/ 303 w 433"/>
                <a:gd name="T61" fmla="*/ 572 h 813"/>
                <a:gd name="T62" fmla="*/ 298 w 433"/>
                <a:gd name="T63" fmla="*/ 629 h 813"/>
                <a:gd name="T64" fmla="*/ 306 w 433"/>
                <a:gd name="T65" fmla="*/ 693 h 813"/>
                <a:gd name="T66" fmla="*/ 306 w 433"/>
                <a:gd name="T67" fmla="*/ 749 h 813"/>
                <a:gd name="T68" fmla="*/ 302 w 433"/>
                <a:gd name="T69" fmla="*/ 771 h 813"/>
                <a:gd name="T70" fmla="*/ 317 w 433"/>
                <a:gd name="T71" fmla="*/ 796 h 813"/>
                <a:gd name="T72" fmla="*/ 357 w 433"/>
                <a:gd name="T73" fmla="*/ 798 h 813"/>
                <a:gd name="T74" fmla="*/ 391 w 433"/>
                <a:gd name="T75" fmla="*/ 808 h 813"/>
                <a:gd name="T76" fmla="*/ 420 w 433"/>
                <a:gd name="T77" fmla="*/ 809 h 813"/>
                <a:gd name="T78" fmla="*/ 432 w 433"/>
                <a:gd name="T79" fmla="*/ 797 h 813"/>
                <a:gd name="T80" fmla="*/ 393 w 433"/>
                <a:gd name="T81" fmla="*/ 777 h 813"/>
                <a:gd name="T82" fmla="*/ 356 w 433"/>
                <a:gd name="T83" fmla="*/ 748 h 813"/>
                <a:gd name="T84" fmla="*/ 358 w 433"/>
                <a:gd name="T85" fmla="*/ 709 h 813"/>
                <a:gd name="T86" fmla="*/ 368 w 433"/>
                <a:gd name="T87" fmla="*/ 656 h 813"/>
                <a:gd name="T88" fmla="*/ 375 w 433"/>
                <a:gd name="T89" fmla="*/ 599 h 813"/>
                <a:gd name="T90" fmla="*/ 380 w 433"/>
                <a:gd name="T91" fmla="*/ 581 h 813"/>
                <a:gd name="T92" fmla="*/ 384 w 433"/>
                <a:gd name="T93" fmla="*/ 554 h 813"/>
                <a:gd name="T94" fmla="*/ 365 w 433"/>
                <a:gd name="T95" fmla="*/ 520 h 813"/>
                <a:gd name="T96" fmla="*/ 303 w 433"/>
                <a:gd name="T97" fmla="*/ 485 h 813"/>
                <a:gd name="T98" fmla="*/ 266 w 433"/>
                <a:gd name="T99" fmla="*/ 463 h 813"/>
                <a:gd name="T100" fmla="*/ 223 w 433"/>
                <a:gd name="T101" fmla="*/ 442 h 81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33"/>
                <a:gd name="T154" fmla="*/ 0 h 813"/>
                <a:gd name="T155" fmla="*/ 433 w 433"/>
                <a:gd name="T156" fmla="*/ 813 h 81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33" h="813">
                  <a:moveTo>
                    <a:pt x="185" y="302"/>
                  </a:moveTo>
                  <a:lnTo>
                    <a:pt x="187" y="299"/>
                  </a:lnTo>
                  <a:lnTo>
                    <a:pt x="188" y="288"/>
                  </a:lnTo>
                  <a:lnTo>
                    <a:pt x="190" y="271"/>
                  </a:lnTo>
                  <a:lnTo>
                    <a:pt x="192" y="252"/>
                  </a:lnTo>
                  <a:lnTo>
                    <a:pt x="193" y="233"/>
                  </a:lnTo>
                  <a:lnTo>
                    <a:pt x="193" y="216"/>
                  </a:lnTo>
                  <a:lnTo>
                    <a:pt x="192" y="200"/>
                  </a:lnTo>
                  <a:lnTo>
                    <a:pt x="189" y="191"/>
                  </a:lnTo>
                  <a:lnTo>
                    <a:pt x="182" y="186"/>
                  </a:lnTo>
                  <a:lnTo>
                    <a:pt x="174" y="180"/>
                  </a:lnTo>
                  <a:lnTo>
                    <a:pt x="167" y="175"/>
                  </a:lnTo>
                  <a:lnTo>
                    <a:pt x="158" y="171"/>
                  </a:lnTo>
                  <a:lnTo>
                    <a:pt x="150" y="168"/>
                  </a:lnTo>
                  <a:lnTo>
                    <a:pt x="143" y="164"/>
                  </a:lnTo>
                  <a:lnTo>
                    <a:pt x="140" y="161"/>
                  </a:lnTo>
                  <a:lnTo>
                    <a:pt x="139" y="159"/>
                  </a:lnTo>
                  <a:lnTo>
                    <a:pt x="140" y="157"/>
                  </a:lnTo>
                  <a:lnTo>
                    <a:pt x="141" y="154"/>
                  </a:lnTo>
                  <a:lnTo>
                    <a:pt x="142" y="153"/>
                  </a:lnTo>
                  <a:lnTo>
                    <a:pt x="143" y="152"/>
                  </a:lnTo>
                  <a:lnTo>
                    <a:pt x="143" y="151"/>
                  </a:lnTo>
                  <a:lnTo>
                    <a:pt x="143" y="150"/>
                  </a:lnTo>
                  <a:lnTo>
                    <a:pt x="143" y="149"/>
                  </a:lnTo>
                  <a:lnTo>
                    <a:pt x="144" y="150"/>
                  </a:lnTo>
                  <a:lnTo>
                    <a:pt x="145" y="150"/>
                  </a:lnTo>
                  <a:lnTo>
                    <a:pt x="149" y="150"/>
                  </a:lnTo>
                  <a:lnTo>
                    <a:pt x="151" y="150"/>
                  </a:lnTo>
                  <a:lnTo>
                    <a:pt x="154" y="150"/>
                  </a:lnTo>
                  <a:lnTo>
                    <a:pt x="158" y="150"/>
                  </a:lnTo>
                  <a:lnTo>
                    <a:pt x="160" y="148"/>
                  </a:lnTo>
                  <a:lnTo>
                    <a:pt x="162" y="147"/>
                  </a:lnTo>
                  <a:lnTo>
                    <a:pt x="164" y="141"/>
                  </a:lnTo>
                  <a:lnTo>
                    <a:pt x="167" y="135"/>
                  </a:lnTo>
                  <a:lnTo>
                    <a:pt x="168" y="130"/>
                  </a:lnTo>
                  <a:lnTo>
                    <a:pt x="169" y="124"/>
                  </a:lnTo>
                  <a:lnTo>
                    <a:pt x="170" y="120"/>
                  </a:lnTo>
                  <a:lnTo>
                    <a:pt x="171" y="115"/>
                  </a:lnTo>
                  <a:lnTo>
                    <a:pt x="171" y="113"/>
                  </a:lnTo>
                  <a:lnTo>
                    <a:pt x="171" y="112"/>
                  </a:lnTo>
                  <a:lnTo>
                    <a:pt x="172" y="112"/>
                  </a:lnTo>
                  <a:lnTo>
                    <a:pt x="173" y="112"/>
                  </a:lnTo>
                  <a:lnTo>
                    <a:pt x="175" y="112"/>
                  </a:lnTo>
                  <a:lnTo>
                    <a:pt x="177" y="112"/>
                  </a:lnTo>
                  <a:lnTo>
                    <a:pt x="178" y="111"/>
                  </a:lnTo>
                  <a:lnTo>
                    <a:pt x="179" y="110"/>
                  </a:lnTo>
                  <a:lnTo>
                    <a:pt x="180" y="109"/>
                  </a:lnTo>
                  <a:lnTo>
                    <a:pt x="180" y="105"/>
                  </a:lnTo>
                  <a:lnTo>
                    <a:pt x="179" y="101"/>
                  </a:lnTo>
                  <a:lnTo>
                    <a:pt x="178" y="96"/>
                  </a:lnTo>
                  <a:lnTo>
                    <a:pt x="175" y="91"/>
                  </a:lnTo>
                  <a:lnTo>
                    <a:pt x="173" y="85"/>
                  </a:lnTo>
                  <a:lnTo>
                    <a:pt x="171" y="80"/>
                  </a:lnTo>
                  <a:lnTo>
                    <a:pt x="170" y="75"/>
                  </a:lnTo>
                  <a:lnTo>
                    <a:pt x="169" y="72"/>
                  </a:lnTo>
                  <a:lnTo>
                    <a:pt x="168" y="67"/>
                  </a:lnTo>
                  <a:lnTo>
                    <a:pt x="167" y="62"/>
                  </a:lnTo>
                  <a:lnTo>
                    <a:pt x="164" y="55"/>
                  </a:lnTo>
                  <a:lnTo>
                    <a:pt x="162" y="47"/>
                  </a:lnTo>
                  <a:lnTo>
                    <a:pt x="159" y="40"/>
                  </a:lnTo>
                  <a:lnTo>
                    <a:pt x="155" y="32"/>
                  </a:lnTo>
                  <a:lnTo>
                    <a:pt x="151" y="25"/>
                  </a:lnTo>
                  <a:lnTo>
                    <a:pt x="145" y="21"/>
                  </a:lnTo>
                  <a:lnTo>
                    <a:pt x="140" y="16"/>
                  </a:lnTo>
                  <a:lnTo>
                    <a:pt x="133" y="12"/>
                  </a:lnTo>
                  <a:lnTo>
                    <a:pt x="128" y="7"/>
                  </a:lnTo>
                  <a:lnTo>
                    <a:pt x="121" y="4"/>
                  </a:lnTo>
                  <a:lnTo>
                    <a:pt x="114" y="1"/>
                  </a:lnTo>
                  <a:lnTo>
                    <a:pt x="106" y="0"/>
                  </a:lnTo>
                  <a:lnTo>
                    <a:pt x="99" y="0"/>
                  </a:lnTo>
                  <a:lnTo>
                    <a:pt x="91" y="2"/>
                  </a:lnTo>
                  <a:lnTo>
                    <a:pt x="82" y="5"/>
                  </a:lnTo>
                  <a:lnTo>
                    <a:pt x="75" y="7"/>
                  </a:lnTo>
                  <a:lnTo>
                    <a:pt x="69" y="10"/>
                  </a:lnTo>
                  <a:lnTo>
                    <a:pt x="64" y="13"/>
                  </a:lnTo>
                  <a:lnTo>
                    <a:pt x="60" y="16"/>
                  </a:lnTo>
                  <a:lnTo>
                    <a:pt x="56" y="21"/>
                  </a:lnTo>
                  <a:lnTo>
                    <a:pt x="54" y="26"/>
                  </a:lnTo>
                  <a:lnTo>
                    <a:pt x="53" y="34"/>
                  </a:lnTo>
                  <a:lnTo>
                    <a:pt x="53" y="42"/>
                  </a:lnTo>
                  <a:lnTo>
                    <a:pt x="52" y="50"/>
                  </a:lnTo>
                  <a:lnTo>
                    <a:pt x="52" y="57"/>
                  </a:lnTo>
                  <a:lnTo>
                    <a:pt x="52" y="65"/>
                  </a:lnTo>
                  <a:lnTo>
                    <a:pt x="52" y="72"/>
                  </a:lnTo>
                  <a:lnTo>
                    <a:pt x="53" y="79"/>
                  </a:lnTo>
                  <a:lnTo>
                    <a:pt x="55" y="84"/>
                  </a:lnTo>
                  <a:lnTo>
                    <a:pt x="57" y="89"/>
                  </a:lnTo>
                  <a:lnTo>
                    <a:pt x="60" y="93"/>
                  </a:lnTo>
                  <a:lnTo>
                    <a:pt x="62" y="100"/>
                  </a:lnTo>
                  <a:lnTo>
                    <a:pt x="64" y="106"/>
                  </a:lnTo>
                  <a:lnTo>
                    <a:pt x="66" y="114"/>
                  </a:lnTo>
                  <a:lnTo>
                    <a:pt x="67" y="123"/>
                  </a:lnTo>
                  <a:lnTo>
                    <a:pt x="69" y="130"/>
                  </a:lnTo>
                  <a:lnTo>
                    <a:pt x="70" y="137"/>
                  </a:lnTo>
                  <a:lnTo>
                    <a:pt x="71" y="141"/>
                  </a:lnTo>
                  <a:lnTo>
                    <a:pt x="69" y="145"/>
                  </a:lnTo>
                  <a:lnTo>
                    <a:pt x="62" y="151"/>
                  </a:lnTo>
                  <a:lnTo>
                    <a:pt x="52" y="157"/>
                  </a:lnTo>
                  <a:lnTo>
                    <a:pt x="41" y="162"/>
                  </a:lnTo>
                  <a:lnTo>
                    <a:pt x="30" y="169"/>
                  </a:lnTo>
                  <a:lnTo>
                    <a:pt x="20" y="174"/>
                  </a:lnTo>
                  <a:lnTo>
                    <a:pt x="12" y="180"/>
                  </a:lnTo>
                  <a:lnTo>
                    <a:pt x="10" y="186"/>
                  </a:lnTo>
                  <a:lnTo>
                    <a:pt x="7" y="190"/>
                  </a:lnTo>
                  <a:lnTo>
                    <a:pt x="5" y="194"/>
                  </a:lnTo>
                  <a:lnTo>
                    <a:pt x="3" y="200"/>
                  </a:lnTo>
                  <a:lnTo>
                    <a:pt x="1" y="206"/>
                  </a:lnTo>
                  <a:lnTo>
                    <a:pt x="0" y="213"/>
                  </a:lnTo>
                  <a:lnTo>
                    <a:pt x="0" y="223"/>
                  </a:lnTo>
                  <a:lnTo>
                    <a:pt x="2" y="236"/>
                  </a:lnTo>
                  <a:lnTo>
                    <a:pt x="6" y="251"/>
                  </a:lnTo>
                  <a:lnTo>
                    <a:pt x="13" y="269"/>
                  </a:lnTo>
                  <a:lnTo>
                    <a:pt x="17" y="289"/>
                  </a:lnTo>
                  <a:lnTo>
                    <a:pt x="21" y="309"/>
                  </a:lnTo>
                  <a:lnTo>
                    <a:pt x="23" y="330"/>
                  </a:lnTo>
                  <a:lnTo>
                    <a:pt x="24" y="349"/>
                  </a:lnTo>
                  <a:lnTo>
                    <a:pt x="24" y="366"/>
                  </a:lnTo>
                  <a:lnTo>
                    <a:pt x="24" y="379"/>
                  </a:lnTo>
                  <a:lnTo>
                    <a:pt x="23" y="388"/>
                  </a:lnTo>
                  <a:lnTo>
                    <a:pt x="23" y="397"/>
                  </a:lnTo>
                  <a:lnTo>
                    <a:pt x="22" y="407"/>
                  </a:lnTo>
                  <a:lnTo>
                    <a:pt x="23" y="418"/>
                  </a:lnTo>
                  <a:lnTo>
                    <a:pt x="24" y="432"/>
                  </a:lnTo>
                  <a:lnTo>
                    <a:pt x="26" y="446"/>
                  </a:lnTo>
                  <a:lnTo>
                    <a:pt x="30" y="461"/>
                  </a:lnTo>
                  <a:lnTo>
                    <a:pt x="34" y="476"/>
                  </a:lnTo>
                  <a:lnTo>
                    <a:pt x="41" y="492"/>
                  </a:lnTo>
                  <a:lnTo>
                    <a:pt x="48" y="503"/>
                  </a:lnTo>
                  <a:lnTo>
                    <a:pt x="59" y="512"/>
                  </a:lnTo>
                  <a:lnTo>
                    <a:pt x="70" y="517"/>
                  </a:lnTo>
                  <a:lnTo>
                    <a:pt x="82" y="521"/>
                  </a:lnTo>
                  <a:lnTo>
                    <a:pt x="93" y="524"/>
                  </a:lnTo>
                  <a:lnTo>
                    <a:pt x="103" y="525"/>
                  </a:lnTo>
                  <a:lnTo>
                    <a:pt x="111" y="525"/>
                  </a:lnTo>
                  <a:lnTo>
                    <a:pt x="116" y="526"/>
                  </a:lnTo>
                  <a:lnTo>
                    <a:pt x="126" y="527"/>
                  </a:lnTo>
                  <a:lnTo>
                    <a:pt x="140" y="529"/>
                  </a:lnTo>
                  <a:lnTo>
                    <a:pt x="154" y="530"/>
                  </a:lnTo>
                  <a:lnTo>
                    <a:pt x="170" y="531"/>
                  </a:lnTo>
                  <a:lnTo>
                    <a:pt x="185" y="531"/>
                  </a:lnTo>
                  <a:lnTo>
                    <a:pt x="200" y="532"/>
                  </a:lnTo>
                  <a:lnTo>
                    <a:pt x="212" y="533"/>
                  </a:lnTo>
                  <a:lnTo>
                    <a:pt x="222" y="534"/>
                  </a:lnTo>
                  <a:lnTo>
                    <a:pt x="232" y="536"/>
                  </a:lnTo>
                  <a:lnTo>
                    <a:pt x="244" y="541"/>
                  </a:lnTo>
                  <a:lnTo>
                    <a:pt x="258" y="545"/>
                  </a:lnTo>
                  <a:lnTo>
                    <a:pt x="271" y="551"/>
                  </a:lnTo>
                  <a:lnTo>
                    <a:pt x="283" y="555"/>
                  </a:lnTo>
                  <a:lnTo>
                    <a:pt x="295" y="560"/>
                  </a:lnTo>
                  <a:lnTo>
                    <a:pt x="301" y="563"/>
                  </a:lnTo>
                  <a:lnTo>
                    <a:pt x="305" y="564"/>
                  </a:lnTo>
                  <a:lnTo>
                    <a:pt x="303" y="566"/>
                  </a:lnTo>
                  <a:lnTo>
                    <a:pt x="303" y="572"/>
                  </a:lnTo>
                  <a:lnTo>
                    <a:pt x="302" y="581"/>
                  </a:lnTo>
                  <a:lnTo>
                    <a:pt x="301" y="592"/>
                  </a:lnTo>
                  <a:lnTo>
                    <a:pt x="300" y="604"/>
                  </a:lnTo>
                  <a:lnTo>
                    <a:pt x="299" y="617"/>
                  </a:lnTo>
                  <a:lnTo>
                    <a:pt x="298" y="629"/>
                  </a:lnTo>
                  <a:lnTo>
                    <a:pt x="298" y="639"/>
                  </a:lnTo>
                  <a:lnTo>
                    <a:pt x="299" y="649"/>
                  </a:lnTo>
                  <a:lnTo>
                    <a:pt x="300" y="663"/>
                  </a:lnTo>
                  <a:lnTo>
                    <a:pt x="302" y="678"/>
                  </a:lnTo>
                  <a:lnTo>
                    <a:pt x="306" y="693"/>
                  </a:lnTo>
                  <a:lnTo>
                    <a:pt x="308" y="709"/>
                  </a:lnTo>
                  <a:lnTo>
                    <a:pt x="309" y="722"/>
                  </a:lnTo>
                  <a:lnTo>
                    <a:pt x="309" y="735"/>
                  </a:lnTo>
                  <a:lnTo>
                    <a:pt x="308" y="742"/>
                  </a:lnTo>
                  <a:lnTo>
                    <a:pt x="306" y="749"/>
                  </a:lnTo>
                  <a:lnTo>
                    <a:pt x="305" y="755"/>
                  </a:lnTo>
                  <a:lnTo>
                    <a:pt x="303" y="760"/>
                  </a:lnTo>
                  <a:lnTo>
                    <a:pt x="302" y="765"/>
                  </a:lnTo>
                  <a:lnTo>
                    <a:pt x="302" y="768"/>
                  </a:lnTo>
                  <a:lnTo>
                    <a:pt x="302" y="771"/>
                  </a:lnTo>
                  <a:lnTo>
                    <a:pt x="302" y="774"/>
                  </a:lnTo>
                  <a:lnTo>
                    <a:pt x="310" y="796"/>
                  </a:lnTo>
                  <a:lnTo>
                    <a:pt x="312" y="796"/>
                  </a:lnTo>
                  <a:lnTo>
                    <a:pt x="317" y="796"/>
                  </a:lnTo>
                  <a:lnTo>
                    <a:pt x="324" y="796"/>
                  </a:lnTo>
                  <a:lnTo>
                    <a:pt x="332" y="796"/>
                  </a:lnTo>
                  <a:lnTo>
                    <a:pt x="341" y="797"/>
                  </a:lnTo>
                  <a:lnTo>
                    <a:pt x="349" y="797"/>
                  </a:lnTo>
                  <a:lnTo>
                    <a:pt x="357" y="798"/>
                  </a:lnTo>
                  <a:lnTo>
                    <a:pt x="362" y="800"/>
                  </a:lnTo>
                  <a:lnTo>
                    <a:pt x="369" y="801"/>
                  </a:lnTo>
                  <a:lnTo>
                    <a:pt x="376" y="804"/>
                  </a:lnTo>
                  <a:lnTo>
                    <a:pt x="384" y="806"/>
                  </a:lnTo>
                  <a:lnTo>
                    <a:pt x="391" y="808"/>
                  </a:lnTo>
                  <a:lnTo>
                    <a:pt x="399" y="809"/>
                  </a:lnTo>
                  <a:lnTo>
                    <a:pt x="407" y="810"/>
                  </a:lnTo>
                  <a:lnTo>
                    <a:pt x="413" y="812"/>
                  </a:lnTo>
                  <a:lnTo>
                    <a:pt x="417" y="810"/>
                  </a:lnTo>
                  <a:lnTo>
                    <a:pt x="420" y="809"/>
                  </a:lnTo>
                  <a:lnTo>
                    <a:pt x="424" y="807"/>
                  </a:lnTo>
                  <a:lnTo>
                    <a:pt x="427" y="805"/>
                  </a:lnTo>
                  <a:lnTo>
                    <a:pt x="430" y="803"/>
                  </a:lnTo>
                  <a:lnTo>
                    <a:pt x="432" y="799"/>
                  </a:lnTo>
                  <a:lnTo>
                    <a:pt x="432" y="797"/>
                  </a:lnTo>
                  <a:lnTo>
                    <a:pt x="428" y="794"/>
                  </a:lnTo>
                  <a:lnTo>
                    <a:pt x="423" y="790"/>
                  </a:lnTo>
                  <a:lnTo>
                    <a:pt x="415" y="786"/>
                  </a:lnTo>
                  <a:lnTo>
                    <a:pt x="404" y="783"/>
                  </a:lnTo>
                  <a:lnTo>
                    <a:pt x="393" y="777"/>
                  </a:lnTo>
                  <a:lnTo>
                    <a:pt x="381" y="771"/>
                  </a:lnTo>
                  <a:lnTo>
                    <a:pt x="371" y="766"/>
                  </a:lnTo>
                  <a:lnTo>
                    <a:pt x="364" y="760"/>
                  </a:lnTo>
                  <a:lnTo>
                    <a:pt x="357" y="754"/>
                  </a:lnTo>
                  <a:lnTo>
                    <a:pt x="356" y="748"/>
                  </a:lnTo>
                  <a:lnTo>
                    <a:pt x="356" y="742"/>
                  </a:lnTo>
                  <a:lnTo>
                    <a:pt x="356" y="736"/>
                  </a:lnTo>
                  <a:lnTo>
                    <a:pt x="356" y="728"/>
                  </a:lnTo>
                  <a:lnTo>
                    <a:pt x="357" y="719"/>
                  </a:lnTo>
                  <a:lnTo>
                    <a:pt x="358" y="709"/>
                  </a:lnTo>
                  <a:lnTo>
                    <a:pt x="359" y="700"/>
                  </a:lnTo>
                  <a:lnTo>
                    <a:pt x="361" y="690"/>
                  </a:lnTo>
                  <a:lnTo>
                    <a:pt x="362" y="679"/>
                  </a:lnTo>
                  <a:lnTo>
                    <a:pt x="366" y="668"/>
                  </a:lnTo>
                  <a:lnTo>
                    <a:pt x="368" y="656"/>
                  </a:lnTo>
                  <a:lnTo>
                    <a:pt x="370" y="642"/>
                  </a:lnTo>
                  <a:lnTo>
                    <a:pt x="371" y="629"/>
                  </a:lnTo>
                  <a:lnTo>
                    <a:pt x="374" y="617"/>
                  </a:lnTo>
                  <a:lnTo>
                    <a:pt x="374" y="607"/>
                  </a:lnTo>
                  <a:lnTo>
                    <a:pt x="375" y="599"/>
                  </a:lnTo>
                  <a:lnTo>
                    <a:pt x="375" y="594"/>
                  </a:lnTo>
                  <a:lnTo>
                    <a:pt x="375" y="592"/>
                  </a:lnTo>
                  <a:lnTo>
                    <a:pt x="376" y="589"/>
                  </a:lnTo>
                  <a:lnTo>
                    <a:pt x="378" y="585"/>
                  </a:lnTo>
                  <a:lnTo>
                    <a:pt x="380" y="581"/>
                  </a:lnTo>
                  <a:lnTo>
                    <a:pt x="383" y="576"/>
                  </a:lnTo>
                  <a:lnTo>
                    <a:pt x="385" y="572"/>
                  </a:lnTo>
                  <a:lnTo>
                    <a:pt x="386" y="566"/>
                  </a:lnTo>
                  <a:lnTo>
                    <a:pt x="385" y="561"/>
                  </a:lnTo>
                  <a:lnTo>
                    <a:pt x="384" y="554"/>
                  </a:lnTo>
                  <a:lnTo>
                    <a:pt x="383" y="548"/>
                  </a:lnTo>
                  <a:lnTo>
                    <a:pt x="380" y="541"/>
                  </a:lnTo>
                  <a:lnTo>
                    <a:pt x="377" y="534"/>
                  </a:lnTo>
                  <a:lnTo>
                    <a:pt x="372" y="526"/>
                  </a:lnTo>
                  <a:lnTo>
                    <a:pt x="365" y="520"/>
                  </a:lnTo>
                  <a:lnTo>
                    <a:pt x="355" y="512"/>
                  </a:lnTo>
                  <a:lnTo>
                    <a:pt x="340" y="505"/>
                  </a:lnTo>
                  <a:lnTo>
                    <a:pt x="326" y="499"/>
                  </a:lnTo>
                  <a:lnTo>
                    <a:pt x="313" y="491"/>
                  </a:lnTo>
                  <a:lnTo>
                    <a:pt x="303" y="485"/>
                  </a:lnTo>
                  <a:lnTo>
                    <a:pt x="296" y="478"/>
                  </a:lnTo>
                  <a:lnTo>
                    <a:pt x="288" y="474"/>
                  </a:lnTo>
                  <a:lnTo>
                    <a:pt x="281" y="468"/>
                  </a:lnTo>
                  <a:lnTo>
                    <a:pt x="275" y="465"/>
                  </a:lnTo>
                  <a:lnTo>
                    <a:pt x="266" y="463"/>
                  </a:lnTo>
                  <a:lnTo>
                    <a:pt x="257" y="460"/>
                  </a:lnTo>
                  <a:lnTo>
                    <a:pt x="248" y="456"/>
                  </a:lnTo>
                  <a:lnTo>
                    <a:pt x="239" y="452"/>
                  </a:lnTo>
                  <a:lnTo>
                    <a:pt x="230" y="446"/>
                  </a:lnTo>
                  <a:lnTo>
                    <a:pt x="223" y="442"/>
                  </a:lnTo>
                  <a:lnTo>
                    <a:pt x="218" y="438"/>
                  </a:lnTo>
                  <a:lnTo>
                    <a:pt x="214" y="435"/>
                  </a:lnTo>
                  <a:lnTo>
                    <a:pt x="213" y="434"/>
                  </a:lnTo>
                  <a:lnTo>
                    <a:pt x="185" y="302"/>
                  </a:lnTo>
                </a:path>
              </a:pathLst>
            </a:custGeom>
            <a:solidFill>
              <a:srgbClr val="4C4C4C"/>
            </a:solidFill>
            <a:ln w="9525" cap="rnd">
              <a:noFill/>
              <a:round/>
              <a:headEnd/>
              <a:tailEnd/>
            </a:ln>
          </p:spPr>
          <p:txBody>
            <a:bodyPr/>
            <a:lstStyle/>
            <a:p>
              <a:endParaRPr lang="ar-SA"/>
            </a:p>
          </p:txBody>
        </p:sp>
        <p:sp>
          <p:nvSpPr>
            <p:cNvPr id="32787" name="Freeform 48"/>
            <p:cNvSpPr>
              <a:spLocks/>
            </p:cNvSpPr>
            <p:nvPr/>
          </p:nvSpPr>
          <p:spPr bwMode="auto">
            <a:xfrm>
              <a:off x="2364" y="912"/>
              <a:ext cx="153" cy="262"/>
            </a:xfrm>
            <a:custGeom>
              <a:avLst/>
              <a:gdLst>
                <a:gd name="T0" fmla="*/ 64 w 153"/>
                <a:gd name="T1" fmla="*/ 261 h 262"/>
                <a:gd name="T2" fmla="*/ 84 w 153"/>
                <a:gd name="T3" fmla="*/ 259 h 262"/>
                <a:gd name="T4" fmla="*/ 115 w 153"/>
                <a:gd name="T5" fmla="*/ 253 h 262"/>
                <a:gd name="T6" fmla="*/ 140 w 153"/>
                <a:gd name="T7" fmla="*/ 239 h 262"/>
                <a:gd name="T8" fmla="*/ 152 w 153"/>
                <a:gd name="T9" fmla="*/ 217 h 262"/>
                <a:gd name="T10" fmla="*/ 144 w 153"/>
                <a:gd name="T11" fmla="*/ 191 h 262"/>
                <a:gd name="T12" fmla="*/ 125 w 153"/>
                <a:gd name="T13" fmla="*/ 162 h 262"/>
                <a:gd name="T14" fmla="*/ 105 w 153"/>
                <a:gd name="T15" fmla="*/ 131 h 262"/>
                <a:gd name="T16" fmla="*/ 96 w 153"/>
                <a:gd name="T17" fmla="*/ 94 h 262"/>
                <a:gd name="T18" fmla="*/ 105 w 153"/>
                <a:gd name="T19" fmla="*/ 59 h 262"/>
                <a:gd name="T20" fmla="*/ 121 w 153"/>
                <a:gd name="T21" fmla="*/ 33 h 262"/>
                <a:gd name="T22" fmla="*/ 129 w 153"/>
                <a:gd name="T23" fmla="*/ 14 h 262"/>
                <a:gd name="T24" fmla="*/ 116 w 153"/>
                <a:gd name="T25" fmla="*/ 5 h 262"/>
                <a:gd name="T26" fmla="*/ 83 w 153"/>
                <a:gd name="T27" fmla="*/ 1 h 262"/>
                <a:gd name="T28" fmla="*/ 46 w 153"/>
                <a:gd name="T29" fmla="*/ 1 h 262"/>
                <a:gd name="T30" fmla="*/ 17 w 153"/>
                <a:gd name="T31" fmla="*/ 5 h 262"/>
                <a:gd name="T32" fmla="*/ 7 w 153"/>
                <a:gd name="T33" fmla="*/ 15 h 262"/>
                <a:gd name="T34" fmla="*/ 2 w 153"/>
                <a:gd name="T35" fmla="*/ 24 h 262"/>
                <a:gd name="T36" fmla="*/ 0 w 153"/>
                <a:gd name="T37" fmla="*/ 34 h 262"/>
                <a:gd name="T38" fmla="*/ 3 w 153"/>
                <a:gd name="T39" fmla="*/ 51 h 262"/>
                <a:gd name="T40" fmla="*/ 12 w 153"/>
                <a:gd name="T41" fmla="*/ 75 h 262"/>
                <a:gd name="T42" fmla="*/ 19 w 153"/>
                <a:gd name="T43" fmla="*/ 92 h 262"/>
                <a:gd name="T44" fmla="*/ 23 w 153"/>
                <a:gd name="T45" fmla="*/ 104 h 262"/>
                <a:gd name="T46" fmla="*/ 25 w 153"/>
                <a:gd name="T47" fmla="*/ 123 h 262"/>
                <a:gd name="T48" fmla="*/ 26 w 153"/>
                <a:gd name="T49" fmla="*/ 152 h 262"/>
                <a:gd name="T50" fmla="*/ 25 w 153"/>
                <a:gd name="T51" fmla="*/ 173 h 262"/>
                <a:gd name="T52" fmla="*/ 23 w 153"/>
                <a:gd name="T53" fmla="*/ 188 h 262"/>
                <a:gd name="T54" fmla="*/ 22 w 153"/>
                <a:gd name="T55" fmla="*/ 203 h 262"/>
                <a:gd name="T56" fmla="*/ 23 w 153"/>
                <a:gd name="T57" fmla="*/ 223 h 262"/>
                <a:gd name="T58" fmla="*/ 27 w 153"/>
                <a:gd name="T59" fmla="*/ 237 h 262"/>
                <a:gd name="T60" fmla="*/ 32 w 153"/>
                <a:gd name="T61" fmla="*/ 246 h 262"/>
                <a:gd name="T62" fmla="*/ 38 w 153"/>
                <a:gd name="T63" fmla="*/ 251 h 262"/>
                <a:gd name="T64" fmla="*/ 43 w 153"/>
                <a:gd name="T65" fmla="*/ 255 h 262"/>
                <a:gd name="T66" fmla="*/ 50 w 153"/>
                <a:gd name="T67" fmla="*/ 257 h 262"/>
                <a:gd name="T68" fmla="*/ 57 w 153"/>
                <a:gd name="T69" fmla="*/ 259 h 262"/>
                <a:gd name="T70" fmla="*/ 60 w 153"/>
                <a:gd name="T71" fmla="*/ 261 h 2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53"/>
                <a:gd name="T109" fmla="*/ 0 h 262"/>
                <a:gd name="T110" fmla="*/ 153 w 153"/>
                <a:gd name="T111" fmla="*/ 262 h 26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53" h="262">
                  <a:moveTo>
                    <a:pt x="61" y="261"/>
                  </a:moveTo>
                  <a:lnTo>
                    <a:pt x="64" y="261"/>
                  </a:lnTo>
                  <a:lnTo>
                    <a:pt x="72" y="259"/>
                  </a:lnTo>
                  <a:lnTo>
                    <a:pt x="84" y="259"/>
                  </a:lnTo>
                  <a:lnTo>
                    <a:pt x="99" y="256"/>
                  </a:lnTo>
                  <a:lnTo>
                    <a:pt x="115" y="253"/>
                  </a:lnTo>
                  <a:lnTo>
                    <a:pt x="129" y="247"/>
                  </a:lnTo>
                  <a:lnTo>
                    <a:pt x="140" y="239"/>
                  </a:lnTo>
                  <a:lnTo>
                    <a:pt x="148" y="229"/>
                  </a:lnTo>
                  <a:lnTo>
                    <a:pt x="152" y="217"/>
                  </a:lnTo>
                  <a:lnTo>
                    <a:pt x="149" y="204"/>
                  </a:lnTo>
                  <a:lnTo>
                    <a:pt x="144" y="191"/>
                  </a:lnTo>
                  <a:lnTo>
                    <a:pt x="135" y="176"/>
                  </a:lnTo>
                  <a:lnTo>
                    <a:pt x="125" y="162"/>
                  </a:lnTo>
                  <a:lnTo>
                    <a:pt x="115" y="147"/>
                  </a:lnTo>
                  <a:lnTo>
                    <a:pt x="105" y="131"/>
                  </a:lnTo>
                  <a:lnTo>
                    <a:pt x="98" y="114"/>
                  </a:lnTo>
                  <a:lnTo>
                    <a:pt x="96" y="94"/>
                  </a:lnTo>
                  <a:lnTo>
                    <a:pt x="99" y="76"/>
                  </a:lnTo>
                  <a:lnTo>
                    <a:pt x="105" y="59"/>
                  </a:lnTo>
                  <a:lnTo>
                    <a:pt x="114" y="45"/>
                  </a:lnTo>
                  <a:lnTo>
                    <a:pt x="121" y="33"/>
                  </a:lnTo>
                  <a:lnTo>
                    <a:pt x="127" y="23"/>
                  </a:lnTo>
                  <a:lnTo>
                    <a:pt x="129" y="14"/>
                  </a:lnTo>
                  <a:lnTo>
                    <a:pt x="126" y="8"/>
                  </a:lnTo>
                  <a:lnTo>
                    <a:pt x="116" y="5"/>
                  </a:lnTo>
                  <a:lnTo>
                    <a:pt x="101" y="3"/>
                  </a:lnTo>
                  <a:lnTo>
                    <a:pt x="83" y="1"/>
                  </a:lnTo>
                  <a:lnTo>
                    <a:pt x="64" y="0"/>
                  </a:lnTo>
                  <a:lnTo>
                    <a:pt x="46" y="1"/>
                  </a:lnTo>
                  <a:lnTo>
                    <a:pt x="30" y="2"/>
                  </a:lnTo>
                  <a:lnTo>
                    <a:pt x="17" y="5"/>
                  </a:lnTo>
                  <a:lnTo>
                    <a:pt x="11" y="11"/>
                  </a:lnTo>
                  <a:lnTo>
                    <a:pt x="7" y="15"/>
                  </a:lnTo>
                  <a:lnTo>
                    <a:pt x="5" y="19"/>
                  </a:lnTo>
                  <a:lnTo>
                    <a:pt x="2" y="24"/>
                  </a:lnTo>
                  <a:lnTo>
                    <a:pt x="1" y="28"/>
                  </a:lnTo>
                  <a:lnTo>
                    <a:pt x="0" y="34"/>
                  </a:lnTo>
                  <a:lnTo>
                    <a:pt x="1" y="41"/>
                  </a:lnTo>
                  <a:lnTo>
                    <a:pt x="3" y="51"/>
                  </a:lnTo>
                  <a:lnTo>
                    <a:pt x="7" y="63"/>
                  </a:lnTo>
                  <a:lnTo>
                    <a:pt x="12" y="75"/>
                  </a:lnTo>
                  <a:lnTo>
                    <a:pt x="15" y="85"/>
                  </a:lnTo>
                  <a:lnTo>
                    <a:pt x="19" y="92"/>
                  </a:lnTo>
                  <a:lnTo>
                    <a:pt x="21" y="97"/>
                  </a:lnTo>
                  <a:lnTo>
                    <a:pt x="23" y="104"/>
                  </a:lnTo>
                  <a:lnTo>
                    <a:pt x="24" y="112"/>
                  </a:lnTo>
                  <a:lnTo>
                    <a:pt x="25" y="123"/>
                  </a:lnTo>
                  <a:lnTo>
                    <a:pt x="26" y="137"/>
                  </a:lnTo>
                  <a:lnTo>
                    <a:pt x="26" y="152"/>
                  </a:lnTo>
                  <a:lnTo>
                    <a:pt x="26" y="164"/>
                  </a:lnTo>
                  <a:lnTo>
                    <a:pt x="25" y="173"/>
                  </a:lnTo>
                  <a:lnTo>
                    <a:pt x="24" y="181"/>
                  </a:lnTo>
                  <a:lnTo>
                    <a:pt x="23" y="188"/>
                  </a:lnTo>
                  <a:lnTo>
                    <a:pt x="22" y="195"/>
                  </a:lnTo>
                  <a:lnTo>
                    <a:pt x="22" y="203"/>
                  </a:lnTo>
                  <a:lnTo>
                    <a:pt x="22" y="213"/>
                  </a:lnTo>
                  <a:lnTo>
                    <a:pt x="23" y="223"/>
                  </a:lnTo>
                  <a:lnTo>
                    <a:pt x="25" y="231"/>
                  </a:lnTo>
                  <a:lnTo>
                    <a:pt x="27" y="237"/>
                  </a:lnTo>
                  <a:lnTo>
                    <a:pt x="30" y="242"/>
                  </a:lnTo>
                  <a:lnTo>
                    <a:pt x="32" y="246"/>
                  </a:lnTo>
                  <a:lnTo>
                    <a:pt x="34" y="248"/>
                  </a:lnTo>
                  <a:lnTo>
                    <a:pt x="38" y="251"/>
                  </a:lnTo>
                  <a:lnTo>
                    <a:pt x="41" y="253"/>
                  </a:lnTo>
                  <a:lnTo>
                    <a:pt x="43" y="255"/>
                  </a:lnTo>
                  <a:lnTo>
                    <a:pt x="46" y="256"/>
                  </a:lnTo>
                  <a:lnTo>
                    <a:pt x="50" y="257"/>
                  </a:lnTo>
                  <a:lnTo>
                    <a:pt x="53" y="258"/>
                  </a:lnTo>
                  <a:lnTo>
                    <a:pt x="57" y="259"/>
                  </a:lnTo>
                  <a:lnTo>
                    <a:pt x="59" y="261"/>
                  </a:lnTo>
                  <a:lnTo>
                    <a:pt x="60" y="261"/>
                  </a:lnTo>
                  <a:lnTo>
                    <a:pt x="61" y="261"/>
                  </a:lnTo>
                </a:path>
              </a:pathLst>
            </a:custGeom>
            <a:solidFill>
              <a:srgbClr val="00CCCC"/>
            </a:solidFill>
            <a:ln w="9525" cap="rnd">
              <a:noFill/>
              <a:round/>
              <a:headEnd/>
              <a:tailEnd/>
            </a:ln>
          </p:spPr>
          <p:txBody>
            <a:bodyPr/>
            <a:lstStyle/>
            <a:p>
              <a:endParaRPr lang="ar-SA"/>
            </a:p>
          </p:txBody>
        </p:sp>
        <p:sp>
          <p:nvSpPr>
            <p:cNvPr id="32788" name="Freeform 49"/>
            <p:cNvSpPr>
              <a:spLocks/>
            </p:cNvSpPr>
            <p:nvPr/>
          </p:nvSpPr>
          <p:spPr bwMode="auto">
            <a:xfrm>
              <a:off x="2422" y="728"/>
              <a:ext cx="433" cy="813"/>
            </a:xfrm>
            <a:custGeom>
              <a:avLst/>
              <a:gdLst>
                <a:gd name="T0" fmla="*/ 192 w 433"/>
                <a:gd name="T1" fmla="*/ 257 h 813"/>
                <a:gd name="T2" fmla="*/ 183 w 433"/>
                <a:gd name="T3" fmla="*/ 186 h 813"/>
                <a:gd name="T4" fmla="*/ 144 w 433"/>
                <a:gd name="T5" fmla="*/ 164 h 813"/>
                <a:gd name="T6" fmla="*/ 142 w 433"/>
                <a:gd name="T7" fmla="*/ 153 h 813"/>
                <a:gd name="T8" fmla="*/ 144 w 433"/>
                <a:gd name="T9" fmla="*/ 150 h 813"/>
                <a:gd name="T10" fmla="*/ 154 w 433"/>
                <a:gd name="T11" fmla="*/ 150 h 813"/>
                <a:gd name="T12" fmla="*/ 167 w 433"/>
                <a:gd name="T13" fmla="*/ 137 h 813"/>
                <a:gd name="T14" fmla="*/ 171 w 433"/>
                <a:gd name="T15" fmla="*/ 113 h 813"/>
                <a:gd name="T16" fmla="*/ 175 w 433"/>
                <a:gd name="T17" fmla="*/ 113 h 813"/>
                <a:gd name="T18" fmla="*/ 180 w 433"/>
                <a:gd name="T19" fmla="*/ 105 h 813"/>
                <a:gd name="T20" fmla="*/ 171 w 433"/>
                <a:gd name="T21" fmla="*/ 80 h 813"/>
                <a:gd name="T22" fmla="*/ 165 w 433"/>
                <a:gd name="T23" fmla="*/ 55 h 813"/>
                <a:gd name="T24" fmla="*/ 145 w 433"/>
                <a:gd name="T25" fmla="*/ 21 h 813"/>
                <a:gd name="T26" fmla="*/ 114 w 433"/>
                <a:gd name="T27" fmla="*/ 1 h 813"/>
                <a:gd name="T28" fmla="*/ 75 w 433"/>
                <a:gd name="T29" fmla="*/ 7 h 813"/>
                <a:gd name="T30" fmla="*/ 55 w 433"/>
                <a:gd name="T31" fmla="*/ 26 h 813"/>
                <a:gd name="T32" fmla="*/ 52 w 433"/>
                <a:gd name="T33" fmla="*/ 65 h 813"/>
                <a:gd name="T34" fmla="*/ 61 w 433"/>
                <a:gd name="T35" fmla="*/ 93 h 813"/>
                <a:gd name="T36" fmla="*/ 70 w 433"/>
                <a:gd name="T37" fmla="*/ 130 h 813"/>
                <a:gd name="T38" fmla="*/ 52 w 433"/>
                <a:gd name="T39" fmla="*/ 157 h 813"/>
                <a:gd name="T40" fmla="*/ 10 w 433"/>
                <a:gd name="T41" fmla="*/ 186 h 813"/>
                <a:gd name="T42" fmla="*/ 0 w 433"/>
                <a:gd name="T43" fmla="*/ 213 h 813"/>
                <a:gd name="T44" fmla="*/ 17 w 433"/>
                <a:gd name="T45" fmla="*/ 289 h 813"/>
                <a:gd name="T46" fmla="*/ 24 w 433"/>
                <a:gd name="T47" fmla="*/ 379 h 813"/>
                <a:gd name="T48" fmla="*/ 24 w 433"/>
                <a:gd name="T49" fmla="*/ 432 h 813"/>
                <a:gd name="T50" fmla="*/ 50 w 433"/>
                <a:gd name="T51" fmla="*/ 504 h 813"/>
                <a:gd name="T52" fmla="*/ 104 w 433"/>
                <a:gd name="T53" fmla="*/ 540 h 813"/>
                <a:gd name="T54" fmla="*/ 155 w 433"/>
                <a:gd name="T55" fmla="*/ 542 h 813"/>
                <a:gd name="T56" fmla="*/ 222 w 433"/>
                <a:gd name="T57" fmla="*/ 534 h 813"/>
                <a:gd name="T58" fmla="*/ 285 w 433"/>
                <a:gd name="T59" fmla="*/ 556 h 813"/>
                <a:gd name="T60" fmla="*/ 303 w 433"/>
                <a:gd name="T61" fmla="*/ 573 h 813"/>
                <a:gd name="T62" fmla="*/ 298 w 433"/>
                <a:gd name="T63" fmla="*/ 629 h 813"/>
                <a:gd name="T64" fmla="*/ 306 w 433"/>
                <a:gd name="T65" fmla="*/ 693 h 813"/>
                <a:gd name="T66" fmla="*/ 306 w 433"/>
                <a:gd name="T67" fmla="*/ 749 h 813"/>
                <a:gd name="T68" fmla="*/ 303 w 433"/>
                <a:gd name="T69" fmla="*/ 771 h 813"/>
                <a:gd name="T70" fmla="*/ 317 w 433"/>
                <a:gd name="T71" fmla="*/ 796 h 813"/>
                <a:gd name="T72" fmla="*/ 358 w 433"/>
                <a:gd name="T73" fmla="*/ 798 h 813"/>
                <a:gd name="T74" fmla="*/ 393 w 433"/>
                <a:gd name="T75" fmla="*/ 808 h 813"/>
                <a:gd name="T76" fmla="*/ 420 w 433"/>
                <a:gd name="T77" fmla="*/ 809 h 813"/>
                <a:gd name="T78" fmla="*/ 432 w 433"/>
                <a:gd name="T79" fmla="*/ 797 h 813"/>
                <a:gd name="T80" fmla="*/ 394 w 433"/>
                <a:gd name="T81" fmla="*/ 777 h 813"/>
                <a:gd name="T82" fmla="*/ 356 w 433"/>
                <a:gd name="T83" fmla="*/ 749 h 813"/>
                <a:gd name="T84" fmla="*/ 358 w 433"/>
                <a:gd name="T85" fmla="*/ 710 h 813"/>
                <a:gd name="T86" fmla="*/ 368 w 433"/>
                <a:gd name="T87" fmla="*/ 656 h 813"/>
                <a:gd name="T88" fmla="*/ 375 w 433"/>
                <a:gd name="T89" fmla="*/ 599 h 813"/>
                <a:gd name="T90" fmla="*/ 381 w 433"/>
                <a:gd name="T91" fmla="*/ 582 h 813"/>
                <a:gd name="T92" fmla="*/ 384 w 433"/>
                <a:gd name="T93" fmla="*/ 554 h 813"/>
                <a:gd name="T94" fmla="*/ 365 w 433"/>
                <a:gd name="T95" fmla="*/ 520 h 813"/>
                <a:gd name="T96" fmla="*/ 305 w 433"/>
                <a:gd name="T97" fmla="*/ 485 h 813"/>
                <a:gd name="T98" fmla="*/ 267 w 433"/>
                <a:gd name="T99" fmla="*/ 463 h 813"/>
                <a:gd name="T100" fmla="*/ 223 w 433"/>
                <a:gd name="T101" fmla="*/ 442 h 81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33"/>
                <a:gd name="T154" fmla="*/ 0 h 813"/>
                <a:gd name="T155" fmla="*/ 433 w 433"/>
                <a:gd name="T156" fmla="*/ 813 h 81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33" h="813">
                  <a:moveTo>
                    <a:pt x="187" y="309"/>
                  </a:moveTo>
                  <a:lnTo>
                    <a:pt x="187" y="305"/>
                  </a:lnTo>
                  <a:lnTo>
                    <a:pt x="189" y="294"/>
                  </a:lnTo>
                  <a:lnTo>
                    <a:pt x="190" y="277"/>
                  </a:lnTo>
                  <a:lnTo>
                    <a:pt x="192" y="257"/>
                  </a:lnTo>
                  <a:lnTo>
                    <a:pt x="193" y="236"/>
                  </a:lnTo>
                  <a:lnTo>
                    <a:pt x="193" y="217"/>
                  </a:lnTo>
                  <a:lnTo>
                    <a:pt x="192" y="201"/>
                  </a:lnTo>
                  <a:lnTo>
                    <a:pt x="189" y="191"/>
                  </a:lnTo>
                  <a:lnTo>
                    <a:pt x="183" y="186"/>
                  </a:lnTo>
                  <a:lnTo>
                    <a:pt x="175" y="180"/>
                  </a:lnTo>
                  <a:lnTo>
                    <a:pt x="167" y="175"/>
                  </a:lnTo>
                  <a:lnTo>
                    <a:pt x="158" y="171"/>
                  </a:lnTo>
                  <a:lnTo>
                    <a:pt x="150" y="168"/>
                  </a:lnTo>
                  <a:lnTo>
                    <a:pt x="144" y="164"/>
                  </a:lnTo>
                  <a:lnTo>
                    <a:pt x="140" y="161"/>
                  </a:lnTo>
                  <a:lnTo>
                    <a:pt x="140" y="159"/>
                  </a:lnTo>
                  <a:lnTo>
                    <a:pt x="141" y="157"/>
                  </a:lnTo>
                  <a:lnTo>
                    <a:pt x="142" y="155"/>
                  </a:lnTo>
                  <a:lnTo>
                    <a:pt x="142" y="153"/>
                  </a:lnTo>
                  <a:lnTo>
                    <a:pt x="143" y="152"/>
                  </a:lnTo>
                  <a:lnTo>
                    <a:pt x="143" y="151"/>
                  </a:lnTo>
                  <a:lnTo>
                    <a:pt x="144" y="150"/>
                  </a:lnTo>
                  <a:lnTo>
                    <a:pt x="146" y="150"/>
                  </a:lnTo>
                  <a:lnTo>
                    <a:pt x="149" y="150"/>
                  </a:lnTo>
                  <a:lnTo>
                    <a:pt x="152" y="150"/>
                  </a:lnTo>
                  <a:lnTo>
                    <a:pt x="154" y="150"/>
                  </a:lnTo>
                  <a:lnTo>
                    <a:pt x="158" y="150"/>
                  </a:lnTo>
                  <a:lnTo>
                    <a:pt x="161" y="149"/>
                  </a:lnTo>
                  <a:lnTo>
                    <a:pt x="162" y="147"/>
                  </a:lnTo>
                  <a:lnTo>
                    <a:pt x="165" y="142"/>
                  </a:lnTo>
                  <a:lnTo>
                    <a:pt x="167" y="137"/>
                  </a:lnTo>
                  <a:lnTo>
                    <a:pt x="169" y="131"/>
                  </a:lnTo>
                  <a:lnTo>
                    <a:pt x="170" y="124"/>
                  </a:lnTo>
                  <a:lnTo>
                    <a:pt x="171" y="120"/>
                  </a:lnTo>
                  <a:lnTo>
                    <a:pt x="171" y="115"/>
                  </a:lnTo>
                  <a:lnTo>
                    <a:pt x="171" y="113"/>
                  </a:lnTo>
                  <a:lnTo>
                    <a:pt x="171" y="112"/>
                  </a:lnTo>
                  <a:lnTo>
                    <a:pt x="172" y="112"/>
                  </a:lnTo>
                  <a:lnTo>
                    <a:pt x="173" y="112"/>
                  </a:lnTo>
                  <a:lnTo>
                    <a:pt x="174" y="113"/>
                  </a:lnTo>
                  <a:lnTo>
                    <a:pt x="175" y="113"/>
                  </a:lnTo>
                  <a:lnTo>
                    <a:pt x="177" y="112"/>
                  </a:lnTo>
                  <a:lnTo>
                    <a:pt x="179" y="112"/>
                  </a:lnTo>
                  <a:lnTo>
                    <a:pt x="180" y="111"/>
                  </a:lnTo>
                  <a:lnTo>
                    <a:pt x="181" y="109"/>
                  </a:lnTo>
                  <a:lnTo>
                    <a:pt x="180" y="105"/>
                  </a:lnTo>
                  <a:lnTo>
                    <a:pt x="179" y="101"/>
                  </a:lnTo>
                  <a:lnTo>
                    <a:pt x="178" y="96"/>
                  </a:lnTo>
                  <a:lnTo>
                    <a:pt x="175" y="91"/>
                  </a:lnTo>
                  <a:lnTo>
                    <a:pt x="173" y="85"/>
                  </a:lnTo>
                  <a:lnTo>
                    <a:pt x="171" y="80"/>
                  </a:lnTo>
                  <a:lnTo>
                    <a:pt x="170" y="75"/>
                  </a:lnTo>
                  <a:lnTo>
                    <a:pt x="169" y="72"/>
                  </a:lnTo>
                  <a:lnTo>
                    <a:pt x="168" y="67"/>
                  </a:lnTo>
                  <a:lnTo>
                    <a:pt x="167" y="62"/>
                  </a:lnTo>
                  <a:lnTo>
                    <a:pt x="165" y="55"/>
                  </a:lnTo>
                  <a:lnTo>
                    <a:pt x="163" y="47"/>
                  </a:lnTo>
                  <a:lnTo>
                    <a:pt x="160" y="40"/>
                  </a:lnTo>
                  <a:lnTo>
                    <a:pt x="155" y="32"/>
                  </a:lnTo>
                  <a:lnTo>
                    <a:pt x="151" y="25"/>
                  </a:lnTo>
                  <a:lnTo>
                    <a:pt x="145" y="21"/>
                  </a:lnTo>
                  <a:lnTo>
                    <a:pt x="140" y="16"/>
                  </a:lnTo>
                  <a:lnTo>
                    <a:pt x="134" y="12"/>
                  </a:lnTo>
                  <a:lnTo>
                    <a:pt x="128" y="7"/>
                  </a:lnTo>
                  <a:lnTo>
                    <a:pt x="121" y="4"/>
                  </a:lnTo>
                  <a:lnTo>
                    <a:pt x="114" y="1"/>
                  </a:lnTo>
                  <a:lnTo>
                    <a:pt x="108" y="0"/>
                  </a:lnTo>
                  <a:lnTo>
                    <a:pt x="99" y="0"/>
                  </a:lnTo>
                  <a:lnTo>
                    <a:pt x="91" y="2"/>
                  </a:lnTo>
                  <a:lnTo>
                    <a:pt x="83" y="5"/>
                  </a:lnTo>
                  <a:lnTo>
                    <a:pt x="75" y="7"/>
                  </a:lnTo>
                  <a:lnTo>
                    <a:pt x="70" y="11"/>
                  </a:lnTo>
                  <a:lnTo>
                    <a:pt x="64" y="13"/>
                  </a:lnTo>
                  <a:lnTo>
                    <a:pt x="60" y="16"/>
                  </a:lnTo>
                  <a:lnTo>
                    <a:pt x="56" y="21"/>
                  </a:lnTo>
                  <a:lnTo>
                    <a:pt x="55" y="26"/>
                  </a:lnTo>
                  <a:lnTo>
                    <a:pt x="54" y="34"/>
                  </a:lnTo>
                  <a:lnTo>
                    <a:pt x="53" y="42"/>
                  </a:lnTo>
                  <a:lnTo>
                    <a:pt x="53" y="50"/>
                  </a:lnTo>
                  <a:lnTo>
                    <a:pt x="52" y="57"/>
                  </a:lnTo>
                  <a:lnTo>
                    <a:pt x="52" y="65"/>
                  </a:lnTo>
                  <a:lnTo>
                    <a:pt x="53" y="72"/>
                  </a:lnTo>
                  <a:lnTo>
                    <a:pt x="53" y="79"/>
                  </a:lnTo>
                  <a:lnTo>
                    <a:pt x="55" y="84"/>
                  </a:lnTo>
                  <a:lnTo>
                    <a:pt x="57" y="89"/>
                  </a:lnTo>
                  <a:lnTo>
                    <a:pt x="61" y="93"/>
                  </a:lnTo>
                  <a:lnTo>
                    <a:pt x="63" y="100"/>
                  </a:lnTo>
                  <a:lnTo>
                    <a:pt x="65" y="106"/>
                  </a:lnTo>
                  <a:lnTo>
                    <a:pt x="66" y="115"/>
                  </a:lnTo>
                  <a:lnTo>
                    <a:pt x="69" y="123"/>
                  </a:lnTo>
                  <a:lnTo>
                    <a:pt x="70" y="130"/>
                  </a:lnTo>
                  <a:lnTo>
                    <a:pt x="71" y="137"/>
                  </a:lnTo>
                  <a:lnTo>
                    <a:pt x="71" y="141"/>
                  </a:lnTo>
                  <a:lnTo>
                    <a:pt x="69" y="145"/>
                  </a:lnTo>
                  <a:lnTo>
                    <a:pt x="62" y="151"/>
                  </a:lnTo>
                  <a:lnTo>
                    <a:pt x="52" y="157"/>
                  </a:lnTo>
                  <a:lnTo>
                    <a:pt x="41" y="162"/>
                  </a:lnTo>
                  <a:lnTo>
                    <a:pt x="30" y="169"/>
                  </a:lnTo>
                  <a:lnTo>
                    <a:pt x="20" y="174"/>
                  </a:lnTo>
                  <a:lnTo>
                    <a:pt x="13" y="180"/>
                  </a:lnTo>
                  <a:lnTo>
                    <a:pt x="10" y="186"/>
                  </a:lnTo>
                  <a:lnTo>
                    <a:pt x="8" y="190"/>
                  </a:lnTo>
                  <a:lnTo>
                    <a:pt x="6" y="194"/>
                  </a:lnTo>
                  <a:lnTo>
                    <a:pt x="4" y="200"/>
                  </a:lnTo>
                  <a:lnTo>
                    <a:pt x="1" y="206"/>
                  </a:lnTo>
                  <a:lnTo>
                    <a:pt x="0" y="213"/>
                  </a:lnTo>
                  <a:lnTo>
                    <a:pt x="0" y="223"/>
                  </a:lnTo>
                  <a:lnTo>
                    <a:pt x="2" y="236"/>
                  </a:lnTo>
                  <a:lnTo>
                    <a:pt x="7" y="251"/>
                  </a:lnTo>
                  <a:lnTo>
                    <a:pt x="13" y="269"/>
                  </a:lnTo>
                  <a:lnTo>
                    <a:pt x="17" y="289"/>
                  </a:lnTo>
                  <a:lnTo>
                    <a:pt x="21" y="310"/>
                  </a:lnTo>
                  <a:lnTo>
                    <a:pt x="23" y="330"/>
                  </a:lnTo>
                  <a:lnTo>
                    <a:pt x="24" y="349"/>
                  </a:lnTo>
                  <a:lnTo>
                    <a:pt x="25" y="366"/>
                  </a:lnTo>
                  <a:lnTo>
                    <a:pt x="24" y="379"/>
                  </a:lnTo>
                  <a:lnTo>
                    <a:pt x="24" y="388"/>
                  </a:lnTo>
                  <a:lnTo>
                    <a:pt x="23" y="397"/>
                  </a:lnTo>
                  <a:lnTo>
                    <a:pt x="23" y="407"/>
                  </a:lnTo>
                  <a:lnTo>
                    <a:pt x="23" y="418"/>
                  </a:lnTo>
                  <a:lnTo>
                    <a:pt x="24" y="432"/>
                  </a:lnTo>
                  <a:lnTo>
                    <a:pt x="26" y="446"/>
                  </a:lnTo>
                  <a:lnTo>
                    <a:pt x="30" y="461"/>
                  </a:lnTo>
                  <a:lnTo>
                    <a:pt x="35" y="476"/>
                  </a:lnTo>
                  <a:lnTo>
                    <a:pt x="42" y="492"/>
                  </a:lnTo>
                  <a:lnTo>
                    <a:pt x="50" y="504"/>
                  </a:lnTo>
                  <a:lnTo>
                    <a:pt x="60" y="514"/>
                  </a:lnTo>
                  <a:lnTo>
                    <a:pt x="71" y="523"/>
                  </a:lnTo>
                  <a:lnTo>
                    <a:pt x="82" y="530"/>
                  </a:lnTo>
                  <a:lnTo>
                    <a:pt x="94" y="535"/>
                  </a:lnTo>
                  <a:lnTo>
                    <a:pt x="104" y="540"/>
                  </a:lnTo>
                  <a:lnTo>
                    <a:pt x="112" y="542"/>
                  </a:lnTo>
                  <a:lnTo>
                    <a:pt x="118" y="543"/>
                  </a:lnTo>
                  <a:lnTo>
                    <a:pt x="128" y="544"/>
                  </a:lnTo>
                  <a:lnTo>
                    <a:pt x="141" y="543"/>
                  </a:lnTo>
                  <a:lnTo>
                    <a:pt x="155" y="542"/>
                  </a:lnTo>
                  <a:lnTo>
                    <a:pt x="171" y="539"/>
                  </a:lnTo>
                  <a:lnTo>
                    <a:pt x="187" y="536"/>
                  </a:lnTo>
                  <a:lnTo>
                    <a:pt x="201" y="535"/>
                  </a:lnTo>
                  <a:lnTo>
                    <a:pt x="213" y="534"/>
                  </a:lnTo>
                  <a:lnTo>
                    <a:pt x="222" y="534"/>
                  </a:lnTo>
                  <a:lnTo>
                    <a:pt x="232" y="537"/>
                  </a:lnTo>
                  <a:lnTo>
                    <a:pt x="244" y="541"/>
                  </a:lnTo>
                  <a:lnTo>
                    <a:pt x="258" y="545"/>
                  </a:lnTo>
                  <a:lnTo>
                    <a:pt x="272" y="551"/>
                  </a:lnTo>
                  <a:lnTo>
                    <a:pt x="285" y="556"/>
                  </a:lnTo>
                  <a:lnTo>
                    <a:pt x="295" y="560"/>
                  </a:lnTo>
                  <a:lnTo>
                    <a:pt x="302" y="563"/>
                  </a:lnTo>
                  <a:lnTo>
                    <a:pt x="305" y="564"/>
                  </a:lnTo>
                  <a:lnTo>
                    <a:pt x="305" y="566"/>
                  </a:lnTo>
                  <a:lnTo>
                    <a:pt x="303" y="573"/>
                  </a:lnTo>
                  <a:lnTo>
                    <a:pt x="302" y="582"/>
                  </a:lnTo>
                  <a:lnTo>
                    <a:pt x="301" y="592"/>
                  </a:lnTo>
                  <a:lnTo>
                    <a:pt x="300" y="604"/>
                  </a:lnTo>
                  <a:lnTo>
                    <a:pt x="299" y="617"/>
                  </a:lnTo>
                  <a:lnTo>
                    <a:pt x="298" y="629"/>
                  </a:lnTo>
                  <a:lnTo>
                    <a:pt x="298" y="639"/>
                  </a:lnTo>
                  <a:lnTo>
                    <a:pt x="299" y="650"/>
                  </a:lnTo>
                  <a:lnTo>
                    <a:pt x="300" y="663"/>
                  </a:lnTo>
                  <a:lnTo>
                    <a:pt x="303" y="678"/>
                  </a:lnTo>
                  <a:lnTo>
                    <a:pt x="306" y="693"/>
                  </a:lnTo>
                  <a:lnTo>
                    <a:pt x="308" y="709"/>
                  </a:lnTo>
                  <a:lnTo>
                    <a:pt x="310" y="724"/>
                  </a:lnTo>
                  <a:lnTo>
                    <a:pt x="310" y="735"/>
                  </a:lnTo>
                  <a:lnTo>
                    <a:pt x="308" y="744"/>
                  </a:lnTo>
                  <a:lnTo>
                    <a:pt x="306" y="749"/>
                  </a:lnTo>
                  <a:lnTo>
                    <a:pt x="305" y="755"/>
                  </a:lnTo>
                  <a:lnTo>
                    <a:pt x="303" y="760"/>
                  </a:lnTo>
                  <a:lnTo>
                    <a:pt x="303" y="765"/>
                  </a:lnTo>
                  <a:lnTo>
                    <a:pt x="303" y="769"/>
                  </a:lnTo>
                  <a:lnTo>
                    <a:pt x="303" y="771"/>
                  </a:lnTo>
                  <a:lnTo>
                    <a:pt x="303" y="774"/>
                  </a:lnTo>
                  <a:lnTo>
                    <a:pt x="311" y="796"/>
                  </a:lnTo>
                  <a:lnTo>
                    <a:pt x="312" y="796"/>
                  </a:lnTo>
                  <a:lnTo>
                    <a:pt x="317" y="796"/>
                  </a:lnTo>
                  <a:lnTo>
                    <a:pt x="325" y="796"/>
                  </a:lnTo>
                  <a:lnTo>
                    <a:pt x="332" y="796"/>
                  </a:lnTo>
                  <a:lnTo>
                    <a:pt x="341" y="797"/>
                  </a:lnTo>
                  <a:lnTo>
                    <a:pt x="350" y="797"/>
                  </a:lnTo>
                  <a:lnTo>
                    <a:pt x="358" y="798"/>
                  </a:lnTo>
                  <a:lnTo>
                    <a:pt x="364" y="800"/>
                  </a:lnTo>
                  <a:lnTo>
                    <a:pt x="369" y="801"/>
                  </a:lnTo>
                  <a:lnTo>
                    <a:pt x="376" y="804"/>
                  </a:lnTo>
                  <a:lnTo>
                    <a:pt x="384" y="806"/>
                  </a:lnTo>
                  <a:lnTo>
                    <a:pt x="393" y="808"/>
                  </a:lnTo>
                  <a:lnTo>
                    <a:pt x="400" y="809"/>
                  </a:lnTo>
                  <a:lnTo>
                    <a:pt x="407" y="810"/>
                  </a:lnTo>
                  <a:lnTo>
                    <a:pt x="414" y="812"/>
                  </a:lnTo>
                  <a:lnTo>
                    <a:pt x="417" y="810"/>
                  </a:lnTo>
                  <a:lnTo>
                    <a:pt x="420" y="809"/>
                  </a:lnTo>
                  <a:lnTo>
                    <a:pt x="424" y="808"/>
                  </a:lnTo>
                  <a:lnTo>
                    <a:pt x="427" y="806"/>
                  </a:lnTo>
                  <a:lnTo>
                    <a:pt x="430" y="803"/>
                  </a:lnTo>
                  <a:lnTo>
                    <a:pt x="432" y="799"/>
                  </a:lnTo>
                  <a:lnTo>
                    <a:pt x="432" y="797"/>
                  </a:lnTo>
                  <a:lnTo>
                    <a:pt x="429" y="794"/>
                  </a:lnTo>
                  <a:lnTo>
                    <a:pt x="424" y="790"/>
                  </a:lnTo>
                  <a:lnTo>
                    <a:pt x="415" y="787"/>
                  </a:lnTo>
                  <a:lnTo>
                    <a:pt x="405" y="783"/>
                  </a:lnTo>
                  <a:lnTo>
                    <a:pt x="394" y="777"/>
                  </a:lnTo>
                  <a:lnTo>
                    <a:pt x="383" y="771"/>
                  </a:lnTo>
                  <a:lnTo>
                    <a:pt x="372" y="766"/>
                  </a:lnTo>
                  <a:lnTo>
                    <a:pt x="364" y="760"/>
                  </a:lnTo>
                  <a:lnTo>
                    <a:pt x="358" y="755"/>
                  </a:lnTo>
                  <a:lnTo>
                    <a:pt x="356" y="749"/>
                  </a:lnTo>
                  <a:lnTo>
                    <a:pt x="356" y="742"/>
                  </a:lnTo>
                  <a:lnTo>
                    <a:pt x="356" y="736"/>
                  </a:lnTo>
                  <a:lnTo>
                    <a:pt x="357" y="728"/>
                  </a:lnTo>
                  <a:lnTo>
                    <a:pt x="357" y="719"/>
                  </a:lnTo>
                  <a:lnTo>
                    <a:pt x="358" y="710"/>
                  </a:lnTo>
                  <a:lnTo>
                    <a:pt x="359" y="700"/>
                  </a:lnTo>
                  <a:lnTo>
                    <a:pt x="361" y="690"/>
                  </a:lnTo>
                  <a:lnTo>
                    <a:pt x="364" y="680"/>
                  </a:lnTo>
                  <a:lnTo>
                    <a:pt x="366" y="669"/>
                  </a:lnTo>
                  <a:lnTo>
                    <a:pt x="368" y="656"/>
                  </a:lnTo>
                  <a:lnTo>
                    <a:pt x="370" y="642"/>
                  </a:lnTo>
                  <a:lnTo>
                    <a:pt x="372" y="629"/>
                  </a:lnTo>
                  <a:lnTo>
                    <a:pt x="374" y="617"/>
                  </a:lnTo>
                  <a:lnTo>
                    <a:pt x="375" y="607"/>
                  </a:lnTo>
                  <a:lnTo>
                    <a:pt x="375" y="599"/>
                  </a:lnTo>
                  <a:lnTo>
                    <a:pt x="375" y="594"/>
                  </a:lnTo>
                  <a:lnTo>
                    <a:pt x="375" y="592"/>
                  </a:lnTo>
                  <a:lnTo>
                    <a:pt x="377" y="590"/>
                  </a:lnTo>
                  <a:lnTo>
                    <a:pt x="378" y="585"/>
                  </a:lnTo>
                  <a:lnTo>
                    <a:pt x="381" y="582"/>
                  </a:lnTo>
                  <a:lnTo>
                    <a:pt x="384" y="576"/>
                  </a:lnTo>
                  <a:lnTo>
                    <a:pt x="385" y="572"/>
                  </a:lnTo>
                  <a:lnTo>
                    <a:pt x="386" y="566"/>
                  </a:lnTo>
                  <a:lnTo>
                    <a:pt x="385" y="561"/>
                  </a:lnTo>
                  <a:lnTo>
                    <a:pt x="384" y="554"/>
                  </a:lnTo>
                  <a:lnTo>
                    <a:pt x="383" y="548"/>
                  </a:lnTo>
                  <a:lnTo>
                    <a:pt x="380" y="541"/>
                  </a:lnTo>
                  <a:lnTo>
                    <a:pt x="378" y="534"/>
                  </a:lnTo>
                  <a:lnTo>
                    <a:pt x="372" y="527"/>
                  </a:lnTo>
                  <a:lnTo>
                    <a:pt x="365" y="520"/>
                  </a:lnTo>
                  <a:lnTo>
                    <a:pt x="355" y="513"/>
                  </a:lnTo>
                  <a:lnTo>
                    <a:pt x="340" y="505"/>
                  </a:lnTo>
                  <a:lnTo>
                    <a:pt x="326" y="499"/>
                  </a:lnTo>
                  <a:lnTo>
                    <a:pt x="313" y="492"/>
                  </a:lnTo>
                  <a:lnTo>
                    <a:pt x="305" y="485"/>
                  </a:lnTo>
                  <a:lnTo>
                    <a:pt x="296" y="478"/>
                  </a:lnTo>
                  <a:lnTo>
                    <a:pt x="289" y="474"/>
                  </a:lnTo>
                  <a:lnTo>
                    <a:pt x="282" y="470"/>
                  </a:lnTo>
                  <a:lnTo>
                    <a:pt x="275" y="465"/>
                  </a:lnTo>
                  <a:lnTo>
                    <a:pt x="267" y="463"/>
                  </a:lnTo>
                  <a:lnTo>
                    <a:pt x="257" y="460"/>
                  </a:lnTo>
                  <a:lnTo>
                    <a:pt x="248" y="456"/>
                  </a:lnTo>
                  <a:lnTo>
                    <a:pt x="239" y="451"/>
                  </a:lnTo>
                  <a:lnTo>
                    <a:pt x="231" y="446"/>
                  </a:lnTo>
                  <a:lnTo>
                    <a:pt x="223" y="442"/>
                  </a:lnTo>
                  <a:lnTo>
                    <a:pt x="218" y="437"/>
                  </a:lnTo>
                  <a:lnTo>
                    <a:pt x="214" y="435"/>
                  </a:lnTo>
                  <a:lnTo>
                    <a:pt x="213" y="434"/>
                  </a:lnTo>
                  <a:lnTo>
                    <a:pt x="187" y="309"/>
                  </a:lnTo>
                </a:path>
              </a:pathLst>
            </a:custGeom>
            <a:solidFill>
              <a:srgbClr val="CCCCFF"/>
            </a:solidFill>
            <a:ln w="9525" cap="rnd">
              <a:noFill/>
              <a:round/>
              <a:headEnd/>
              <a:tailEnd/>
            </a:ln>
          </p:spPr>
          <p:txBody>
            <a:bodyPr/>
            <a:lstStyle/>
            <a:p>
              <a:endParaRPr lang="ar-SA"/>
            </a:p>
          </p:txBody>
        </p:sp>
        <p:sp>
          <p:nvSpPr>
            <p:cNvPr id="32789" name="Freeform 50"/>
            <p:cNvSpPr>
              <a:spLocks/>
            </p:cNvSpPr>
            <p:nvPr/>
          </p:nvSpPr>
          <p:spPr bwMode="auto">
            <a:xfrm>
              <a:off x="2384" y="982"/>
              <a:ext cx="43" cy="176"/>
            </a:xfrm>
            <a:custGeom>
              <a:avLst/>
              <a:gdLst>
                <a:gd name="T0" fmla="*/ 20 w 43"/>
                <a:gd name="T1" fmla="*/ 146 h 176"/>
                <a:gd name="T2" fmla="*/ 18 w 43"/>
                <a:gd name="T3" fmla="*/ 132 h 176"/>
                <a:gd name="T4" fmla="*/ 17 w 43"/>
                <a:gd name="T5" fmla="*/ 114 h 176"/>
                <a:gd name="T6" fmla="*/ 18 w 43"/>
                <a:gd name="T7" fmla="*/ 93 h 176"/>
                <a:gd name="T8" fmla="*/ 22 w 43"/>
                <a:gd name="T9" fmla="*/ 75 h 176"/>
                <a:gd name="T10" fmla="*/ 23 w 43"/>
                <a:gd name="T11" fmla="*/ 63 h 176"/>
                <a:gd name="T12" fmla="*/ 23 w 43"/>
                <a:gd name="T13" fmla="*/ 51 h 176"/>
                <a:gd name="T14" fmla="*/ 20 w 43"/>
                <a:gd name="T15" fmla="*/ 37 h 176"/>
                <a:gd name="T16" fmla="*/ 17 w 43"/>
                <a:gd name="T17" fmla="*/ 28 h 176"/>
                <a:gd name="T18" fmla="*/ 13 w 43"/>
                <a:gd name="T19" fmla="*/ 22 h 176"/>
                <a:gd name="T20" fmla="*/ 9 w 43"/>
                <a:gd name="T21" fmla="*/ 13 h 176"/>
                <a:gd name="T22" fmla="*/ 3 w 43"/>
                <a:gd name="T23" fmla="*/ 4 h 176"/>
                <a:gd name="T24" fmla="*/ 2 w 43"/>
                <a:gd name="T25" fmla="*/ 7 h 176"/>
                <a:gd name="T26" fmla="*/ 6 w 43"/>
                <a:gd name="T27" fmla="*/ 18 h 176"/>
                <a:gd name="T28" fmla="*/ 10 w 43"/>
                <a:gd name="T29" fmla="*/ 28 h 176"/>
                <a:gd name="T30" fmla="*/ 11 w 43"/>
                <a:gd name="T31" fmla="*/ 45 h 176"/>
                <a:gd name="T32" fmla="*/ 12 w 43"/>
                <a:gd name="T33" fmla="*/ 72 h 176"/>
                <a:gd name="T34" fmla="*/ 11 w 43"/>
                <a:gd name="T35" fmla="*/ 92 h 176"/>
                <a:gd name="T36" fmla="*/ 9 w 43"/>
                <a:gd name="T37" fmla="*/ 107 h 176"/>
                <a:gd name="T38" fmla="*/ 9 w 43"/>
                <a:gd name="T39" fmla="*/ 121 h 176"/>
                <a:gd name="T40" fmla="*/ 10 w 43"/>
                <a:gd name="T41" fmla="*/ 139 h 176"/>
                <a:gd name="T42" fmla="*/ 13 w 43"/>
                <a:gd name="T43" fmla="*/ 152 h 176"/>
                <a:gd name="T44" fmla="*/ 17 w 43"/>
                <a:gd name="T45" fmla="*/ 161 h 176"/>
                <a:gd name="T46" fmla="*/ 21 w 43"/>
                <a:gd name="T47" fmla="*/ 166 h 176"/>
                <a:gd name="T48" fmla="*/ 27 w 43"/>
                <a:gd name="T49" fmla="*/ 169 h 176"/>
                <a:gd name="T50" fmla="*/ 32 w 43"/>
                <a:gd name="T51" fmla="*/ 172 h 176"/>
                <a:gd name="T52" fmla="*/ 37 w 43"/>
                <a:gd name="T53" fmla="*/ 173 h 176"/>
                <a:gd name="T54" fmla="*/ 40 w 43"/>
                <a:gd name="T55" fmla="*/ 175 h 176"/>
                <a:gd name="T56" fmla="*/ 38 w 43"/>
                <a:gd name="T57" fmla="*/ 171 h 176"/>
                <a:gd name="T58" fmla="*/ 31 w 43"/>
                <a:gd name="T59" fmla="*/ 166 h 176"/>
                <a:gd name="T60" fmla="*/ 26 w 43"/>
                <a:gd name="T61" fmla="*/ 158 h 176"/>
                <a:gd name="T62" fmla="*/ 21 w 43"/>
                <a:gd name="T63" fmla="*/ 152 h 17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
                <a:gd name="T97" fmla="*/ 0 h 176"/>
                <a:gd name="T98" fmla="*/ 43 w 43"/>
                <a:gd name="T99" fmla="*/ 176 h 17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 h="176">
                  <a:moveTo>
                    <a:pt x="21" y="149"/>
                  </a:moveTo>
                  <a:lnTo>
                    <a:pt x="20" y="146"/>
                  </a:lnTo>
                  <a:lnTo>
                    <a:pt x="19" y="140"/>
                  </a:lnTo>
                  <a:lnTo>
                    <a:pt x="18" y="132"/>
                  </a:lnTo>
                  <a:lnTo>
                    <a:pt x="17" y="124"/>
                  </a:lnTo>
                  <a:lnTo>
                    <a:pt x="17" y="114"/>
                  </a:lnTo>
                  <a:lnTo>
                    <a:pt x="17" y="104"/>
                  </a:lnTo>
                  <a:lnTo>
                    <a:pt x="18" y="93"/>
                  </a:lnTo>
                  <a:lnTo>
                    <a:pt x="20" y="82"/>
                  </a:lnTo>
                  <a:lnTo>
                    <a:pt x="22" y="75"/>
                  </a:lnTo>
                  <a:lnTo>
                    <a:pt x="23" y="70"/>
                  </a:lnTo>
                  <a:lnTo>
                    <a:pt x="23" y="63"/>
                  </a:lnTo>
                  <a:lnTo>
                    <a:pt x="23" y="56"/>
                  </a:lnTo>
                  <a:lnTo>
                    <a:pt x="23" y="51"/>
                  </a:lnTo>
                  <a:lnTo>
                    <a:pt x="22" y="44"/>
                  </a:lnTo>
                  <a:lnTo>
                    <a:pt x="20" y="37"/>
                  </a:lnTo>
                  <a:lnTo>
                    <a:pt x="18" y="31"/>
                  </a:lnTo>
                  <a:lnTo>
                    <a:pt x="17" y="28"/>
                  </a:lnTo>
                  <a:lnTo>
                    <a:pt x="15" y="25"/>
                  </a:lnTo>
                  <a:lnTo>
                    <a:pt x="13" y="22"/>
                  </a:lnTo>
                  <a:lnTo>
                    <a:pt x="11" y="17"/>
                  </a:lnTo>
                  <a:lnTo>
                    <a:pt x="9" y="13"/>
                  </a:lnTo>
                  <a:lnTo>
                    <a:pt x="5" y="8"/>
                  </a:lnTo>
                  <a:lnTo>
                    <a:pt x="3" y="4"/>
                  </a:lnTo>
                  <a:lnTo>
                    <a:pt x="0" y="0"/>
                  </a:lnTo>
                  <a:lnTo>
                    <a:pt x="2" y="7"/>
                  </a:lnTo>
                  <a:lnTo>
                    <a:pt x="5" y="13"/>
                  </a:lnTo>
                  <a:lnTo>
                    <a:pt x="6" y="18"/>
                  </a:lnTo>
                  <a:lnTo>
                    <a:pt x="9" y="23"/>
                  </a:lnTo>
                  <a:lnTo>
                    <a:pt x="10" y="28"/>
                  </a:lnTo>
                  <a:lnTo>
                    <a:pt x="11" y="36"/>
                  </a:lnTo>
                  <a:lnTo>
                    <a:pt x="11" y="45"/>
                  </a:lnTo>
                  <a:lnTo>
                    <a:pt x="12" y="57"/>
                  </a:lnTo>
                  <a:lnTo>
                    <a:pt x="12" y="72"/>
                  </a:lnTo>
                  <a:lnTo>
                    <a:pt x="12" y="83"/>
                  </a:lnTo>
                  <a:lnTo>
                    <a:pt x="11" y="92"/>
                  </a:lnTo>
                  <a:lnTo>
                    <a:pt x="10" y="100"/>
                  </a:lnTo>
                  <a:lnTo>
                    <a:pt x="9" y="107"/>
                  </a:lnTo>
                  <a:lnTo>
                    <a:pt x="9" y="113"/>
                  </a:lnTo>
                  <a:lnTo>
                    <a:pt x="9" y="121"/>
                  </a:lnTo>
                  <a:lnTo>
                    <a:pt x="9" y="130"/>
                  </a:lnTo>
                  <a:lnTo>
                    <a:pt x="10" y="139"/>
                  </a:lnTo>
                  <a:lnTo>
                    <a:pt x="11" y="147"/>
                  </a:lnTo>
                  <a:lnTo>
                    <a:pt x="13" y="152"/>
                  </a:lnTo>
                  <a:lnTo>
                    <a:pt x="14" y="157"/>
                  </a:lnTo>
                  <a:lnTo>
                    <a:pt x="17" y="161"/>
                  </a:lnTo>
                  <a:lnTo>
                    <a:pt x="19" y="163"/>
                  </a:lnTo>
                  <a:lnTo>
                    <a:pt x="21" y="166"/>
                  </a:lnTo>
                  <a:lnTo>
                    <a:pt x="24" y="168"/>
                  </a:lnTo>
                  <a:lnTo>
                    <a:pt x="27" y="169"/>
                  </a:lnTo>
                  <a:lnTo>
                    <a:pt x="29" y="171"/>
                  </a:lnTo>
                  <a:lnTo>
                    <a:pt x="32" y="172"/>
                  </a:lnTo>
                  <a:lnTo>
                    <a:pt x="35" y="172"/>
                  </a:lnTo>
                  <a:lnTo>
                    <a:pt x="37" y="173"/>
                  </a:lnTo>
                  <a:lnTo>
                    <a:pt x="39" y="173"/>
                  </a:lnTo>
                  <a:lnTo>
                    <a:pt x="40" y="175"/>
                  </a:lnTo>
                  <a:lnTo>
                    <a:pt x="42" y="175"/>
                  </a:lnTo>
                  <a:lnTo>
                    <a:pt x="38" y="171"/>
                  </a:lnTo>
                  <a:lnTo>
                    <a:pt x="35" y="169"/>
                  </a:lnTo>
                  <a:lnTo>
                    <a:pt x="31" y="166"/>
                  </a:lnTo>
                  <a:lnTo>
                    <a:pt x="28" y="161"/>
                  </a:lnTo>
                  <a:lnTo>
                    <a:pt x="26" y="158"/>
                  </a:lnTo>
                  <a:lnTo>
                    <a:pt x="23" y="154"/>
                  </a:lnTo>
                  <a:lnTo>
                    <a:pt x="21" y="152"/>
                  </a:lnTo>
                  <a:lnTo>
                    <a:pt x="21" y="149"/>
                  </a:lnTo>
                </a:path>
              </a:pathLst>
            </a:custGeom>
            <a:solidFill>
              <a:srgbClr val="008080"/>
            </a:solidFill>
            <a:ln w="9525" cap="rnd">
              <a:noFill/>
              <a:round/>
              <a:headEnd/>
              <a:tailEnd/>
            </a:ln>
          </p:spPr>
          <p:txBody>
            <a:bodyPr/>
            <a:lstStyle/>
            <a:p>
              <a:endParaRPr lang="ar-SA"/>
            </a:p>
          </p:txBody>
        </p:sp>
        <p:sp>
          <p:nvSpPr>
            <p:cNvPr id="32790" name="Freeform 51"/>
            <p:cNvSpPr>
              <a:spLocks/>
            </p:cNvSpPr>
            <p:nvPr/>
          </p:nvSpPr>
          <p:spPr bwMode="auto">
            <a:xfrm>
              <a:off x="2649" y="1225"/>
              <a:ext cx="583" cy="525"/>
            </a:xfrm>
            <a:custGeom>
              <a:avLst/>
              <a:gdLst>
                <a:gd name="T0" fmla="*/ 0 w 583"/>
                <a:gd name="T1" fmla="*/ 524 h 525"/>
                <a:gd name="T2" fmla="*/ 0 w 583"/>
                <a:gd name="T3" fmla="*/ 139 h 525"/>
                <a:gd name="T4" fmla="*/ 582 w 583"/>
                <a:gd name="T5" fmla="*/ 0 h 525"/>
                <a:gd name="T6" fmla="*/ 582 w 583"/>
                <a:gd name="T7" fmla="*/ 396 h 525"/>
                <a:gd name="T8" fmla="*/ 0 w 583"/>
                <a:gd name="T9" fmla="*/ 524 h 525"/>
                <a:gd name="T10" fmla="*/ 0 60000 65536"/>
                <a:gd name="T11" fmla="*/ 0 60000 65536"/>
                <a:gd name="T12" fmla="*/ 0 60000 65536"/>
                <a:gd name="T13" fmla="*/ 0 60000 65536"/>
                <a:gd name="T14" fmla="*/ 0 60000 65536"/>
                <a:gd name="T15" fmla="*/ 0 w 583"/>
                <a:gd name="T16" fmla="*/ 0 h 525"/>
                <a:gd name="T17" fmla="*/ 583 w 583"/>
                <a:gd name="T18" fmla="*/ 525 h 525"/>
              </a:gdLst>
              <a:ahLst/>
              <a:cxnLst>
                <a:cxn ang="T10">
                  <a:pos x="T0" y="T1"/>
                </a:cxn>
                <a:cxn ang="T11">
                  <a:pos x="T2" y="T3"/>
                </a:cxn>
                <a:cxn ang="T12">
                  <a:pos x="T4" y="T5"/>
                </a:cxn>
                <a:cxn ang="T13">
                  <a:pos x="T6" y="T7"/>
                </a:cxn>
                <a:cxn ang="T14">
                  <a:pos x="T8" y="T9"/>
                </a:cxn>
              </a:cxnLst>
              <a:rect l="T15" t="T16" r="T17" b="T18"/>
              <a:pathLst>
                <a:path w="583" h="525">
                  <a:moveTo>
                    <a:pt x="0" y="524"/>
                  </a:moveTo>
                  <a:lnTo>
                    <a:pt x="0" y="139"/>
                  </a:lnTo>
                  <a:lnTo>
                    <a:pt x="582" y="0"/>
                  </a:lnTo>
                  <a:lnTo>
                    <a:pt x="582" y="396"/>
                  </a:lnTo>
                  <a:lnTo>
                    <a:pt x="0" y="524"/>
                  </a:lnTo>
                </a:path>
              </a:pathLst>
            </a:custGeom>
            <a:solidFill>
              <a:srgbClr val="4C4C4C"/>
            </a:solidFill>
            <a:ln w="9525" cap="rnd">
              <a:noFill/>
              <a:round/>
              <a:headEnd/>
              <a:tailEnd/>
            </a:ln>
          </p:spPr>
          <p:txBody>
            <a:bodyPr/>
            <a:lstStyle/>
            <a:p>
              <a:endParaRPr lang="ar-SA"/>
            </a:p>
          </p:txBody>
        </p:sp>
        <p:sp>
          <p:nvSpPr>
            <p:cNvPr id="32791" name="Freeform 52"/>
            <p:cNvSpPr>
              <a:spLocks/>
            </p:cNvSpPr>
            <p:nvPr/>
          </p:nvSpPr>
          <p:spPr bwMode="auto">
            <a:xfrm>
              <a:off x="2595" y="1377"/>
              <a:ext cx="31" cy="31"/>
            </a:xfrm>
            <a:custGeom>
              <a:avLst/>
              <a:gdLst>
                <a:gd name="T0" fmla="*/ 14 w 31"/>
                <a:gd name="T1" fmla="*/ 30 h 31"/>
                <a:gd name="T2" fmla="*/ 17 w 31"/>
                <a:gd name="T3" fmla="*/ 30 h 31"/>
                <a:gd name="T4" fmla="*/ 20 w 31"/>
                <a:gd name="T5" fmla="*/ 28 h 31"/>
                <a:gd name="T6" fmla="*/ 23 w 31"/>
                <a:gd name="T7" fmla="*/ 28 h 31"/>
                <a:gd name="T8" fmla="*/ 25 w 31"/>
                <a:gd name="T9" fmla="*/ 26 h 31"/>
                <a:gd name="T10" fmla="*/ 26 w 31"/>
                <a:gd name="T11" fmla="*/ 25 h 31"/>
                <a:gd name="T12" fmla="*/ 28 w 31"/>
                <a:gd name="T13" fmla="*/ 23 h 31"/>
                <a:gd name="T14" fmla="*/ 28 w 31"/>
                <a:gd name="T15" fmla="*/ 20 h 31"/>
                <a:gd name="T16" fmla="*/ 30 w 31"/>
                <a:gd name="T17" fmla="*/ 16 h 31"/>
                <a:gd name="T18" fmla="*/ 28 w 31"/>
                <a:gd name="T19" fmla="*/ 14 h 31"/>
                <a:gd name="T20" fmla="*/ 28 w 31"/>
                <a:gd name="T21" fmla="*/ 11 h 31"/>
                <a:gd name="T22" fmla="*/ 26 w 31"/>
                <a:gd name="T23" fmla="*/ 8 h 31"/>
                <a:gd name="T24" fmla="*/ 25 w 31"/>
                <a:gd name="T25" fmla="*/ 5 h 31"/>
                <a:gd name="T26" fmla="*/ 23 w 31"/>
                <a:gd name="T27" fmla="*/ 3 h 31"/>
                <a:gd name="T28" fmla="*/ 20 w 31"/>
                <a:gd name="T29" fmla="*/ 2 h 31"/>
                <a:gd name="T30" fmla="*/ 17 w 31"/>
                <a:gd name="T31" fmla="*/ 1 h 31"/>
                <a:gd name="T32" fmla="*/ 14 w 31"/>
                <a:gd name="T33" fmla="*/ 0 h 31"/>
                <a:gd name="T34" fmla="*/ 12 w 31"/>
                <a:gd name="T35" fmla="*/ 0 h 31"/>
                <a:gd name="T36" fmla="*/ 8 w 31"/>
                <a:gd name="T37" fmla="*/ 0 h 31"/>
                <a:gd name="T38" fmla="*/ 6 w 31"/>
                <a:gd name="T39" fmla="*/ 1 h 31"/>
                <a:gd name="T40" fmla="*/ 4 w 31"/>
                <a:gd name="T41" fmla="*/ 2 h 31"/>
                <a:gd name="T42" fmla="*/ 2 w 31"/>
                <a:gd name="T43" fmla="*/ 4 h 31"/>
                <a:gd name="T44" fmla="*/ 1 w 31"/>
                <a:gd name="T45" fmla="*/ 6 h 31"/>
                <a:gd name="T46" fmla="*/ 0 w 31"/>
                <a:gd name="T47" fmla="*/ 8 h 31"/>
                <a:gd name="T48" fmla="*/ 0 w 31"/>
                <a:gd name="T49" fmla="*/ 12 h 31"/>
                <a:gd name="T50" fmla="*/ 0 w 31"/>
                <a:gd name="T51" fmla="*/ 15 h 31"/>
                <a:gd name="T52" fmla="*/ 1 w 31"/>
                <a:gd name="T53" fmla="*/ 17 h 31"/>
                <a:gd name="T54" fmla="*/ 2 w 31"/>
                <a:gd name="T55" fmla="*/ 21 h 31"/>
                <a:gd name="T56" fmla="*/ 4 w 31"/>
                <a:gd name="T57" fmla="*/ 23 h 31"/>
                <a:gd name="T58" fmla="*/ 6 w 31"/>
                <a:gd name="T59" fmla="*/ 25 h 31"/>
                <a:gd name="T60" fmla="*/ 8 w 31"/>
                <a:gd name="T61" fmla="*/ 27 h 31"/>
                <a:gd name="T62" fmla="*/ 12 w 31"/>
                <a:gd name="T63" fmla="*/ 28 h 31"/>
                <a:gd name="T64" fmla="*/ 14 w 31"/>
                <a:gd name="T65" fmla="*/ 30 h 3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
                <a:gd name="T100" fmla="*/ 0 h 31"/>
                <a:gd name="T101" fmla="*/ 31 w 31"/>
                <a:gd name="T102" fmla="*/ 31 h 3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 h="31">
                  <a:moveTo>
                    <a:pt x="14" y="30"/>
                  </a:moveTo>
                  <a:lnTo>
                    <a:pt x="17" y="30"/>
                  </a:lnTo>
                  <a:lnTo>
                    <a:pt x="20" y="28"/>
                  </a:lnTo>
                  <a:lnTo>
                    <a:pt x="23" y="28"/>
                  </a:lnTo>
                  <a:lnTo>
                    <a:pt x="25" y="26"/>
                  </a:lnTo>
                  <a:lnTo>
                    <a:pt x="26" y="25"/>
                  </a:lnTo>
                  <a:lnTo>
                    <a:pt x="28" y="23"/>
                  </a:lnTo>
                  <a:lnTo>
                    <a:pt x="28" y="20"/>
                  </a:lnTo>
                  <a:lnTo>
                    <a:pt x="30" y="16"/>
                  </a:lnTo>
                  <a:lnTo>
                    <a:pt x="28" y="14"/>
                  </a:lnTo>
                  <a:lnTo>
                    <a:pt x="28" y="11"/>
                  </a:lnTo>
                  <a:lnTo>
                    <a:pt x="26" y="8"/>
                  </a:lnTo>
                  <a:lnTo>
                    <a:pt x="25" y="5"/>
                  </a:lnTo>
                  <a:lnTo>
                    <a:pt x="23" y="3"/>
                  </a:lnTo>
                  <a:lnTo>
                    <a:pt x="20" y="2"/>
                  </a:lnTo>
                  <a:lnTo>
                    <a:pt x="17" y="1"/>
                  </a:lnTo>
                  <a:lnTo>
                    <a:pt x="14" y="0"/>
                  </a:lnTo>
                  <a:lnTo>
                    <a:pt x="12" y="0"/>
                  </a:lnTo>
                  <a:lnTo>
                    <a:pt x="8" y="0"/>
                  </a:lnTo>
                  <a:lnTo>
                    <a:pt x="6" y="1"/>
                  </a:lnTo>
                  <a:lnTo>
                    <a:pt x="4" y="2"/>
                  </a:lnTo>
                  <a:lnTo>
                    <a:pt x="2" y="4"/>
                  </a:lnTo>
                  <a:lnTo>
                    <a:pt x="1" y="6"/>
                  </a:lnTo>
                  <a:lnTo>
                    <a:pt x="0" y="8"/>
                  </a:lnTo>
                  <a:lnTo>
                    <a:pt x="0" y="12"/>
                  </a:lnTo>
                  <a:lnTo>
                    <a:pt x="0" y="15"/>
                  </a:lnTo>
                  <a:lnTo>
                    <a:pt x="1" y="17"/>
                  </a:lnTo>
                  <a:lnTo>
                    <a:pt x="2" y="21"/>
                  </a:lnTo>
                  <a:lnTo>
                    <a:pt x="4" y="23"/>
                  </a:lnTo>
                  <a:lnTo>
                    <a:pt x="6" y="25"/>
                  </a:lnTo>
                  <a:lnTo>
                    <a:pt x="8" y="27"/>
                  </a:lnTo>
                  <a:lnTo>
                    <a:pt x="12" y="28"/>
                  </a:lnTo>
                  <a:lnTo>
                    <a:pt x="14" y="30"/>
                  </a:lnTo>
                </a:path>
              </a:pathLst>
            </a:custGeom>
            <a:solidFill>
              <a:srgbClr val="4C4C4C"/>
            </a:solidFill>
            <a:ln w="9525" cap="rnd">
              <a:noFill/>
              <a:round/>
              <a:headEnd/>
              <a:tailEnd/>
            </a:ln>
          </p:spPr>
          <p:txBody>
            <a:bodyPr/>
            <a:lstStyle/>
            <a:p>
              <a:endParaRPr lang="ar-SA"/>
            </a:p>
          </p:txBody>
        </p:sp>
        <p:sp>
          <p:nvSpPr>
            <p:cNvPr id="32792" name="Freeform 53"/>
            <p:cNvSpPr>
              <a:spLocks/>
            </p:cNvSpPr>
            <p:nvPr/>
          </p:nvSpPr>
          <p:spPr bwMode="auto">
            <a:xfrm>
              <a:off x="2481" y="1343"/>
              <a:ext cx="31" cy="31"/>
            </a:xfrm>
            <a:custGeom>
              <a:avLst/>
              <a:gdLst>
                <a:gd name="T0" fmla="*/ 15 w 31"/>
                <a:gd name="T1" fmla="*/ 30 h 31"/>
                <a:gd name="T2" fmla="*/ 17 w 31"/>
                <a:gd name="T3" fmla="*/ 30 h 31"/>
                <a:gd name="T4" fmla="*/ 21 w 31"/>
                <a:gd name="T5" fmla="*/ 30 h 31"/>
                <a:gd name="T6" fmla="*/ 23 w 31"/>
                <a:gd name="T7" fmla="*/ 28 h 31"/>
                <a:gd name="T8" fmla="*/ 25 w 31"/>
                <a:gd name="T9" fmla="*/ 27 h 31"/>
                <a:gd name="T10" fmla="*/ 27 w 31"/>
                <a:gd name="T11" fmla="*/ 25 h 31"/>
                <a:gd name="T12" fmla="*/ 28 w 31"/>
                <a:gd name="T13" fmla="*/ 23 h 31"/>
                <a:gd name="T14" fmla="*/ 30 w 31"/>
                <a:gd name="T15" fmla="*/ 21 h 31"/>
                <a:gd name="T16" fmla="*/ 30 w 31"/>
                <a:gd name="T17" fmla="*/ 17 h 31"/>
                <a:gd name="T18" fmla="*/ 30 w 31"/>
                <a:gd name="T19" fmla="*/ 14 h 31"/>
                <a:gd name="T20" fmla="*/ 28 w 31"/>
                <a:gd name="T21" fmla="*/ 12 h 31"/>
                <a:gd name="T22" fmla="*/ 27 w 31"/>
                <a:gd name="T23" fmla="*/ 8 h 31"/>
                <a:gd name="T24" fmla="*/ 25 w 31"/>
                <a:gd name="T25" fmla="*/ 6 h 31"/>
                <a:gd name="T26" fmla="*/ 23 w 31"/>
                <a:gd name="T27" fmla="*/ 4 h 31"/>
                <a:gd name="T28" fmla="*/ 21 w 31"/>
                <a:gd name="T29" fmla="*/ 2 h 31"/>
                <a:gd name="T30" fmla="*/ 17 w 31"/>
                <a:gd name="T31" fmla="*/ 1 h 31"/>
                <a:gd name="T32" fmla="*/ 15 w 31"/>
                <a:gd name="T33" fmla="*/ 0 h 31"/>
                <a:gd name="T34" fmla="*/ 12 w 31"/>
                <a:gd name="T35" fmla="*/ 0 h 31"/>
                <a:gd name="T36" fmla="*/ 8 w 31"/>
                <a:gd name="T37" fmla="*/ 0 h 31"/>
                <a:gd name="T38" fmla="*/ 6 w 31"/>
                <a:gd name="T39" fmla="*/ 1 h 31"/>
                <a:gd name="T40" fmla="*/ 4 w 31"/>
                <a:gd name="T41" fmla="*/ 3 h 31"/>
                <a:gd name="T42" fmla="*/ 2 w 31"/>
                <a:gd name="T43" fmla="*/ 4 h 31"/>
                <a:gd name="T44" fmla="*/ 1 w 31"/>
                <a:gd name="T45" fmla="*/ 6 h 31"/>
                <a:gd name="T46" fmla="*/ 0 w 31"/>
                <a:gd name="T47" fmla="*/ 10 h 31"/>
                <a:gd name="T48" fmla="*/ 0 w 31"/>
                <a:gd name="T49" fmla="*/ 12 h 31"/>
                <a:gd name="T50" fmla="*/ 0 w 31"/>
                <a:gd name="T51" fmla="*/ 15 h 31"/>
                <a:gd name="T52" fmla="*/ 1 w 31"/>
                <a:gd name="T53" fmla="*/ 18 h 31"/>
                <a:gd name="T54" fmla="*/ 2 w 31"/>
                <a:gd name="T55" fmla="*/ 21 h 31"/>
                <a:gd name="T56" fmla="*/ 4 w 31"/>
                <a:gd name="T57" fmla="*/ 23 h 31"/>
                <a:gd name="T58" fmla="*/ 6 w 31"/>
                <a:gd name="T59" fmla="*/ 25 h 31"/>
                <a:gd name="T60" fmla="*/ 8 w 31"/>
                <a:gd name="T61" fmla="*/ 27 h 31"/>
                <a:gd name="T62" fmla="*/ 12 w 31"/>
                <a:gd name="T63" fmla="*/ 28 h 31"/>
                <a:gd name="T64" fmla="*/ 15 w 31"/>
                <a:gd name="T65" fmla="*/ 30 h 3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
                <a:gd name="T100" fmla="*/ 0 h 31"/>
                <a:gd name="T101" fmla="*/ 31 w 31"/>
                <a:gd name="T102" fmla="*/ 31 h 3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 h="31">
                  <a:moveTo>
                    <a:pt x="15" y="30"/>
                  </a:moveTo>
                  <a:lnTo>
                    <a:pt x="17" y="30"/>
                  </a:lnTo>
                  <a:lnTo>
                    <a:pt x="21" y="30"/>
                  </a:lnTo>
                  <a:lnTo>
                    <a:pt x="23" y="28"/>
                  </a:lnTo>
                  <a:lnTo>
                    <a:pt x="25" y="27"/>
                  </a:lnTo>
                  <a:lnTo>
                    <a:pt x="27" y="25"/>
                  </a:lnTo>
                  <a:lnTo>
                    <a:pt x="28" y="23"/>
                  </a:lnTo>
                  <a:lnTo>
                    <a:pt x="30" y="21"/>
                  </a:lnTo>
                  <a:lnTo>
                    <a:pt x="30" y="17"/>
                  </a:lnTo>
                  <a:lnTo>
                    <a:pt x="30" y="14"/>
                  </a:lnTo>
                  <a:lnTo>
                    <a:pt x="28" y="12"/>
                  </a:lnTo>
                  <a:lnTo>
                    <a:pt x="27" y="8"/>
                  </a:lnTo>
                  <a:lnTo>
                    <a:pt x="25" y="6"/>
                  </a:lnTo>
                  <a:lnTo>
                    <a:pt x="23" y="4"/>
                  </a:lnTo>
                  <a:lnTo>
                    <a:pt x="21" y="2"/>
                  </a:lnTo>
                  <a:lnTo>
                    <a:pt x="17" y="1"/>
                  </a:lnTo>
                  <a:lnTo>
                    <a:pt x="15" y="0"/>
                  </a:lnTo>
                  <a:lnTo>
                    <a:pt x="12" y="0"/>
                  </a:lnTo>
                  <a:lnTo>
                    <a:pt x="8" y="0"/>
                  </a:lnTo>
                  <a:lnTo>
                    <a:pt x="6" y="1"/>
                  </a:lnTo>
                  <a:lnTo>
                    <a:pt x="4" y="3"/>
                  </a:lnTo>
                  <a:lnTo>
                    <a:pt x="2" y="4"/>
                  </a:lnTo>
                  <a:lnTo>
                    <a:pt x="1" y="6"/>
                  </a:lnTo>
                  <a:lnTo>
                    <a:pt x="0" y="10"/>
                  </a:lnTo>
                  <a:lnTo>
                    <a:pt x="0" y="12"/>
                  </a:lnTo>
                  <a:lnTo>
                    <a:pt x="0" y="15"/>
                  </a:lnTo>
                  <a:lnTo>
                    <a:pt x="1" y="18"/>
                  </a:lnTo>
                  <a:lnTo>
                    <a:pt x="2" y="21"/>
                  </a:lnTo>
                  <a:lnTo>
                    <a:pt x="4" y="23"/>
                  </a:lnTo>
                  <a:lnTo>
                    <a:pt x="6" y="25"/>
                  </a:lnTo>
                  <a:lnTo>
                    <a:pt x="8" y="27"/>
                  </a:lnTo>
                  <a:lnTo>
                    <a:pt x="12" y="28"/>
                  </a:lnTo>
                  <a:lnTo>
                    <a:pt x="15" y="30"/>
                  </a:lnTo>
                </a:path>
              </a:pathLst>
            </a:custGeom>
            <a:solidFill>
              <a:srgbClr val="4C4C4C"/>
            </a:solidFill>
            <a:ln w="9525" cap="rnd">
              <a:noFill/>
              <a:round/>
              <a:headEnd/>
              <a:tailEnd/>
            </a:ln>
          </p:spPr>
          <p:txBody>
            <a:bodyPr/>
            <a:lstStyle/>
            <a:p>
              <a:endParaRPr lang="ar-SA"/>
            </a:p>
          </p:txBody>
        </p:sp>
        <p:sp>
          <p:nvSpPr>
            <p:cNvPr id="32793" name="Freeform 54"/>
            <p:cNvSpPr>
              <a:spLocks/>
            </p:cNvSpPr>
            <p:nvPr/>
          </p:nvSpPr>
          <p:spPr bwMode="auto">
            <a:xfrm>
              <a:off x="2529" y="1265"/>
              <a:ext cx="22" cy="129"/>
            </a:xfrm>
            <a:custGeom>
              <a:avLst/>
              <a:gdLst>
                <a:gd name="T0" fmla="*/ 21 w 22"/>
                <a:gd name="T1" fmla="*/ 128 h 129"/>
                <a:gd name="T2" fmla="*/ 21 w 22"/>
                <a:gd name="T3" fmla="*/ 3 h 129"/>
                <a:gd name="T4" fmla="*/ 0 w 22"/>
                <a:gd name="T5" fmla="*/ 0 h 129"/>
                <a:gd name="T6" fmla="*/ 0 w 22"/>
                <a:gd name="T7" fmla="*/ 124 h 129"/>
                <a:gd name="T8" fmla="*/ 21 w 22"/>
                <a:gd name="T9" fmla="*/ 128 h 129"/>
                <a:gd name="T10" fmla="*/ 0 60000 65536"/>
                <a:gd name="T11" fmla="*/ 0 60000 65536"/>
                <a:gd name="T12" fmla="*/ 0 60000 65536"/>
                <a:gd name="T13" fmla="*/ 0 60000 65536"/>
                <a:gd name="T14" fmla="*/ 0 60000 65536"/>
                <a:gd name="T15" fmla="*/ 0 w 22"/>
                <a:gd name="T16" fmla="*/ 0 h 129"/>
                <a:gd name="T17" fmla="*/ 22 w 22"/>
                <a:gd name="T18" fmla="*/ 129 h 129"/>
              </a:gdLst>
              <a:ahLst/>
              <a:cxnLst>
                <a:cxn ang="T10">
                  <a:pos x="T0" y="T1"/>
                </a:cxn>
                <a:cxn ang="T11">
                  <a:pos x="T2" y="T3"/>
                </a:cxn>
                <a:cxn ang="T12">
                  <a:pos x="T4" y="T5"/>
                </a:cxn>
                <a:cxn ang="T13">
                  <a:pos x="T6" y="T7"/>
                </a:cxn>
                <a:cxn ang="T14">
                  <a:pos x="T8" y="T9"/>
                </a:cxn>
              </a:cxnLst>
              <a:rect l="T15" t="T16" r="T17" b="T18"/>
              <a:pathLst>
                <a:path w="22" h="129">
                  <a:moveTo>
                    <a:pt x="21" y="128"/>
                  </a:moveTo>
                  <a:lnTo>
                    <a:pt x="21" y="3"/>
                  </a:lnTo>
                  <a:lnTo>
                    <a:pt x="0" y="0"/>
                  </a:lnTo>
                  <a:lnTo>
                    <a:pt x="0" y="124"/>
                  </a:lnTo>
                  <a:lnTo>
                    <a:pt x="21" y="128"/>
                  </a:lnTo>
                </a:path>
              </a:pathLst>
            </a:custGeom>
            <a:solidFill>
              <a:srgbClr val="000000"/>
            </a:solidFill>
            <a:ln w="9525" cap="rnd">
              <a:noFill/>
              <a:round/>
              <a:headEnd/>
              <a:tailEnd/>
            </a:ln>
          </p:spPr>
          <p:txBody>
            <a:bodyPr/>
            <a:lstStyle/>
            <a:p>
              <a:endParaRPr lang="ar-SA"/>
            </a:p>
          </p:txBody>
        </p:sp>
        <p:sp>
          <p:nvSpPr>
            <p:cNvPr id="32794" name="Freeform 55"/>
            <p:cNvSpPr>
              <a:spLocks/>
            </p:cNvSpPr>
            <p:nvPr/>
          </p:nvSpPr>
          <p:spPr bwMode="auto">
            <a:xfrm>
              <a:off x="2530" y="1377"/>
              <a:ext cx="90" cy="88"/>
            </a:xfrm>
            <a:custGeom>
              <a:avLst/>
              <a:gdLst>
                <a:gd name="T0" fmla="*/ 13 w 90"/>
                <a:gd name="T1" fmla="*/ 0 h 88"/>
                <a:gd name="T2" fmla="*/ 89 w 90"/>
                <a:gd name="T3" fmla="*/ 76 h 88"/>
                <a:gd name="T4" fmla="*/ 89 w 90"/>
                <a:gd name="T5" fmla="*/ 87 h 88"/>
                <a:gd name="T6" fmla="*/ 0 w 90"/>
                <a:gd name="T7" fmla="*/ 17 h 88"/>
                <a:gd name="T8" fmla="*/ 13 w 90"/>
                <a:gd name="T9" fmla="*/ 0 h 88"/>
                <a:gd name="T10" fmla="*/ 0 60000 65536"/>
                <a:gd name="T11" fmla="*/ 0 60000 65536"/>
                <a:gd name="T12" fmla="*/ 0 60000 65536"/>
                <a:gd name="T13" fmla="*/ 0 60000 65536"/>
                <a:gd name="T14" fmla="*/ 0 60000 65536"/>
                <a:gd name="T15" fmla="*/ 0 w 90"/>
                <a:gd name="T16" fmla="*/ 0 h 88"/>
                <a:gd name="T17" fmla="*/ 90 w 90"/>
                <a:gd name="T18" fmla="*/ 88 h 88"/>
              </a:gdLst>
              <a:ahLst/>
              <a:cxnLst>
                <a:cxn ang="T10">
                  <a:pos x="T0" y="T1"/>
                </a:cxn>
                <a:cxn ang="T11">
                  <a:pos x="T2" y="T3"/>
                </a:cxn>
                <a:cxn ang="T12">
                  <a:pos x="T4" y="T5"/>
                </a:cxn>
                <a:cxn ang="T13">
                  <a:pos x="T6" y="T7"/>
                </a:cxn>
                <a:cxn ang="T14">
                  <a:pos x="T8" y="T9"/>
                </a:cxn>
              </a:cxnLst>
              <a:rect l="T15" t="T16" r="T17" b="T18"/>
              <a:pathLst>
                <a:path w="90" h="88">
                  <a:moveTo>
                    <a:pt x="13" y="0"/>
                  </a:moveTo>
                  <a:lnTo>
                    <a:pt x="89" y="76"/>
                  </a:lnTo>
                  <a:lnTo>
                    <a:pt x="89" y="87"/>
                  </a:lnTo>
                  <a:lnTo>
                    <a:pt x="0" y="17"/>
                  </a:lnTo>
                  <a:lnTo>
                    <a:pt x="13" y="0"/>
                  </a:lnTo>
                </a:path>
              </a:pathLst>
            </a:custGeom>
            <a:solidFill>
              <a:srgbClr val="000000"/>
            </a:solidFill>
            <a:ln w="9525" cap="rnd">
              <a:noFill/>
              <a:round/>
              <a:headEnd/>
              <a:tailEnd/>
            </a:ln>
          </p:spPr>
          <p:txBody>
            <a:bodyPr/>
            <a:lstStyle/>
            <a:p>
              <a:endParaRPr lang="ar-SA"/>
            </a:p>
          </p:txBody>
        </p:sp>
        <p:sp>
          <p:nvSpPr>
            <p:cNvPr id="32795" name="Freeform 56"/>
            <p:cNvSpPr>
              <a:spLocks/>
            </p:cNvSpPr>
            <p:nvPr/>
          </p:nvSpPr>
          <p:spPr bwMode="auto">
            <a:xfrm>
              <a:off x="2482" y="1383"/>
              <a:ext cx="61" cy="84"/>
            </a:xfrm>
            <a:custGeom>
              <a:avLst/>
              <a:gdLst>
                <a:gd name="T0" fmla="*/ 47 w 61"/>
                <a:gd name="T1" fmla="*/ 0 h 84"/>
                <a:gd name="T2" fmla="*/ 0 w 61"/>
                <a:gd name="T3" fmla="*/ 66 h 84"/>
                <a:gd name="T4" fmla="*/ 1 w 61"/>
                <a:gd name="T5" fmla="*/ 83 h 84"/>
                <a:gd name="T6" fmla="*/ 60 w 61"/>
                <a:gd name="T7" fmla="*/ 17 h 84"/>
                <a:gd name="T8" fmla="*/ 47 w 61"/>
                <a:gd name="T9" fmla="*/ 0 h 84"/>
                <a:gd name="T10" fmla="*/ 0 60000 65536"/>
                <a:gd name="T11" fmla="*/ 0 60000 65536"/>
                <a:gd name="T12" fmla="*/ 0 60000 65536"/>
                <a:gd name="T13" fmla="*/ 0 60000 65536"/>
                <a:gd name="T14" fmla="*/ 0 60000 65536"/>
                <a:gd name="T15" fmla="*/ 0 w 61"/>
                <a:gd name="T16" fmla="*/ 0 h 84"/>
                <a:gd name="T17" fmla="*/ 61 w 61"/>
                <a:gd name="T18" fmla="*/ 84 h 84"/>
              </a:gdLst>
              <a:ahLst/>
              <a:cxnLst>
                <a:cxn ang="T10">
                  <a:pos x="T0" y="T1"/>
                </a:cxn>
                <a:cxn ang="T11">
                  <a:pos x="T2" y="T3"/>
                </a:cxn>
                <a:cxn ang="T12">
                  <a:pos x="T4" y="T5"/>
                </a:cxn>
                <a:cxn ang="T13">
                  <a:pos x="T6" y="T7"/>
                </a:cxn>
                <a:cxn ang="T14">
                  <a:pos x="T8" y="T9"/>
                </a:cxn>
              </a:cxnLst>
              <a:rect l="T15" t="T16" r="T17" b="T18"/>
              <a:pathLst>
                <a:path w="61" h="84">
                  <a:moveTo>
                    <a:pt x="47" y="0"/>
                  </a:moveTo>
                  <a:lnTo>
                    <a:pt x="0" y="66"/>
                  </a:lnTo>
                  <a:lnTo>
                    <a:pt x="1" y="83"/>
                  </a:lnTo>
                  <a:lnTo>
                    <a:pt x="60" y="17"/>
                  </a:lnTo>
                  <a:lnTo>
                    <a:pt x="47" y="0"/>
                  </a:lnTo>
                </a:path>
              </a:pathLst>
            </a:custGeom>
            <a:solidFill>
              <a:srgbClr val="000000"/>
            </a:solidFill>
            <a:ln w="9525" cap="rnd">
              <a:noFill/>
              <a:round/>
              <a:headEnd/>
              <a:tailEnd/>
            </a:ln>
          </p:spPr>
          <p:txBody>
            <a:bodyPr/>
            <a:lstStyle/>
            <a:p>
              <a:endParaRPr lang="ar-SA"/>
            </a:p>
          </p:txBody>
        </p:sp>
        <p:sp>
          <p:nvSpPr>
            <p:cNvPr id="32796" name="Freeform 57"/>
            <p:cNvSpPr>
              <a:spLocks/>
            </p:cNvSpPr>
            <p:nvPr/>
          </p:nvSpPr>
          <p:spPr bwMode="auto">
            <a:xfrm>
              <a:off x="2436" y="1378"/>
              <a:ext cx="97" cy="21"/>
            </a:xfrm>
            <a:custGeom>
              <a:avLst/>
              <a:gdLst>
                <a:gd name="T0" fmla="*/ 89 w 97"/>
                <a:gd name="T1" fmla="*/ 3 h 21"/>
                <a:gd name="T2" fmla="*/ 0 w 97"/>
                <a:gd name="T3" fmla="*/ 0 h 21"/>
                <a:gd name="T4" fmla="*/ 0 w 97"/>
                <a:gd name="T5" fmla="*/ 6 h 21"/>
                <a:gd name="T6" fmla="*/ 96 w 97"/>
                <a:gd name="T7" fmla="*/ 20 h 21"/>
                <a:gd name="T8" fmla="*/ 89 w 97"/>
                <a:gd name="T9" fmla="*/ 3 h 21"/>
                <a:gd name="T10" fmla="*/ 0 60000 65536"/>
                <a:gd name="T11" fmla="*/ 0 60000 65536"/>
                <a:gd name="T12" fmla="*/ 0 60000 65536"/>
                <a:gd name="T13" fmla="*/ 0 60000 65536"/>
                <a:gd name="T14" fmla="*/ 0 60000 65536"/>
                <a:gd name="T15" fmla="*/ 0 w 97"/>
                <a:gd name="T16" fmla="*/ 0 h 21"/>
                <a:gd name="T17" fmla="*/ 97 w 97"/>
                <a:gd name="T18" fmla="*/ 21 h 21"/>
              </a:gdLst>
              <a:ahLst/>
              <a:cxnLst>
                <a:cxn ang="T10">
                  <a:pos x="T0" y="T1"/>
                </a:cxn>
                <a:cxn ang="T11">
                  <a:pos x="T2" y="T3"/>
                </a:cxn>
                <a:cxn ang="T12">
                  <a:pos x="T4" y="T5"/>
                </a:cxn>
                <a:cxn ang="T13">
                  <a:pos x="T6" y="T7"/>
                </a:cxn>
                <a:cxn ang="T14">
                  <a:pos x="T8" y="T9"/>
                </a:cxn>
              </a:cxnLst>
              <a:rect l="T15" t="T16" r="T17" b="T18"/>
              <a:pathLst>
                <a:path w="97" h="21">
                  <a:moveTo>
                    <a:pt x="89" y="3"/>
                  </a:moveTo>
                  <a:lnTo>
                    <a:pt x="0" y="0"/>
                  </a:lnTo>
                  <a:lnTo>
                    <a:pt x="0" y="6"/>
                  </a:lnTo>
                  <a:lnTo>
                    <a:pt x="96" y="20"/>
                  </a:lnTo>
                  <a:lnTo>
                    <a:pt x="89" y="3"/>
                  </a:lnTo>
                </a:path>
              </a:pathLst>
            </a:custGeom>
            <a:solidFill>
              <a:srgbClr val="000000"/>
            </a:solidFill>
            <a:ln w="9525" cap="rnd">
              <a:noFill/>
              <a:round/>
              <a:headEnd/>
              <a:tailEnd/>
            </a:ln>
          </p:spPr>
          <p:txBody>
            <a:bodyPr/>
            <a:lstStyle/>
            <a:p>
              <a:endParaRPr lang="ar-SA"/>
            </a:p>
          </p:txBody>
        </p:sp>
        <p:sp>
          <p:nvSpPr>
            <p:cNvPr id="32797" name="Freeform 58"/>
            <p:cNvSpPr>
              <a:spLocks/>
            </p:cNvSpPr>
            <p:nvPr/>
          </p:nvSpPr>
          <p:spPr bwMode="auto">
            <a:xfrm>
              <a:off x="2542" y="1371"/>
              <a:ext cx="71" cy="24"/>
            </a:xfrm>
            <a:custGeom>
              <a:avLst/>
              <a:gdLst>
                <a:gd name="T0" fmla="*/ 0 w 71"/>
                <a:gd name="T1" fmla="*/ 10 h 24"/>
                <a:gd name="T2" fmla="*/ 70 w 71"/>
                <a:gd name="T3" fmla="*/ 0 h 24"/>
                <a:gd name="T4" fmla="*/ 70 w 71"/>
                <a:gd name="T5" fmla="*/ 5 h 24"/>
                <a:gd name="T6" fmla="*/ 1 w 71"/>
                <a:gd name="T7" fmla="*/ 23 h 24"/>
                <a:gd name="T8" fmla="*/ 0 w 71"/>
                <a:gd name="T9" fmla="*/ 10 h 24"/>
                <a:gd name="T10" fmla="*/ 0 60000 65536"/>
                <a:gd name="T11" fmla="*/ 0 60000 65536"/>
                <a:gd name="T12" fmla="*/ 0 60000 65536"/>
                <a:gd name="T13" fmla="*/ 0 60000 65536"/>
                <a:gd name="T14" fmla="*/ 0 60000 65536"/>
                <a:gd name="T15" fmla="*/ 0 w 71"/>
                <a:gd name="T16" fmla="*/ 0 h 24"/>
                <a:gd name="T17" fmla="*/ 71 w 71"/>
                <a:gd name="T18" fmla="*/ 24 h 24"/>
              </a:gdLst>
              <a:ahLst/>
              <a:cxnLst>
                <a:cxn ang="T10">
                  <a:pos x="T0" y="T1"/>
                </a:cxn>
                <a:cxn ang="T11">
                  <a:pos x="T2" y="T3"/>
                </a:cxn>
                <a:cxn ang="T12">
                  <a:pos x="T4" y="T5"/>
                </a:cxn>
                <a:cxn ang="T13">
                  <a:pos x="T6" y="T7"/>
                </a:cxn>
                <a:cxn ang="T14">
                  <a:pos x="T8" y="T9"/>
                </a:cxn>
              </a:cxnLst>
              <a:rect l="T15" t="T16" r="T17" b="T18"/>
              <a:pathLst>
                <a:path w="71" h="24">
                  <a:moveTo>
                    <a:pt x="0" y="10"/>
                  </a:moveTo>
                  <a:lnTo>
                    <a:pt x="70" y="0"/>
                  </a:lnTo>
                  <a:lnTo>
                    <a:pt x="70" y="5"/>
                  </a:lnTo>
                  <a:lnTo>
                    <a:pt x="1" y="23"/>
                  </a:lnTo>
                  <a:lnTo>
                    <a:pt x="0" y="10"/>
                  </a:lnTo>
                </a:path>
              </a:pathLst>
            </a:custGeom>
            <a:solidFill>
              <a:srgbClr val="000000"/>
            </a:solidFill>
            <a:ln w="9525" cap="rnd">
              <a:noFill/>
              <a:round/>
              <a:headEnd/>
              <a:tailEnd/>
            </a:ln>
          </p:spPr>
          <p:txBody>
            <a:bodyPr/>
            <a:lstStyle/>
            <a:p>
              <a:endParaRPr lang="ar-SA"/>
            </a:p>
          </p:txBody>
        </p:sp>
        <p:sp>
          <p:nvSpPr>
            <p:cNvPr id="32798" name="Freeform 59"/>
            <p:cNvSpPr>
              <a:spLocks/>
            </p:cNvSpPr>
            <p:nvPr/>
          </p:nvSpPr>
          <p:spPr bwMode="auto">
            <a:xfrm>
              <a:off x="2498" y="1335"/>
              <a:ext cx="37" cy="56"/>
            </a:xfrm>
            <a:custGeom>
              <a:avLst/>
              <a:gdLst>
                <a:gd name="T0" fmla="*/ 36 w 37"/>
                <a:gd name="T1" fmla="*/ 42 h 56"/>
                <a:gd name="T2" fmla="*/ 0 w 37"/>
                <a:gd name="T3" fmla="*/ 0 h 56"/>
                <a:gd name="T4" fmla="*/ 0 w 37"/>
                <a:gd name="T5" fmla="*/ 6 h 56"/>
                <a:gd name="T6" fmla="*/ 30 w 37"/>
                <a:gd name="T7" fmla="*/ 55 h 56"/>
                <a:gd name="T8" fmla="*/ 36 w 37"/>
                <a:gd name="T9" fmla="*/ 42 h 56"/>
                <a:gd name="T10" fmla="*/ 0 60000 65536"/>
                <a:gd name="T11" fmla="*/ 0 60000 65536"/>
                <a:gd name="T12" fmla="*/ 0 60000 65536"/>
                <a:gd name="T13" fmla="*/ 0 60000 65536"/>
                <a:gd name="T14" fmla="*/ 0 60000 65536"/>
                <a:gd name="T15" fmla="*/ 0 w 37"/>
                <a:gd name="T16" fmla="*/ 0 h 56"/>
                <a:gd name="T17" fmla="*/ 37 w 37"/>
                <a:gd name="T18" fmla="*/ 56 h 56"/>
              </a:gdLst>
              <a:ahLst/>
              <a:cxnLst>
                <a:cxn ang="T10">
                  <a:pos x="T0" y="T1"/>
                </a:cxn>
                <a:cxn ang="T11">
                  <a:pos x="T2" y="T3"/>
                </a:cxn>
                <a:cxn ang="T12">
                  <a:pos x="T4" y="T5"/>
                </a:cxn>
                <a:cxn ang="T13">
                  <a:pos x="T6" y="T7"/>
                </a:cxn>
                <a:cxn ang="T14">
                  <a:pos x="T8" y="T9"/>
                </a:cxn>
              </a:cxnLst>
              <a:rect l="T15" t="T16" r="T17" b="T18"/>
              <a:pathLst>
                <a:path w="37" h="56">
                  <a:moveTo>
                    <a:pt x="36" y="42"/>
                  </a:moveTo>
                  <a:lnTo>
                    <a:pt x="0" y="0"/>
                  </a:lnTo>
                  <a:lnTo>
                    <a:pt x="0" y="6"/>
                  </a:lnTo>
                  <a:lnTo>
                    <a:pt x="30" y="55"/>
                  </a:lnTo>
                  <a:lnTo>
                    <a:pt x="36" y="42"/>
                  </a:lnTo>
                </a:path>
              </a:pathLst>
            </a:custGeom>
            <a:solidFill>
              <a:srgbClr val="000000"/>
            </a:solidFill>
            <a:ln w="9525" cap="rnd">
              <a:noFill/>
              <a:round/>
              <a:headEnd/>
              <a:tailEnd/>
            </a:ln>
          </p:spPr>
          <p:txBody>
            <a:bodyPr/>
            <a:lstStyle/>
            <a:p>
              <a:endParaRPr lang="ar-SA"/>
            </a:p>
          </p:txBody>
        </p:sp>
        <p:sp>
          <p:nvSpPr>
            <p:cNvPr id="32799" name="Freeform 60"/>
            <p:cNvSpPr>
              <a:spLocks/>
            </p:cNvSpPr>
            <p:nvPr/>
          </p:nvSpPr>
          <p:spPr bwMode="auto">
            <a:xfrm>
              <a:off x="2467" y="1460"/>
              <a:ext cx="38" cy="37"/>
            </a:xfrm>
            <a:custGeom>
              <a:avLst/>
              <a:gdLst>
                <a:gd name="T0" fmla="*/ 17 w 38"/>
                <a:gd name="T1" fmla="*/ 36 h 37"/>
                <a:gd name="T2" fmla="*/ 22 w 38"/>
                <a:gd name="T3" fmla="*/ 36 h 37"/>
                <a:gd name="T4" fmla="*/ 25 w 38"/>
                <a:gd name="T5" fmla="*/ 36 h 37"/>
                <a:gd name="T6" fmla="*/ 29 w 38"/>
                <a:gd name="T7" fmla="*/ 34 h 37"/>
                <a:gd name="T8" fmla="*/ 31 w 38"/>
                <a:gd name="T9" fmla="*/ 32 h 37"/>
                <a:gd name="T10" fmla="*/ 33 w 38"/>
                <a:gd name="T11" fmla="*/ 30 h 37"/>
                <a:gd name="T12" fmla="*/ 35 w 38"/>
                <a:gd name="T13" fmla="*/ 27 h 37"/>
                <a:gd name="T14" fmla="*/ 37 w 38"/>
                <a:gd name="T15" fmla="*/ 24 h 37"/>
                <a:gd name="T16" fmla="*/ 37 w 38"/>
                <a:gd name="T17" fmla="*/ 20 h 37"/>
                <a:gd name="T18" fmla="*/ 37 w 38"/>
                <a:gd name="T19" fmla="*/ 17 h 37"/>
                <a:gd name="T20" fmla="*/ 35 w 38"/>
                <a:gd name="T21" fmla="*/ 14 h 37"/>
                <a:gd name="T22" fmla="*/ 33 w 38"/>
                <a:gd name="T23" fmla="*/ 9 h 37"/>
                <a:gd name="T24" fmla="*/ 31 w 38"/>
                <a:gd name="T25" fmla="*/ 7 h 37"/>
                <a:gd name="T26" fmla="*/ 29 w 38"/>
                <a:gd name="T27" fmla="*/ 4 h 37"/>
                <a:gd name="T28" fmla="*/ 25 w 38"/>
                <a:gd name="T29" fmla="*/ 2 h 37"/>
                <a:gd name="T30" fmla="*/ 22 w 38"/>
                <a:gd name="T31" fmla="*/ 1 h 37"/>
                <a:gd name="T32" fmla="*/ 17 w 38"/>
                <a:gd name="T33" fmla="*/ 0 h 37"/>
                <a:gd name="T34" fmla="*/ 14 w 38"/>
                <a:gd name="T35" fmla="*/ 0 h 37"/>
                <a:gd name="T36" fmla="*/ 11 w 38"/>
                <a:gd name="T37" fmla="*/ 0 h 37"/>
                <a:gd name="T38" fmla="*/ 7 w 38"/>
                <a:gd name="T39" fmla="*/ 1 h 37"/>
                <a:gd name="T40" fmla="*/ 5 w 38"/>
                <a:gd name="T41" fmla="*/ 3 h 37"/>
                <a:gd name="T42" fmla="*/ 3 w 38"/>
                <a:gd name="T43" fmla="*/ 5 h 37"/>
                <a:gd name="T44" fmla="*/ 1 w 38"/>
                <a:gd name="T45" fmla="*/ 7 h 37"/>
                <a:gd name="T46" fmla="*/ 0 w 38"/>
                <a:gd name="T47" fmla="*/ 10 h 37"/>
                <a:gd name="T48" fmla="*/ 0 w 38"/>
                <a:gd name="T49" fmla="*/ 14 h 37"/>
                <a:gd name="T50" fmla="*/ 0 w 38"/>
                <a:gd name="T51" fmla="*/ 18 h 37"/>
                <a:gd name="T52" fmla="*/ 1 w 38"/>
                <a:gd name="T53" fmla="*/ 21 h 37"/>
                <a:gd name="T54" fmla="*/ 3 w 38"/>
                <a:gd name="T55" fmla="*/ 25 h 37"/>
                <a:gd name="T56" fmla="*/ 5 w 38"/>
                <a:gd name="T57" fmla="*/ 28 h 37"/>
                <a:gd name="T58" fmla="*/ 7 w 38"/>
                <a:gd name="T59" fmla="*/ 30 h 37"/>
                <a:gd name="T60" fmla="*/ 11 w 38"/>
                <a:gd name="T61" fmla="*/ 32 h 37"/>
                <a:gd name="T62" fmla="*/ 14 w 38"/>
                <a:gd name="T63" fmla="*/ 34 h 37"/>
                <a:gd name="T64" fmla="*/ 17 w 38"/>
                <a:gd name="T65" fmla="*/ 36 h 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8"/>
                <a:gd name="T100" fmla="*/ 0 h 37"/>
                <a:gd name="T101" fmla="*/ 38 w 38"/>
                <a:gd name="T102" fmla="*/ 37 h 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8" h="37">
                  <a:moveTo>
                    <a:pt x="17" y="36"/>
                  </a:moveTo>
                  <a:lnTo>
                    <a:pt x="22" y="36"/>
                  </a:lnTo>
                  <a:lnTo>
                    <a:pt x="25" y="36"/>
                  </a:lnTo>
                  <a:lnTo>
                    <a:pt x="29" y="34"/>
                  </a:lnTo>
                  <a:lnTo>
                    <a:pt x="31" y="32"/>
                  </a:lnTo>
                  <a:lnTo>
                    <a:pt x="33" y="30"/>
                  </a:lnTo>
                  <a:lnTo>
                    <a:pt x="35" y="27"/>
                  </a:lnTo>
                  <a:lnTo>
                    <a:pt x="37" y="24"/>
                  </a:lnTo>
                  <a:lnTo>
                    <a:pt x="37" y="20"/>
                  </a:lnTo>
                  <a:lnTo>
                    <a:pt x="37" y="17"/>
                  </a:lnTo>
                  <a:lnTo>
                    <a:pt x="35" y="14"/>
                  </a:lnTo>
                  <a:lnTo>
                    <a:pt x="33" y="9"/>
                  </a:lnTo>
                  <a:lnTo>
                    <a:pt x="31" y="7"/>
                  </a:lnTo>
                  <a:lnTo>
                    <a:pt x="29" y="4"/>
                  </a:lnTo>
                  <a:lnTo>
                    <a:pt x="25" y="2"/>
                  </a:lnTo>
                  <a:lnTo>
                    <a:pt x="22" y="1"/>
                  </a:lnTo>
                  <a:lnTo>
                    <a:pt x="17" y="0"/>
                  </a:lnTo>
                  <a:lnTo>
                    <a:pt x="14" y="0"/>
                  </a:lnTo>
                  <a:lnTo>
                    <a:pt x="11" y="0"/>
                  </a:lnTo>
                  <a:lnTo>
                    <a:pt x="7" y="1"/>
                  </a:lnTo>
                  <a:lnTo>
                    <a:pt x="5" y="3"/>
                  </a:lnTo>
                  <a:lnTo>
                    <a:pt x="3" y="5"/>
                  </a:lnTo>
                  <a:lnTo>
                    <a:pt x="1" y="7"/>
                  </a:lnTo>
                  <a:lnTo>
                    <a:pt x="0" y="10"/>
                  </a:lnTo>
                  <a:lnTo>
                    <a:pt x="0" y="14"/>
                  </a:lnTo>
                  <a:lnTo>
                    <a:pt x="0" y="18"/>
                  </a:lnTo>
                  <a:lnTo>
                    <a:pt x="1" y="21"/>
                  </a:lnTo>
                  <a:lnTo>
                    <a:pt x="3" y="25"/>
                  </a:lnTo>
                  <a:lnTo>
                    <a:pt x="5" y="28"/>
                  </a:lnTo>
                  <a:lnTo>
                    <a:pt x="7" y="30"/>
                  </a:lnTo>
                  <a:lnTo>
                    <a:pt x="11" y="32"/>
                  </a:lnTo>
                  <a:lnTo>
                    <a:pt x="14" y="34"/>
                  </a:lnTo>
                  <a:lnTo>
                    <a:pt x="17" y="36"/>
                  </a:lnTo>
                </a:path>
              </a:pathLst>
            </a:custGeom>
            <a:solidFill>
              <a:srgbClr val="4C4C4C"/>
            </a:solidFill>
            <a:ln w="9525" cap="rnd">
              <a:noFill/>
              <a:round/>
              <a:headEnd/>
              <a:tailEnd/>
            </a:ln>
          </p:spPr>
          <p:txBody>
            <a:bodyPr/>
            <a:lstStyle/>
            <a:p>
              <a:endParaRPr lang="ar-SA"/>
            </a:p>
          </p:txBody>
        </p:sp>
        <p:sp>
          <p:nvSpPr>
            <p:cNvPr id="32800" name="Freeform 61"/>
            <p:cNvSpPr>
              <a:spLocks/>
            </p:cNvSpPr>
            <p:nvPr/>
          </p:nvSpPr>
          <p:spPr bwMode="auto">
            <a:xfrm>
              <a:off x="2417" y="1384"/>
              <a:ext cx="37" cy="38"/>
            </a:xfrm>
            <a:custGeom>
              <a:avLst/>
              <a:gdLst>
                <a:gd name="T0" fmla="*/ 18 w 37"/>
                <a:gd name="T1" fmla="*/ 37 h 38"/>
                <a:gd name="T2" fmla="*/ 21 w 37"/>
                <a:gd name="T3" fmla="*/ 37 h 38"/>
                <a:gd name="T4" fmla="*/ 25 w 37"/>
                <a:gd name="T5" fmla="*/ 37 h 38"/>
                <a:gd name="T6" fmla="*/ 28 w 37"/>
                <a:gd name="T7" fmla="*/ 35 h 38"/>
                <a:gd name="T8" fmla="*/ 30 w 37"/>
                <a:gd name="T9" fmla="*/ 33 h 38"/>
                <a:gd name="T10" fmla="*/ 32 w 37"/>
                <a:gd name="T11" fmla="*/ 31 h 38"/>
                <a:gd name="T12" fmla="*/ 34 w 37"/>
                <a:gd name="T13" fmla="*/ 29 h 38"/>
                <a:gd name="T14" fmla="*/ 36 w 37"/>
                <a:gd name="T15" fmla="*/ 25 h 38"/>
                <a:gd name="T16" fmla="*/ 36 w 37"/>
                <a:gd name="T17" fmla="*/ 21 h 38"/>
                <a:gd name="T18" fmla="*/ 36 w 37"/>
                <a:gd name="T19" fmla="*/ 17 h 38"/>
                <a:gd name="T20" fmla="*/ 34 w 37"/>
                <a:gd name="T21" fmla="*/ 14 h 38"/>
                <a:gd name="T22" fmla="*/ 32 w 37"/>
                <a:gd name="T23" fmla="*/ 11 h 38"/>
                <a:gd name="T24" fmla="*/ 30 w 37"/>
                <a:gd name="T25" fmla="*/ 7 h 38"/>
                <a:gd name="T26" fmla="*/ 28 w 37"/>
                <a:gd name="T27" fmla="*/ 4 h 38"/>
                <a:gd name="T28" fmla="*/ 25 w 37"/>
                <a:gd name="T29" fmla="*/ 2 h 38"/>
                <a:gd name="T30" fmla="*/ 21 w 37"/>
                <a:gd name="T31" fmla="*/ 1 h 38"/>
                <a:gd name="T32" fmla="*/ 18 w 37"/>
                <a:gd name="T33" fmla="*/ 0 h 38"/>
                <a:gd name="T34" fmla="*/ 14 w 37"/>
                <a:gd name="T35" fmla="*/ 0 h 38"/>
                <a:gd name="T36" fmla="*/ 10 w 37"/>
                <a:gd name="T37" fmla="*/ 0 h 38"/>
                <a:gd name="T38" fmla="*/ 7 w 37"/>
                <a:gd name="T39" fmla="*/ 1 h 38"/>
                <a:gd name="T40" fmla="*/ 5 w 37"/>
                <a:gd name="T41" fmla="*/ 3 h 38"/>
                <a:gd name="T42" fmla="*/ 3 w 37"/>
                <a:gd name="T43" fmla="*/ 5 h 38"/>
                <a:gd name="T44" fmla="*/ 1 w 37"/>
                <a:gd name="T45" fmla="*/ 7 h 38"/>
                <a:gd name="T46" fmla="*/ 0 w 37"/>
                <a:gd name="T47" fmla="*/ 11 h 38"/>
                <a:gd name="T48" fmla="*/ 0 w 37"/>
                <a:gd name="T49" fmla="*/ 15 h 38"/>
                <a:gd name="T50" fmla="*/ 0 w 37"/>
                <a:gd name="T51" fmla="*/ 19 h 38"/>
                <a:gd name="T52" fmla="*/ 1 w 37"/>
                <a:gd name="T53" fmla="*/ 22 h 38"/>
                <a:gd name="T54" fmla="*/ 3 w 37"/>
                <a:gd name="T55" fmla="*/ 25 h 38"/>
                <a:gd name="T56" fmla="*/ 5 w 37"/>
                <a:gd name="T57" fmla="*/ 29 h 38"/>
                <a:gd name="T58" fmla="*/ 7 w 37"/>
                <a:gd name="T59" fmla="*/ 32 h 38"/>
                <a:gd name="T60" fmla="*/ 10 w 37"/>
                <a:gd name="T61" fmla="*/ 34 h 38"/>
                <a:gd name="T62" fmla="*/ 14 w 37"/>
                <a:gd name="T63" fmla="*/ 35 h 38"/>
                <a:gd name="T64" fmla="*/ 18 w 37"/>
                <a:gd name="T65" fmla="*/ 37 h 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7"/>
                <a:gd name="T100" fmla="*/ 0 h 38"/>
                <a:gd name="T101" fmla="*/ 37 w 37"/>
                <a:gd name="T102" fmla="*/ 38 h 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7" h="38">
                  <a:moveTo>
                    <a:pt x="18" y="37"/>
                  </a:moveTo>
                  <a:lnTo>
                    <a:pt x="21" y="37"/>
                  </a:lnTo>
                  <a:lnTo>
                    <a:pt x="25" y="37"/>
                  </a:lnTo>
                  <a:lnTo>
                    <a:pt x="28" y="35"/>
                  </a:lnTo>
                  <a:lnTo>
                    <a:pt x="30" y="33"/>
                  </a:lnTo>
                  <a:lnTo>
                    <a:pt x="32" y="31"/>
                  </a:lnTo>
                  <a:lnTo>
                    <a:pt x="34" y="29"/>
                  </a:lnTo>
                  <a:lnTo>
                    <a:pt x="36" y="25"/>
                  </a:lnTo>
                  <a:lnTo>
                    <a:pt x="36" y="21"/>
                  </a:lnTo>
                  <a:lnTo>
                    <a:pt x="36" y="17"/>
                  </a:lnTo>
                  <a:lnTo>
                    <a:pt x="34" y="14"/>
                  </a:lnTo>
                  <a:lnTo>
                    <a:pt x="32" y="11"/>
                  </a:lnTo>
                  <a:lnTo>
                    <a:pt x="30" y="7"/>
                  </a:lnTo>
                  <a:lnTo>
                    <a:pt x="28" y="4"/>
                  </a:lnTo>
                  <a:lnTo>
                    <a:pt x="25" y="2"/>
                  </a:lnTo>
                  <a:lnTo>
                    <a:pt x="21" y="1"/>
                  </a:lnTo>
                  <a:lnTo>
                    <a:pt x="18" y="0"/>
                  </a:lnTo>
                  <a:lnTo>
                    <a:pt x="14" y="0"/>
                  </a:lnTo>
                  <a:lnTo>
                    <a:pt x="10" y="0"/>
                  </a:lnTo>
                  <a:lnTo>
                    <a:pt x="7" y="1"/>
                  </a:lnTo>
                  <a:lnTo>
                    <a:pt x="5" y="3"/>
                  </a:lnTo>
                  <a:lnTo>
                    <a:pt x="3" y="5"/>
                  </a:lnTo>
                  <a:lnTo>
                    <a:pt x="1" y="7"/>
                  </a:lnTo>
                  <a:lnTo>
                    <a:pt x="0" y="11"/>
                  </a:lnTo>
                  <a:lnTo>
                    <a:pt x="0" y="15"/>
                  </a:lnTo>
                  <a:lnTo>
                    <a:pt x="0" y="19"/>
                  </a:lnTo>
                  <a:lnTo>
                    <a:pt x="1" y="22"/>
                  </a:lnTo>
                  <a:lnTo>
                    <a:pt x="3" y="25"/>
                  </a:lnTo>
                  <a:lnTo>
                    <a:pt x="5" y="29"/>
                  </a:lnTo>
                  <a:lnTo>
                    <a:pt x="7" y="32"/>
                  </a:lnTo>
                  <a:lnTo>
                    <a:pt x="10" y="34"/>
                  </a:lnTo>
                  <a:lnTo>
                    <a:pt x="14" y="35"/>
                  </a:lnTo>
                  <a:lnTo>
                    <a:pt x="18" y="37"/>
                  </a:lnTo>
                </a:path>
              </a:pathLst>
            </a:custGeom>
            <a:solidFill>
              <a:srgbClr val="4C4C4C"/>
            </a:solidFill>
            <a:ln w="9525" cap="rnd">
              <a:noFill/>
              <a:round/>
              <a:headEnd/>
              <a:tailEnd/>
            </a:ln>
          </p:spPr>
          <p:txBody>
            <a:bodyPr/>
            <a:lstStyle/>
            <a:p>
              <a:endParaRPr lang="ar-SA"/>
            </a:p>
          </p:txBody>
        </p:sp>
        <p:sp>
          <p:nvSpPr>
            <p:cNvPr id="32801" name="Freeform 62"/>
            <p:cNvSpPr>
              <a:spLocks/>
            </p:cNvSpPr>
            <p:nvPr/>
          </p:nvSpPr>
          <p:spPr bwMode="auto">
            <a:xfrm>
              <a:off x="2602" y="1461"/>
              <a:ext cx="37" cy="38"/>
            </a:xfrm>
            <a:custGeom>
              <a:avLst/>
              <a:gdLst>
                <a:gd name="T0" fmla="*/ 18 w 37"/>
                <a:gd name="T1" fmla="*/ 37 h 38"/>
                <a:gd name="T2" fmla="*/ 21 w 37"/>
                <a:gd name="T3" fmla="*/ 37 h 38"/>
                <a:gd name="T4" fmla="*/ 25 w 37"/>
                <a:gd name="T5" fmla="*/ 37 h 38"/>
                <a:gd name="T6" fmla="*/ 28 w 37"/>
                <a:gd name="T7" fmla="*/ 35 h 38"/>
                <a:gd name="T8" fmla="*/ 30 w 37"/>
                <a:gd name="T9" fmla="*/ 33 h 38"/>
                <a:gd name="T10" fmla="*/ 32 w 37"/>
                <a:gd name="T11" fmla="*/ 31 h 38"/>
                <a:gd name="T12" fmla="*/ 34 w 37"/>
                <a:gd name="T13" fmla="*/ 29 h 38"/>
                <a:gd name="T14" fmla="*/ 36 w 37"/>
                <a:gd name="T15" fmla="*/ 25 h 38"/>
                <a:gd name="T16" fmla="*/ 36 w 37"/>
                <a:gd name="T17" fmla="*/ 22 h 38"/>
                <a:gd name="T18" fmla="*/ 36 w 37"/>
                <a:gd name="T19" fmla="*/ 17 h 38"/>
                <a:gd name="T20" fmla="*/ 34 w 37"/>
                <a:gd name="T21" fmla="*/ 14 h 38"/>
                <a:gd name="T22" fmla="*/ 32 w 37"/>
                <a:gd name="T23" fmla="*/ 11 h 38"/>
                <a:gd name="T24" fmla="*/ 30 w 37"/>
                <a:gd name="T25" fmla="*/ 7 h 38"/>
                <a:gd name="T26" fmla="*/ 28 w 37"/>
                <a:gd name="T27" fmla="*/ 5 h 38"/>
                <a:gd name="T28" fmla="*/ 25 w 37"/>
                <a:gd name="T29" fmla="*/ 3 h 38"/>
                <a:gd name="T30" fmla="*/ 21 w 37"/>
                <a:gd name="T31" fmla="*/ 1 h 38"/>
                <a:gd name="T32" fmla="*/ 18 w 37"/>
                <a:gd name="T33" fmla="*/ 0 h 38"/>
                <a:gd name="T34" fmla="*/ 14 w 37"/>
                <a:gd name="T35" fmla="*/ 0 h 38"/>
                <a:gd name="T36" fmla="*/ 10 w 37"/>
                <a:gd name="T37" fmla="*/ 0 h 38"/>
                <a:gd name="T38" fmla="*/ 7 w 37"/>
                <a:gd name="T39" fmla="*/ 1 h 38"/>
                <a:gd name="T40" fmla="*/ 5 w 37"/>
                <a:gd name="T41" fmla="*/ 3 h 38"/>
                <a:gd name="T42" fmla="*/ 3 w 37"/>
                <a:gd name="T43" fmla="*/ 5 h 38"/>
                <a:gd name="T44" fmla="*/ 1 w 37"/>
                <a:gd name="T45" fmla="*/ 8 h 38"/>
                <a:gd name="T46" fmla="*/ 0 w 37"/>
                <a:gd name="T47" fmla="*/ 11 h 38"/>
                <a:gd name="T48" fmla="*/ 0 w 37"/>
                <a:gd name="T49" fmla="*/ 15 h 38"/>
                <a:gd name="T50" fmla="*/ 0 w 37"/>
                <a:gd name="T51" fmla="*/ 19 h 38"/>
                <a:gd name="T52" fmla="*/ 1 w 37"/>
                <a:gd name="T53" fmla="*/ 22 h 38"/>
                <a:gd name="T54" fmla="*/ 3 w 37"/>
                <a:gd name="T55" fmla="*/ 25 h 38"/>
                <a:gd name="T56" fmla="*/ 5 w 37"/>
                <a:gd name="T57" fmla="*/ 29 h 38"/>
                <a:gd name="T58" fmla="*/ 7 w 37"/>
                <a:gd name="T59" fmla="*/ 32 h 38"/>
                <a:gd name="T60" fmla="*/ 10 w 37"/>
                <a:gd name="T61" fmla="*/ 34 h 38"/>
                <a:gd name="T62" fmla="*/ 14 w 37"/>
                <a:gd name="T63" fmla="*/ 35 h 38"/>
                <a:gd name="T64" fmla="*/ 18 w 37"/>
                <a:gd name="T65" fmla="*/ 37 h 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7"/>
                <a:gd name="T100" fmla="*/ 0 h 38"/>
                <a:gd name="T101" fmla="*/ 37 w 37"/>
                <a:gd name="T102" fmla="*/ 38 h 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7" h="38">
                  <a:moveTo>
                    <a:pt x="18" y="37"/>
                  </a:moveTo>
                  <a:lnTo>
                    <a:pt x="21" y="37"/>
                  </a:lnTo>
                  <a:lnTo>
                    <a:pt x="25" y="37"/>
                  </a:lnTo>
                  <a:lnTo>
                    <a:pt x="28" y="35"/>
                  </a:lnTo>
                  <a:lnTo>
                    <a:pt x="30" y="33"/>
                  </a:lnTo>
                  <a:lnTo>
                    <a:pt x="32" y="31"/>
                  </a:lnTo>
                  <a:lnTo>
                    <a:pt x="34" y="29"/>
                  </a:lnTo>
                  <a:lnTo>
                    <a:pt x="36" y="25"/>
                  </a:lnTo>
                  <a:lnTo>
                    <a:pt x="36" y="22"/>
                  </a:lnTo>
                  <a:lnTo>
                    <a:pt x="36" y="17"/>
                  </a:lnTo>
                  <a:lnTo>
                    <a:pt x="34" y="14"/>
                  </a:lnTo>
                  <a:lnTo>
                    <a:pt x="32" y="11"/>
                  </a:lnTo>
                  <a:lnTo>
                    <a:pt x="30" y="7"/>
                  </a:lnTo>
                  <a:lnTo>
                    <a:pt x="28" y="5"/>
                  </a:lnTo>
                  <a:lnTo>
                    <a:pt x="25" y="3"/>
                  </a:lnTo>
                  <a:lnTo>
                    <a:pt x="21" y="1"/>
                  </a:lnTo>
                  <a:lnTo>
                    <a:pt x="18" y="0"/>
                  </a:lnTo>
                  <a:lnTo>
                    <a:pt x="14" y="0"/>
                  </a:lnTo>
                  <a:lnTo>
                    <a:pt x="10" y="0"/>
                  </a:lnTo>
                  <a:lnTo>
                    <a:pt x="7" y="1"/>
                  </a:lnTo>
                  <a:lnTo>
                    <a:pt x="5" y="3"/>
                  </a:lnTo>
                  <a:lnTo>
                    <a:pt x="3" y="5"/>
                  </a:lnTo>
                  <a:lnTo>
                    <a:pt x="1" y="8"/>
                  </a:lnTo>
                  <a:lnTo>
                    <a:pt x="0" y="11"/>
                  </a:lnTo>
                  <a:lnTo>
                    <a:pt x="0" y="15"/>
                  </a:lnTo>
                  <a:lnTo>
                    <a:pt x="0" y="19"/>
                  </a:lnTo>
                  <a:lnTo>
                    <a:pt x="1" y="22"/>
                  </a:lnTo>
                  <a:lnTo>
                    <a:pt x="3" y="25"/>
                  </a:lnTo>
                  <a:lnTo>
                    <a:pt x="5" y="29"/>
                  </a:lnTo>
                  <a:lnTo>
                    <a:pt x="7" y="32"/>
                  </a:lnTo>
                  <a:lnTo>
                    <a:pt x="10" y="34"/>
                  </a:lnTo>
                  <a:lnTo>
                    <a:pt x="14" y="35"/>
                  </a:lnTo>
                  <a:lnTo>
                    <a:pt x="18" y="37"/>
                  </a:lnTo>
                </a:path>
              </a:pathLst>
            </a:custGeom>
            <a:solidFill>
              <a:srgbClr val="4C4C4C"/>
            </a:solidFill>
            <a:ln w="9525" cap="rnd">
              <a:noFill/>
              <a:round/>
              <a:headEnd/>
              <a:tailEnd/>
            </a:ln>
          </p:spPr>
          <p:txBody>
            <a:bodyPr/>
            <a:lstStyle/>
            <a:p>
              <a:endParaRPr lang="ar-SA"/>
            </a:p>
          </p:txBody>
        </p:sp>
        <p:sp>
          <p:nvSpPr>
            <p:cNvPr id="32802" name="Freeform 63"/>
            <p:cNvSpPr>
              <a:spLocks/>
            </p:cNvSpPr>
            <p:nvPr/>
          </p:nvSpPr>
          <p:spPr bwMode="auto">
            <a:xfrm>
              <a:off x="2595" y="1377"/>
              <a:ext cx="31" cy="31"/>
            </a:xfrm>
            <a:custGeom>
              <a:avLst/>
              <a:gdLst>
                <a:gd name="T0" fmla="*/ 14 w 31"/>
                <a:gd name="T1" fmla="*/ 30 h 31"/>
                <a:gd name="T2" fmla="*/ 17 w 31"/>
                <a:gd name="T3" fmla="*/ 30 h 31"/>
                <a:gd name="T4" fmla="*/ 20 w 31"/>
                <a:gd name="T5" fmla="*/ 28 h 31"/>
                <a:gd name="T6" fmla="*/ 23 w 31"/>
                <a:gd name="T7" fmla="*/ 28 h 31"/>
                <a:gd name="T8" fmla="*/ 25 w 31"/>
                <a:gd name="T9" fmla="*/ 26 h 31"/>
                <a:gd name="T10" fmla="*/ 26 w 31"/>
                <a:gd name="T11" fmla="*/ 25 h 31"/>
                <a:gd name="T12" fmla="*/ 28 w 31"/>
                <a:gd name="T13" fmla="*/ 23 h 31"/>
                <a:gd name="T14" fmla="*/ 28 w 31"/>
                <a:gd name="T15" fmla="*/ 20 h 31"/>
                <a:gd name="T16" fmla="*/ 30 w 31"/>
                <a:gd name="T17" fmla="*/ 16 h 31"/>
                <a:gd name="T18" fmla="*/ 28 w 31"/>
                <a:gd name="T19" fmla="*/ 14 h 31"/>
                <a:gd name="T20" fmla="*/ 28 w 31"/>
                <a:gd name="T21" fmla="*/ 11 h 31"/>
                <a:gd name="T22" fmla="*/ 26 w 31"/>
                <a:gd name="T23" fmla="*/ 8 h 31"/>
                <a:gd name="T24" fmla="*/ 25 w 31"/>
                <a:gd name="T25" fmla="*/ 5 h 31"/>
                <a:gd name="T26" fmla="*/ 23 w 31"/>
                <a:gd name="T27" fmla="*/ 3 h 31"/>
                <a:gd name="T28" fmla="*/ 20 w 31"/>
                <a:gd name="T29" fmla="*/ 2 h 31"/>
                <a:gd name="T30" fmla="*/ 17 w 31"/>
                <a:gd name="T31" fmla="*/ 1 h 31"/>
                <a:gd name="T32" fmla="*/ 14 w 31"/>
                <a:gd name="T33" fmla="*/ 0 h 31"/>
                <a:gd name="T34" fmla="*/ 12 w 31"/>
                <a:gd name="T35" fmla="*/ 0 h 31"/>
                <a:gd name="T36" fmla="*/ 8 w 31"/>
                <a:gd name="T37" fmla="*/ 0 h 31"/>
                <a:gd name="T38" fmla="*/ 6 w 31"/>
                <a:gd name="T39" fmla="*/ 1 h 31"/>
                <a:gd name="T40" fmla="*/ 4 w 31"/>
                <a:gd name="T41" fmla="*/ 2 h 31"/>
                <a:gd name="T42" fmla="*/ 2 w 31"/>
                <a:gd name="T43" fmla="*/ 4 h 31"/>
                <a:gd name="T44" fmla="*/ 1 w 31"/>
                <a:gd name="T45" fmla="*/ 6 h 31"/>
                <a:gd name="T46" fmla="*/ 0 w 31"/>
                <a:gd name="T47" fmla="*/ 8 h 31"/>
                <a:gd name="T48" fmla="*/ 0 w 31"/>
                <a:gd name="T49" fmla="*/ 12 h 31"/>
                <a:gd name="T50" fmla="*/ 0 w 31"/>
                <a:gd name="T51" fmla="*/ 15 h 31"/>
                <a:gd name="T52" fmla="*/ 1 w 31"/>
                <a:gd name="T53" fmla="*/ 17 h 31"/>
                <a:gd name="T54" fmla="*/ 2 w 31"/>
                <a:gd name="T55" fmla="*/ 21 h 31"/>
                <a:gd name="T56" fmla="*/ 4 w 31"/>
                <a:gd name="T57" fmla="*/ 23 h 31"/>
                <a:gd name="T58" fmla="*/ 6 w 31"/>
                <a:gd name="T59" fmla="*/ 25 h 31"/>
                <a:gd name="T60" fmla="*/ 8 w 31"/>
                <a:gd name="T61" fmla="*/ 27 h 31"/>
                <a:gd name="T62" fmla="*/ 12 w 31"/>
                <a:gd name="T63" fmla="*/ 28 h 31"/>
                <a:gd name="T64" fmla="*/ 14 w 31"/>
                <a:gd name="T65" fmla="*/ 30 h 3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
                <a:gd name="T100" fmla="*/ 0 h 31"/>
                <a:gd name="T101" fmla="*/ 31 w 31"/>
                <a:gd name="T102" fmla="*/ 31 h 3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 h="31">
                  <a:moveTo>
                    <a:pt x="14" y="30"/>
                  </a:moveTo>
                  <a:lnTo>
                    <a:pt x="17" y="30"/>
                  </a:lnTo>
                  <a:lnTo>
                    <a:pt x="20" y="28"/>
                  </a:lnTo>
                  <a:lnTo>
                    <a:pt x="23" y="28"/>
                  </a:lnTo>
                  <a:lnTo>
                    <a:pt x="25" y="26"/>
                  </a:lnTo>
                  <a:lnTo>
                    <a:pt x="26" y="25"/>
                  </a:lnTo>
                  <a:lnTo>
                    <a:pt x="28" y="23"/>
                  </a:lnTo>
                  <a:lnTo>
                    <a:pt x="28" y="20"/>
                  </a:lnTo>
                  <a:lnTo>
                    <a:pt x="30" y="16"/>
                  </a:lnTo>
                  <a:lnTo>
                    <a:pt x="28" y="14"/>
                  </a:lnTo>
                  <a:lnTo>
                    <a:pt x="28" y="11"/>
                  </a:lnTo>
                  <a:lnTo>
                    <a:pt x="26" y="8"/>
                  </a:lnTo>
                  <a:lnTo>
                    <a:pt x="25" y="5"/>
                  </a:lnTo>
                  <a:lnTo>
                    <a:pt x="23" y="3"/>
                  </a:lnTo>
                  <a:lnTo>
                    <a:pt x="20" y="2"/>
                  </a:lnTo>
                  <a:lnTo>
                    <a:pt x="17" y="1"/>
                  </a:lnTo>
                  <a:lnTo>
                    <a:pt x="14" y="0"/>
                  </a:lnTo>
                  <a:lnTo>
                    <a:pt x="12" y="0"/>
                  </a:lnTo>
                  <a:lnTo>
                    <a:pt x="8" y="0"/>
                  </a:lnTo>
                  <a:lnTo>
                    <a:pt x="6" y="1"/>
                  </a:lnTo>
                  <a:lnTo>
                    <a:pt x="4" y="2"/>
                  </a:lnTo>
                  <a:lnTo>
                    <a:pt x="2" y="4"/>
                  </a:lnTo>
                  <a:lnTo>
                    <a:pt x="1" y="6"/>
                  </a:lnTo>
                  <a:lnTo>
                    <a:pt x="0" y="8"/>
                  </a:lnTo>
                  <a:lnTo>
                    <a:pt x="0" y="12"/>
                  </a:lnTo>
                  <a:lnTo>
                    <a:pt x="0" y="15"/>
                  </a:lnTo>
                  <a:lnTo>
                    <a:pt x="1" y="17"/>
                  </a:lnTo>
                  <a:lnTo>
                    <a:pt x="2" y="21"/>
                  </a:lnTo>
                  <a:lnTo>
                    <a:pt x="4" y="23"/>
                  </a:lnTo>
                  <a:lnTo>
                    <a:pt x="6" y="25"/>
                  </a:lnTo>
                  <a:lnTo>
                    <a:pt x="8" y="27"/>
                  </a:lnTo>
                  <a:lnTo>
                    <a:pt x="12" y="28"/>
                  </a:lnTo>
                  <a:lnTo>
                    <a:pt x="14" y="30"/>
                  </a:lnTo>
                </a:path>
              </a:pathLst>
            </a:custGeom>
            <a:solidFill>
              <a:srgbClr val="4C4C4C"/>
            </a:solidFill>
            <a:ln w="9525" cap="rnd">
              <a:noFill/>
              <a:round/>
              <a:headEnd/>
              <a:tailEnd/>
            </a:ln>
          </p:spPr>
          <p:txBody>
            <a:bodyPr/>
            <a:lstStyle/>
            <a:p>
              <a:endParaRPr lang="ar-SA"/>
            </a:p>
          </p:txBody>
        </p:sp>
        <p:sp>
          <p:nvSpPr>
            <p:cNvPr id="32803" name="Freeform 64"/>
            <p:cNvSpPr>
              <a:spLocks/>
            </p:cNvSpPr>
            <p:nvPr/>
          </p:nvSpPr>
          <p:spPr bwMode="auto">
            <a:xfrm>
              <a:off x="2481" y="1343"/>
              <a:ext cx="31" cy="31"/>
            </a:xfrm>
            <a:custGeom>
              <a:avLst/>
              <a:gdLst>
                <a:gd name="T0" fmla="*/ 15 w 31"/>
                <a:gd name="T1" fmla="*/ 30 h 31"/>
                <a:gd name="T2" fmla="*/ 17 w 31"/>
                <a:gd name="T3" fmla="*/ 30 h 31"/>
                <a:gd name="T4" fmla="*/ 21 w 31"/>
                <a:gd name="T5" fmla="*/ 30 h 31"/>
                <a:gd name="T6" fmla="*/ 23 w 31"/>
                <a:gd name="T7" fmla="*/ 28 h 31"/>
                <a:gd name="T8" fmla="*/ 25 w 31"/>
                <a:gd name="T9" fmla="*/ 27 h 31"/>
                <a:gd name="T10" fmla="*/ 27 w 31"/>
                <a:gd name="T11" fmla="*/ 25 h 31"/>
                <a:gd name="T12" fmla="*/ 28 w 31"/>
                <a:gd name="T13" fmla="*/ 23 h 31"/>
                <a:gd name="T14" fmla="*/ 30 w 31"/>
                <a:gd name="T15" fmla="*/ 21 h 31"/>
                <a:gd name="T16" fmla="*/ 30 w 31"/>
                <a:gd name="T17" fmla="*/ 17 h 31"/>
                <a:gd name="T18" fmla="*/ 30 w 31"/>
                <a:gd name="T19" fmla="*/ 14 h 31"/>
                <a:gd name="T20" fmla="*/ 28 w 31"/>
                <a:gd name="T21" fmla="*/ 12 h 31"/>
                <a:gd name="T22" fmla="*/ 27 w 31"/>
                <a:gd name="T23" fmla="*/ 8 h 31"/>
                <a:gd name="T24" fmla="*/ 25 w 31"/>
                <a:gd name="T25" fmla="*/ 6 h 31"/>
                <a:gd name="T26" fmla="*/ 23 w 31"/>
                <a:gd name="T27" fmla="*/ 4 h 31"/>
                <a:gd name="T28" fmla="*/ 21 w 31"/>
                <a:gd name="T29" fmla="*/ 2 h 31"/>
                <a:gd name="T30" fmla="*/ 17 w 31"/>
                <a:gd name="T31" fmla="*/ 1 h 31"/>
                <a:gd name="T32" fmla="*/ 15 w 31"/>
                <a:gd name="T33" fmla="*/ 0 h 31"/>
                <a:gd name="T34" fmla="*/ 12 w 31"/>
                <a:gd name="T35" fmla="*/ 0 h 31"/>
                <a:gd name="T36" fmla="*/ 8 w 31"/>
                <a:gd name="T37" fmla="*/ 0 h 31"/>
                <a:gd name="T38" fmla="*/ 6 w 31"/>
                <a:gd name="T39" fmla="*/ 1 h 31"/>
                <a:gd name="T40" fmla="*/ 4 w 31"/>
                <a:gd name="T41" fmla="*/ 3 h 31"/>
                <a:gd name="T42" fmla="*/ 2 w 31"/>
                <a:gd name="T43" fmla="*/ 4 h 31"/>
                <a:gd name="T44" fmla="*/ 1 w 31"/>
                <a:gd name="T45" fmla="*/ 6 h 31"/>
                <a:gd name="T46" fmla="*/ 0 w 31"/>
                <a:gd name="T47" fmla="*/ 10 h 31"/>
                <a:gd name="T48" fmla="*/ 0 w 31"/>
                <a:gd name="T49" fmla="*/ 12 h 31"/>
                <a:gd name="T50" fmla="*/ 0 w 31"/>
                <a:gd name="T51" fmla="*/ 15 h 31"/>
                <a:gd name="T52" fmla="*/ 1 w 31"/>
                <a:gd name="T53" fmla="*/ 18 h 31"/>
                <a:gd name="T54" fmla="*/ 2 w 31"/>
                <a:gd name="T55" fmla="*/ 21 h 31"/>
                <a:gd name="T56" fmla="*/ 4 w 31"/>
                <a:gd name="T57" fmla="*/ 23 h 31"/>
                <a:gd name="T58" fmla="*/ 6 w 31"/>
                <a:gd name="T59" fmla="*/ 25 h 31"/>
                <a:gd name="T60" fmla="*/ 8 w 31"/>
                <a:gd name="T61" fmla="*/ 27 h 31"/>
                <a:gd name="T62" fmla="*/ 12 w 31"/>
                <a:gd name="T63" fmla="*/ 28 h 31"/>
                <a:gd name="T64" fmla="*/ 15 w 31"/>
                <a:gd name="T65" fmla="*/ 30 h 3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
                <a:gd name="T100" fmla="*/ 0 h 31"/>
                <a:gd name="T101" fmla="*/ 31 w 31"/>
                <a:gd name="T102" fmla="*/ 31 h 3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 h="31">
                  <a:moveTo>
                    <a:pt x="15" y="30"/>
                  </a:moveTo>
                  <a:lnTo>
                    <a:pt x="17" y="30"/>
                  </a:lnTo>
                  <a:lnTo>
                    <a:pt x="21" y="30"/>
                  </a:lnTo>
                  <a:lnTo>
                    <a:pt x="23" y="28"/>
                  </a:lnTo>
                  <a:lnTo>
                    <a:pt x="25" y="27"/>
                  </a:lnTo>
                  <a:lnTo>
                    <a:pt x="27" y="25"/>
                  </a:lnTo>
                  <a:lnTo>
                    <a:pt x="28" y="23"/>
                  </a:lnTo>
                  <a:lnTo>
                    <a:pt x="30" y="21"/>
                  </a:lnTo>
                  <a:lnTo>
                    <a:pt x="30" y="17"/>
                  </a:lnTo>
                  <a:lnTo>
                    <a:pt x="30" y="14"/>
                  </a:lnTo>
                  <a:lnTo>
                    <a:pt x="28" y="12"/>
                  </a:lnTo>
                  <a:lnTo>
                    <a:pt x="27" y="8"/>
                  </a:lnTo>
                  <a:lnTo>
                    <a:pt x="25" y="6"/>
                  </a:lnTo>
                  <a:lnTo>
                    <a:pt x="23" y="4"/>
                  </a:lnTo>
                  <a:lnTo>
                    <a:pt x="21" y="2"/>
                  </a:lnTo>
                  <a:lnTo>
                    <a:pt x="17" y="1"/>
                  </a:lnTo>
                  <a:lnTo>
                    <a:pt x="15" y="0"/>
                  </a:lnTo>
                  <a:lnTo>
                    <a:pt x="12" y="0"/>
                  </a:lnTo>
                  <a:lnTo>
                    <a:pt x="8" y="0"/>
                  </a:lnTo>
                  <a:lnTo>
                    <a:pt x="6" y="1"/>
                  </a:lnTo>
                  <a:lnTo>
                    <a:pt x="4" y="3"/>
                  </a:lnTo>
                  <a:lnTo>
                    <a:pt x="2" y="4"/>
                  </a:lnTo>
                  <a:lnTo>
                    <a:pt x="1" y="6"/>
                  </a:lnTo>
                  <a:lnTo>
                    <a:pt x="0" y="10"/>
                  </a:lnTo>
                  <a:lnTo>
                    <a:pt x="0" y="12"/>
                  </a:lnTo>
                  <a:lnTo>
                    <a:pt x="0" y="15"/>
                  </a:lnTo>
                  <a:lnTo>
                    <a:pt x="1" y="18"/>
                  </a:lnTo>
                  <a:lnTo>
                    <a:pt x="2" y="21"/>
                  </a:lnTo>
                  <a:lnTo>
                    <a:pt x="4" y="23"/>
                  </a:lnTo>
                  <a:lnTo>
                    <a:pt x="6" y="25"/>
                  </a:lnTo>
                  <a:lnTo>
                    <a:pt x="8" y="27"/>
                  </a:lnTo>
                  <a:lnTo>
                    <a:pt x="12" y="28"/>
                  </a:lnTo>
                  <a:lnTo>
                    <a:pt x="15" y="30"/>
                  </a:lnTo>
                </a:path>
              </a:pathLst>
            </a:custGeom>
            <a:solidFill>
              <a:srgbClr val="4C4C4C"/>
            </a:solidFill>
            <a:ln w="9525" cap="rnd">
              <a:noFill/>
              <a:round/>
              <a:headEnd/>
              <a:tailEnd/>
            </a:ln>
          </p:spPr>
          <p:txBody>
            <a:bodyPr/>
            <a:lstStyle/>
            <a:p>
              <a:endParaRPr lang="ar-SA"/>
            </a:p>
          </p:txBody>
        </p:sp>
        <p:sp>
          <p:nvSpPr>
            <p:cNvPr id="32804" name="Freeform 65"/>
            <p:cNvSpPr>
              <a:spLocks/>
            </p:cNvSpPr>
            <p:nvPr/>
          </p:nvSpPr>
          <p:spPr bwMode="auto">
            <a:xfrm>
              <a:off x="2529" y="1265"/>
              <a:ext cx="22" cy="129"/>
            </a:xfrm>
            <a:custGeom>
              <a:avLst/>
              <a:gdLst>
                <a:gd name="T0" fmla="*/ 21 w 22"/>
                <a:gd name="T1" fmla="*/ 128 h 129"/>
                <a:gd name="T2" fmla="*/ 21 w 22"/>
                <a:gd name="T3" fmla="*/ 3 h 129"/>
                <a:gd name="T4" fmla="*/ 0 w 22"/>
                <a:gd name="T5" fmla="*/ 0 h 129"/>
                <a:gd name="T6" fmla="*/ 0 w 22"/>
                <a:gd name="T7" fmla="*/ 124 h 129"/>
                <a:gd name="T8" fmla="*/ 21 w 22"/>
                <a:gd name="T9" fmla="*/ 128 h 129"/>
                <a:gd name="T10" fmla="*/ 0 60000 65536"/>
                <a:gd name="T11" fmla="*/ 0 60000 65536"/>
                <a:gd name="T12" fmla="*/ 0 60000 65536"/>
                <a:gd name="T13" fmla="*/ 0 60000 65536"/>
                <a:gd name="T14" fmla="*/ 0 60000 65536"/>
                <a:gd name="T15" fmla="*/ 0 w 22"/>
                <a:gd name="T16" fmla="*/ 0 h 129"/>
                <a:gd name="T17" fmla="*/ 22 w 22"/>
                <a:gd name="T18" fmla="*/ 129 h 129"/>
              </a:gdLst>
              <a:ahLst/>
              <a:cxnLst>
                <a:cxn ang="T10">
                  <a:pos x="T0" y="T1"/>
                </a:cxn>
                <a:cxn ang="T11">
                  <a:pos x="T2" y="T3"/>
                </a:cxn>
                <a:cxn ang="T12">
                  <a:pos x="T4" y="T5"/>
                </a:cxn>
                <a:cxn ang="T13">
                  <a:pos x="T6" y="T7"/>
                </a:cxn>
                <a:cxn ang="T14">
                  <a:pos x="T8" y="T9"/>
                </a:cxn>
              </a:cxnLst>
              <a:rect l="T15" t="T16" r="T17" b="T18"/>
              <a:pathLst>
                <a:path w="22" h="129">
                  <a:moveTo>
                    <a:pt x="21" y="128"/>
                  </a:moveTo>
                  <a:lnTo>
                    <a:pt x="21" y="3"/>
                  </a:lnTo>
                  <a:lnTo>
                    <a:pt x="0" y="0"/>
                  </a:lnTo>
                  <a:lnTo>
                    <a:pt x="0" y="124"/>
                  </a:lnTo>
                  <a:lnTo>
                    <a:pt x="21" y="128"/>
                  </a:lnTo>
                </a:path>
              </a:pathLst>
            </a:custGeom>
            <a:solidFill>
              <a:srgbClr val="000000"/>
            </a:solidFill>
            <a:ln w="9525" cap="rnd">
              <a:noFill/>
              <a:round/>
              <a:headEnd/>
              <a:tailEnd/>
            </a:ln>
          </p:spPr>
          <p:txBody>
            <a:bodyPr/>
            <a:lstStyle/>
            <a:p>
              <a:endParaRPr lang="ar-SA"/>
            </a:p>
          </p:txBody>
        </p:sp>
        <p:sp>
          <p:nvSpPr>
            <p:cNvPr id="32805" name="Freeform 66"/>
            <p:cNvSpPr>
              <a:spLocks/>
            </p:cNvSpPr>
            <p:nvPr/>
          </p:nvSpPr>
          <p:spPr bwMode="auto">
            <a:xfrm>
              <a:off x="2530" y="1377"/>
              <a:ext cx="90" cy="88"/>
            </a:xfrm>
            <a:custGeom>
              <a:avLst/>
              <a:gdLst>
                <a:gd name="T0" fmla="*/ 13 w 90"/>
                <a:gd name="T1" fmla="*/ 0 h 88"/>
                <a:gd name="T2" fmla="*/ 89 w 90"/>
                <a:gd name="T3" fmla="*/ 76 h 88"/>
                <a:gd name="T4" fmla="*/ 89 w 90"/>
                <a:gd name="T5" fmla="*/ 87 h 88"/>
                <a:gd name="T6" fmla="*/ 0 w 90"/>
                <a:gd name="T7" fmla="*/ 17 h 88"/>
                <a:gd name="T8" fmla="*/ 13 w 90"/>
                <a:gd name="T9" fmla="*/ 0 h 88"/>
                <a:gd name="T10" fmla="*/ 0 60000 65536"/>
                <a:gd name="T11" fmla="*/ 0 60000 65536"/>
                <a:gd name="T12" fmla="*/ 0 60000 65536"/>
                <a:gd name="T13" fmla="*/ 0 60000 65536"/>
                <a:gd name="T14" fmla="*/ 0 60000 65536"/>
                <a:gd name="T15" fmla="*/ 0 w 90"/>
                <a:gd name="T16" fmla="*/ 0 h 88"/>
                <a:gd name="T17" fmla="*/ 90 w 90"/>
                <a:gd name="T18" fmla="*/ 88 h 88"/>
              </a:gdLst>
              <a:ahLst/>
              <a:cxnLst>
                <a:cxn ang="T10">
                  <a:pos x="T0" y="T1"/>
                </a:cxn>
                <a:cxn ang="T11">
                  <a:pos x="T2" y="T3"/>
                </a:cxn>
                <a:cxn ang="T12">
                  <a:pos x="T4" y="T5"/>
                </a:cxn>
                <a:cxn ang="T13">
                  <a:pos x="T6" y="T7"/>
                </a:cxn>
                <a:cxn ang="T14">
                  <a:pos x="T8" y="T9"/>
                </a:cxn>
              </a:cxnLst>
              <a:rect l="T15" t="T16" r="T17" b="T18"/>
              <a:pathLst>
                <a:path w="90" h="88">
                  <a:moveTo>
                    <a:pt x="13" y="0"/>
                  </a:moveTo>
                  <a:lnTo>
                    <a:pt x="89" y="76"/>
                  </a:lnTo>
                  <a:lnTo>
                    <a:pt x="89" y="87"/>
                  </a:lnTo>
                  <a:lnTo>
                    <a:pt x="0" y="17"/>
                  </a:lnTo>
                  <a:lnTo>
                    <a:pt x="13" y="0"/>
                  </a:lnTo>
                </a:path>
              </a:pathLst>
            </a:custGeom>
            <a:solidFill>
              <a:srgbClr val="000000"/>
            </a:solidFill>
            <a:ln w="9525" cap="rnd">
              <a:noFill/>
              <a:round/>
              <a:headEnd/>
              <a:tailEnd/>
            </a:ln>
          </p:spPr>
          <p:txBody>
            <a:bodyPr/>
            <a:lstStyle/>
            <a:p>
              <a:endParaRPr lang="ar-SA"/>
            </a:p>
          </p:txBody>
        </p:sp>
        <p:sp>
          <p:nvSpPr>
            <p:cNvPr id="32806" name="Freeform 67"/>
            <p:cNvSpPr>
              <a:spLocks/>
            </p:cNvSpPr>
            <p:nvPr/>
          </p:nvSpPr>
          <p:spPr bwMode="auto">
            <a:xfrm>
              <a:off x="2482" y="1383"/>
              <a:ext cx="61" cy="84"/>
            </a:xfrm>
            <a:custGeom>
              <a:avLst/>
              <a:gdLst>
                <a:gd name="T0" fmla="*/ 47 w 61"/>
                <a:gd name="T1" fmla="*/ 0 h 84"/>
                <a:gd name="T2" fmla="*/ 0 w 61"/>
                <a:gd name="T3" fmla="*/ 66 h 84"/>
                <a:gd name="T4" fmla="*/ 1 w 61"/>
                <a:gd name="T5" fmla="*/ 83 h 84"/>
                <a:gd name="T6" fmla="*/ 60 w 61"/>
                <a:gd name="T7" fmla="*/ 17 h 84"/>
                <a:gd name="T8" fmla="*/ 47 w 61"/>
                <a:gd name="T9" fmla="*/ 0 h 84"/>
                <a:gd name="T10" fmla="*/ 0 60000 65536"/>
                <a:gd name="T11" fmla="*/ 0 60000 65536"/>
                <a:gd name="T12" fmla="*/ 0 60000 65536"/>
                <a:gd name="T13" fmla="*/ 0 60000 65536"/>
                <a:gd name="T14" fmla="*/ 0 60000 65536"/>
                <a:gd name="T15" fmla="*/ 0 w 61"/>
                <a:gd name="T16" fmla="*/ 0 h 84"/>
                <a:gd name="T17" fmla="*/ 61 w 61"/>
                <a:gd name="T18" fmla="*/ 84 h 84"/>
              </a:gdLst>
              <a:ahLst/>
              <a:cxnLst>
                <a:cxn ang="T10">
                  <a:pos x="T0" y="T1"/>
                </a:cxn>
                <a:cxn ang="T11">
                  <a:pos x="T2" y="T3"/>
                </a:cxn>
                <a:cxn ang="T12">
                  <a:pos x="T4" y="T5"/>
                </a:cxn>
                <a:cxn ang="T13">
                  <a:pos x="T6" y="T7"/>
                </a:cxn>
                <a:cxn ang="T14">
                  <a:pos x="T8" y="T9"/>
                </a:cxn>
              </a:cxnLst>
              <a:rect l="T15" t="T16" r="T17" b="T18"/>
              <a:pathLst>
                <a:path w="61" h="84">
                  <a:moveTo>
                    <a:pt x="47" y="0"/>
                  </a:moveTo>
                  <a:lnTo>
                    <a:pt x="0" y="66"/>
                  </a:lnTo>
                  <a:lnTo>
                    <a:pt x="1" y="83"/>
                  </a:lnTo>
                  <a:lnTo>
                    <a:pt x="60" y="17"/>
                  </a:lnTo>
                  <a:lnTo>
                    <a:pt x="47" y="0"/>
                  </a:lnTo>
                </a:path>
              </a:pathLst>
            </a:custGeom>
            <a:solidFill>
              <a:srgbClr val="000000"/>
            </a:solidFill>
            <a:ln w="9525" cap="rnd">
              <a:noFill/>
              <a:round/>
              <a:headEnd/>
              <a:tailEnd/>
            </a:ln>
          </p:spPr>
          <p:txBody>
            <a:bodyPr/>
            <a:lstStyle/>
            <a:p>
              <a:endParaRPr lang="ar-SA"/>
            </a:p>
          </p:txBody>
        </p:sp>
        <p:sp>
          <p:nvSpPr>
            <p:cNvPr id="32807" name="Freeform 68"/>
            <p:cNvSpPr>
              <a:spLocks/>
            </p:cNvSpPr>
            <p:nvPr/>
          </p:nvSpPr>
          <p:spPr bwMode="auto">
            <a:xfrm>
              <a:off x="2436" y="1378"/>
              <a:ext cx="97" cy="21"/>
            </a:xfrm>
            <a:custGeom>
              <a:avLst/>
              <a:gdLst>
                <a:gd name="T0" fmla="*/ 89 w 97"/>
                <a:gd name="T1" fmla="*/ 3 h 21"/>
                <a:gd name="T2" fmla="*/ 0 w 97"/>
                <a:gd name="T3" fmla="*/ 0 h 21"/>
                <a:gd name="T4" fmla="*/ 0 w 97"/>
                <a:gd name="T5" fmla="*/ 6 h 21"/>
                <a:gd name="T6" fmla="*/ 96 w 97"/>
                <a:gd name="T7" fmla="*/ 20 h 21"/>
                <a:gd name="T8" fmla="*/ 89 w 97"/>
                <a:gd name="T9" fmla="*/ 3 h 21"/>
                <a:gd name="T10" fmla="*/ 0 60000 65536"/>
                <a:gd name="T11" fmla="*/ 0 60000 65536"/>
                <a:gd name="T12" fmla="*/ 0 60000 65536"/>
                <a:gd name="T13" fmla="*/ 0 60000 65536"/>
                <a:gd name="T14" fmla="*/ 0 60000 65536"/>
                <a:gd name="T15" fmla="*/ 0 w 97"/>
                <a:gd name="T16" fmla="*/ 0 h 21"/>
                <a:gd name="T17" fmla="*/ 97 w 97"/>
                <a:gd name="T18" fmla="*/ 21 h 21"/>
              </a:gdLst>
              <a:ahLst/>
              <a:cxnLst>
                <a:cxn ang="T10">
                  <a:pos x="T0" y="T1"/>
                </a:cxn>
                <a:cxn ang="T11">
                  <a:pos x="T2" y="T3"/>
                </a:cxn>
                <a:cxn ang="T12">
                  <a:pos x="T4" y="T5"/>
                </a:cxn>
                <a:cxn ang="T13">
                  <a:pos x="T6" y="T7"/>
                </a:cxn>
                <a:cxn ang="T14">
                  <a:pos x="T8" y="T9"/>
                </a:cxn>
              </a:cxnLst>
              <a:rect l="T15" t="T16" r="T17" b="T18"/>
              <a:pathLst>
                <a:path w="97" h="21">
                  <a:moveTo>
                    <a:pt x="89" y="3"/>
                  </a:moveTo>
                  <a:lnTo>
                    <a:pt x="0" y="0"/>
                  </a:lnTo>
                  <a:lnTo>
                    <a:pt x="0" y="6"/>
                  </a:lnTo>
                  <a:lnTo>
                    <a:pt x="96" y="20"/>
                  </a:lnTo>
                  <a:lnTo>
                    <a:pt x="89" y="3"/>
                  </a:lnTo>
                </a:path>
              </a:pathLst>
            </a:custGeom>
            <a:solidFill>
              <a:srgbClr val="000000"/>
            </a:solidFill>
            <a:ln w="9525" cap="rnd">
              <a:noFill/>
              <a:round/>
              <a:headEnd/>
              <a:tailEnd/>
            </a:ln>
          </p:spPr>
          <p:txBody>
            <a:bodyPr/>
            <a:lstStyle/>
            <a:p>
              <a:endParaRPr lang="ar-SA"/>
            </a:p>
          </p:txBody>
        </p:sp>
        <p:sp>
          <p:nvSpPr>
            <p:cNvPr id="32808" name="Freeform 69"/>
            <p:cNvSpPr>
              <a:spLocks/>
            </p:cNvSpPr>
            <p:nvPr/>
          </p:nvSpPr>
          <p:spPr bwMode="auto">
            <a:xfrm>
              <a:off x="2542" y="1371"/>
              <a:ext cx="71" cy="24"/>
            </a:xfrm>
            <a:custGeom>
              <a:avLst/>
              <a:gdLst>
                <a:gd name="T0" fmla="*/ 0 w 71"/>
                <a:gd name="T1" fmla="*/ 10 h 24"/>
                <a:gd name="T2" fmla="*/ 70 w 71"/>
                <a:gd name="T3" fmla="*/ 0 h 24"/>
                <a:gd name="T4" fmla="*/ 70 w 71"/>
                <a:gd name="T5" fmla="*/ 5 h 24"/>
                <a:gd name="T6" fmla="*/ 1 w 71"/>
                <a:gd name="T7" fmla="*/ 23 h 24"/>
                <a:gd name="T8" fmla="*/ 0 w 71"/>
                <a:gd name="T9" fmla="*/ 10 h 24"/>
                <a:gd name="T10" fmla="*/ 0 60000 65536"/>
                <a:gd name="T11" fmla="*/ 0 60000 65536"/>
                <a:gd name="T12" fmla="*/ 0 60000 65536"/>
                <a:gd name="T13" fmla="*/ 0 60000 65536"/>
                <a:gd name="T14" fmla="*/ 0 60000 65536"/>
                <a:gd name="T15" fmla="*/ 0 w 71"/>
                <a:gd name="T16" fmla="*/ 0 h 24"/>
                <a:gd name="T17" fmla="*/ 71 w 71"/>
                <a:gd name="T18" fmla="*/ 24 h 24"/>
              </a:gdLst>
              <a:ahLst/>
              <a:cxnLst>
                <a:cxn ang="T10">
                  <a:pos x="T0" y="T1"/>
                </a:cxn>
                <a:cxn ang="T11">
                  <a:pos x="T2" y="T3"/>
                </a:cxn>
                <a:cxn ang="T12">
                  <a:pos x="T4" y="T5"/>
                </a:cxn>
                <a:cxn ang="T13">
                  <a:pos x="T6" y="T7"/>
                </a:cxn>
                <a:cxn ang="T14">
                  <a:pos x="T8" y="T9"/>
                </a:cxn>
              </a:cxnLst>
              <a:rect l="T15" t="T16" r="T17" b="T18"/>
              <a:pathLst>
                <a:path w="71" h="24">
                  <a:moveTo>
                    <a:pt x="0" y="10"/>
                  </a:moveTo>
                  <a:lnTo>
                    <a:pt x="70" y="0"/>
                  </a:lnTo>
                  <a:lnTo>
                    <a:pt x="70" y="5"/>
                  </a:lnTo>
                  <a:lnTo>
                    <a:pt x="1" y="23"/>
                  </a:lnTo>
                  <a:lnTo>
                    <a:pt x="0" y="10"/>
                  </a:lnTo>
                </a:path>
              </a:pathLst>
            </a:custGeom>
            <a:solidFill>
              <a:srgbClr val="000000"/>
            </a:solidFill>
            <a:ln w="9525" cap="rnd">
              <a:noFill/>
              <a:round/>
              <a:headEnd/>
              <a:tailEnd/>
            </a:ln>
          </p:spPr>
          <p:txBody>
            <a:bodyPr/>
            <a:lstStyle/>
            <a:p>
              <a:endParaRPr lang="ar-SA"/>
            </a:p>
          </p:txBody>
        </p:sp>
        <p:sp>
          <p:nvSpPr>
            <p:cNvPr id="32809" name="Freeform 70"/>
            <p:cNvSpPr>
              <a:spLocks/>
            </p:cNvSpPr>
            <p:nvPr/>
          </p:nvSpPr>
          <p:spPr bwMode="auto">
            <a:xfrm>
              <a:off x="2498" y="1335"/>
              <a:ext cx="37" cy="56"/>
            </a:xfrm>
            <a:custGeom>
              <a:avLst/>
              <a:gdLst>
                <a:gd name="T0" fmla="*/ 36 w 37"/>
                <a:gd name="T1" fmla="*/ 42 h 56"/>
                <a:gd name="T2" fmla="*/ 0 w 37"/>
                <a:gd name="T3" fmla="*/ 0 h 56"/>
                <a:gd name="T4" fmla="*/ 0 w 37"/>
                <a:gd name="T5" fmla="*/ 6 h 56"/>
                <a:gd name="T6" fmla="*/ 30 w 37"/>
                <a:gd name="T7" fmla="*/ 55 h 56"/>
                <a:gd name="T8" fmla="*/ 36 w 37"/>
                <a:gd name="T9" fmla="*/ 42 h 56"/>
                <a:gd name="T10" fmla="*/ 0 60000 65536"/>
                <a:gd name="T11" fmla="*/ 0 60000 65536"/>
                <a:gd name="T12" fmla="*/ 0 60000 65536"/>
                <a:gd name="T13" fmla="*/ 0 60000 65536"/>
                <a:gd name="T14" fmla="*/ 0 60000 65536"/>
                <a:gd name="T15" fmla="*/ 0 w 37"/>
                <a:gd name="T16" fmla="*/ 0 h 56"/>
                <a:gd name="T17" fmla="*/ 37 w 37"/>
                <a:gd name="T18" fmla="*/ 56 h 56"/>
              </a:gdLst>
              <a:ahLst/>
              <a:cxnLst>
                <a:cxn ang="T10">
                  <a:pos x="T0" y="T1"/>
                </a:cxn>
                <a:cxn ang="T11">
                  <a:pos x="T2" y="T3"/>
                </a:cxn>
                <a:cxn ang="T12">
                  <a:pos x="T4" y="T5"/>
                </a:cxn>
                <a:cxn ang="T13">
                  <a:pos x="T6" y="T7"/>
                </a:cxn>
                <a:cxn ang="T14">
                  <a:pos x="T8" y="T9"/>
                </a:cxn>
              </a:cxnLst>
              <a:rect l="T15" t="T16" r="T17" b="T18"/>
              <a:pathLst>
                <a:path w="37" h="56">
                  <a:moveTo>
                    <a:pt x="36" y="42"/>
                  </a:moveTo>
                  <a:lnTo>
                    <a:pt x="0" y="0"/>
                  </a:lnTo>
                  <a:lnTo>
                    <a:pt x="0" y="6"/>
                  </a:lnTo>
                  <a:lnTo>
                    <a:pt x="30" y="55"/>
                  </a:lnTo>
                  <a:lnTo>
                    <a:pt x="36" y="42"/>
                  </a:lnTo>
                </a:path>
              </a:pathLst>
            </a:custGeom>
            <a:solidFill>
              <a:srgbClr val="000000"/>
            </a:solidFill>
            <a:ln w="9525" cap="rnd">
              <a:noFill/>
              <a:round/>
              <a:headEnd/>
              <a:tailEnd/>
            </a:ln>
          </p:spPr>
          <p:txBody>
            <a:bodyPr/>
            <a:lstStyle/>
            <a:p>
              <a:endParaRPr lang="ar-SA"/>
            </a:p>
          </p:txBody>
        </p:sp>
        <p:sp>
          <p:nvSpPr>
            <p:cNvPr id="32810" name="Freeform 71"/>
            <p:cNvSpPr>
              <a:spLocks/>
            </p:cNvSpPr>
            <p:nvPr/>
          </p:nvSpPr>
          <p:spPr bwMode="auto">
            <a:xfrm>
              <a:off x="2467" y="1460"/>
              <a:ext cx="38" cy="37"/>
            </a:xfrm>
            <a:custGeom>
              <a:avLst/>
              <a:gdLst>
                <a:gd name="T0" fmla="*/ 17 w 38"/>
                <a:gd name="T1" fmla="*/ 36 h 37"/>
                <a:gd name="T2" fmla="*/ 22 w 38"/>
                <a:gd name="T3" fmla="*/ 36 h 37"/>
                <a:gd name="T4" fmla="*/ 25 w 38"/>
                <a:gd name="T5" fmla="*/ 36 h 37"/>
                <a:gd name="T6" fmla="*/ 29 w 38"/>
                <a:gd name="T7" fmla="*/ 34 h 37"/>
                <a:gd name="T8" fmla="*/ 31 w 38"/>
                <a:gd name="T9" fmla="*/ 32 h 37"/>
                <a:gd name="T10" fmla="*/ 33 w 38"/>
                <a:gd name="T11" fmla="*/ 30 h 37"/>
                <a:gd name="T12" fmla="*/ 35 w 38"/>
                <a:gd name="T13" fmla="*/ 27 h 37"/>
                <a:gd name="T14" fmla="*/ 37 w 38"/>
                <a:gd name="T15" fmla="*/ 24 h 37"/>
                <a:gd name="T16" fmla="*/ 37 w 38"/>
                <a:gd name="T17" fmla="*/ 20 h 37"/>
                <a:gd name="T18" fmla="*/ 37 w 38"/>
                <a:gd name="T19" fmla="*/ 17 h 37"/>
                <a:gd name="T20" fmla="*/ 35 w 38"/>
                <a:gd name="T21" fmla="*/ 14 h 37"/>
                <a:gd name="T22" fmla="*/ 33 w 38"/>
                <a:gd name="T23" fmla="*/ 9 h 37"/>
                <a:gd name="T24" fmla="*/ 31 w 38"/>
                <a:gd name="T25" fmla="*/ 7 h 37"/>
                <a:gd name="T26" fmla="*/ 29 w 38"/>
                <a:gd name="T27" fmla="*/ 4 h 37"/>
                <a:gd name="T28" fmla="*/ 25 w 38"/>
                <a:gd name="T29" fmla="*/ 2 h 37"/>
                <a:gd name="T30" fmla="*/ 22 w 38"/>
                <a:gd name="T31" fmla="*/ 1 h 37"/>
                <a:gd name="T32" fmla="*/ 17 w 38"/>
                <a:gd name="T33" fmla="*/ 0 h 37"/>
                <a:gd name="T34" fmla="*/ 14 w 38"/>
                <a:gd name="T35" fmla="*/ 0 h 37"/>
                <a:gd name="T36" fmla="*/ 11 w 38"/>
                <a:gd name="T37" fmla="*/ 0 h 37"/>
                <a:gd name="T38" fmla="*/ 7 w 38"/>
                <a:gd name="T39" fmla="*/ 1 h 37"/>
                <a:gd name="T40" fmla="*/ 5 w 38"/>
                <a:gd name="T41" fmla="*/ 3 h 37"/>
                <a:gd name="T42" fmla="*/ 3 w 38"/>
                <a:gd name="T43" fmla="*/ 5 h 37"/>
                <a:gd name="T44" fmla="*/ 1 w 38"/>
                <a:gd name="T45" fmla="*/ 7 h 37"/>
                <a:gd name="T46" fmla="*/ 0 w 38"/>
                <a:gd name="T47" fmla="*/ 10 h 37"/>
                <a:gd name="T48" fmla="*/ 0 w 38"/>
                <a:gd name="T49" fmla="*/ 14 h 37"/>
                <a:gd name="T50" fmla="*/ 0 w 38"/>
                <a:gd name="T51" fmla="*/ 18 h 37"/>
                <a:gd name="T52" fmla="*/ 1 w 38"/>
                <a:gd name="T53" fmla="*/ 21 h 37"/>
                <a:gd name="T54" fmla="*/ 3 w 38"/>
                <a:gd name="T55" fmla="*/ 25 h 37"/>
                <a:gd name="T56" fmla="*/ 5 w 38"/>
                <a:gd name="T57" fmla="*/ 28 h 37"/>
                <a:gd name="T58" fmla="*/ 7 w 38"/>
                <a:gd name="T59" fmla="*/ 30 h 37"/>
                <a:gd name="T60" fmla="*/ 11 w 38"/>
                <a:gd name="T61" fmla="*/ 32 h 37"/>
                <a:gd name="T62" fmla="*/ 14 w 38"/>
                <a:gd name="T63" fmla="*/ 34 h 37"/>
                <a:gd name="T64" fmla="*/ 17 w 38"/>
                <a:gd name="T65" fmla="*/ 36 h 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8"/>
                <a:gd name="T100" fmla="*/ 0 h 37"/>
                <a:gd name="T101" fmla="*/ 38 w 38"/>
                <a:gd name="T102" fmla="*/ 37 h 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8" h="37">
                  <a:moveTo>
                    <a:pt x="17" y="36"/>
                  </a:moveTo>
                  <a:lnTo>
                    <a:pt x="22" y="36"/>
                  </a:lnTo>
                  <a:lnTo>
                    <a:pt x="25" y="36"/>
                  </a:lnTo>
                  <a:lnTo>
                    <a:pt x="29" y="34"/>
                  </a:lnTo>
                  <a:lnTo>
                    <a:pt x="31" y="32"/>
                  </a:lnTo>
                  <a:lnTo>
                    <a:pt x="33" y="30"/>
                  </a:lnTo>
                  <a:lnTo>
                    <a:pt x="35" y="27"/>
                  </a:lnTo>
                  <a:lnTo>
                    <a:pt x="37" y="24"/>
                  </a:lnTo>
                  <a:lnTo>
                    <a:pt x="37" y="20"/>
                  </a:lnTo>
                  <a:lnTo>
                    <a:pt x="37" y="17"/>
                  </a:lnTo>
                  <a:lnTo>
                    <a:pt x="35" y="14"/>
                  </a:lnTo>
                  <a:lnTo>
                    <a:pt x="33" y="9"/>
                  </a:lnTo>
                  <a:lnTo>
                    <a:pt x="31" y="7"/>
                  </a:lnTo>
                  <a:lnTo>
                    <a:pt x="29" y="4"/>
                  </a:lnTo>
                  <a:lnTo>
                    <a:pt x="25" y="2"/>
                  </a:lnTo>
                  <a:lnTo>
                    <a:pt x="22" y="1"/>
                  </a:lnTo>
                  <a:lnTo>
                    <a:pt x="17" y="0"/>
                  </a:lnTo>
                  <a:lnTo>
                    <a:pt x="14" y="0"/>
                  </a:lnTo>
                  <a:lnTo>
                    <a:pt x="11" y="0"/>
                  </a:lnTo>
                  <a:lnTo>
                    <a:pt x="7" y="1"/>
                  </a:lnTo>
                  <a:lnTo>
                    <a:pt x="5" y="3"/>
                  </a:lnTo>
                  <a:lnTo>
                    <a:pt x="3" y="5"/>
                  </a:lnTo>
                  <a:lnTo>
                    <a:pt x="1" y="7"/>
                  </a:lnTo>
                  <a:lnTo>
                    <a:pt x="0" y="10"/>
                  </a:lnTo>
                  <a:lnTo>
                    <a:pt x="0" y="14"/>
                  </a:lnTo>
                  <a:lnTo>
                    <a:pt x="0" y="18"/>
                  </a:lnTo>
                  <a:lnTo>
                    <a:pt x="1" y="21"/>
                  </a:lnTo>
                  <a:lnTo>
                    <a:pt x="3" y="25"/>
                  </a:lnTo>
                  <a:lnTo>
                    <a:pt x="5" y="28"/>
                  </a:lnTo>
                  <a:lnTo>
                    <a:pt x="7" y="30"/>
                  </a:lnTo>
                  <a:lnTo>
                    <a:pt x="11" y="32"/>
                  </a:lnTo>
                  <a:lnTo>
                    <a:pt x="14" y="34"/>
                  </a:lnTo>
                  <a:lnTo>
                    <a:pt x="17" y="36"/>
                  </a:lnTo>
                </a:path>
              </a:pathLst>
            </a:custGeom>
            <a:solidFill>
              <a:srgbClr val="4C4C4C"/>
            </a:solidFill>
            <a:ln w="9525" cap="rnd">
              <a:noFill/>
              <a:round/>
              <a:headEnd/>
              <a:tailEnd/>
            </a:ln>
          </p:spPr>
          <p:txBody>
            <a:bodyPr/>
            <a:lstStyle/>
            <a:p>
              <a:endParaRPr lang="ar-SA"/>
            </a:p>
          </p:txBody>
        </p:sp>
        <p:sp>
          <p:nvSpPr>
            <p:cNvPr id="32811" name="Freeform 72"/>
            <p:cNvSpPr>
              <a:spLocks/>
            </p:cNvSpPr>
            <p:nvPr/>
          </p:nvSpPr>
          <p:spPr bwMode="auto">
            <a:xfrm>
              <a:off x="2417" y="1384"/>
              <a:ext cx="37" cy="38"/>
            </a:xfrm>
            <a:custGeom>
              <a:avLst/>
              <a:gdLst>
                <a:gd name="T0" fmla="*/ 18 w 37"/>
                <a:gd name="T1" fmla="*/ 37 h 38"/>
                <a:gd name="T2" fmla="*/ 21 w 37"/>
                <a:gd name="T3" fmla="*/ 37 h 38"/>
                <a:gd name="T4" fmla="*/ 25 w 37"/>
                <a:gd name="T5" fmla="*/ 37 h 38"/>
                <a:gd name="T6" fmla="*/ 28 w 37"/>
                <a:gd name="T7" fmla="*/ 35 h 38"/>
                <a:gd name="T8" fmla="*/ 30 w 37"/>
                <a:gd name="T9" fmla="*/ 33 h 38"/>
                <a:gd name="T10" fmla="*/ 32 w 37"/>
                <a:gd name="T11" fmla="*/ 31 h 38"/>
                <a:gd name="T12" fmla="*/ 34 w 37"/>
                <a:gd name="T13" fmla="*/ 29 h 38"/>
                <a:gd name="T14" fmla="*/ 36 w 37"/>
                <a:gd name="T15" fmla="*/ 25 h 38"/>
                <a:gd name="T16" fmla="*/ 36 w 37"/>
                <a:gd name="T17" fmla="*/ 21 h 38"/>
                <a:gd name="T18" fmla="*/ 36 w 37"/>
                <a:gd name="T19" fmla="*/ 17 h 38"/>
                <a:gd name="T20" fmla="*/ 34 w 37"/>
                <a:gd name="T21" fmla="*/ 14 h 38"/>
                <a:gd name="T22" fmla="*/ 32 w 37"/>
                <a:gd name="T23" fmla="*/ 11 h 38"/>
                <a:gd name="T24" fmla="*/ 30 w 37"/>
                <a:gd name="T25" fmla="*/ 7 h 38"/>
                <a:gd name="T26" fmla="*/ 28 w 37"/>
                <a:gd name="T27" fmla="*/ 4 h 38"/>
                <a:gd name="T28" fmla="*/ 25 w 37"/>
                <a:gd name="T29" fmla="*/ 2 h 38"/>
                <a:gd name="T30" fmla="*/ 21 w 37"/>
                <a:gd name="T31" fmla="*/ 1 h 38"/>
                <a:gd name="T32" fmla="*/ 18 w 37"/>
                <a:gd name="T33" fmla="*/ 0 h 38"/>
                <a:gd name="T34" fmla="*/ 14 w 37"/>
                <a:gd name="T35" fmla="*/ 0 h 38"/>
                <a:gd name="T36" fmla="*/ 10 w 37"/>
                <a:gd name="T37" fmla="*/ 0 h 38"/>
                <a:gd name="T38" fmla="*/ 7 w 37"/>
                <a:gd name="T39" fmla="*/ 1 h 38"/>
                <a:gd name="T40" fmla="*/ 5 w 37"/>
                <a:gd name="T41" fmla="*/ 3 h 38"/>
                <a:gd name="T42" fmla="*/ 3 w 37"/>
                <a:gd name="T43" fmla="*/ 5 h 38"/>
                <a:gd name="T44" fmla="*/ 1 w 37"/>
                <a:gd name="T45" fmla="*/ 7 h 38"/>
                <a:gd name="T46" fmla="*/ 0 w 37"/>
                <a:gd name="T47" fmla="*/ 11 h 38"/>
                <a:gd name="T48" fmla="*/ 0 w 37"/>
                <a:gd name="T49" fmla="*/ 15 h 38"/>
                <a:gd name="T50" fmla="*/ 0 w 37"/>
                <a:gd name="T51" fmla="*/ 19 h 38"/>
                <a:gd name="T52" fmla="*/ 1 w 37"/>
                <a:gd name="T53" fmla="*/ 22 h 38"/>
                <a:gd name="T54" fmla="*/ 3 w 37"/>
                <a:gd name="T55" fmla="*/ 25 h 38"/>
                <a:gd name="T56" fmla="*/ 5 w 37"/>
                <a:gd name="T57" fmla="*/ 29 h 38"/>
                <a:gd name="T58" fmla="*/ 7 w 37"/>
                <a:gd name="T59" fmla="*/ 32 h 38"/>
                <a:gd name="T60" fmla="*/ 10 w 37"/>
                <a:gd name="T61" fmla="*/ 34 h 38"/>
                <a:gd name="T62" fmla="*/ 14 w 37"/>
                <a:gd name="T63" fmla="*/ 35 h 38"/>
                <a:gd name="T64" fmla="*/ 18 w 37"/>
                <a:gd name="T65" fmla="*/ 37 h 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7"/>
                <a:gd name="T100" fmla="*/ 0 h 38"/>
                <a:gd name="T101" fmla="*/ 37 w 37"/>
                <a:gd name="T102" fmla="*/ 38 h 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7" h="38">
                  <a:moveTo>
                    <a:pt x="18" y="37"/>
                  </a:moveTo>
                  <a:lnTo>
                    <a:pt x="21" y="37"/>
                  </a:lnTo>
                  <a:lnTo>
                    <a:pt x="25" y="37"/>
                  </a:lnTo>
                  <a:lnTo>
                    <a:pt x="28" y="35"/>
                  </a:lnTo>
                  <a:lnTo>
                    <a:pt x="30" y="33"/>
                  </a:lnTo>
                  <a:lnTo>
                    <a:pt x="32" y="31"/>
                  </a:lnTo>
                  <a:lnTo>
                    <a:pt x="34" y="29"/>
                  </a:lnTo>
                  <a:lnTo>
                    <a:pt x="36" y="25"/>
                  </a:lnTo>
                  <a:lnTo>
                    <a:pt x="36" y="21"/>
                  </a:lnTo>
                  <a:lnTo>
                    <a:pt x="36" y="17"/>
                  </a:lnTo>
                  <a:lnTo>
                    <a:pt x="34" y="14"/>
                  </a:lnTo>
                  <a:lnTo>
                    <a:pt x="32" y="11"/>
                  </a:lnTo>
                  <a:lnTo>
                    <a:pt x="30" y="7"/>
                  </a:lnTo>
                  <a:lnTo>
                    <a:pt x="28" y="4"/>
                  </a:lnTo>
                  <a:lnTo>
                    <a:pt x="25" y="2"/>
                  </a:lnTo>
                  <a:lnTo>
                    <a:pt x="21" y="1"/>
                  </a:lnTo>
                  <a:lnTo>
                    <a:pt x="18" y="0"/>
                  </a:lnTo>
                  <a:lnTo>
                    <a:pt x="14" y="0"/>
                  </a:lnTo>
                  <a:lnTo>
                    <a:pt x="10" y="0"/>
                  </a:lnTo>
                  <a:lnTo>
                    <a:pt x="7" y="1"/>
                  </a:lnTo>
                  <a:lnTo>
                    <a:pt x="5" y="3"/>
                  </a:lnTo>
                  <a:lnTo>
                    <a:pt x="3" y="5"/>
                  </a:lnTo>
                  <a:lnTo>
                    <a:pt x="1" y="7"/>
                  </a:lnTo>
                  <a:lnTo>
                    <a:pt x="0" y="11"/>
                  </a:lnTo>
                  <a:lnTo>
                    <a:pt x="0" y="15"/>
                  </a:lnTo>
                  <a:lnTo>
                    <a:pt x="0" y="19"/>
                  </a:lnTo>
                  <a:lnTo>
                    <a:pt x="1" y="22"/>
                  </a:lnTo>
                  <a:lnTo>
                    <a:pt x="3" y="25"/>
                  </a:lnTo>
                  <a:lnTo>
                    <a:pt x="5" y="29"/>
                  </a:lnTo>
                  <a:lnTo>
                    <a:pt x="7" y="32"/>
                  </a:lnTo>
                  <a:lnTo>
                    <a:pt x="10" y="34"/>
                  </a:lnTo>
                  <a:lnTo>
                    <a:pt x="14" y="35"/>
                  </a:lnTo>
                  <a:lnTo>
                    <a:pt x="18" y="37"/>
                  </a:lnTo>
                </a:path>
              </a:pathLst>
            </a:custGeom>
            <a:solidFill>
              <a:srgbClr val="4C4C4C"/>
            </a:solidFill>
            <a:ln w="9525" cap="rnd">
              <a:noFill/>
              <a:round/>
              <a:headEnd/>
              <a:tailEnd/>
            </a:ln>
          </p:spPr>
          <p:txBody>
            <a:bodyPr/>
            <a:lstStyle/>
            <a:p>
              <a:endParaRPr lang="ar-SA"/>
            </a:p>
          </p:txBody>
        </p:sp>
        <p:sp>
          <p:nvSpPr>
            <p:cNvPr id="32812" name="Freeform 73"/>
            <p:cNvSpPr>
              <a:spLocks/>
            </p:cNvSpPr>
            <p:nvPr/>
          </p:nvSpPr>
          <p:spPr bwMode="auto">
            <a:xfrm>
              <a:off x="2602" y="1461"/>
              <a:ext cx="37" cy="38"/>
            </a:xfrm>
            <a:custGeom>
              <a:avLst/>
              <a:gdLst>
                <a:gd name="T0" fmla="*/ 18 w 37"/>
                <a:gd name="T1" fmla="*/ 37 h 38"/>
                <a:gd name="T2" fmla="*/ 21 w 37"/>
                <a:gd name="T3" fmla="*/ 37 h 38"/>
                <a:gd name="T4" fmla="*/ 25 w 37"/>
                <a:gd name="T5" fmla="*/ 37 h 38"/>
                <a:gd name="T6" fmla="*/ 28 w 37"/>
                <a:gd name="T7" fmla="*/ 35 h 38"/>
                <a:gd name="T8" fmla="*/ 30 w 37"/>
                <a:gd name="T9" fmla="*/ 33 h 38"/>
                <a:gd name="T10" fmla="*/ 32 w 37"/>
                <a:gd name="T11" fmla="*/ 31 h 38"/>
                <a:gd name="T12" fmla="*/ 34 w 37"/>
                <a:gd name="T13" fmla="*/ 29 h 38"/>
                <a:gd name="T14" fmla="*/ 36 w 37"/>
                <a:gd name="T15" fmla="*/ 25 h 38"/>
                <a:gd name="T16" fmla="*/ 36 w 37"/>
                <a:gd name="T17" fmla="*/ 22 h 38"/>
                <a:gd name="T18" fmla="*/ 36 w 37"/>
                <a:gd name="T19" fmla="*/ 17 h 38"/>
                <a:gd name="T20" fmla="*/ 34 w 37"/>
                <a:gd name="T21" fmla="*/ 14 h 38"/>
                <a:gd name="T22" fmla="*/ 32 w 37"/>
                <a:gd name="T23" fmla="*/ 11 h 38"/>
                <a:gd name="T24" fmla="*/ 30 w 37"/>
                <a:gd name="T25" fmla="*/ 7 h 38"/>
                <a:gd name="T26" fmla="*/ 28 w 37"/>
                <a:gd name="T27" fmla="*/ 5 h 38"/>
                <a:gd name="T28" fmla="*/ 25 w 37"/>
                <a:gd name="T29" fmla="*/ 3 h 38"/>
                <a:gd name="T30" fmla="*/ 21 w 37"/>
                <a:gd name="T31" fmla="*/ 1 h 38"/>
                <a:gd name="T32" fmla="*/ 18 w 37"/>
                <a:gd name="T33" fmla="*/ 0 h 38"/>
                <a:gd name="T34" fmla="*/ 14 w 37"/>
                <a:gd name="T35" fmla="*/ 0 h 38"/>
                <a:gd name="T36" fmla="*/ 10 w 37"/>
                <a:gd name="T37" fmla="*/ 0 h 38"/>
                <a:gd name="T38" fmla="*/ 7 w 37"/>
                <a:gd name="T39" fmla="*/ 1 h 38"/>
                <a:gd name="T40" fmla="*/ 5 w 37"/>
                <a:gd name="T41" fmla="*/ 3 h 38"/>
                <a:gd name="T42" fmla="*/ 3 w 37"/>
                <a:gd name="T43" fmla="*/ 5 h 38"/>
                <a:gd name="T44" fmla="*/ 1 w 37"/>
                <a:gd name="T45" fmla="*/ 8 h 38"/>
                <a:gd name="T46" fmla="*/ 0 w 37"/>
                <a:gd name="T47" fmla="*/ 11 h 38"/>
                <a:gd name="T48" fmla="*/ 0 w 37"/>
                <a:gd name="T49" fmla="*/ 15 h 38"/>
                <a:gd name="T50" fmla="*/ 0 w 37"/>
                <a:gd name="T51" fmla="*/ 19 h 38"/>
                <a:gd name="T52" fmla="*/ 1 w 37"/>
                <a:gd name="T53" fmla="*/ 22 h 38"/>
                <a:gd name="T54" fmla="*/ 3 w 37"/>
                <a:gd name="T55" fmla="*/ 25 h 38"/>
                <a:gd name="T56" fmla="*/ 5 w 37"/>
                <a:gd name="T57" fmla="*/ 29 h 38"/>
                <a:gd name="T58" fmla="*/ 7 w 37"/>
                <a:gd name="T59" fmla="*/ 32 h 38"/>
                <a:gd name="T60" fmla="*/ 10 w 37"/>
                <a:gd name="T61" fmla="*/ 34 h 38"/>
                <a:gd name="T62" fmla="*/ 14 w 37"/>
                <a:gd name="T63" fmla="*/ 35 h 38"/>
                <a:gd name="T64" fmla="*/ 18 w 37"/>
                <a:gd name="T65" fmla="*/ 37 h 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7"/>
                <a:gd name="T100" fmla="*/ 0 h 38"/>
                <a:gd name="T101" fmla="*/ 37 w 37"/>
                <a:gd name="T102" fmla="*/ 38 h 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7" h="38">
                  <a:moveTo>
                    <a:pt x="18" y="37"/>
                  </a:moveTo>
                  <a:lnTo>
                    <a:pt x="21" y="37"/>
                  </a:lnTo>
                  <a:lnTo>
                    <a:pt x="25" y="37"/>
                  </a:lnTo>
                  <a:lnTo>
                    <a:pt x="28" y="35"/>
                  </a:lnTo>
                  <a:lnTo>
                    <a:pt x="30" y="33"/>
                  </a:lnTo>
                  <a:lnTo>
                    <a:pt x="32" y="31"/>
                  </a:lnTo>
                  <a:lnTo>
                    <a:pt x="34" y="29"/>
                  </a:lnTo>
                  <a:lnTo>
                    <a:pt x="36" y="25"/>
                  </a:lnTo>
                  <a:lnTo>
                    <a:pt x="36" y="22"/>
                  </a:lnTo>
                  <a:lnTo>
                    <a:pt x="36" y="17"/>
                  </a:lnTo>
                  <a:lnTo>
                    <a:pt x="34" y="14"/>
                  </a:lnTo>
                  <a:lnTo>
                    <a:pt x="32" y="11"/>
                  </a:lnTo>
                  <a:lnTo>
                    <a:pt x="30" y="7"/>
                  </a:lnTo>
                  <a:lnTo>
                    <a:pt x="28" y="5"/>
                  </a:lnTo>
                  <a:lnTo>
                    <a:pt x="25" y="3"/>
                  </a:lnTo>
                  <a:lnTo>
                    <a:pt x="21" y="1"/>
                  </a:lnTo>
                  <a:lnTo>
                    <a:pt x="18" y="0"/>
                  </a:lnTo>
                  <a:lnTo>
                    <a:pt x="14" y="0"/>
                  </a:lnTo>
                  <a:lnTo>
                    <a:pt x="10" y="0"/>
                  </a:lnTo>
                  <a:lnTo>
                    <a:pt x="7" y="1"/>
                  </a:lnTo>
                  <a:lnTo>
                    <a:pt x="5" y="3"/>
                  </a:lnTo>
                  <a:lnTo>
                    <a:pt x="3" y="5"/>
                  </a:lnTo>
                  <a:lnTo>
                    <a:pt x="1" y="8"/>
                  </a:lnTo>
                  <a:lnTo>
                    <a:pt x="0" y="11"/>
                  </a:lnTo>
                  <a:lnTo>
                    <a:pt x="0" y="15"/>
                  </a:lnTo>
                  <a:lnTo>
                    <a:pt x="0" y="19"/>
                  </a:lnTo>
                  <a:lnTo>
                    <a:pt x="1" y="22"/>
                  </a:lnTo>
                  <a:lnTo>
                    <a:pt x="3" y="25"/>
                  </a:lnTo>
                  <a:lnTo>
                    <a:pt x="5" y="29"/>
                  </a:lnTo>
                  <a:lnTo>
                    <a:pt x="7" y="32"/>
                  </a:lnTo>
                  <a:lnTo>
                    <a:pt x="10" y="34"/>
                  </a:lnTo>
                  <a:lnTo>
                    <a:pt x="14" y="35"/>
                  </a:lnTo>
                  <a:lnTo>
                    <a:pt x="18" y="37"/>
                  </a:lnTo>
                </a:path>
              </a:pathLst>
            </a:custGeom>
            <a:solidFill>
              <a:srgbClr val="4C4C4C"/>
            </a:solidFill>
            <a:ln w="9525" cap="rnd">
              <a:noFill/>
              <a:round/>
              <a:headEnd/>
              <a:tailEnd/>
            </a:ln>
          </p:spPr>
          <p:txBody>
            <a:bodyPr/>
            <a:lstStyle/>
            <a:p>
              <a:endParaRPr lang="ar-SA"/>
            </a:p>
          </p:txBody>
        </p:sp>
        <p:sp>
          <p:nvSpPr>
            <p:cNvPr id="32813" name="Freeform 74"/>
            <p:cNvSpPr>
              <a:spLocks/>
            </p:cNvSpPr>
            <p:nvPr/>
          </p:nvSpPr>
          <p:spPr bwMode="auto">
            <a:xfrm>
              <a:off x="2432" y="1138"/>
              <a:ext cx="68" cy="124"/>
            </a:xfrm>
            <a:custGeom>
              <a:avLst/>
              <a:gdLst>
                <a:gd name="T0" fmla="*/ 12 w 68"/>
                <a:gd name="T1" fmla="*/ 0 h 124"/>
                <a:gd name="T2" fmla="*/ 11 w 68"/>
                <a:gd name="T3" fmla="*/ 1 h 124"/>
                <a:gd name="T4" fmla="*/ 10 w 68"/>
                <a:gd name="T5" fmla="*/ 4 h 124"/>
                <a:gd name="T6" fmla="*/ 8 w 68"/>
                <a:gd name="T7" fmla="*/ 9 h 124"/>
                <a:gd name="T8" fmla="*/ 6 w 68"/>
                <a:gd name="T9" fmla="*/ 16 h 124"/>
                <a:gd name="T10" fmla="*/ 4 w 68"/>
                <a:gd name="T11" fmla="*/ 24 h 124"/>
                <a:gd name="T12" fmla="*/ 2 w 68"/>
                <a:gd name="T13" fmla="*/ 33 h 124"/>
                <a:gd name="T14" fmla="*/ 1 w 68"/>
                <a:gd name="T15" fmla="*/ 43 h 124"/>
                <a:gd name="T16" fmla="*/ 0 w 68"/>
                <a:gd name="T17" fmla="*/ 52 h 124"/>
                <a:gd name="T18" fmla="*/ 0 w 68"/>
                <a:gd name="T19" fmla="*/ 62 h 124"/>
                <a:gd name="T20" fmla="*/ 2 w 68"/>
                <a:gd name="T21" fmla="*/ 70 h 124"/>
                <a:gd name="T22" fmla="*/ 6 w 68"/>
                <a:gd name="T23" fmla="*/ 79 h 124"/>
                <a:gd name="T24" fmla="*/ 12 w 68"/>
                <a:gd name="T25" fmla="*/ 88 h 124"/>
                <a:gd name="T26" fmla="*/ 17 w 68"/>
                <a:gd name="T27" fmla="*/ 96 h 124"/>
                <a:gd name="T28" fmla="*/ 23 w 68"/>
                <a:gd name="T29" fmla="*/ 103 h 124"/>
                <a:gd name="T30" fmla="*/ 26 w 68"/>
                <a:gd name="T31" fmla="*/ 109 h 124"/>
                <a:gd name="T32" fmla="*/ 30 w 68"/>
                <a:gd name="T33" fmla="*/ 115 h 124"/>
                <a:gd name="T34" fmla="*/ 32 w 68"/>
                <a:gd name="T35" fmla="*/ 119 h 124"/>
                <a:gd name="T36" fmla="*/ 37 w 68"/>
                <a:gd name="T37" fmla="*/ 121 h 124"/>
                <a:gd name="T38" fmla="*/ 43 w 68"/>
                <a:gd name="T39" fmla="*/ 123 h 124"/>
                <a:gd name="T40" fmla="*/ 50 w 68"/>
                <a:gd name="T41" fmla="*/ 123 h 124"/>
                <a:gd name="T42" fmla="*/ 56 w 68"/>
                <a:gd name="T43" fmla="*/ 121 h 124"/>
                <a:gd name="T44" fmla="*/ 61 w 68"/>
                <a:gd name="T45" fmla="*/ 120 h 124"/>
                <a:gd name="T46" fmla="*/ 65 w 68"/>
                <a:gd name="T47" fmla="*/ 119 h 124"/>
                <a:gd name="T48" fmla="*/ 67 w 68"/>
                <a:gd name="T49" fmla="*/ 118 h 124"/>
                <a:gd name="T50" fmla="*/ 65 w 68"/>
                <a:gd name="T51" fmla="*/ 118 h 124"/>
                <a:gd name="T52" fmla="*/ 63 w 68"/>
                <a:gd name="T53" fmla="*/ 118 h 124"/>
                <a:gd name="T54" fmla="*/ 61 w 68"/>
                <a:gd name="T55" fmla="*/ 118 h 124"/>
                <a:gd name="T56" fmla="*/ 58 w 68"/>
                <a:gd name="T57" fmla="*/ 117 h 124"/>
                <a:gd name="T58" fmla="*/ 53 w 68"/>
                <a:gd name="T59" fmla="*/ 116 h 124"/>
                <a:gd name="T60" fmla="*/ 50 w 68"/>
                <a:gd name="T61" fmla="*/ 114 h 124"/>
                <a:gd name="T62" fmla="*/ 46 w 68"/>
                <a:gd name="T63" fmla="*/ 110 h 124"/>
                <a:gd name="T64" fmla="*/ 44 w 68"/>
                <a:gd name="T65" fmla="*/ 107 h 124"/>
                <a:gd name="T66" fmla="*/ 40 w 68"/>
                <a:gd name="T67" fmla="*/ 101 h 124"/>
                <a:gd name="T68" fmla="*/ 35 w 68"/>
                <a:gd name="T69" fmla="*/ 96 h 124"/>
                <a:gd name="T70" fmla="*/ 29 w 68"/>
                <a:gd name="T71" fmla="*/ 88 h 124"/>
                <a:gd name="T72" fmla="*/ 22 w 68"/>
                <a:gd name="T73" fmla="*/ 79 h 124"/>
                <a:gd name="T74" fmla="*/ 15 w 68"/>
                <a:gd name="T75" fmla="*/ 69 h 124"/>
                <a:gd name="T76" fmla="*/ 11 w 68"/>
                <a:gd name="T77" fmla="*/ 59 h 124"/>
                <a:gd name="T78" fmla="*/ 7 w 68"/>
                <a:gd name="T79" fmla="*/ 47 h 124"/>
                <a:gd name="T80" fmla="*/ 8 w 68"/>
                <a:gd name="T81" fmla="*/ 36 h 124"/>
                <a:gd name="T82" fmla="*/ 11 w 68"/>
                <a:gd name="T83" fmla="*/ 28 h 124"/>
                <a:gd name="T84" fmla="*/ 13 w 68"/>
                <a:gd name="T85" fmla="*/ 22 h 124"/>
                <a:gd name="T86" fmla="*/ 14 w 68"/>
                <a:gd name="T87" fmla="*/ 17 h 124"/>
                <a:gd name="T88" fmla="*/ 16 w 68"/>
                <a:gd name="T89" fmla="*/ 13 h 124"/>
                <a:gd name="T90" fmla="*/ 17 w 68"/>
                <a:gd name="T91" fmla="*/ 9 h 124"/>
                <a:gd name="T92" fmla="*/ 18 w 68"/>
                <a:gd name="T93" fmla="*/ 6 h 124"/>
                <a:gd name="T94" fmla="*/ 18 w 68"/>
                <a:gd name="T95" fmla="*/ 5 h 124"/>
                <a:gd name="T96" fmla="*/ 20 w 68"/>
                <a:gd name="T97" fmla="*/ 5 h 124"/>
                <a:gd name="T98" fmla="*/ 12 w 68"/>
                <a:gd name="T99" fmla="*/ 0 h 1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8"/>
                <a:gd name="T151" fmla="*/ 0 h 124"/>
                <a:gd name="T152" fmla="*/ 68 w 68"/>
                <a:gd name="T153" fmla="*/ 124 h 1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8" h="124">
                  <a:moveTo>
                    <a:pt x="12" y="0"/>
                  </a:moveTo>
                  <a:lnTo>
                    <a:pt x="11" y="1"/>
                  </a:lnTo>
                  <a:lnTo>
                    <a:pt x="10" y="4"/>
                  </a:lnTo>
                  <a:lnTo>
                    <a:pt x="8" y="9"/>
                  </a:lnTo>
                  <a:lnTo>
                    <a:pt x="6" y="16"/>
                  </a:lnTo>
                  <a:lnTo>
                    <a:pt x="4" y="24"/>
                  </a:lnTo>
                  <a:lnTo>
                    <a:pt x="2" y="33"/>
                  </a:lnTo>
                  <a:lnTo>
                    <a:pt x="1" y="43"/>
                  </a:lnTo>
                  <a:lnTo>
                    <a:pt x="0" y="52"/>
                  </a:lnTo>
                  <a:lnTo>
                    <a:pt x="0" y="62"/>
                  </a:lnTo>
                  <a:lnTo>
                    <a:pt x="2" y="70"/>
                  </a:lnTo>
                  <a:lnTo>
                    <a:pt x="6" y="79"/>
                  </a:lnTo>
                  <a:lnTo>
                    <a:pt x="12" y="88"/>
                  </a:lnTo>
                  <a:lnTo>
                    <a:pt x="17" y="96"/>
                  </a:lnTo>
                  <a:lnTo>
                    <a:pt x="23" y="103"/>
                  </a:lnTo>
                  <a:lnTo>
                    <a:pt x="26" y="109"/>
                  </a:lnTo>
                  <a:lnTo>
                    <a:pt x="30" y="115"/>
                  </a:lnTo>
                  <a:lnTo>
                    <a:pt x="32" y="119"/>
                  </a:lnTo>
                  <a:lnTo>
                    <a:pt x="37" y="121"/>
                  </a:lnTo>
                  <a:lnTo>
                    <a:pt x="43" y="123"/>
                  </a:lnTo>
                  <a:lnTo>
                    <a:pt x="50" y="123"/>
                  </a:lnTo>
                  <a:lnTo>
                    <a:pt x="56" y="121"/>
                  </a:lnTo>
                  <a:lnTo>
                    <a:pt x="61" y="120"/>
                  </a:lnTo>
                  <a:lnTo>
                    <a:pt x="65" y="119"/>
                  </a:lnTo>
                  <a:lnTo>
                    <a:pt x="67" y="118"/>
                  </a:lnTo>
                  <a:lnTo>
                    <a:pt x="65" y="118"/>
                  </a:lnTo>
                  <a:lnTo>
                    <a:pt x="63" y="118"/>
                  </a:lnTo>
                  <a:lnTo>
                    <a:pt x="61" y="118"/>
                  </a:lnTo>
                  <a:lnTo>
                    <a:pt x="58" y="117"/>
                  </a:lnTo>
                  <a:lnTo>
                    <a:pt x="53" y="116"/>
                  </a:lnTo>
                  <a:lnTo>
                    <a:pt x="50" y="114"/>
                  </a:lnTo>
                  <a:lnTo>
                    <a:pt x="46" y="110"/>
                  </a:lnTo>
                  <a:lnTo>
                    <a:pt x="44" y="107"/>
                  </a:lnTo>
                  <a:lnTo>
                    <a:pt x="40" y="101"/>
                  </a:lnTo>
                  <a:lnTo>
                    <a:pt x="35" y="96"/>
                  </a:lnTo>
                  <a:lnTo>
                    <a:pt x="29" y="88"/>
                  </a:lnTo>
                  <a:lnTo>
                    <a:pt x="22" y="79"/>
                  </a:lnTo>
                  <a:lnTo>
                    <a:pt x="15" y="69"/>
                  </a:lnTo>
                  <a:lnTo>
                    <a:pt x="11" y="59"/>
                  </a:lnTo>
                  <a:lnTo>
                    <a:pt x="7" y="47"/>
                  </a:lnTo>
                  <a:lnTo>
                    <a:pt x="8" y="36"/>
                  </a:lnTo>
                  <a:lnTo>
                    <a:pt x="11" y="28"/>
                  </a:lnTo>
                  <a:lnTo>
                    <a:pt x="13" y="22"/>
                  </a:lnTo>
                  <a:lnTo>
                    <a:pt x="14" y="17"/>
                  </a:lnTo>
                  <a:lnTo>
                    <a:pt x="16" y="13"/>
                  </a:lnTo>
                  <a:lnTo>
                    <a:pt x="17" y="9"/>
                  </a:lnTo>
                  <a:lnTo>
                    <a:pt x="18" y="6"/>
                  </a:lnTo>
                  <a:lnTo>
                    <a:pt x="18" y="5"/>
                  </a:lnTo>
                  <a:lnTo>
                    <a:pt x="20" y="5"/>
                  </a:lnTo>
                  <a:lnTo>
                    <a:pt x="12" y="0"/>
                  </a:lnTo>
                </a:path>
              </a:pathLst>
            </a:custGeom>
            <a:solidFill>
              <a:srgbClr val="000000"/>
            </a:solidFill>
            <a:ln w="9525" cap="rnd">
              <a:noFill/>
              <a:round/>
              <a:headEnd/>
              <a:tailEnd/>
            </a:ln>
          </p:spPr>
          <p:txBody>
            <a:bodyPr/>
            <a:lstStyle/>
            <a:p>
              <a:endParaRPr lang="ar-SA"/>
            </a:p>
          </p:txBody>
        </p:sp>
        <p:sp>
          <p:nvSpPr>
            <p:cNvPr id="32814" name="Freeform 75"/>
            <p:cNvSpPr>
              <a:spLocks/>
            </p:cNvSpPr>
            <p:nvPr/>
          </p:nvSpPr>
          <p:spPr bwMode="auto">
            <a:xfrm>
              <a:off x="2414" y="1212"/>
              <a:ext cx="239" cy="135"/>
            </a:xfrm>
            <a:custGeom>
              <a:avLst/>
              <a:gdLst>
                <a:gd name="T0" fmla="*/ 29 w 239"/>
                <a:gd name="T1" fmla="*/ 102 h 135"/>
                <a:gd name="T2" fmla="*/ 203 w 239"/>
                <a:gd name="T3" fmla="*/ 134 h 135"/>
                <a:gd name="T4" fmla="*/ 204 w 239"/>
                <a:gd name="T5" fmla="*/ 132 h 135"/>
                <a:gd name="T6" fmla="*/ 208 w 239"/>
                <a:gd name="T7" fmla="*/ 129 h 135"/>
                <a:gd name="T8" fmla="*/ 215 w 239"/>
                <a:gd name="T9" fmla="*/ 125 h 135"/>
                <a:gd name="T10" fmla="*/ 222 w 239"/>
                <a:gd name="T11" fmla="*/ 119 h 135"/>
                <a:gd name="T12" fmla="*/ 229 w 239"/>
                <a:gd name="T13" fmla="*/ 112 h 135"/>
                <a:gd name="T14" fmla="*/ 234 w 239"/>
                <a:gd name="T15" fmla="*/ 106 h 135"/>
                <a:gd name="T16" fmla="*/ 238 w 239"/>
                <a:gd name="T17" fmla="*/ 99 h 135"/>
                <a:gd name="T18" fmla="*/ 238 w 239"/>
                <a:gd name="T19" fmla="*/ 93 h 135"/>
                <a:gd name="T20" fmla="*/ 236 w 239"/>
                <a:gd name="T21" fmla="*/ 85 h 135"/>
                <a:gd name="T22" fmla="*/ 235 w 239"/>
                <a:gd name="T23" fmla="*/ 80 h 135"/>
                <a:gd name="T24" fmla="*/ 234 w 239"/>
                <a:gd name="T25" fmla="*/ 74 h 135"/>
                <a:gd name="T26" fmla="*/ 232 w 239"/>
                <a:gd name="T27" fmla="*/ 70 h 135"/>
                <a:gd name="T28" fmla="*/ 230 w 239"/>
                <a:gd name="T29" fmla="*/ 67 h 135"/>
                <a:gd name="T30" fmla="*/ 225 w 239"/>
                <a:gd name="T31" fmla="*/ 63 h 135"/>
                <a:gd name="T32" fmla="*/ 217 w 239"/>
                <a:gd name="T33" fmla="*/ 61 h 135"/>
                <a:gd name="T34" fmla="*/ 207 w 239"/>
                <a:gd name="T35" fmla="*/ 58 h 135"/>
                <a:gd name="T36" fmla="*/ 196 w 239"/>
                <a:gd name="T37" fmla="*/ 54 h 135"/>
                <a:gd name="T38" fmla="*/ 186 w 239"/>
                <a:gd name="T39" fmla="*/ 46 h 135"/>
                <a:gd name="T40" fmla="*/ 176 w 239"/>
                <a:gd name="T41" fmla="*/ 36 h 135"/>
                <a:gd name="T42" fmla="*/ 165 w 239"/>
                <a:gd name="T43" fmla="*/ 26 h 135"/>
                <a:gd name="T44" fmla="*/ 154 w 239"/>
                <a:gd name="T45" fmla="*/ 16 h 135"/>
                <a:gd name="T46" fmla="*/ 143 w 239"/>
                <a:gd name="T47" fmla="*/ 8 h 135"/>
                <a:gd name="T48" fmla="*/ 130 w 239"/>
                <a:gd name="T49" fmla="*/ 2 h 135"/>
                <a:gd name="T50" fmla="*/ 116 w 239"/>
                <a:gd name="T51" fmla="*/ 0 h 135"/>
                <a:gd name="T52" fmla="*/ 100 w 239"/>
                <a:gd name="T53" fmla="*/ 1 h 135"/>
                <a:gd name="T54" fmla="*/ 82 w 239"/>
                <a:gd name="T55" fmla="*/ 5 h 135"/>
                <a:gd name="T56" fmla="*/ 64 w 239"/>
                <a:gd name="T57" fmla="*/ 11 h 135"/>
                <a:gd name="T58" fmla="*/ 48 w 239"/>
                <a:gd name="T59" fmla="*/ 18 h 135"/>
                <a:gd name="T60" fmla="*/ 33 w 239"/>
                <a:gd name="T61" fmla="*/ 26 h 135"/>
                <a:gd name="T62" fmla="*/ 20 w 239"/>
                <a:gd name="T63" fmla="*/ 34 h 135"/>
                <a:gd name="T64" fmla="*/ 11 w 239"/>
                <a:gd name="T65" fmla="*/ 42 h 135"/>
                <a:gd name="T66" fmla="*/ 6 w 239"/>
                <a:gd name="T67" fmla="*/ 48 h 135"/>
                <a:gd name="T68" fmla="*/ 4 w 239"/>
                <a:gd name="T69" fmla="*/ 52 h 135"/>
                <a:gd name="T70" fmla="*/ 3 w 239"/>
                <a:gd name="T71" fmla="*/ 56 h 135"/>
                <a:gd name="T72" fmla="*/ 1 w 239"/>
                <a:gd name="T73" fmla="*/ 61 h 135"/>
                <a:gd name="T74" fmla="*/ 0 w 239"/>
                <a:gd name="T75" fmla="*/ 65 h 135"/>
                <a:gd name="T76" fmla="*/ 0 w 239"/>
                <a:gd name="T77" fmla="*/ 69 h 135"/>
                <a:gd name="T78" fmla="*/ 0 w 239"/>
                <a:gd name="T79" fmla="*/ 72 h 135"/>
                <a:gd name="T80" fmla="*/ 2 w 239"/>
                <a:gd name="T81" fmla="*/ 75 h 135"/>
                <a:gd name="T82" fmla="*/ 4 w 239"/>
                <a:gd name="T83" fmla="*/ 79 h 135"/>
                <a:gd name="T84" fmla="*/ 7 w 239"/>
                <a:gd name="T85" fmla="*/ 83 h 135"/>
                <a:gd name="T86" fmla="*/ 11 w 239"/>
                <a:gd name="T87" fmla="*/ 87 h 135"/>
                <a:gd name="T88" fmla="*/ 15 w 239"/>
                <a:gd name="T89" fmla="*/ 90 h 135"/>
                <a:gd name="T90" fmla="*/ 18 w 239"/>
                <a:gd name="T91" fmla="*/ 94 h 135"/>
                <a:gd name="T92" fmla="*/ 22 w 239"/>
                <a:gd name="T93" fmla="*/ 98 h 135"/>
                <a:gd name="T94" fmla="*/ 25 w 239"/>
                <a:gd name="T95" fmla="*/ 100 h 135"/>
                <a:gd name="T96" fmla="*/ 27 w 239"/>
                <a:gd name="T97" fmla="*/ 102 h 135"/>
                <a:gd name="T98" fmla="*/ 29 w 239"/>
                <a:gd name="T99" fmla="*/ 102 h 13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39"/>
                <a:gd name="T151" fmla="*/ 0 h 135"/>
                <a:gd name="T152" fmla="*/ 239 w 239"/>
                <a:gd name="T153" fmla="*/ 135 h 13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39" h="135">
                  <a:moveTo>
                    <a:pt x="29" y="102"/>
                  </a:moveTo>
                  <a:lnTo>
                    <a:pt x="203" y="134"/>
                  </a:lnTo>
                  <a:lnTo>
                    <a:pt x="204" y="132"/>
                  </a:lnTo>
                  <a:lnTo>
                    <a:pt x="208" y="129"/>
                  </a:lnTo>
                  <a:lnTo>
                    <a:pt x="215" y="125"/>
                  </a:lnTo>
                  <a:lnTo>
                    <a:pt x="222" y="119"/>
                  </a:lnTo>
                  <a:lnTo>
                    <a:pt x="229" y="112"/>
                  </a:lnTo>
                  <a:lnTo>
                    <a:pt x="234" y="106"/>
                  </a:lnTo>
                  <a:lnTo>
                    <a:pt x="238" y="99"/>
                  </a:lnTo>
                  <a:lnTo>
                    <a:pt x="238" y="93"/>
                  </a:lnTo>
                  <a:lnTo>
                    <a:pt x="236" y="85"/>
                  </a:lnTo>
                  <a:lnTo>
                    <a:pt x="235" y="80"/>
                  </a:lnTo>
                  <a:lnTo>
                    <a:pt x="234" y="74"/>
                  </a:lnTo>
                  <a:lnTo>
                    <a:pt x="232" y="70"/>
                  </a:lnTo>
                  <a:lnTo>
                    <a:pt x="230" y="67"/>
                  </a:lnTo>
                  <a:lnTo>
                    <a:pt x="225" y="63"/>
                  </a:lnTo>
                  <a:lnTo>
                    <a:pt x="217" y="61"/>
                  </a:lnTo>
                  <a:lnTo>
                    <a:pt x="207" y="58"/>
                  </a:lnTo>
                  <a:lnTo>
                    <a:pt x="196" y="54"/>
                  </a:lnTo>
                  <a:lnTo>
                    <a:pt x="186" y="46"/>
                  </a:lnTo>
                  <a:lnTo>
                    <a:pt x="176" y="36"/>
                  </a:lnTo>
                  <a:lnTo>
                    <a:pt x="165" y="26"/>
                  </a:lnTo>
                  <a:lnTo>
                    <a:pt x="154" y="16"/>
                  </a:lnTo>
                  <a:lnTo>
                    <a:pt x="143" y="8"/>
                  </a:lnTo>
                  <a:lnTo>
                    <a:pt x="130" y="2"/>
                  </a:lnTo>
                  <a:lnTo>
                    <a:pt x="116" y="0"/>
                  </a:lnTo>
                  <a:lnTo>
                    <a:pt x="100" y="1"/>
                  </a:lnTo>
                  <a:lnTo>
                    <a:pt x="82" y="5"/>
                  </a:lnTo>
                  <a:lnTo>
                    <a:pt x="64" y="11"/>
                  </a:lnTo>
                  <a:lnTo>
                    <a:pt x="48" y="18"/>
                  </a:lnTo>
                  <a:lnTo>
                    <a:pt x="33" y="26"/>
                  </a:lnTo>
                  <a:lnTo>
                    <a:pt x="20" y="34"/>
                  </a:lnTo>
                  <a:lnTo>
                    <a:pt x="11" y="42"/>
                  </a:lnTo>
                  <a:lnTo>
                    <a:pt x="6" y="48"/>
                  </a:lnTo>
                  <a:lnTo>
                    <a:pt x="4" y="52"/>
                  </a:lnTo>
                  <a:lnTo>
                    <a:pt x="3" y="56"/>
                  </a:lnTo>
                  <a:lnTo>
                    <a:pt x="1" y="61"/>
                  </a:lnTo>
                  <a:lnTo>
                    <a:pt x="0" y="65"/>
                  </a:lnTo>
                  <a:lnTo>
                    <a:pt x="0" y="69"/>
                  </a:lnTo>
                  <a:lnTo>
                    <a:pt x="0" y="72"/>
                  </a:lnTo>
                  <a:lnTo>
                    <a:pt x="2" y="75"/>
                  </a:lnTo>
                  <a:lnTo>
                    <a:pt x="4" y="79"/>
                  </a:lnTo>
                  <a:lnTo>
                    <a:pt x="7" y="83"/>
                  </a:lnTo>
                  <a:lnTo>
                    <a:pt x="11" y="87"/>
                  </a:lnTo>
                  <a:lnTo>
                    <a:pt x="15" y="90"/>
                  </a:lnTo>
                  <a:lnTo>
                    <a:pt x="18" y="94"/>
                  </a:lnTo>
                  <a:lnTo>
                    <a:pt x="22" y="98"/>
                  </a:lnTo>
                  <a:lnTo>
                    <a:pt x="25" y="100"/>
                  </a:lnTo>
                  <a:lnTo>
                    <a:pt x="27" y="102"/>
                  </a:lnTo>
                  <a:lnTo>
                    <a:pt x="29" y="102"/>
                  </a:lnTo>
                </a:path>
              </a:pathLst>
            </a:custGeom>
            <a:solidFill>
              <a:srgbClr val="B2B2B2"/>
            </a:solidFill>
            <a:ln w="9525" cap="rnd">
              <a:noFill/>
              <a:round/>
              <a:headEnd/>
              <a:tailEnd/>
            </a:ln>
          </p:spPr>
          <p:txBody>
            <a:bodyPr/>
            <a:lstStyle/>
            <a:p>
              <a:endParaRPr lang="ar-SA"/>
            </a:p>
          </p:txBody>
        </p:sp>
        <p:sp>
          <p:nvSpPr>
            <p:cNvPr id="32815" name="Freeform 76"/>
            <p:cNvSpPr>
              <a:spLocks/>
            </p:cNvSpPr>
            <p:nvPr/>
          </p:nvSpPr>
          <p:spPr bwMode="auto">
            <a:xfrm>
              <a:off x="2332" y="1052"/>
              <a:ext cx="901" cy="315"/>
            </a:xfrm>
            <a:custGeom>
              <a:avLst/>
              <a:gdLst>
                <a:gd name="T0" fmla="*/ 632 w 901"/>
                <a:gd name="T1" fmla="*/ 0 h 315"/>
                <a:gd name="T2" fmla="*/ 0 w 901"/>
                <a:gd name="T3" fmla="*/ 173 h 315"/>
                <a:gd name="T4" fmla="*/ 319 w 901"/>
                <a:gd name="T5" fmla="*/ 314 h 315"/>
                <a:gd name="T6" fmla="*/ 900 w 901"/>
                <a:gd name="T7" fmla="*/ 169 h 315"/>
                <a:gd name="T8" fmla="*/ 632 w 901"/>
                <a:gd name="T9" fmla="*/ 0 h 315"/>
                <a:gd name="T10" fmla="*/ 0 60000 65536"/>
                <a:gd name="T11" fmla="*/ 0 60000 65536"/>
                <a:gd name="T12" fmla="*/ 0 60000 65536"/>
                <a:gd name="T13" fmla="*/ 0 60000 65536"/>
                <a:gd name="T14" fmla="*/ 0 60000 65536"/>
                <a:gd name="T15" fmla="*/ 0 w 901"/>
                <a:gd name="T16" fmla="*/ 0 h 315"/>
                <a:gd name="T17" fmla="*/ 901 w 901"/>
                <a:gd name="T18" fmla="*/ 315 h 315"/>
              </a:gdLst>
              <a:ahLst/>
              <a:cxnLst>
                <a:cxn ang="T10">
                  <a:pos x="T0" y="T1"/>
                </a:cxn>
                <a:cxn ang="T11">
                  <a:pos x="T2" y="T3"/>
                </a:cxn>
                <a:cxn ang="T12">
                  <a:pos x="T4" y="T5"/>
                </a:cxn>
                <a:cxn ang="T13">
                  <a:pos x="T6" y="T7"/>
                </a:cxn>
                <a:cxn ang="T14">
                  <a:pos x="T8" y="T9"/>
                </a:cxn>
              </a:cxnLst>
              <a:rect l="T15" t="T16" r="T17" b="T18"/>
              <a:pathLst>
                <a:path w="901" h="315">
                  <a:moveTo>
                    <a:pt x="632" y="0"/>
                  </a:moveTo>
                  <a:lnTo>
                    <a:pt x="0" y="173"/>
                  </a:lnTo>
                  <a:lnTo>
                    <a:pt x="319" y="314"/>
                  </a:lnTo>
                  <a:lnTo>
                    <a:pt x="900" y="169"/>
                  </a:lnTo>
                  <a:lnTo>
                    <a:pt x="632" y="0"/>
                  </a:lnTo>
                </a:path>
              </a:pathLst>
            </a:custGeom>
            <a:solidFill>
              <a:srgbClr val="FFCC00"/>
            </a:solidFill>
            <a:ln w="9525" cap="rnd">
              <a:noFill/>
              <a:round/>
              <a:headEnd/>
              <a:tailEnd/>
            </a:ln>
          </p:spPr>
          <p:txBody>
            <a:bodyPr/>
            <a:lstStyle/>
            <a:p>
              <a:endParaRPr lang="ar-SA"/>
            </a:p>
          </p:txBody>
        </p:sp>
        <p:sp>
          <p:nvSpPr>
            <p:cNvPr id="32816" name="Freeform 77"/>
            <p:cNvSpPr>
              <a:spLocks/>
            </p:cNvSpPr>
            <p:nvPr/>
          </p:nvSpPr>
          <p:spPr bwMode="auto">
            <a:xfrm>
              <a:off x="2456" y="897"/>
              <a:ext cx="259" cy="280"/>
            </a:xfrm>
            <a:custGeom>
              <a:avLst/>
              <a:gdLst>
                <a:gd name="T0" fmla="*/ 38 w 259"/>
                <a:gd name="T1" fmla="*/ 26 h 280"/>
                <a:gd name="T2" fmla="*/ 47 w 259"/>
                <a:gd name="T3" fmla="*/ 44 h 280"/>
                <a:gd name="T4" fmla="*/ 60 w 259"/>
                <a:gd name="T5" fmla="*/ 71 h 280"/>
                <a:gd name="T6" fmla="*/ 71 w 259"/>
                <a:gd name="T7" fmla="*/ 97 h 280"/>
                <a:gd name="T8" fmla="*/ 76 w 259"/>
                <a:gd name="T9" fmla="*/ 116 h 280"/>
                <a:gd name="T10" fmla="*/ 84 w 259"/>
                <a:gd name="T11" fmla="*/ 136 h 280"/>
                <a:gd name="T12" fmla="*/ 92 w 259"/>
                <a:gd name="T13" fmla="*/ 155 h 280"/>
                <a:gd name="T14" fmla="*/ 101 w 259"/>
                <a:gd name="T15" fmla="*/ 168 h 280"/>
                <a:gd name="T16" fmla="*/ 111 w 259"/>
                <a:gd name="T17" fmla="*/ 175 h 280"/>
                <a:gd name="T18" fmla="*/ 137 w 259"/>
                <a:gd name="T19" fmla="*/ 195 h 280"/>
                <a:gd name="T20" fmla="*/ 169 w 259"/>
                <a:gd name="T21" fmla="*/ 219 h 280"/>
                <a:gd name="T22" fmla="*/ 192 w 259"/>
                <a:gd name="T23" fmla="*/ 238 h 280"/>
                <a:gd name="T24" fmla="*/ 195 w 259"/>
                <a:gd name="T25" fmla="*/ 242 h 280"/>
                <a:gd name="T26" fmla="*/ 200 w 259"/>
                <a:gd name="T27" fmla="*/ 241 h 280"/>
                <a:gd name="T28" fmla="*/ 206 w 259"/>
                <a:gd name="T29" fmla="*/ 239 h 280"/>
                <a:gd name="T30" fmla="*/ 214 w 259"/>
                <a:gd name="T31" fmla="*/ 241 h 280"/>
                <a:gd name="T32" fmla="*/ 222 w 259"/>
                <a:gd name="T33" fmla="*/ 244 h 280"/>
                <a:gd name="T34" fmla="*/ 233 w 259"/>
                <a:gd name="T35" fmla="*/ 249 h 280"/>
                <a:gd name="T36" fmla="*/ 245 w 259"/>
                <a:gd name="T37" fmla="*/ 257 h 280"/>
                <a:gd name="T38" fmla="*/ 255 w 259"/>
                <a:gd name="T39" fmla="*/ 265 h 280"/>
                <a:gd name="T40" fmla="*/ 258 w 259"/>
                <a:gd name="T41" fmla="*/ 272 h 280"/>
                <a:gd name="T42" fmla="*/ 253 w 259"/>
                <a:gd name="T43" fmla="*/ 276 h 280"/>
                <a:gd name="T44" fmla="*/ 241 w 259"/>
                <a:gd name="T45" fmla="*/ 279 h 280"/>
                <a:gd name="T46" fmla="*/ 226 w 259"/>
                <a:gd name="T47" fmla="*/ 277 h 280"/>
                <a:gd name="T48" fmla="*/ 211 w 259"/>
                <a:gd name="T49" fmla="*/ 273 h 280"/>
                <a:gd name="T50" fmla="*/ 201 w 259"/>
                <a:gd name="T51" fmla="*/ 268 h 280"/>
                <a:gd name="T52" fmla="*/ 194 w 259"/>
                <a:gd name="T53" fmla="*/ 266 h 280"/>
                <a:gd name="T54" fmla="*/ 190 w 259"/>
                <a:gd name="T55" fmla="*/ 266 h 280"/>
                <a:gd name="T56" fmla="*/ 183 w 259"/>
                <a:gd name="T57" fmla="*/ 266 h 280"/>
                <a:gd name="T58" fmla="*/ 165 w 259"/>
                <a:gd name="T59" fmla="*/ 260 h 280"/>
                <a:gd name="T60" fmla="*/ 140 w 259"/>
                <a:gd name="T61" fmla="*/ 248 h 280"/>
                <a:gd name="T62" fmla="*/ 116 w 259"/>
                <a:gd name="T63" fmla="*/ 236 h 280"/>
                <a:gd name="T64" fmla="*/ 101 w 259"/>
                <a:gd name="T65" fmla="*/ 225 h 280"/>
                <a:gd name="T66" fmla="*/ 81 w 259"/>
                <a:gd name="T67" fmla="*/ 207 h 280"/>
                <a:gd name="T68" fmla="*/ 58 w 259"/>
                <a:gd name="T69" fmla="*/ 184 h 280"/>
                <a:gd name="T70" fmla="*/ 38 w 259"/>
                <a:gd name="T71" fmla="*/ 157 h 280"/>
                <a:gd name="T72" fmla="*/ 24 w 259"/>
                <a:gd name="T73" fmla="*/ 130 h 280"/>
                <a:gd name="T74" fmla="*/ 16 w 259"/>
                <a:gd name="T75" fmla="*/ 102 h 280"/>
                <a:gd name="T76" fmla="*/ 12 w 259"/>
                <a:gd name="T77" fmla="*/ 78 h 280"/>
                <a:gd name="T78" fmla="*/ 10 w 259"/>
                <a:gd name="T79" fmla="*/ 58 h 280"/>
                <a:gd name="T80" fmla="*/ 8 w 259"/>
                <a:gd name="T81" fmla="*/ 43 h 280"/>
                <a:gd name="T82" fmla="*/ 5 w 259"/>
                <a:gd name="T83" fmla="*/ 29 h 280"/>
                <a:gd name="T84" fmla="*/ 2 w 259"/>
                <a:gd name="T85" fmla="*/ 14 h 280"/>
                <a:gd name="T86" fmla="*/ 0 w 259"/>
                <a:gd name="T87" fmla="*/ 3 h 280"/>
                <a:gd name="T88" fmla="*/ 37 w 259"/>
                <a:gd name="T89" fmla="*/ 23 h 2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9"/>
                <a:gd name="T136" fmla="*/ 0 h 280"/>
                <a:gd name="T137" fmla="*/ 259 w 259"/>
                <a:gd name="T138" fmla="*/ 280 h 28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9" h="280">
                  <a:moveTo>
                    <a:pt x="37" y="23"/>
                  </a:moveTo>
                  <a:lnTo>
                    <a:pt x="38" y="26"/>
                  </a:lnTo>
                  <a:lnTo>
                    <a:pt x="42" y="33"/>
                  </a:lnTo>
                  <a:lnTo>
                    <a:pt x="47" y="44"/>
                  </a:lnTo>
                  <a:lnTo>
                    <a:pt x="53" y="56"/>
                  </a:lnTo>
                  <a:lnTo>
                    <a:pt x="60" y="71"/>
                  </a:lnTo>
                  <a:lnTo>
                    <a:pt x="65" y="84"/>
                  </a:lnTo>
                  <a:lnTo>
                    <a:pt x="71" y="97"/>
                  </a:lnTo>
                  <a:lnTo>
                    <a:pt x="74" y="107"/>
                  </a:lnTo>
                  <a:lnTo>
                    <a:pt x="76" y="116"/>
                  </a:lnTo>
                  <a:lnTo>
                    <a:pt x="80" y="124"/>
                  </a:lnTo>
                  <a:lnTo>
                    <a:pt x="84" y="136"/>
                  </a:lnTo>
                  <a:lnTo>
                    <a:pt x="88" y="146"/>
                  </a:lnTo>
                  <a:lnTo>
                    <a:pt x="92" y="155"/>
                  </a:lnTo>
                  <a:lnTo>
                    <a:pt x="96" y="162"/>
                  </a:lnTo>
                  <a:lnTo>
                    <a:pt x="101" y="168"/>
                  </a:lnTo>
                  <a:lnTo>
                    <a:pt x="104" y="170"/>
                  </a:lnTo>
                  <a:lnTo>
                    <a:pt x="111" y="175"/>
                  </a:lnTo>
                  <a:lnTo>
                    <a:pt x="123" y="184"/>
                  </a:lnTo>
                  <a:lnTo>
                    <a:pt x="137" y="195"/>
                  </a:lnTo>
                  <a:lnTo>
                    <a:pt x="153" y="207"/>
                  </a:lnTo>
                  <a:lnTo>
                    <a:pt x="169" y="219"/>
                  </a:lnTo>
                  <a:lnTo>
                    <a:pt x="182" y="231"/>
                  </a:lnTo>
                  <a:lnTo>
                    <a:pt x="192" y="238"/>
                  </a:lnTo>
                  <a:lnTo>
                    <a:pt x="195" y="242"/>
                  </a:lnTo>
                  <a:lnTo>
                    <a:pt x="197" y="241"/>
                  </a:lnTo>
                  <a:lnTo>
                    <a:pt x="200" y="241"/>
                  </a:lnTo>
                  <a:lnTo>
                    <a:pt x="203" y="239"/>
                  </a:lnTo>
                  <a:lnTo>
                    <a:pt x="206" y="239"/>
                  </a:lnTo>
                  <a:lnTo>
                    <a:pt x="210" y="239"/>
                  </a:lnTo>
                  <a:lnTo>
                    <a:pt x="214" y="241"/>
                  </a:lnTo>
                  <a:lnTo>
                    <a:pt x="217" y="242"/>
                  </a:lnTo>
                  <a:lnTo>
                    <a:pt x="222" y="244"/>
                  </a:lnTo>
                  <a:lnTo>
                    <a:pt x="227" y="246"/>
                  </a:lnTo>
                  <a:lnTo>
                    <a:pt x="233" y="249"/>
                  </a:lnTo>
                  <a:lnTo>
                    <a:pt x="240" y="253"/>
                  </a:lnTo>
                  <a:lnTo>
                    <a:pt x="245" y="257"/>
                  </a:lnTo>
                  <a:lnTo>
                    <a:pt x="251" y="261"/>
                  </a:lnTo>
                  <a:lnTo>
                    <a:pt x="255" y="265"/>
                  </a:lnTo>
                  <a:lnTo>
                    <a:pt x="258" y="270"/>
                  </a:lnTo>
                  <a:lnTo>
                    <a:pt x="258" y="272"/>
                  </a:lnTo>
                  <a:lnTo>
                    <a:pt x="256" y="275"/>
                  </a:lnTo>
                  <a:lnTo>
                    <a:pt x="253" y="276"/>
                  </a:lnTo>
                  <a:lnTo>
                    <a:pt x="247" y="277"/>
                  </a:lnTo>
                  <a:lnTo>
                    <a:pt x="241" y="279"/>
                  </a:lnTo>
                  <a:lnTo>
                    <a:pt x="234" y="279"/>
                  </a:lnTo>
                  <a:lnTo>
                    <a:pt x="226" y="277"/>
                  </a:lnTo>
                  <a:lnTo>
                    <a:pt x="219" y="275"/>
                  </a:lnTo>
                  <a:lnTo>
                    <a:pt x="211" y="273"/>
                  </a:lnTo>
                  <a:lnTo>
                    <a:pt x="205" y="271"/>
                  </a:lnTo>
                  <a:lnTo>
                    <a:pt x="201" y="268"/>
                  </a:lnTo>
                  <a:lnTo>
                    <a:pt x="197" y="267"/>
                  </a:lnTo>
                  <a:lnTo>
                    <a:pt x="194" y="266"/>
                  </a:lnTo>
                  <a:lnTo>
                    <a:pt x="192" y="266"/>
                  </a:lnTo>
                  <a:lnTo>
                    <a:pt x="190" y="266"/>
                  </a:lnTo>
                  <a:lnTo>
                    <a:pt x="187" y="266"/>
                  </a:lnTo>
                  <a:lnTo>
                    <a:pt x="183" y="266"/>
                  </a:lnTo>
                  <a:lnTo>
                    <a:pt x="175" y="264"/>
                  </a:lnTo>
                  <a:lnTo>
                    <a:pt x="165" y="260"/>
                  </a:lnTo>
                  <a:lnTo>
                    <a:pt x="153" y="254"/>
                  </a:lnTo>
                  <a:lnTo>
                    <a:pt x="140" y="248"/>
                  </a:lnTo>
                  <a:lnTo>
                    <a:pt x="127" y="242"/>
                  </a:lnTo>
                  <a:lnTo>
                    <a:pt x="116" y="236"/>
                  </a:lnTo>
                  <a:lnTo>
                    <a:pt x="108" y="231"/>
                  </a:lnTo>
                  <a:lnTo>
                    <a:pt x="101" y="225"/>
                  </a:lnTo>
                  <a:lnTo>
                    <a:pt x="91" y="217"/>
                  </a:lnTo>
                  <a:lnTo>
                    <a:pt x="81" y="207"/>
                  </a:lnTo>
                  <a:lnTo>
                    <a:pt x="70" y="196"/>
                  </a:lnTo>
                  <a:lnTo>
                    <a:pt x="58" y="184"/>
                  </a:lnTo>
                  <a:lnTo>
                    <a:pt x="47" y="170"/>
                  </a:lnTo>
                  <a:lnTo>
                    <a:pt x="38" y="157"/>
                  </a:lnTo>
                  <a:lnTo>
                    <a:pt x="31" y="143"/>
                  </a:lnTo>
                  <a:lnTo>
                    <a:pt x="24" y="130"/>
                  </a:lnTo>
                  <a:lnTo>
                    <a:pt x="20" y="116"/>
                  </a:lnTo>
                  <a:lnTo>
                    <a:pt x="16" y="102"/>
                  </a:lnTo>
                  <a:lnTo>
                    <a:pt x="13" y="90"/>
                  </a:lnTo>
                  <a:lnTo>
                    <a:pt x="12" y="78"/>
                  </a:lnTo>
                  <a:lnTo>
                    <a:pt x="10" y="66"/>
                  </a:lnTo>
                  <a:lnTo>
                    <a:pt x="10" y="58"/>
                  </a:lnTo>
                  <a:lnTo>
                    <a:pt x="10" y="50"/>
                  </a:lnTo>
                  <a:lnTo>
                    <a:pt x="8" y="43"/>
                  </a:lnTo>
                  <a:lnTo>
                    <a:pt x="7" y="36"/>
                  </a:lnTo>
                  <a:lnTo>
                    <a:pt x="5" y="29"/>
                  </a:lnTo>
                  <a:lnTo>
                    <a:pt x="3" y="21"/>
                  </a:lnTo>
                  <a:lnTo>
                    <a:pt x="2" y="14"/>
                  </a:lnTo>
                  <a:lnTo>
                    <a:pt x="0" y="8"/>
                  </a:lnTo>
                  <a:lnTo>
                    <a:pt x="0" y="3"/>
                  </a:lnTo>
                  <a:lnTo>
                    <a:pt x="1" y="0"/>
                  </a:lnTo>
                  <a:lnTo>
                    <a:pt x="37" y="23"/>
                  </a:lnTo>
                </a:path>
              </a:pathLst>
            </a:custGeom>
            <a:solidFill>
              <a:srgbClr val="4C4C4C"/>
            </a:solidFill>
            <a:ln w="9525" cap="rnd">
              <a:noFill/>
              <a:round/>
              <a:headEnd/>
              <a:tailEnd/>
            </a:ln>
          </p:spPr>
          <p:txBody>
            <a:bodyPr/>
            <a:lstStyle/>
            <a:p>
              <a:endParaRPr lang="ar-SA"/>
            </a:p>
          </p:txBody>
        </p:sp>
        <p:sp>
          <p:nvSpPr>
            <p:cNvPr id="32817" name="Freeform 78"/>
            <p:cNvSpPr>
              <a:spLocks/>
            </p:cNvSpPr>
            <p:nvPr/>
          </p:nvSpPr>
          <p:spPr bwMode="auto">
            <a:xfrm>
              <a:off x="2443" y="895"/>
              <a:ext cx="279" cy="276"/>
            </a:xfrm>
            <a:custGeom>
              <a:avLst/>
              <a:gdLst>
                <a:gd name="T0" fmla="*/ 51 w 279"/>
                <a:gd name="T1" fmla="*/ 25 h 276"/>
                <a:gd name="T2" fmla="*/ 58 w 279"/>
                <a:gd name="T3" fmla="*/ 42 h 276"/>
                <a:gd name="T4" fmla="*/ 66 w 279"/>
                <a:gd name="T5" fmla="*/ 67 h 276"/>
                <a:gd name="T6" fmla="*/ 75 w 279"/>
                <a:gd name="T7" fmla="*/ 93 h 276"/>
                <a:gd name="T8" fmla="*/ 81 w 279"/>
                <a:gd name="T9" fmla="*/ 112 h 276"/>
                <a:gd name="T10" fmla="*/ 92 w 279"/>
                <a:gd name="T11" fmla="*/ 132 h 276"/>
                <a:gd name="T12" fmla="*/ 107 w 279"/>
                <a:gd name="T13" fmla="*/ 151 h 276"/>
                <a:gd name="T14" fmla="*/ 119 w 279"/>
                <a:gd name="T15" fmla="*/ 164 h 276"/>
                <a:gd name="T16" fmla="*/ 130 w 279"/>
                <a:gd name="T17" fmla="*/ 171 h 276"/>
                <a:gd name="T18" fmla="*/ 157 w 279"/>
                <a:gd name="T19" fmla="*/ 191 h 276"/>
                <a:gd name="T20" fmla="*/ 188 w 279"/>
                <a:gd name="T21" fmla="*/ 217 h 276"/>
                <a:gd name="T22" fmla="*/ 211 w 279"/>
                <a:gd name="T23" fmla="*/ 236 h 276"/>
                <a:gd name="T24" fmla="*/ 215 w 279"/>
                <a:gd name="T25" fmla="*/ 238 h 276"/>
                <a:gd name="T26" fmla="*/ 219 w 279"/>
                <a:gd name="T27" fmla="*/ 237 h 276"/>
                <a:gd name="T28" fmla="*/ 226 w 279"/>
                <a:gd name="T29" fmla="*/ 237 h 276"/>
                <a:gd name="T30" fmla="*/ 233 w 279"/>
                <a:gd name="T31" fmla="*/ 237 h 276"/>
                <a:gd name="T32" fmla="*/ 242 w 279"/>
                <a:gd name="T33" fmla="*/ 240 h 276"/>
                <a:gd name="T34" fmla="*/ 253 w 279"/>
                <a:gd name="T35" fmla="*/ 246 h 276"/>
                <a:gd name="T36" fmla="*/ 265 w 279"/>
                <a:gd name="T37" fmla="*/ 253 h 276"/>
                <a:gd name="T38" fmla="*/ 275 w 279"/>
                <a:gd name="T39" fmla="*/ 261 h 276"/>
                <a:gd name="T40" fmla="*/ 278 w 279"/>
                <a:gd name="T41" fmla="*/ 269 h 276"/>
                <a:gd name="T42" fmla="*/ 272 w 279"/>
                <a:gd name="T43" fmla="*/ 273 h 276"/>
                <a:gd name="T44" fmla="*/ 261 w 279"/>
                <a:gd name="T45" fmla="*/ 275 h 276"/>
                <a:gd name="T46" fmla="*/ 246 w 279"/>
                <a:gd name="T47" fmla="*/ 273 h 276"/>
                <a:gd name="T48" fmla="*/ 231 w 279"/>
                <a:gd name="T49" fmla="*/ 269 h 276"/>
                <a:gd name="T50" fmla="*/ 221 w 279"/>
                <a:gd name="T51" fmla="*/ 264 h 276"/>
                <a:gd name="T52" fmla="*/ 214 w 279"/>
                <a:gd name="T53" fmla="*/ 262 h 276"/>
                <a:gd name="T54" fmla="*/ 209 w 279"/>
                <a:gd name="T55" fmla="*/ 262 h 276"/>
                <a:gd name="T56" fmla="*/ 203 w 279"/>
                <a:gd name="T57" fmla="*/ 262 h 276"/>
                <a:gd name="T58" fmla="*/ 185 w 279"/>
                <a:gd name="T59" fmla="*/ 257 h 276"/>
                <a:gd name="T60" fmla="*/ 159 w 279"/>
                <a:gd name="T61" fmla="*/ 244 h 276"/>
                <a:gd name="T62" fmla="*/ 136 w 279"/>
                <a:gd name="T63" fmla="*/ 233 h 276"/>
                <a:gd name="T64" fmla="*/ 120 w 279"/>
                <a:gd name="T65" fmla="*/ 222 h 276"/>
                <a:gd name="T66" fmla="*/ 100 w 279"/>
                <a:gd name="T67" fmla="*/ 204 h 276"/>
                <a:gd name="T68" fmla="*/ 78 w 279"/>
                <a:gd name="T69" fmla="*/ 180 h 276"/>
                <a:gd name="T70" fmla="*/ 58 w 279"/>
                <a:gd name="T71" fmla="*/ 154 h 276"/>
                <a:gd name="T72" fmla="*/ 42 w 279"/>
                <a:gd name="T73" fmla="*/ 125 h 276"/>
                <a:gd name="T74" fmla="*/ 25 w 279"/>
                <a:gd name="T75" fmla="*/ 90 h 276"/>
                <a:gd name="T76" fmla="*/ 11 w 279"/>
                <a:gd name="T77" fmla="*/ 53 h 276"/>
                <a:gd name="T78" fmla="*/ 2 w 279"/>
                <a:gd name="T79" fmla="*/ 25 h 276"/>
                <a:gd name="T80" fmla="*/ 1 w 279"/>
                <a:gd name="T81" fmla="*/ 11 h 276"/>
                <a:gd name="T82" fmla="*/ 3 w 279"/>
                <a:gd name="T83" fmla="*/ 5 h 276"/>
                <a:gd name="T84" fmla="*/ 7 w 279"/>
                <a:gd name="T85" fmla="*/ 3 h 276"/>
                <a:gd name="T86" fmla="*/ 13 w 279"/>
                <a:gd name="T87" fmla="*/ 2 h 276"/>
                <a:gd name="T88" fmla="*/ 50 w 279"/>
                <a:gd name="T89" fmla="*/ 22 h 27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9"/>
                <a:gd name="T136" fmla="*/ 0 h 276"/>
                <a:gd name="T137" fmla="*/ 279 w 279"/>
                <a:gd name="T138" fmla="*/ 276 h 27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9" h="276">
                  <a:moveTo>
                    <a:pt x="50" y="22"/>
                  </a:moveTo>
                  <a:lnTo>
                    <a:pt x="51" y="25"/>
                  </a:lnTo>
                  <a:lnTo>
                    <a:pt x="53" y="32"/>
                  </a:lnTo>
                  <a:lnTo>
                    <a:pt x="58" y="42"/>
                  </a:lnTo>
                  <a:lnTo>
                    <a:pt x="62" y="54"/>
                  </a:lnTo>
                  <a:lnTo>
                    <a:pt x="66" y="67"/>
                  </a:lnTo>
                  <a:lnTo>
                    <a:pt x="71" y="81"/>
                  </a:lnTo>
                  <a:lnTo>
                    <a:pt x="75" y="93"/>
                  </a:lnTo>
                  <a:lnTo>
                    <a:pt x="78" y="103"/>
                  </a:lnTo>
                  <a:lnTo>
                    <a:pt x="81" y="112"/>
                  </a:lnTo>
                  <a:lnTo>
                    <a:pt x="87" y="121"/>
                  </a:lnTo>
                  <a:lnTo>
                    <a:pt x="92" y="132"/>
                  </a:lnTo>
                  <a:lnTo>
                    <a:pt x="100" y="142"/>
                  </a:lnTo>
                  <a:lnTo>
                    <a:pt x="107" y="151"/>
                  </a:lnTo>
                  <a:lnTo>
                    <a:pt x="113" y="159"/>
                  </a:lnTo>
                  <a:lnTo>
                    <a:pt x="119" y="164"/>
                  </a:lnTo>
                  <a:lnTo>
                    <a:pt x="123" y="168"/>
                  </a:lnTo>
                  <a:lnTo>
                    <a:pt x="130" y="171"/>
                  </a:lnTo>
                  <a:lnTo>
                    <a:pt x="141" y="180"/>
                  </a:lnTo>
                  <a:lnTo>
                    <a:pt x="157" y="191"/>
                  </a:lnTo>
                  <a:lnTo>
                    <a:pt x="173" y="204"/>
                  </a:lnTo>
                  <a:lnTo>
                    <a:pt x="188" y="217"/>
                  </a:lnTo>
                  <a:lnTo>
                    <a:pt x="202" y="228"/>
                  </a:lnTo>
                  <a:lnTo>
                    <a:pt x="211" y="236"/>
                  </a:lnTo>
                  <a:lnTo>
                    <a:pt x="215" y="238"/>
                  </a:lnTo>
                  <a:lnTo>
                    <a:pt x="217" y="238"/>
                  </a:lnTo>
                  <a:lnTo>
                    <a:pt x="219" y="237"/>
                  </a:lnTo>
                  <a:lnTo>
                    <a:pt x="222" y="237"/>
                  </a:lnTo>
                  <a:lnTo>
                    <a:pt x="226" y="237"/>
                  </a:lnTo>
                  <a:lnTo>
                    <a:pt x="229" y="237"/>
                  </a:lnTo>
                  <a:lnTo>
                    <a:pt x="233" y="237"/>
                  </a:lnTo>
                  <a:lnTo>
                    <a:pt x="237" y="238"/>
                  </a:lnTo>
                  <a:lnTo>
                    <a:pt x="242" y="240"/>
                  </a:lnTo>
                  <a:lnTo>
                    <a:pt x="247" y="243"/>
                  </a:lnTo>
                  <a:lnTo>
                    <a:pt x="253" y="246"/>
                  </a:lnTo>
                  <a:lnTo>
                    <a:pt x="260" y="250"/>
                  </a:lnTo>
                  <a:lnTo>
                    <a:pt x="265" y="253"/>
                  </a:lnTo>
                  <a:lnTo>
                    <a:pt x="271" y="258"/>
                  </a:lnTo>
                  <a:lnTo>
                    <a:pt x="275" y="261"/>
                  </a:lnTo>
                  <a:lnTo>
                    <a:pt x="278" y="266"/>
                  </a:lnTo>
                  <a:lnTo>
                    <a:pt x="278" y="269"/>
                  </a:lnTo>
                  <a:lnTo>
                    <a:pt x="275" y="271"/>
                  </a:lnTo>
                  <a:lnTo>
                    <a:pt x="272" y="273"/>
                  </a:lnTo>
                  <a:lnTo>
                    <a:pt x="267" y="275"/>
                  </a:lnTo>
                  <a:lnTo>
                    <a:pt x="261" y="275"/>
                  </a:lnTo>
                  <a:lnTo>
                    <a:pt x="254" y="275"/>
                  </a:lnTo>
                  <a:lnTo>
                    <a:pt x="246" y="273"/>
                  </a:lnTo>
                  <a:lnTo>
                    <a:pt x="238" y="271"/>
                  </a:lnTo>
                  <a:lnTo>
                    <a:pt x="231" y="269"/>
                  </a:lnTo>
                  <a:lnTo>
                    <a:pt x="225" y="267"/>
                  </a:lnTo>
                  <a:lnTo>
                    <a:pt x="221" y="264"/>
                  </a:lnTo>
                  <a:lnTo>
                    <a:pt x="216" y="263"/>
                  </a:lnTo>
                  <a:lnTo>
                    <a:pt x="214" y="262"/>
                  </a:lnTo>
                  <a:lnTo>
                    <a:pt x="211" y="262"/>
                  </a:lnTo>
                  <a:lnTo>
                    <a:pt x="209" y="262"/>
                  </a:lnTo>
                  <a:lnTo>
                    <a:pt x="207" y="263"/>
                  </a:lnTo>
                  <a:lnTo>
                    <a:pt x="203" y="262"/>
                  </a:lnTo>
                  <a:lnTo>
                    <a:pt x="195" y="260"/>
                  </a:lnTo>
                  <a:lnTo>
                    <a:pt x="185" y="257"/>
                  </a:lnTo>
                  <a:lnTo>
                    <a:pt x="173" y="251"/>
                  </a:lnTo>
                  <a:lnTo>
                    <a:pt x="159" y="244"/>
                  </a:lnTo>
                  <a:lnTo>
                    <a:pt x="147" y="239"/>
                  </a:lnTo>
                  <a:lnTo>
                    <a:pt x="136" y="233"/>
                  </a:lnTo>
                  <a:lnTo>
                    <a:pt x="128" y="228"/>
                  </a:lnTo>
                  <a:lnTo>
                    <a:pt x="120" y="222"/>
                  </a:lnTo>
                  <a:lnTo>
                    <a:pt x="110" y="213"/>
                  </a:lnTo>
                  <a:lnTo>
                    <a:pt x="100" y="204"/>
                  </a:lnTo>
                  <a:lnTo>
                    <a:pt x="89" y="192"/>
                  </a:lnTo>
                  <a:lnTo>
                    <a:pt x="78" y="180"/>
                  </a:lnTo>
                  <a:lnTo>
                    <a:pt x="66" y="168"/>
                  </a:lnTo>
                  <a:lnTo>
                    <a:pt x="58" y="154"/>
                  </a:lnTo>
                  <a:lnTo>
                    <a:pt x="50" y="140"/>
                  </a:lnTo>
                  <a:lnTo>
                    <a:pt x="42" y="125"/>
                  </a:lnTo>
                  <a:lnTo>
                    <a:pt x="34" y="109"/>
                  </a:lnTo>
                  <a:lnTo>
                    <a:pt x="25" y="90"/>
                  </a:lnTo>
                  <a:lnTo>
                    <a:pt x="17" y="71"/>
                  </a:lnTo>
                  <a:lnTo>
                    <a:pt x="11" y="53"/>
                  </a:lnTo>
                  <a:lnTo>
                    <a:pt x="5" y="37"/>
                  </a:lnTo>
                  <a:lnTo>
                    <a:pt x="2" y="25"/>
                  </a:lnTo>
                  <a:lnTo>
                    <a:pt x="0" y="16"/>
                  </a:lnTo>
                  <a:lnTo>
                    <a:pt x="1" y="11"/>
                  </a:lnTo>
                  <a:lnTo>
                    <a:pt x="2" y="7"/>
                  </a:lnTo>
                  <a:lnTo>
                    <a:pt x="3" y="5"/>
                  </a:lnTo>
                  <a:lnTo>
                    <a:pt x="5" y="4"/>
                  </a:lnTo>
                  <a:lnTo>
                    <a:pt x="7" y="3"/>
                  </a:lnTo>
                  <a:lnTo>
                    <a:pt x="11" y="2"/>
                  </a:lnTo>
                  <a:lnTo>
                    <a:pt x="13" y="2"/>
                  </a:lnTo>
                  <a:lnTo>
                    <a:pt x="16" y="0"/>
                  </a:lnTo>
                  <a:lnTo>
                    <a:pt x="50" y="22"/>
                  </a:lnTo>
                </a:path>
              </a:pathLst>
            </a:custGeom>
            <a:solidFill>
              <a:srgbClr val="4C4C4C"/>
            </a:solidFill>
            <a:ln w="9525" cap="rnd">
              <a:noFill/>
              <a:round/>
              <a:headEnd/>
              <a:tailEnd/>
            </a:ln>
          </p:spPr>
          <p:txBody>
            <a:bodyPr/>
            <a:lstStyle/>
            <a:p>
              <a:endParaRPr lang="ar-SA"/>
            </a:p>
          </p:txBody>
        </p:sp>
        <p:sp>
          <p:nvSpPr>
            <p:cNvPr id="32818" name="Freeform 79"/>
            <p:cNvSpPr>
              <a:spLocks/>
            </p:cNvSpPr>
            <p:nvPr/>
          </p:nvSpPr>
          <p:spPr bwMode="auto">
            <a:xfrm>
              <a:off x="2364" y="1239"/>
              <a:ext cx="288" cy="530"/>
            </a:xfrm>
            <a:custGeom>
              <a:avLst/>
              <a:gdLst>
                <a:gd name="T0" fmla="*/ 287 w 288"/>
                <a:gd name="T1" fmla="*/ 529 h 530"/>
                <a:gd name="T2" fmla="*/ 287 w 288"/>
                <a:gd name="T3" fmla="*/ 142 h 530"/>
                <a:gd name="T4" fmla="*/ 0 w 288"/>
                <a:gd name="T5" fmla="*/ 0 h 530"/>
                <a:gd name="T6" fmla="*/ 0 w 288"/>
                <a:gd name="T7" fmla="*/ 360 h 530"/>
                <a:gd name="T8" fmla="*/ 287 w 288"/>
                <a:gd name="T9" fmla="*/ 529 h 530"/>
                <a:gd name="T10" fmla="*/ 0 60000 65536"/>
                <a:gd name="T11" fmla="*/ 0 60000 65536"/>
                <a:gd name="T12" fmla="*/ 0 60000 65536"/>
                <a:gd name="T13" fmla="*/ 0 60000 65536"/>
                <a:gd name="T14" fmla="*/ 0 60000 65536"/>
                <a:gd name="T15" fmla="*/ 0 w 288"/>
                <a:gd name="T16" fmla="*/ 0 h 530"/>
                <a:gd name="T17" fmla="*/ 288 w 288"/>
                <a:gd name="T18" fmla="*/ 530 h 530"/>
              </a:gdLst>
              <a:ahLst/>
              <a:cxnLst>
                <a:cxn ang="T10">
                  <a:pos x="T0" y="T1"/>
                </a:cxn>
                <a:cxn ang="T11">
                  <a:pos x="T2" y="T3"/>
                </a:cxn>
                <a:cxn ang="T12">
                  <a:pos x="T4" y="T5"/>
                </a:cxn>
                <a:cxn ang="T13">
                  <a:pos x="T6" y="T7"/>
                </a:cxn>
                <a:cxn ang="T14">
                  <a:pos x="T8" y="T9"/>
                </a:cxn>
              </a:cxnLst>
              <a:rect l="T15" t="T16" r="T17" b="T18"/>
              <a:pathLst>
                <a:path w="288" h="530">
                  <a:moveTo>
                    <a:pt x="287" y="529"/>
                  </a:moveTo>
                  <a:lnTo>
                    <a:pt x="287" y="142"/>
                  </a:lnTo>
                  <a:lnTo>
                    <a:pt x="0" y="0"/>
                  </a:lnTo>
                  <a:lnTo>
                    <a:pt x="0" y="360"/>
                  </a:lnTo>
                  <a:lnTo>
                    <a:pt x="287" y="529"/>
                  </a:lnTo>
                </a:path>
              </a:pathLst>
            </a:custGeom>
            <a:solidFill>
              <a:srgbClr val="4C4C4C"/>
            </a:solidFill>
            <a:ln w="9525" cap="rnd">
              <a:noFill/>
              <a:round/>
              <a:headEnd/>
              <a:tailEnd/>
            </a:ln>
          </p:spPr>
          <p:txBody>
            <a:bodyPr/>
            <a:lstStyle/>
            <a:p>
              <a:endParaRPr lang="ar-SA"/>
            </a:p>
          </p:txBody>
        </p:sp>
        <p:sp>
          <p:nvSpPr>
            <p:cNvPr id="32819" name="Freeform 80"/>
            <p:cNvSpPr>
              <a:spLocks/>
            </p:cNvSpPr>
            <p:nvPr/>
          </p:nvSpPr>
          <p:spPr bwMode="auto">
            <a:xfrm>
              <a:off x="2341" y="1567"/>
              <a:ext cx="312" cy="210"/>
            </a:xfrm>
            <a:custGeom>
              <a:avLst/>
              <a:gdLst>
                <a:gd name="T0" fmla="*/ 311 w 312"/>
                <a:gd name="T1" fmla="*/ 209 h 210"/>
                <a:gd name="T2" fmla="*/ 311 w 312"/>
                <a:gd name="T3" fmla="*/ 168 h 210"/>
                <a:gd name="T4" fmla="*/ 0 w 312"/>
                <a:gd name="T5" fmla="*/ 0 h 210"/>
                <a:gd name="T6" fmla="*/ 0 w 312"/>
                <a:gd name="T7" fmla="*/ 36 h 210"/>
                <a:gd name="T8" fmla="*/ 311 w 312"/>
                <a:gd name="T9" fmla="*/ 209 h 210"/>
                <a:gd name="T10" fmla="*/ 0 60000 65536"/>
                <a:gd name="T11" fmla="*/ 0 60000 65536"/>
                <a:gd name="T12" fmla="*/ 0 60000 65536"/>
                <a:gd name="T13" fmla="*/ 0 60000 65536"/>
                <a:gd name="T14" fmla="*/ 0 60000 65536"/>
                <a:gd name="T15" fmla="*/ 0 w 312"/>
                <a:gd name="T16" fmla="*/ 0 h 210"/>
                <a:gd name="T17" fmla="*/ 312 w 312"/>
                <a:gd name="T18" fmla="*/ 210 h 210"/>
              </a:gdLst>
              <a:ahLst/>
              <a:cxnLst>
                <a:cxn ang="T10">
                  <a:pos x="T0" y="T1"/>
                </a:cxn>
                <a:cxn ang="T11">
                  <a:pos x="T2" y="T3"/>
                </a:cxn>
                <a:cxn ang="T12">
                  <a:pos x="T4" y="T5"/>
                </a:cxn>
                <a:cxn ang="T13">
                  <a:pos x="T6" y="T7"/>
                </a:cxn>
                <a:cxn ang="T14">
                  <a:pos x="T8" y="T9"/>
                </a:cxn>
              </a:cxnLst>
              <a:rect l="T15" t="T16" r="T17" b="T18"/>
              <a:pathLst>
                <a:path w="312" h="210">
                  <a:moveTo>
                    <a:pt x="311" y="209"/>
                  </a:moveTo>
                  <a:lnTo>
                    <a:pt x="311" y="168"/>
                  </a:lnTo>
                  <a:lnTo>
                    <a:pt x="0" y="0"/>
                  </a:lnTo>
                  <a:lnTo>
                    <a:pt x="0" y="36"/>
                  </a:lnTo>
                  <a:lnTo>
                    <a:pt x="311" y="209"/>
                  </a:lnTo>
                </a:path>
              </a:pathLst>
            </a:custGeom>
            <a:solidFill>
              <a:srgbClr val="CC9900"/>
            </a:solidFill>
            <a:ln w="9525" cap="rnd">
              <a:noFill/>
              <a:round/>
              <a:headEnd/>
              <a:tailEnd/>
            </a:ln>
          </p:spPr>
          <p:txBody>
            <a:bodyPr/>
            <a:lstStyle/>
            <a:p>
              <a:endParaRPr lang="ar-SA"/>
            </a:p>
          </p:txBody>
        </p:sp>
        <p:sp>
          <p:nvSpPr>
            <p:cNvPr id="32820" name="Freeform 81"/>
            <p:cNvSpPr>
              <a:spLocks/>
            </p:cNvSpPr>
            <p:nvPr/>
          </p:nvSpPr>
          <p:spPr bwMode="auto">
            <a:xfrm>
              <a:off x="2336" y="1219"/>
              <a:ext cx="317" cy="187"/>
            </a:xfrm>
            <a:custGeom>
              <a:avLst/>
              <a:gdLst>
                <a:gd name="T0" fmla="*/ 316 w 317"/>
                <a:gd name="T1" fmla="*/ 186 h 187"/>
                <a:gd name="T2" fmla="*/ 316 w 317"/>
                <a:gd name="T3" fmla="*/ 147 h 187"/>
                <a:gd name="T4" fmla="*/ 0 w 317"/>
                <a:gd name="T5" fmla="*/ 0 h 187"/>
                <a:gd name="T6" fmla="*/ 1 w 317"/>
                <a:gd name="T7" fmla="*/ 37 h 187"/>
                <a:gd name="T8" fmla="*/ 316 w 317"/>
                <a:gd name="T9" fmla="*/ 186 h 187"/>
                <a:gd name="T10" fmla="*/ 0 60000 65536"/>
                <a:gd name="T11" fmla="*/ 0 60000 65536"/>
                <a:gd name="T12" fmla="*/ 0 60000 65536"/>
                <a:gd name="T13" fmla="*/ 0 60000 65536"/>
                <a:gd name="T14" fmla="*/ 0 60000 65536"/>
                <a:gd name="T15" fmla="*/ 0 w 317"/>
                <a:gd name="T16" fmla="*/ 0 h 187"/>
                <a:gd name="T17" fmla="*/ 317 w 317"/>
                <a:gd name="T18" fmla="*/ 187 h 187"/>
              </a:gdLst>
              <a:ahLst/>
              <a:cxnLst>
                <a:cxn ang="T10">
                  <a:pos x="T0" y="T1"/>
                </a:cxn>
                <a:cxn ang="T11">
                  <a:pos x="T2" y="T3"/>
                </a:cxn>
                <a:cxn ang="T12">
                  <a:pos x="T4" y="T5"/>
                </a:cxn>
                <a:cxn ang="T13">
                  <a:pos x="T6" y="T7"/>
                </a:cxn>
                <a:cxn ang="T14">
                  <a:pos x="T8" y="T9"/>
                </a:cxn>
              </a:cxnLst>
              <a:rect l="T15" t="T16" r="T17" b="T18"/>
              <a:pathLst>
                <a:path w="317" h="187">
                  <a:moveTo>
                    <a:pt x="316" y="186"/>
                  </a:moveTo>
                  <a:lnTo>
                    <a:pt x="316" y="147"/>
                  </a:lnTo>
                  <a:lnTo>
                    <a:pt x="0" y="0"/>
                  </a:lnTo>
                  <a:lnTo>
                    <a:pt x="1" y="37"/>
                  </a:lnTo>
                  <a:lnTo>
                    <a:pt x="316" y="186"/>
                  </a:lnTo>
                </a:path>
              </a:pathLst>
            </a:custGeom>
            <a:solidFill>
              <a:srgbClr val="CC9900"/>
            </a:solidFill>
            <a:ln w="9525" cap="rnd">
              <a:noFill/>
              <a:round/>
              <a:headEnd/>
              <a:tailEnd/>
            </a:ln>
          </p:spPr>
          <p:txBody>
            <a:bodyPr/>
            <a:lstStyle/>
            <a:p>
              <a:endParaRPr lang="ar-SA"/>
            </a:p>
          </p:txBody>
        </p:sp>
        <p:sp>
          <p:nvSpPr>
            <p:cNvPr id="32821" name="Freeform 82"/>
            <p:cNvSpPr>
              <a:spLocks/>
            </p:cNvSpPr>
            <p:nvPr/>
          </p:nvSpPr>
          <p:spPr bwMode="auto">
            <a:xfrm>
              <a:off x="2652" y="1584"/>
              <a:ext cx="589" cy="193"/>
            </a:xfrm>
            <a:custGeom>
              <a:avLst/>
              <a:gdLst>
                <a:gd name="T0" fmla="*/ 0 w 589"/>
                <a:gd name="T1" fmla="*/ 192 h 193"/>
                <a:gd name="T2" fmla="*/ 0 w 589"/>
                <a:gd name="T3" fmla="*/ 151 h 193"/>
                <a:gd name="T4" fmla="*/ 588 w 589"/>
                <a:gd name="T5" fmla="*/ 0 h 193"/>
                <a:gd name="T6" fmla="*/ 588 w 589"/>
                <a:gd name="T7" fmla="*/ 36 h 193"/>
                <a:gd name="T8" fmla="*/ 0 w 589"/>
                <a:gd name="T9" fmla="*/ 192 h 193"/>
                <a:gd name="T10" fmla="*/ 0 60000 65536"/>
                <a:gd name="T11" fmla="*/ 0 60000 65536"/>
                <a:gd name="T12" fmla="*/ 0 60000 65536"/>
                <a:gd name="T13" fmla="*/ 0 60000 65536"/>
                <a:gd name="T14" fmla="*/ 0 60000 65536"/>
                <a:gd name="T15" fmla="*/ 0 w 589"/>
                <a:gd name="T16" fmla="*/ 0 h 193"/>
                <a:gd name="T17" fmla="*/ 589 w 589"/>
                <a:gd name="T18" fmla="*/ 193 h 193"/>
              </a:gdLst>
              <a:ahLst/>
              <a:cxnLst>
                <a:cxn ang="T10">
                  <a:pos x="T0" y="T1"/>
                </a:cxn>
                <a:cxn ang="T11">
                  <a:pos x="T2" y="T3"/>
                </a:cxn>
                <a:cxn ang="T12">
                  <a:pos x="T4" y="T5"/>
                </a:cxn>
                <a:cxn ang="T13">
                  <a:pos x="T6" y="T7"/>
                </a:cxn>
                <a:cxn ang="T14">
                  <a:pos x="T8" y="T9"/>
                </a:cxn>
              </a:cxnLst>
              <a:rect l="T15" t="T16" r="T17" b="T18"/>
              <a:pathLst>
                <a:path w="589" h="193">
                  <a:moveTo>
                    <a:pt x="0" y="192"/>
                  </a:moveTo>
                  <a:lnTo>
                    <a:pt x="0" y="151"/>
                  </a:lnTo>
                  <a:lnTo>
                    <a:pt x="588" y="0"/>
                  </a:lnTo>
                  <a:lnTo>
                    <a:pt x="588" y="36"/>
                  </a:lnTo>
                  <a:lnTo>
                    <a:pt x="0" y="192"/>
                  </a:lnTo>
                </a:path>
              </a:pathLst>
            </a:custGeom>
            <a:solidFill>
              <a:srgbClr val="FFFF99"/>
            </a:solidFill>
            <a:ln w="9525" cap="rnd">
              <a:noFill/>
              <a:round/>
              <a:headEnd/>
              <a:tailEnd/>
            </a:ln>
          </p:spPr>
          <p:txBody>
            <a:bodyPr/>
            <a:lstStyle/>
            <a:p>
              <a:endParaRPr lang="ar-SA"/>
            </a:p>
          </p:txBody>
        </p:sp>
        <p:sp>
          <p:nvSpPr>
            <p:cNvPr id="32822" name="Freeform 83"/>
            <p:cNvSpPr>
              <a:spLocks/>
            </p:cNvSpPr>
            <p:nvPr/>
          </p:nvSpPr>
          <p:spPr bwMode="auto">
            <a:xfrm>
              <a:off x="2649" y="1215"/>
              <a:ext cx="588" cy="193"/>
            </a:xfrm>
            <a:custGeom>
              <a:avLst/>
              <a:gdLst>
                <a:gd name="T0" fmla="*/ 0 w 588"/>
                <a:gd name="T1" fmla="*/ 192 h 193"/>
                <a:gd name="T2" fmla="*/ 0 w 588"/>
                <a:gd name="T3" fmla="*/ 153 h 193"/>
                <a:gd name="T4" fmla="*/ 587 w 588"/>
                <a:gd name="T5" fmla="*/ 0 h 193"/>
                <a:gd name="T6" fmla="*/ 587 w 588"/>
                <a:gd name="T7" fmla="*/ 35 h 193"/>
                <a:gd name="T8" fmla="*/ 0 w 588"/>
                <a:gd name="T9" fmla="*/ 192 h 193"/>
                <a:gd name="T10" fmla="*/ 0 60000 65536"/>
                <a:gd name="T11" fmla="*/ 0 60000 65536"/>
                <a:gd name="T12" fmla="*/ 0 60000 65536"/>
                <a:gd name="T13" fmla="*/ 0 60000 65536"/>
                <a:gd name="T14" fmla="*/ 0 60000 65536"/>
                <a:gd name="T15" fmla="*/ 0 w 588"/>
                <a:gd name="T16" fmla="*/ 0 h 193"/>
                <a:gd name="T17" fmla="*/ 588 w 588"/>
                <a:gd name="T18" fmla="*/ 193 h 193"/>
              </a:gdLst>
              <a:ahLst/>
              <a:cxnLst>
                <a:cxn ang="T10">
                  <a:pos x="T0" y="T1"/>
                </a:cxn>
                <a:cxn ang="T11">
                  <a:pos x="T2" y="T3"/>
                </a:cxn>
                <a:cxn ang="T12">
                  <a:pos x="T4" y="T5"/>
                </a:cxn>
                <a:cxn ang="T13">
                  <a:pos x="T6" y="T7"/>
                </a:cxn>
                <a:cxn ang="T14">
                  <a:pos x="T8" y="T9"/>
                </a:cxn>
              </a:cxnLst>
              <a:rect l="T15" t="T16" r="T17" b="T18"/>
              <a:pathLst>
                <a:path w="588" h="193">
                  <a:moveTo>
                    <a:pt x="0" y="192"/>
                  </a:moveTo>
                  <a:lnTo>
                    <a:pt x="0" y="153"/>
                  </a:lnTo>
                  <a:lnTo>
                    <a:pt x="587" y="0"/>
                  </a:lnTo>
                  <a:lnTo>
                    <a:pt x="587" y="35"/>
                  </a:lnTo>
                  <a:lnTo>
                    <a:pt x="0" y="192"/>
                  </a:lnTo>
                </a:path>
              </a:pathLst>
            </a:custGeom>
            <a:solidFill>
              <a:srgbClr val="FFFF99"/>
            </a:solidFill>
            <a:ln w="9525" cap="rnd">
              <a:noFill/>
              <a:round/>
              <a:headEnd/>
              <a:tailEnd/>
            </a:ln>
          </p:spPr>
          <p:txBody>
            <a:bodyPr/>
            <a:lstStyle/>
            <a:p>
              <a:endParaRPr lang="ar-SA"/>
            </a:p>
          </p:txBody>
        </p:sp>
        <p:sp>
          <p:nvSpPr>
            <p:cNvPr id="32823" name="Freeform 84"/>
            <p:cNvSpPr>
              <a:spLocks/>
            </p:cNvSpPr>
            <p:nvPr/>
          </p:nvSpPr>
          <p:spPr bwMode="auto">
            <a:xfrm>
              <a:off x="2649" y="1259"/>
              <a:ext cx="591" cy="463"/>
            </a:xfrm>
            <a:custGeom>
              <a:avLst/>
              <a:gdLst>
                <a:gd name="T0" fmla="*/ 0 w 591"/>
                <a:gd name="T1" fmla="*/ 462 h 463"/>
                <a:gd name="T2" fmla="*/ 0 w 591"/>
                <a:gd name="T3" fmla="*/ 160 h 463"/>
                <a:gd name="T4" fmla="*/ 590 w 591"/>
                <a:gd name="T5" fmla="*/ 0 h 463"/>
                <a:gd name="T6" fmla="*/ 590 w 591"/>
                <a:gd name="T7" fmla="*/ 318 h 463"/>
                <a:gd name="T8" fmla="*/ 0 w 591"/>
                <a:gd name="T9" fmla="*/ 462 h 463"/>
                <a:gd name="T10" fmla="*/ 0 60000 65536"/>
                <a:gd name="T11" fmla="*/ 0 60000 65536"/>
                <a:gd name="T12" fmla="*/ 0 60000 65536"/>
                <a:gd name="T13" fmla="*/ 0 60000 65536"/>
                <a:gd name="T14" fmla="*/ 0 60000 65536"/>
                <a:gd name="T15" fmla="*/ 0 w 591"/>
                <a:gd name="T16" fmla="*/ 0 h 463"/>
                <a:gd name="T17" fmla="*/ 591 w 591"/>
                <a:gd name="T18" fmla="*/ 463 h 463"/>
              </a:gdLst>
              <a:ahLst/>
              <a:cxnLst>
                <a:cxn ang="T10">
                  <a:pos x="T0" y="T1"/>
                </a:cxn>
                <a:cxn ang="T11">
                  <a:pos x="T2" y="T3"/>
                </a:cxn>
                <a:cxn ang="T12">
                  <a:pos x="T4" y="T5"/>
                </a:cxn>
                <a:cxn ang="T13">
                  <a:pos x="T6" y="T7"/>
                </a:cxn>
                <a:cxn ang="T14">
                  <a:pos x="T8" y="T9"/>
                </a:cxn>
              </a:cxnLst>
              <a:rect l="T15" t="T16" r="T17" b="T18"/>
              <a:pathLst>
                <a:path w="591" h="463">
                  <a:moveTo>
                    <a:pt x="0" y="462"/>
                  </a:moveTo>
                  <a:lnTo>
                    <a:pt x="0" y="160"/>
                  </a:lnTo>
                  <a:lnTo>
                    <a:pt x="590" y="0"/>
                  </a:lnTo>
                  <a:lnTo>
                    <a:pt x="590" y="318"/>
                  </a:lnTo>
                  <a:lnTo>
                    <a:pt x="0" y="462"/>
                  </a:lnTo>
                </a:path>
              </a:pathLst>
            </a:custGeom>
            <a:solidFill>
              <a:srgbClr val="FFFF99"/>
            </a:solidFill>
            <a:ln w="9525" cap="rnd">
              <a:noFill/>
              <a:round/>
              <a:headEnd/>
              <a:tailEnd/>
            </a:ln>
          </p:spPr>
          <p:txBody>
            <a:bodyPr/>
            <a:lstStyle/>
            <a:p>
              <a:endParaRPr lang="ar-SA"/>
            </a:p>
          </p:txBody>
        </p:sp>
        <p:sp>
          <p:nvSpPr>
            <p:cNvPr id="32824" name="Freeform 85"/>
            <p:cNvSpPr>
              <a:spLocks/>
            </p:cNvSpPr>
            <p:nvPr/>
          </p:nvSpPr>
          <p:spPr bwMode="auto">
            <a:xfrm>
              <a:off x="2574" y="915"/>
              <a:ext cx="170" cy="226"/>
            </a:xfrm>
            <a:custGeom>
              <a:avLst/>
              <a:gdLst>
                <a:gd name="T0" fmla="*/ 41 w 170"/>
                <a:gd name="T1" fmla="*/ 22 h 226"/>
                <a:gd name="T2" fmla="*/ 45 w 170"/>
                <a:gd name="T3" fmla="*/ 34 h 226"/>
                <a:gd name="T4" fmla="*/ 51 w 170"/>
                <a:gd name="T5" fmla="*/ 52 h 226"/>
                <a:gd name="T6" fmla="*/ 55 w 170"/>
                <a:gd name="T7" fmla="*/ 69 h 226"/>
                <a:gd name="T8" fmla="*/ 56 w 170"/>
                <a:gd name="T9" fmla="*/ 83 h 226"/>
                <a:gd name="T10" fmla="*/ 62 w 170"/>
                <a:gd name="T11" fmla="*/ 102 h 226"/>
                <a:gd name="T12" fmla="*/ 70 w 170"/>
                <a:gd name="T13" fmla="*/ 121 h 226"/>
                <a:gd name="T14" fmla="*/ 77 w 170"/>
                <a:gd name="T15" fmla="*/ 135 h 226"/>
                <a:gd name="T16" fmla="*/ 84 w 170"/>
                <a:gd name="T17" fmla="*/ 142 h 226"/>
                <a:gd name="T18" fmla="*/ 93 w 170"/>
                <a:gd name="T19" fmla="*/ 159 h 226"/>
                <a:gd name="T20" fmla="*/ 104 w 170"/>
                <a:gd name="T21" fmla="*/ 179 h 226"/>
                <a:gd name="T22" fmla="*/ 111 w 170"/>
                <a:gd name="T23" fmla="*/ 193 h 226"/>
                <a:gd name="T24" fmla="*/ 113 w 170"/>
                <a:gd name="T25" fmla="*/ 196 h 226"/>
                <a:gd name="T26" fmla="*/ 117 w 170"/>
                <a:gd name="T27" fmla="*/ 194 h 226"/>
                <a:gd name="T28" fmla="*/ 125 w 170"/>
                <a:gd name="T29" fmla="*/ 193 h 226"/>
                <a:gd name="T30" fmla="*/ 133 w 170"/>
                <a:gd name="T31" fmla="*/ 193 h 226"/>
                <a:gd name="T32" fmla="*/ 138 w 170"/>
                <a:gd name="T33" fmla="*/ 196 h 226"/>
                <a:gd name="T34" fmla="*/ 148 w 170"/>
                <a:gd name="T35" fmla="*/ 200 h 226"/>
                <a:gd name="T36" fmla="*/ 158 w 170"/>
                <a:gd name="T37" fmla="*/ 207 h 226"/>
                <a:gd name="T38" fmla="*/ 166 w 170"/>
                <a:gd name="T39" fmla="*/ 213 h 226"/>
                <a:gd name="T40" fmla="*/ 167 w 170"/>
                <a:gd name="T41" fmla="*/ 219 h 226"/>
                <a:gd name="T42" fmla="*/ 162 w 170"/>
                <a:gd name="T43" fmla="*/ 222 h 226"/>
                <a:gd name="T44" fmla="*/ 151 w 170"/>
                <a:gd name="T45" fmla="*/ 225 h 226"/>
                <a:gd name="T46" fmla="*/ 138 w 170"/>
                <a:gd name="T47" fmla="*/ 225 h 226"/>
                <a:gd name="T48" fmla="*/ 126 w 170"/>
                <a:gd name="T49" fmla="*/ 222 h 226"/>
                <a:gd name="T50" fmla="*/ 118 w 170"/>
                <a:gd name="T51" fmla="*/ 220 h 226"/>
                <a:gd name="T52" fmla="*/ 114 w 170"/>
                <a:gd name="T53" fmla="*/ 219 h 226"/>
                <a:gd name="T54" fmla="*/ 111 w 170"/>
                <a:gd name="T55" fmla="*/ 218 h 226"/>
                <a:gd name="T56" fmla="*/ 106 w 170"/>
                <a:gd name="T57" fmla="*/ 218 h 226"/>
                <a:gd name="T58" fmla="*/ 92 w 170"/>
                <a:gd name="T59" fmla="*/ 206 h 226"/>
                <a:gd name="T60" fmla="*/ 73 w 170"/>
                <a:gd name="T61" fmla="*/ 187 h 226"/>
                <a:gd name="T62" fmla="*/ 56 w 170"/>
                <a:gd name="T63" fmla="*/ 169 h 226"/>
                <a:gd name="T64" fmla="*/ 47 w 170"/>
                <a:gd name="T65" fmla="*/ 159 h 226"/>
                <a:gd name="T66" fmla="*/ 43 w 170"/>
                <a:gd name="T67" fmla="*/ 150 h 226"/>
                <a:gd name="T68" fmla="*/ 42 w 170"/>
                <a:gd name="T69" fmla="*/ 140 h 226"/>
                <a:gd name="T70" fmla="*/ 40 w 170"/>
                <a:gd name="T71" fmla="*/ 125 h 226"/>
                <a:gd name="T72" fmla="*/ 33 w 170"/>
                <a:gd name="T73" fmla="*/ 104 h 226"/>
                <a:gd name="T74" fmla="*/ 21 w 170"/>
                <a:gd name="T75" fmla="*/ 73 h 226"/>
                <a:gd name="T76" fmla="*/ 7 w 170"/>
                <a:gd name="T77" fmla="*/ 42 h 226"/>
                <a:gd name="T78" fmla="*/ 0 w 170"/>
                <a:gd name="T79" fmla="*/ 17 h 226"/>
                <a:gd name="T80" fmla="*/ 1 w 170"/>
                <a:gd name="T81" fmla="*/ 7 h 226"/>
                <a:gd name="T82" fmla="*/ 5 w 170"/>
                <a:gd name="T83" fmla="*/ 4 h 226"/>
                <a:gd name="T84" fmla="*/ 11 w 170"/>
                <a:gd name="T85" fmla="*/ 2 h 226"/>
                <a:gd name="T86" fmla="*/ 16 w 170"/>
                <a:gd name="T87" fmla="*/ 1 h 226"/>
                <a:gd name="T88" fmla="*/ 41 w 170"/>
                <a:gd name="T89" fmla="*/ 20 h 22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0"/>
                <a:gd name="T136" fmla="*/ 0 h 226"/>
                <a:gd name="T137" fmla="*/ 170 w 170"/>
                <a:gd name="T138" fmla="*/ 226 h 22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0" h="226">
                  <a:moveTo>
                    <a:pt x="41" y="20"/>
                  </a:moveTo>
                  <a:lnTo>
                    <a:pt x="41" y="22"/>
                  </a:lnTo>
                  <a:lnTo>
                    <a:pt x="43" y="26"/>
                  </a:lnTo>
                  <a:lnTo>
                    <a:pt x="45" y="34"/>
                  </a:lnTo>
                  <a:lnTo>
                    <a:pt x="47" y="42"/>
                  </a:lnTo>
                  <a:lnTo>
                    <a:pt x="51" y="52"/>
                  </a:lnTo>
                  <a:lnTo>
                    <a:pt x="53" y="61"/>
                  </a:lnTo>
                  <a:lnTo>
                    <a:pt x="55" y="69"/>
                  </a:lnTo>
                  <a:lnTo>
                    <a:pt x="56" y="75"/>
                  </a:lnTo>
                  <a:lnTo>
                    <a:pt x="56" y="83"/>
                  </a:lnTo>
                  <a:lnTo>
                    <a:pt x="60" y="92"/>
                  </a:lnTo>
                  <a:lnTo>
                    <a:pt x="62" y="102"/>
                  </a:lnTo>
                  <a:lnTo>
                    <a:pt x="66" y="112"/>
                  </a:lnTo>
                  <a:lnTo>
                    <a:pt x="70" y="121"/>
                  </a:lnTo>
                  <a:lnTo>
                    <a:pt x="74" y="130"/>
                  </a:lnTo>
                  <a:lnTo>
                    <a:pt x="77" y="135"/>
                  </a:lnTo>
                  <a:lnTo>
                    <a:pt x="81" y="139"/>
                  </a:lnTo>
                  <a:lnTo>
                    <a:pt x="84" y="142"/>
                  </a:lnTo>
                  <a:lnTo>
                    <a:pt x="88" y="149"/>
                  </a:lnTo>
                  <a:lnTo>
                    <a:pt x="93" y="159"/>
                  </a:lnTo>
                  <a:lnTo>
                    <a:pt x="98" y="169"/>
                  </a:lnTo>
                  <a:lnTo>
                    <a:pt x="104" y="179"/>
                  </a:lnTo>
                  <a:lnTo>
                    <a:pt x="107" y="187"/>
                  </a:lnTo>
                  <a:lnTo>
                    <a:pt x="111" y="193"/>
                  </a:lnTo>
                  <a:lnTo>
                    <a:pt x="112" y="196"/>
                  </a:lnTo>
                  <a:lnTo>
                    <a:pt x="113" y="196"/>
                  </a:lnTo>
                  <a:lnTo>
                    <a:pt x="114" y="194"/>
                  </a:lnTo>
                  <a:lnTo>
                    <a:pt x="117" y="194"/>
                  </a:lnTo>
                  <a:lnTo>
                    <a:pt x="121" y="193"/>
                  </a:lnTo>
                  <a:lnTo>
                    <a:pt x="125" y="193"/>
                  </a:lnTo>
                  <a:lnTo>
                    <a:pt x="128" y="193"/>
                  </a:lnTo>
                  <a:lnTo>
                    <a:pt x="133" y="193"/>
                  </a:lnTo>
                  <a:lnTo>
                    <a:pt x="135" y="194"/>
                  </a:lnTo>
                  <a:lnTo>
                    <a:pt x="138" y="196"/>
                  </a:lnTo>
                  <a:lnTo>
                    <a:pt x="143" y="198"/>
                  </a:lnTo>
                  <a:lnTo>
                    <a:pt x="148" y="200"/>
                  </a:lnTo>
                  <a:lnTo>
                    <a:pt x="153" y="203"/>
                  </a:lnTo>
                  <a:lnTo>
                    <a:pt x="158" y="207"/>
                  </a:lnTo>
                  <a:lnTo>
                    <a:pt x="162" y="210"/>
                  </a:lnTo>
                  <a:lnTo>
                    <a:pt x="166" y="213"/>
                  </a:lnTo>
                  <a:lnTo>
                    <a:pt x="169" y="217"/>
                  </a:lnTo>
                  <a:lnTo>
                    <a:pt x="167" y="219"/>
                  </a:lnTo>
                  <a:lnTo>
                    <a:pt x="166" y="221"/>
                  </a:lnTo>
                  <a:lnTo>
                    <a:pt x="162" y="222"/>
                  </a:lnTo>
                  <a:lnTo>
                    <a:pt x="157" y="223"/>
                  </a:lnTo>
                  <a:lnTo>
                    <a:pt x="151" y="225"/>
                  </a:lnTo>
                  <a:lnTo>
                    <a:pt x="145" y="225"/>
                  </a:lnTo>
                  <a:lnTo>
                    <a:pt x="138" y="225"/>
                  </a:lnTo>
                  <a:lnTo>
                    <a:pt x="132" y="223"/>
                  </a:lnTo>
                  <a:lnTo>
                    <a:pt x="126" y="222"/>
                  </a:lnTo>
                  <a:lnTo>
                    <a:pt x="122" y="221"/>
                  </a:lnTo>
                  <a:lnTo>
                    <a:pt x="118" y="220"/>
                  </a:lnTo>
                  <a:lnTo>
                    <a:pt x="116" y="219"/>
                  </a:lnTo>
                  <a:lnTo>
                    <a:pt x="114" y="219"/>
                  </a:lnTo>
                  <a:lnTo>
                    <a:pt x="112" y="218"/>
                  </a:lnTo>
                  <a:lnTo>
                    <a:pt x="111" y="218"/>
                  </a:lnTo>
                  <a:lnTo>
                    <a:pt x="110" y="219"/>
                  </a:lnTo>
                  <a:lnTo>
                    <a:pt x="106" y="218"/>
                  </a:lnTo>
                  <a:lnTo>
                    <a:pt x="101" y="212"/>
                  </a:lnTo>
                  <a:lnTo>
                    <a:pt x="92" y="206"/>
                  </a:lnTo>
                  <a:lnTo>
                    <a:pt x="83" y="197"/>
                  </a:lnTo>
                  <a:lnTo>
                    <a:pt x="73" y="187"/>
                  </a:lnTo>
                  <a:lnTo>
                    <a:pt x="64" y="177"/>
                  </a:lnTo>
                  <a:lnTo>
                    <a:pt x="56" y="169"/>
                  </a:lnTo>
                  <a:lnTo>
                    <a:pt x="51" y="163"/>
                  </a:lnTo>
                  <a:lnTo>
                    <a:pt x="47" y="159"/>
                  </a:lnTo>
                  <a:lnTo>
                    <a:pt x="45" y="154"/>
                  </a:lnTo>
                  <a:lnTo>
                    <a:pt x="43" y="150"/>
                  </a:lnTo>
                  <a:lnTo>
                    <a:pt x="43" y="145"/>
                  </a:lnTo>
                  <a:lnTo>
                    <a:pt x="42" y="140"/>
                  </a:lnTo>
                  <a:lnTo>
                    <a:pt x="41" y="133"/>
                  </a:lnTo>
                  <a:lnTo>
                    <a:pt x="40" y="125"/>
                  </a:lnTo>
                  <a:lnTo>
                    <a:pt x="37" y="115"/>
                  </a:lnTo>
                  <a:lnTo>
                    <a:pt x="33" y="104"/>
                  </a:lnTo>
                  <a:lnTo>
                    <a:pt x="27" y="90"/>
                  </a:lnTo>
                  <a:lnTo>
                    <a:pt x="21" y="73"/>
                  </a:lnTo>
                  <a:lnTo>
                    <a:pt x="14" y="57"/>
                  </a:lnTo>
                  <a:lnTo>
                    <a:pt x="7" y="42"/>
                  </a:lnTo>
                  <a:lnTo>
                    <a:pt x="3" y="28"/>
                  </a:lnTo>
                  <a:lnTo>
                    <a:pt x="0" y="17"/>
                  </a:lnTo>
                  <a:lnTo>
                    <a:pt x="0" y="11"/>
                  </a:lnTo>
                  <a:lnTo>
                    <a:pt x="1" y="7"/>
                  </a:lnTo>
                  <a:lnTo>
                    <a:pt x="3" y="5"/>
                  </a:lnTo>
                  <a:lnTo>
                    <a:pt x="5" y="4"/>
                  </a:lnTo>
                  <a:lnTo>
                    <a:pt x="7" y="3"/>
                  </a:lnTo>
                  <a:lnTo>
                    <a:pt x="11" y="2"/>
                  </a:lnTo>
                  <a:lnTo>
                    <a:pt x="13" y="2"/>
                  </a:lnTo>
                  <a:lnTo>
                    <a:pt x="16" y="1"/>
                  </a:lnTo>
                  <a:lnTo>
                    <a:pt x="17" y="0"/>
                  </a:lnTo>
                  <a:lnTo>
                    <a:pt x="41" y="20"/>
                  </a:lnTo>
                </a:path>
              </a:pathLst>
            </a:custGeom>
            <a:solidFill>
              <a:srgbClr val="4C4C4C"/>
            </a:solidFill>
            <a:ln w="9525" cap="rnd">
              <a:noFill/>
              <a:round/>
              <a:headEnd/>
              <a:tailEnd/>
            </a:ln>
          </p:spPr>
          <p:txBody>
            <a:bodyPr/>
            <a:lstStyle/>
            <a:p>
              <a:endParaRPr lang="ar-SA"/>
            </a:p>
          </p:txBody>
        </p:sp>
        <p:sp>
          <p:nvSpPr>
            <p:cNvPr id="32825" name="Freeform 86"/>
            <p:cNvSpPr>
              <a:spLocks/>
            </p:cNvSpPr>
            <p:nvPr/>
          </p:nvSpPr>
          <p:spPr bwMode="auto">
            <a:xfrm>
              <a:off x="2573" y="915"/>
              <a:ext cx="175" cy="221"/>
            </a:xfrm>
            <a:custGeom>
              <a:avLst/>
              <a:gdLst>
                <a:gd name="T0" fmla="*/ 46 w 175"/>
                <a:gd name="T1" fmla="*/ 20 h 221"/>
                <a:gd name="T2" fmla="*/ 50 w 175"/>
                <a:gd name="T3" fmla="*/ 31 h 221"/>
                <a:gd name="T4" fmla="*/ 56 w 175"/>
                <a:gd name="T5" fmla="*/ 48 h 221"/>
                <a:gd name="T6" fmla="*/ 60 w 175"/>
                <a:gd name="T7" fmla="*/ 63 h 221"/>
                <a:gd name="T8" fmla="*/ 63 w 175"/>
                <a:gd name="T9" fmla="*/ 78 h 221"/>
                <a:gd name="T10" fmla="*/ 68 w 175"/>
                <a:gd name="T11" fmla="*/ 97 h 221"/>
                <a:gd name="T12" fmla="*/ 76 w 175"/>
                <a:gd name="T13" fmla="*/ 116 h 221"/>
                <a:gd name="T14" fmla="*/ 84 w 175"/>
                <a:gd name="T15" fmla="*/ 130 h 221"/>
                <a:gd name="T16" fmla="*/ 89 w 175"/>
                <a:gd name="T17" fmla="*/ 137 h 221"/>
                <a:gd name="T18" fmla="*/ 99 w 175"/>
                <a:gd name="T19" fmla="*/ 154 h 221"/>
                <a:gd name="T20" fmla="*/ 109 w 175"/>
                <a:gd name="T21" fmla="*/ 174 h 221"/>
                <a:gd name="T22" fmla="*/ 116 w 175"/>
                <a:gd name="T23" fmla="*/ 188 h 221"/>
                <a:gd name="T24" fmla="*/ 118 w 175"/>
                <a:gd name="T25" fmla="*/ 190 h 221"/>
                <a:gd name="T26" fmla="*/ 124 w 175"/>
                <a:gd name="T27" fmla="*/ 189 h 221"/>
                <a:gd name="T28" fmla="*/ 130 w 175"/>
                <a:gd name="T29" fmla="*/ 188 h 221"/>
                <a:gd name="T30" fmla="*/ 138 w 175"/>
                <a:gd name="T31" fmla="*/ 188 h 221"/>
                <a:gd name="T32" fmla="*/ 145 w 175"/>
                <a:gd name="T33" fmla="*/ 190 h 221"/>
                <a:gd name="T34" fmla="*/ 154 w 175"/>
                <a:gd name="T35" fmla="*/ 195 h 221"/>
                <a:gd name="T36" fmla="*/ 164 w 175"/>
                <a:gd name="T37" fmla="*/ 202 h 221"/>
                <a:gd name="T38" fmla="*/ 171 w 175"/>
                <a:gd name="T39" fmla="*/ 208 h 221"/>
                <a:gd name="T40" fmla="*/ 174 w 175"/>
                <a:gd name="T41" fmla="*/ 214 h 221"/>
                <a:gd name="T42" fmla="*/ 168 w 175"/>
                <a:gd name="T43" fmla="*/ 217 h 221"/>
                <a:gd name="T44" fmla="*/ 157 w 175"/>
                <a:gd name="T45" fmla="*/ 220 h 221"/>
                <a:gd name="T46" fmla="*/ 144 w 175"/>
                <a:gd name="T47" fmla="*/ 220 h 221"/>
                <a:gd name="T48" fmla="*/ 132 w 175"/>
                <a:gd name="T49" fmla="*/ 217 h 221"/>
                <a:gd name="T50" fmla="*/ 125 w 175"/>
                <a:gd name="T51" fmla="*/ 215 h 221"/>
                <a:gd name="T52" fmla="*/ 120 w 175"/>
                <a:gd name="T53" fmla="*/ 214 h 221"/>
                <a:gd name="T54" fmla="*/ 117 w 175"/>
                <a:gd name="T55" fmla="*/ 214 h 221"/>
                <a:gd name="T56" fmla="*/ 113 w 175"/>
                <a:gd name="T57" fmla="*/ 213 h 221"/>
                <a:gd name="T58" fmla="*/ 98 w 175"/>
                <a:gd name="T59" fmla="*/ 201 h 221"/>
                <a:gd name="T60" fmla="*/ 79 w 175"/>
                <a:gd name="T61" fmla="*/ 182 h 221"/>
                <a:gd name="T62" fmla="*/ 63 w 175"/>
                <a:gd name="T63" fmla="*/ 164 h 221"/>
                <a:gd name="T64" fmla="*/ 52 w 175"/>
                <a:gd name="T65" fmla="*/ 152 h 221"/>
                <a:gd name="T66" fmla="*/ 39 w 175"/>
                <a:gd name="T67" fmla="*/ 138 h 221"/>
                <a:gd name="T68" fmla="*/ 25 w 175"/>
                <a:gd name="T69" fmla="*/ 119 h 221"/>
                <a:gd name="T70" fmla="*/ 14 w 175"/>
                <a:gd name="T71" fmla="*/ 99 h 221"/>
                <a:gd name="T72" fmla="*/ 7 w 175"/>
                <a:gd name="T73" fmla="*/ 77 h 221"/>
                <a:gd name="T74" fmla="*/ 3 w 175"/>
                <a:gd name="T75" fmla="*/ 52 h 221"/>
                <a:gd name="T76" fmla="*/ 1 w 175"/>
                <a:gd name="T77" fmla="*/ 27 h 221"/>
                <a:gd name="T78" fmla="*/ 0 w 175"/>
                <a:gd name="T79" fmla="*/ 10 h 221"/>
                <a:gd name="T80" fmla="*/ 2 w 175"/>
                <a:gd name="T81" fmla="*/ 1 h 221"/>
                <a:gd name="T82" fmla="*/ 6 w 175"/>
                <a:gd name="T83" fmla="*/ 1 h 221"/>
                <a:gd name="T84" fmla="*/ 11 w 175"/>
                <a:gd name="T85" fmla="*/ 4 h 221"/>
                <a:gd name="T86" fmla="*/ 15 w 175"/>
                <a:gd name="T87" fmla="*/ 6 h 221"/>
                <a:gd name="T88" fmla="*/ 46 w 175"/>
                <a:gd name="T89" fmla="*/ 18 h 22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5"/>
                <a:gd name="T136" fmla="*/ 0 h 221"/>
                <a:gd name="T137" fmla="*/ 175 w 175"/>
                <a:gd name="T138" fmla="*/ 221 h 22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5" h="221">
                  <a:moveTo>
                    <a:pt x="46" y="18"/>
                  </a:moveTo>
                  <a:lnTo>
                    <a:pt x="46" y="20"/>
                  </a:lnTo>
                  <a:lnTo>
                    <a:pt x="48" y="24"/>
                  </a:lnTo>
                  <a:lnTo>
                    <a:pt x="50" y="31"/>
                  </a:lnTo>
                  <a:lnTo>
                    <a:pt x="54" y="39"/>
                  </a:lnTo>
                  <a:lnTo>
                    <a:pt x="56" y="48"/>
                  </a:lnTo>
                  <a:lnTo>
                    <a:pt x="58" y="55"/>
                  </a:lnTo>
                  <a:lnTo>
                    <a:pt x="60" y="63"/>
                  </a:lnTo>
                  <a:lnTo>
                    <a:pt x="62" y="71"/>
                  </a:lnTo>
                  <a:lnTo>
                    <a:pt x="63" y="78"/>
                  </a:lnTo>
                  <a:lnTo>
                    <a:pt x="65" y="87"/>
                  </a:lnTo>
                  <a:lnTo>
                    <a:pt x="68" y="97"/>
                  </a:lnTo>
                  <a:lnTo>
                    <a:pt x="72" y="107"/>
                  </a:lnTo>
                  <a:lnTo>
                    <a:pt x="76" y="116"/>
                  </a:lnTo>
                  <a:lnTo>
                    <a:pt x="79" y="125"/>
                  </a:lnTo>
                  <a:lnTo>
                    <a:pt x="84" y="130"/>
                  </a:lnTo>
                  <a:lnTo>
                    <a:pt x="86" y="134"/>
                  </a:lnTo>
                  <a:lnTo>
                    <a:pt x="89" y="137"/>
                  </a:lnTo>
                  <a:lnTo>
                    <a:pt x="94" y="144"/>
                  </a:lnTo>
                  <a:lnTo>
                    <a:pt x="99" y="154"/>
                  </a:lnTo>
                  <a:lnTo>
                    <a:pt x="105" y="164"/>
                  </a:lnTo>
                  <a:lnTo>
                    <a:pt x="109" y="174"/>
                  </a:lnTo>
                  <a:lnTo>
                    <a:pt x="114" y="182"/>
                  </a:lnTo>
                  <a:lnTo>
                    <a:pt x="116" y="188"/>
                  </a:lnTo>
                  <a:lnTo>
                    <a:pt x="118" y="190"/>
                  </a:lnTo>
                  <a:lnTo>
                    <a:pt x="120" y="190"/>
                  </a:lnTo>
                  <a:lnTo>
                    <a:pt x="124" y="189"/>
                  </a:lnTo>
                  <a:lnTo>
                    <a:pt x="127" y="188"/>
                  </a:lnTo>
                  <a:lnTo>
                    <a:pt x="130" y="188"/>
                  </a:lnTo>
                  <a:lnTo>
                    <a:pt x="135" y="188"/>
                  </a:lnTo>
                  <a:lnTo>
                    <a:pt x="138" y="188"/>
                  </a:lnTo>
                  <a:lnTo>
                    <a:pt x="141" y="189"/>
                  </a:lnTo>
                  <a:lnTo>
                    <a:pt x="145" y="190"/>
                  </a:lnTo>
                  <a:lnTo>
                    <a:pt x="149" y="193"/>
                  </a:lnTo>
                  <a:lnTo>
                    <a:pt x="154" y="195"/>
                  </a:lnTo>
                  <a:lnTo>
                    <a:pt x="159" y="198"/>
                  </a:lnTo>
                  <a:lnTo>
                    <a:pt x="164" y="202"/>
                  </a:lnTo>
                  <a:lnTo>
                    <a:pt x="168" y="205"/>
                  </a:lnTo>
                  <a:lnTo>
                    <a:pt x="171" y="208"/>
                  </a:lnTo>
                  <a:lnTo>
                    <a:pt x="174" y="212"/>
                  </a:lnTo>
                  <a:lnTo>
                    <a:pt x="174" y="214"/>
                  </a:lnTo>
                  <a:lnTo>
                    <a:pt x="171" y="216"/>
                  </a:lnTo>
                  <a:lnTo>
                    <a:pt x="168" y="217"/>
                  </a:lnTo>
                  <a:lnTo>
                    <a:pt x="162" y="218"/>
                  </a:lnTo>
                  <a:lnTo>
                    <a:pt x="157" y="220"/>
                  </a:lnTo>
                  <a:lnTo>
                    <a:pt x="150" y="220"/>
                  </a:lnTo>
                  <a:lnTo>
                    <a:pt x="144" y="220"/>
                  </a:lnTo>
                  <a:lnTo>
                    <a:pt x="138" y="218"/>
                  </a:lnTo>
                  <a:lnTo>
                    <a:pt x="132" y="217"/>
                  </a:lnTo>
                  <a:lnTo>
                    <a:pt x="128" y="216"/>
                  </a:lnTo>
                  <a:lnTo>
                    <a:pt x="125" y="215"/>
                  </a:lnTo>
                  <a:lnTo>
                    <a:pt x="123" y="214"/>
                  </a:lnTo>
                  <a:lnTo>
                    <a:pt x="120" y="214"/>
                  </a:lnTo>
                  <a:lnTo>
                    <a:pt x="118" y="213"/>
                  </a:lnTo>
                  <a:lnTo>
                    <a:pt x="117" y="214"/>
                  </a:lnTo>
                  <a:lnTo>
                    <a:pt x="116" y="214"/>
                  </a:lnTo>
                  <a:lnTo>
                    <a:pt x="113" y="213"/>
                  </a:lnTo>
                  <a:lnTo>
                    <a:pt x="106" y="208"/>
                  </a:lnTo>
                  <a:lnTo>
                    <a:pt x="98" y="201"/>
                  </a:lnTo>
                  <a:lnTo>
                    <a:pt x="89" y="192"/>
                  </a:lnTo>
                  <a:lnTo>
                    <a:pt x="79" y="182"/>
                  </a:lnTo>
                  <a:lnTo>
                    <a:pt x="70" y="171"/>
                  </a:lnTo>
                  <a:lnTo>
                    <a:pt x="63" y="164"/>
                  </a:lnTo>
                  <a:lnTo>
                    <a:pt x="57" y="158"/>
                  </a:lnTo>
                  <a:lnTo>
                    <a:pt x="52" y="152"/>
                  </a:lnTo>
                  <a:lnTo>
                    <a:pt x="46" y="146"/>
                  </a:lnTo>
                  <a:lnTo>
                    <a:pt x="39" y="138"/>
                  </a:lnTo>
                  <a:lnTo>
                    <a:pt x="32" y="129"/>
                  </a:lnTo>
                  <a:lnTo>
                    <a:pt x="25" y="119"/>
                  </a:lnTo>
                  <a:lnTo>
                    <a:pt x="18" y="109"/>
                  </a:lnTo>
                  <a:lnTo>
                    <a:pt x="14" y="99"/>
                  </a:lnTo>
                  <a:lnTo>
                    <a:pt x="9" y="88"/>
                  </a:lnTo>
                  <a:lnTo>
                    <a:pt x="7" y="77"/>
                  </a:lnTo>
                  <a:lnTo>
                    <a:pt x="5" y="64"/>
                  </a:lnTo>
                  <a:lnTo>
                    <a:pt x="3" y="52"/>
                  </a:lnTo>
                  <a:lnTo>
                    <a:pt x="2" y="40"/>
                  </a:lnTo>
                  <a:lnTo>
                    <a:pt x="1" y="27"/>
                  </a:lnTo>
                  <a:lnTo>
                    <a:pt x="0" y="17"/>
                  </a:lnTo>
                  <a:lnTo>
                    <a:pt x="0" y="10"/>
                  </a:lnTo>
                  <a:lnTo>
                    <a:pt x="1" y="4"/>
                  </a:lnTo>
                  <a:lnTo>
                    <a:pt x="2" y="1"/>
                  </a:lnTo>
                  <a:lnTo>
                    <a:pt x="4" y="0"/>
                  </a:lnTo>
                  <a:lnTo>
                    <a:pt x="6" y="1"/>
                  </a:lnTo>
                  <a:lnTo>
                    <a:pt x="8" y="2"/>
                  </a:lnTo>
                  <a:lnTo>
                    <a:pt x="11" y="4"/>
                  </a:lnTo>
                  <a:lnTo>
                    <a:pt x="13" y="5"/>
                  </a:lnTo>
                  <a:lnTo>
                    <a:pt x="15" y="6"/>
                  </a:lnTo>
                  <a:lnTo>
                    <a:pt x="16" y="6"/>
                  </a:lnTo>
                  <a:lnTo>
                    <a:pt x="46" y="18"/>
                  </a:lnTo>
                </a:path>
              </a:pathLst>
            </a:custGeom>
            <a:solidFill>
              <a:srgbClr val="4C4C4C"/>
            </a:solidFill>
            <a:ln w="9525" cap="rnd">
              <a:noFill/>
              <a:round/>
              <a:headEnd/>
              <a:tailEnd/>
            </a:ln>
          </p:spPr>
          <p:txBody>
            <a:bodyPr/>
            <a:lstStyle/>
            <a:p>
              <a:endParaRPr lang="ar-SA"/>
            </a:p>
          </p:txBody>
        </p:sp>
        <p:sp>
          <p:nvSpPr>
            <p:cNvPr id="32826" name="Freeform 87"/>
            <p:cNvSpPr>
              <a:spLocks/>
            </p:cNvSpPr>
            <p:nvPr/>
          </p:nvSpPr>
          <p:spPr bwMode="auto">
            <a:xfrm>
              <a:off x="2340" y="1270"/>
              <a:ext cx="312" cy="451"/>
            </a:xfrm>
            <a:custGeom>
              <a:avLst/>
              <a:gdLst>
                <a:gd name="T0" fmla="*/ 311 w 312"/>
                <a:gd name="T1" fmla="*/ 450 h 451"/>
                <a:gd name="T2" fmla="*/ 311 w 312"/>
                <a:gd name="T3" fmla="*/ 148 h 451"/>
                <a:gd name="T4" fmla="*/ 0 w 312"/>
                <a:gd name="T5" fmla="*/ 0 h 451"/>
                <a:gd name="T6" fmla="*/ 0 w 312"/>
                <a:gd name="T7" fmla="*/ 281 h 451"/>
                <a:gd name="T8" fmla="*/ 311 w 312"/>
                <a:gd name="T9" fmla="*/ 450 h 451"/>
                <a:gd name="T10" fmla="*/ 0 60000 65536"/>
                <a:gd name="T11" fmla="*/ 0 60000 65536"/>
                <a:gd name="T12" fmla="*/ 0 60000 65536"/>
                <a:gd name="T13" fmla="*/ 0 60000 65536"/>
                <a:gd name="T14" fmla="*/ 0 60000 65536"/>
                <a:gd name="T15" fmla="*/ 0 w 312"/>
                <a:gd name="T16" fmla="*/ 0 h 451"/>
                <a:gd name="T17" fmla="*/ 312 w 312"/>
                <a:gd name="T18" fmla="*/ 451 h 451"/>
              </a:gdLst>
              <a:ahLst/>
              <a:cxnLst>
                <a:cxn ang="T10">
                  <a:pos x="T0" y="T1"/>
                </a:cxn>
                <a:cxn ang="T11">
                  <a:pos x="T2" y="T3"/>
                </a:cxn>
                <a:cxn ang="T12">
                  <a:pos x="T4" y="T5"/>
                </a:cxn>
                <a:cxn ang="T13">
                  <a:pos x="T6" y="T7"/>
                </a:cxn>
                <a:cxn ang="T14">
                  <a:pos x="T8" y="T9"/>
                </a:cxn>
              </a:cxnLst>
              <a:rect l="T15" t="T16" r="T17" b="T18"/>
              <a:pathLst>
                <a:path w="312" h="451">
                  <a:moveTo>
                    <a:pt x="311" y="450"/>
                  </a:moveTo>
                  <a:lnTo>
                    <a:pt x="311" y="148"/>
                  </a:lnTo>
                  <a:lnTo>
                    <a:pt x="0" y="0"/>
                  </a:lnTo>
                  <a:lnTo>
                    <a:pt x="0" y="281"/>
                  </a:lnTo>
                  <a:lnTo>
                    <a:pt x="311" y="450"/>
                  </a:lnTo>
                </a:path>
              </a:pathLst>
            </a:custGeom>
            <a:solidFill>
              <a:srgbClr val="CC9900"/>
            </a:solidFill>
            <a:ln w="9525" cap="rnd">
              <a:noFill/>
              <a:round/>
              <a:headEnd/>
              <a:tailEnd/>
            </a:ln>
          </p:spPr>
          <p:txBody>
            <a:bodyPr/>
            <a:lstStyle/>
            <a:p>
              <a:endParaRPr lang="ar-SA"/>
            </a:p>
          </p:txBody>
        </p:sp>
        <p:sp>
          <p:nvSpPr>
            <p:cNvPr id="32827" name="Freeform 88"/>
            <p:cNvSpPr>
              <a:spLocks/>
            </p:cNvSpPr>
            <p:nvPr/>
          </p:nvSpPr>
          <p:spPr bwMode="auto">
            <a:xfrm>
              <a:off x="2553" y="1111"/>
              <a:ext cx="252" cy="107"/>
            </a:xfrm>
            <a:custGeom>
              <a:avLst/>
              <a:gdLst>
                <a:gd name="T0" fmla="*/ 251 w 252"/>
                <a:gd name="T1" fmla="*/ 18 h 107"/>
                <a:gd name="T2" fmla="*/ 87 w 252"/>
                <a:gd name="T3" fmla="*/ 106 h 107"/>
                <a:gd name="T4" fmla="*/ 0 w 252"/>
                <a:gd name="T5" fmla="*/ 87 h 107"/>
                <a:gd name="T6" fmla="*/ 163 w 252"/>
                <a:gd name="T7" fmla="*/ 0 h 107"/>
                <a:gd name="T8" fmla="*/ 251 w 252"/>
                <a:gd name="T9" fmla="*/ 18 h 107"/>
                <a:gd name="T10" fmla="*/ 0 60000 65536"/>
                <a:gd name="T11" fmla="*/ 0 60000 65536"/>
                <a:gd name="T12" fmla="*/ 0 60000 65536"/>
                <a:gd name="T13" fmla="*/ 0 60000 65536"/>
                <a:gd name="T14" fmla="*/ 0 60000 65536"/>
                <a:gd name="T15" fmla="*/ 0 w 252"/>
                <a:gd name="T16" fmla="*/ 0 h 107"/>
                <a:gd name="T17" fmla="*/ 252 w 252"/>
                <a:gd name="T18" fmla="*/ 107 h 107"/>
              </a:gdLst>
              <a:ahLst/>
              <a:cxnLst>
                <a:cxn ang="T10">
                  <a:pos x="T0" y="T1"/>
                </a:cxn>
                <a:cxn ang="T11">
                  <a:pos x="T2" y="T3"/>
                </a:cxn>
                <a:cxn ang="T12">
                  <a:pos x="T4" y="T5"/>
                </a:cxn>
                <a:cxn ang="T13">
                  <a:pos x="T6" y="T7"/>
                </a:cxn>
                <a:cxn ang="T14">
                  <a:pos x="T8" y="T9"/>
                </a:cxn>
              </a:cxnLst>
              <a:rect l="T15" t="T16" r="T17" b="T18"/>
              <a:pathLst>
                <a:path w="252" h="107">
                  <a:moveTo>
                    <a:pt x="251" y="18"/>
                  </a:moveTo>
                  <a:lnTo>
                    <a:pt x="87" y="106"/>
                  </a:lnTo>
                  <a:lnTo>
                    <a:pt x="0" y="87"/>
                  </a:lnTo>
                  <a:lnTo>
                    <a:pt x="163" y="0"/>
                  </a:lnTo>
                  <a:lnTo>
                    <a:pt x="251" y="18"/>
                  </a:lnTo>
                </a:path>
              </a:pathLst>
            </a:custGeom>
            <a:solidFill>
              <a:srgbClr val="B2B2B2"/>
            </a:solidFill>
            <a:ln w="9525" cap="rnd">
              <a:noFill/>
              <a:round/>
              <a:headEnd/>
              <a:tailEnd/>
            </a:ln>
          </p:spPr>
          <p:txBody>
            <a:bodyPr/>
            <a:lstStyle/>
            <a:p>
              <a:endParaRPr lang="ar-SA"/>
            </a:p>
          </p:txBody>
        </p:sp>
        <p:sp>
          <p:nvSpPr>
            <p:cNvPr id="32828" name="Freeform 89"/>
            <p:cNvSpPr>
              <a:spLocks/>
            </p:cNvSpPr>
            <p:nvPr/>
          </p:nvSpPr>
          <p:spPr bwMode="auto">
            <a:xfrm>
              <a:off x="2442" y="894"/>
              <a:ext cx="279" cy="279"/>
            </a:xfrm>
            <a:custGeom>
              <a:avLst/>
              <a:gdLst>
                <a:gd name="T0" fmla="*/ 58 w 279"/>
                <a:gd name="T1" fmla="*/ 26 h 279"/>
                <a:gd name="T2" fmla="*/ 65 w 279"/>
                <a:gd name="T3" fmla="*/ 44 h 279"/>
                <a:gd name="T4" fmla="*/ 78 w 279"/>
                <a:gd name="T5" fmla="*/ 71 h 279"/>
                <a:gd name="T6" fmla="*/ 89 w 279"/>
                <a:gd name="T7" fmla="*/ 97 h 279"/>
                <a:gd name="T8" fmla="*/ 96 w 279"/>
                <a:gd name="T9" fmla="*/ 115 h 279"/>
                <a:gd name="T10" fmla="*/ 102 w 279"/>
                <a:gd name="T11" fmla="*/ 135 h 279"/>
                <a:gd name="T12" fmla="*/ 111 w 279"/>
                <a:gd name="T13" fmla="*/ 155 h 279"/>
                <a:gd name="T14" fmla="*/ 119 w 279"/>
                <a:gd name="T15" fmla="*/ 169 h 279"/>
                <a:gd name="T16" fmla="*/ 130 w 279"/>
                <a:gd name="T17" fmla="*/ 175 h 279"/>
                <a:gd name="T18" fmla="*/ 157 w 279"/>
                <a:gd name="T19" fmla="*/ 194 h 279"/>
                <a:gd name="T20" fmla="*/ 188 w 279"/>
                <a:gd name="T21" fmla="*/ 220 h 279"/>
                <a:gd name="T22" fmla="*/ 211 w 279"/>
                <a:gd name="T23" fmla="*/ 239 h 279"/>
                <a:gd name="T24" fmla="*/ 215 w 279"/>
                <a:gd name="T25" fmla="*/ 241 h 279"/>
                <a:gd name="T26" fmla="*/ 219 w 279"/>
                <a:gd name="T27" fmla="*/ 240 h 279"/>
                <a:gd name="T28" fmla="*/ 225 w 279"/>
                <a:gd name="T29" fmla="*/ 240 h 279"/>
                <a:gd name="T30" fmla="*/ 233 w 279"/>
                <a:gd name="T31" fmla="*/ 240 h 279"/>
                <a:gd name="T32" fmla="*/ 242 w 279"/>
                <a:gd name="T33" fmla="*/ 243 h 279"/>
                <a:gd name="T34" fmla="*/ 253 w 279"/>
                <a:gd name="T35" fmla="*/ 249 h 279"/>
                <a:gd name="T36" fmla="*/ 265 w 279"/>
                <a:gd name="T37" fmla="*/ 256 h 279"/>
                <a:gd name="T38" fmla="*/ 274 w 279"/>
                <a:gd name="T39" fmla="*/ 264 h 279"/>
                <a:gd name="T40" fmla="*/ 278 w 279"/>
                <a:gd name="T41" fmla="*/ 272 h 279"/>
                <a:gd name="T42" fmla="*/ 272 w 279"/>
                <a:gd name="T43" fmla="*/ 276 h 279"/>
                <a:gd name="T44" fmla="*/ 261 w 279"/>
                <a:gd name="T45" fmla="*/ 278 h 279"/>
                <a:gd name="T46" fmla="*/ 246 w 279"/>
                <a:gd name="T47" fmla="*/ 276 h 279"/>
                <a:gd name="T48" fmla="*/ 231 w 279"/>
                <a:gd name="T49" fmla="*/ 272 h 279"/>
                <a:gd name="T50" fmla="*/ 221 w 279"/>
                <a:gd name="T51" fmla="*/ 269 h 279"/>
                <a:gd name="T52" fmla="*/ 214 w 279"/>
                <a:gd name="T53" fmla="*/ 266 h 279"/>
                <a:gd name="T54" fmla="*/ 209 w 279"/>
                <a:gd name="T55" fmla="*/ 265 h 279"/>
                <a:gd name="T56" fmla="*/ 203 w 279"/>
                <a:gd name="T57" fmla="*/ 265 h 279"/>
                <a:gd name="T58" fmla="*/ 184 w 279"/>
                <a:gd name="T59" fmla="*/ 260 h 279"/>
                <a:gd name="T60" fmla="*/ 159 w 279"/>
                <a:gd name="T61" fmla="*/ 249 h 279"/>
                <a:gd name="T62" fmla="*/ 136 w 279"/>
                <a:gd name="T63" fmla="*/ 236 h 279"/>
                <a:gd name="T64" fmla="*/ 119 w 279"/>
                <a:gd name="T65" fmla="*/ 225 h 279"/>
                <a:gd name="T66" fmla="*/ 99 w 279"/>
                <a:gd name="T67" fmla="*/ 207 h 279"/>
                <a:gd name="T68" fmla="*/ 77 w 279"/>
                <a:gd name="T69" fmla="*/ 184 h 279"/>
                <a:gd name="T70" fmla="*/ 58 w 279"/>
                <a:gd name="T71" fmla="*/ 157 h 279"/>
                <a:gd name="T72" fmla="*/ 42 w 279"/>
                <a:gd name="T73" fmla="*/ 128 h 279"/>
                <a:gd name="T74" fmla="*/ 25 w 279"/>
                <a:gd name="T75" fmla="*/ 93 h 279"/>
                <a:gd name="T76" fmla="*/ 11 w 279"/>
                <a:gd name="T77" fmla="*/ 56 h 279"/>
                <a:gd name="T78" fmla="*/ 1 w 279"/>
                <a:gd name="T79" fmla="*/ 28 h 279"/>
                <a:gd name="T80" fmla="*/ 1 w 279"/>
                <a:gd name="T81" fmla="*/ 14 h 279"/>
                <a:gd name="T82" fmla="*/ 3 w 279"/>
                <a:gd name="T83" fmla="*/ 7 h 279"/>
                <a:gd name="T84" fmla="*/ 8 w 279"/>
                <a:gd name="T85" fmla="*/ 4 h 279"/>
                <a:gd name="T86" fmla="*/ 14 w 279"/>
                <a:gd name="T87" fmla="*/ 2 h 279"/>
                <a:gd name="T88" fmla="*/ 55 w 279"/>
                <a:gd name="T89" fmla="*/ 24 h 27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79"/>
                <a:gd name="T136" fmla="*/ 0 h 279"/>
                <a:gd name="T137" fmla="*/ 279 w 279"/>
                <a:gd name="T138" fmla="*/ 279 h 27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79" h="279">
                  <a:moveTo>
                    <a:pt x="55" y="24"/>
                  </a:moveTo>
                  <a:lnTo>
                    <a:pt x="58" y="26"/>
                  </a:lnTo>
                  <a:lnTo>
                    <a:pt x="61" y="34"/>
                  </a:lnTo>
                  <a:lnTo>
                    <a:pt x="65" y="44"/>
                  </a:lnTo>
                  <a:lnTo>
                    <a:pt x="72" y="57"/>
                  </a:lnTo>
                  <a:lnTo>
                    <a:pt x="78" y="71"/>
                  </a:lnTo>
                  <a:lnTo>
                    <a:pt x="84" y="85"/>
                  </a:lnTo>
                  <a:lnTo>
                    <a:pt x="89" y="97"/>
                  </a:lnTo>
                  <a:lnTo>
                    <a:pt x="93" y="106"/>
                  </a:lnTo>
                  <a:lnTo>
                    <a:pt x="96" y="115"/>
                  </a:lnTo>
                  <a:lnTo>
                    <a:pt x="99" y="125"/>
                  </a:lnTo>
                  <a:lnTo>
                    <a:pt x="102" y="135"/>
                  </a:lnTo>
                  <a:lnTo>
                    <a:pt x="107" y="145"/>
                  </a:lnTo>
                  <a:lnTo>
                    <a:pt x="111" y="155"/>
                  </a:lnTo>
                  <a:lnTo>
                    <a:pt x="116" y="163"/>
                  </a:lnTo>
                  <a:lnTo>
                    <a:pt x="119" y="169"/>
                  </a:lnTo>
                  <a:lnTo>
                    <a:pt x="123" y="171"/>
                  </a:lnTo>
                  <a:lnTo>
                    <a:pt x="130" y="175"/>
                  </a:lnTo>
                  <a:lnTo>
                    <a:pt x="141" y="183"/>
                  </a:lnTo>
                  <a:lnTo>
                    <a:pt x="157" y="194"/>
                  </a:lnTo>
                  <a:lnTo>
                    <a:pt x="173" y="207"/>
                  </a:lnTo>
                  <a:lnTo>
                    <a:pt x="188" y="220"/>
                  </a:lnTo>
                  <a:lnTo>
                    <a:pt x="202" y="231"/>
                  </a:lnTo>
                  <a:lnTo>
                    <a:pt x="211" y="239"/>
                  </a:lnTo>
                  <a:lnTo>
                    <a:pt x="215" y="241"/>
                  </a:lnTo>
                  <a:lnTo>
                    <a:pt x="216" y="241"/>
                  </a:lnTo>
                  <a:lnTo>
                    <a:pt x="219" y="240"/>
                  </a:lnTo>
                  <a:lnTo>
                    <a:pt x="222" y="240"/>
                  </a:lnTo>
                  <a:lnTo>
                    <a:pt x="225" y="240"/>
                  </a:lnTo>
                  <a:lnTo>
                    <a:pt x="229" y="240"/>
                  </a:lnTo>
                  <a:lnTo>
                    <a:pt x="233" y="240"/>
                  </a:lnTo>
                  <a:lnTo>
                    <a:pt x="237" y="241"/>
                  </a:lnTo>
                  <a:lnTo>
                    <a:pt x="242" y="243"/>
                  </a:lnTo>
                  <a:lnTo>
                    <a:pt x="247" y="246"/>
                  </a:lnTo>
                  <a:lnTo>
                    <a:pt x="253" y="249"/>
                  </a:lnTo>
                  <a:lnTo>
                    <a:pt x="260" y="253"/>
                  </a:lnTo>
                  <a:lnTo>
                    <a:pt x="265" y="256"/>
                  </a:lnTo>
                  <a:lnTo>
                    <a:pt x="271" y="261"/>
                  </a:lnTo>
                  <a:lnTo>
                    <a:pt x="274" y="264"/>
                  </a:lnTo>
                  <a:lnTo>
                    <a:pt x="278" y="269"/>
                  </a:lnTo>
                  <a:lnTo>
                    <a:pt x="278" y="272"/>
                  </a:lnTo>
                  <a:lnTo>
                    <a:pt x="275" y="274"/>
                  </a:lnTo>
                  <a:lnTo>
                    <a:pt x="272" y="276"/>
                  </a:lnTo>
                  <a:lnTo>
                    <a:pt x="267" y="278"/>
                  </a:lnTo>
                  <a:lnTo>
                    <a:pt x="261" y="278"/>
                  </a:lnTo>
                  <a:lnTo>
                    <a:pt x="254" y="278"/>
                  </a:lnTo>
                  <a:lnTo>
                    <a:pt x="246" y="276"/>
                  </a:lnTo>
                  <a:lnTo>
                    <a:pt x="238" y="274"/>
                  </a:lnTo>
                  <a:lnTo>
                    <a:pt x="231" y="272"/>
                  </a:lnTo>
                  <a:lnTo>
                    <a:pt x="225" y="270"/>
                  </a:lnTo>
                  <a:lnTo>
                    <a:pt x="221" y="269"/>
                  </a:lnTo>
                  <a:lnTo>
                    <a:pt x="216" y="266"/>
                  </a:lnTo>
                  <a:lnTo>
                    <a:pt x="214" y="266"/>
                  </a:lnTo>
                  <a:lnTo>
                    <a:pt x="211" y="265"/>
                  </a:lnTo>
                  <a:lnTo>
                    <a:pt x="209" y="265"/>
                  </a:lnTo>
                  <a:lnTo>
                    <a:pt x="207" y="266"/>
                  </a:lnTo>
                  <a:lnTo>
                    <a:pt x="203" y="265"/>
                  </a:lnTo>
                  <a:lnTo>
                    <a:pt x="195" y="263"/>
                  </a:lnTo>
                  <a:lnTo>
                    <a:pt x="184" y="260"/>
                  </a:lnTo>
                  <a:lnTo>
                    <a:pt x="173" y="254"/>
                  </a:lnTo>
                  <a:lnTo>
                    <a:pt x="159" y="249"/>
                  </a:lnTo>
                  <a:lnTo>
                    <a:pt x="147" y="242"/>
                  </a:lnTo>
                  <a:lnTo>
                    <a:pt x="136" y="236"/>
                  </a:lnTo>
                  <a:lnTo>
                    <a:pt x="127" y="231"/>
                  </a:lnTo>
                  <a:lnTo>
                    <a:pt x="119" y="225"/>
                  </a:lnTo>
                  <a:lnTo>
                    <a:pt x="110" y="216"/>
                  </a:lnTo>
                  <a:lnTo>
                    <a:pt x="99" y="207"/>
                  </a:lnTo>
                  <a:lnTo>
                    <a:pt x="88" y="196"/>
                  </a:lnTo>
                  <a:lnTo>
                    <a:pt x="77" y="184"/>
                  </a:lnTo>
                  <a:lnTo>
                    <a:pt x="66" y="171"/>
                  </a:lnTo>
                  <a:lnTo>
                    <a:pt x="58" y="157"/>
                  </a:lnTo>
                  <a:lnTo>
                    <a:pt x="50" y="144"/>
                  </a:lnTo>
                  <a:lnTo>
                    <a:pt x="42" y="128"/>
                  </a:lnTo>
                  <a:lnTo>
                    <a:pt x="34" y="112"/>
                  </a:lnTo>
                  <a:lnTo>
                    <a:pt x="25" y="93"/>
                  </a:lnTo>
                  <a:lnTo>
                    <a:pt x="17" y="74"/>
                  </a:lnTo>
                  <a:lnTo>
                    <a:pt x="11" y="56"/>
                  </a:lnTo>
                  <a:lnTo>
                    <a:pt x="5" y="41"/>
                  </a:lnTo>
                  <a:lnTo>
                    <a:pt x="1" y="28"/>
                  </a:lnTo>
                  <a:lnTo>
                    <a:pt x="0" y="20"/>
                  </a:lnTo>
                  <a:lnTo>
                    <a:pt x="1" y="14"/>
                  </a:lnTo>
                  <a:lnTo>
                    <a:pt x="2" y="11"/>
                  </a:lnTo>
                  <a:lnTo>
                    <a:pt x="3" y="7"/>
                  </a:lnTo>
                  <a:lnTo>
                    <a:pt x="5" y="5"/>
                  </a:lnTo>
                  <a:lnTo>
                    <a:pt x="8" y="4"/>
                  </a:lnTo>
                  <a:lnTo>
                    <a:pt x="11" y="3"/>
                  </a:lnTo>
                  <a:lnTo>
                    <a:pt x="14" y="2"/>
                  </a:lnTo>
                  <a:lnTo>
                    <a:pt x="17" y="0"/>
                  </a:lnTo>
                  <a:lnTo>
                    <a:pt x="55" y="24"/>
                  </a:lnTo>
                </a:path>
              </a:pathLst>
            </a:custGeom>
            <a:solidFill>
              <a:srgbClr val="CCCCFF"/>
            </a:solidFill>
            <a:ln w="9525" cap="rnd">
              <a:noFill/>
              <a:round/>
              <a:headEnd/>
              <a:tailEnd/>
            </a:ln>
          </p:spPr>
          <p:txBody>
            <a:bodyPr/>
            <a:lstStyle/>
            <a:p>
              <a:endParaRPr lang="ar-SA"/>
            </a:p>
          </p:txBody>
        </p:sp>
        <p:sp>
          <p:nvSpPr>
            <p:cNvPr id="32829" name="Freeform 90"/>
            <p:cNvSpPr>
              <a:spLocks/>
            </p:cNvSpPr>
            <p:nvPr/>
          </p:nvSpPr>
          <p:spPr bwMode="auto">
            <a:xfrm>
              <a:off x="2569" y="913"/>
              <a:ext cx="176" cy="226"/>
            </a:xfrm>
            <a:custGeom>
              <a:avLst/>
              <a:gdLst>
                <a:gd name="T0" fmla="*/ 47 w 176"/>
                <a:gd name="T1" fmla="*/ 21 h 226"/>
                <a:gd name="T2" fmla="*/ 51 w 176"/>
                <a:gd name="T3" fmla="*/ 33 h 226"/>
                <a:gd name="T4" fmla="*/ 56 w 176"/>
                <a:gd name="T5" fmla="*/ 51 h 226"/>
                <a:gd name="T6" fmla="*/ 61 w 176"/>
                <a:gd name="T7" fmla="*/ 69 h 226"/>
                <a:gd name="T8" fmla="*/ 63 w 176"/>
                <a:gd name="T9" fmla="*/ 82 h 226"/>
                <a:gd name="T10" fmla="*/ 69 w 176"/>
                <a:gd name="T11" fmla="*/ 101 h 226"/>
                <a:gd name="T12" fmla="*/ 76 w 176"/>
                <a:gd name="T13" fmla="*/ 121 h 226"/>
                <a:gd name="T14" fmla="*/ 84 w 176"/>
                <a:gd name="T15" fmla="*/ 135 h 226"/>
                <a:gd name="T16" fmla="*/ 90 w 176"/>
                <a:gd name="T17" fmla="*/ 142 h 226"/>
                <a:gd name="T18" fmla="*/ 100 w 176"/>
                <a:gd name="T19" fmla="*/ 158 h 226"/>
                <a:gd name="T20" fmla="*/ 110 w 176"/>
                <a:gd name="T21" fmla="*/ 178 h 226"/>
                <a:gd name="T22" fmla="*/ 117 w 176"/>
                <a:gd name="T23" fmla="*/ 192 h 226"/>
                <a:gd name="T24" fmla="*/ 119 w 176"/>
                <a:gd name="T25" fmla="*/ 194 h 226"/>
                <a:gd name="T26" fmla="*/ 124 w 176"/>
                <a:gd name="T27" fmla="*/ 193 h 226"/>
                <a:gd name="T28" fmla="*/ 131 w 176"/>
                <a:gd name="T29" fmla="*/ 193 h 226"/>
                <a:gd name="T30" fmla="*/ 139 w 176"/>
                <a:gd name="T31" fmla="*/ 193 h 226"/>
                <a:gd name="T32" fmla="*/ 146 w 176"/>
                <a:gd name="T33" fmla="*/ 196 h 226"/>
                <a:gd name="T34" fmla="*/ 154 w 176"/>
                <a:gd name="T35" fmla="*/ 200 h 226"/>
                <a:gd name="T36" fmla="*/ 164 w 176"/>
                <a:gd name="T37" fmla="*/ 207 h 226"/>
                <a:gd name="T38" fmla="*/ 172 w 176"/>
                <a:gd name="T39" fmla="*/ 213 h 226"/>
                <a:gd name="T40" fmla="*/ 175 w 176"/>
                <a:gd name="T41" fmla="*/ 219 h 226"/>
                <a:gd name="T42" fmla="*/ 169 w 176"/>
                <a:gd name="T43" fmla="*/ 222 h 226"/>
                <a:gd name="T44" fmla="*/ 158 w 176"/>
                <a:gd name="T45" fmla="*/ 225 h 226"/>
                <a:gd name="T46" fmla="*/ 144 w 176"/>
                <a:gd name="T47" fmla="*/ 223 h 226"/>
                <a:gd name="T48" fmla="*/ 133 w 176"/>
                <a:gd name="T49" fmla="*/ 221 h 226"/>
                <a:gd name="T50" fmla="*/ 125 w 176"/>
                <a:gd name="T51" fmla="*/ 219 h 226"/>
                <a:gd name="T52" fmla="*/ 120 w 176"/>
                <a:gd name="T53" fmla="*/ 218 h 226"/>
                <a:gd name="T54" fmla="*/ 118 w 176"/>
                <a:gd name="T55" fmla="*/ 218 h 226"/>
                <a:gd name="T56" fmla="*/ 113 w 176"/>
                <a:gd name="T57" fmla="*/ 217 h 226"/>
                <a:gd name="T58" fmla="*/ 99 w 176"/>
                <a:gd name="T59" fmla="*/ 204 h 226"/>
                <a:gd name="T60" fmla="*/ 80 w 176"/>
                <a:gd name="T61" fmla="*/ 186 h 226"/>
                <a:gd name="T62" fmla="*/ 63 w 176"/>
                <a:gd name="T63" fmla="*/ 169 h 226"/>
                <a:gd name="T64" fmla="*/ 52 w 176"/>
                <a:gd name="T65" fmla="*/ 158 h 226"/>
                <a:gd name="T66" fmla="*/ 39 w 176"/>
                <a:gd name="T67" fmla="*/ 142 h 226"/>
                <a:gd name="T68" fmla="*/ 25 w 176"/>
                <a:gd name="T69" fmla="*/ 124 h 226"/>
                <a:gd name="T70" fmla="*/ 13 w 176"/>
                <a:gd name="T71" fmla="*/ 103 h 226"/>
                <a:gd name="T72" fmla="*/ 7 w 176"/>
                <a:gd name="T73" fmla="*/ 82 h 226"/>
                <a:gd name="T74" fmla="*/ 3 w 176"/>
                <a:gd name="T75" fmla="*/ 56 h 226"/>
                <a:gd name="T76" fmla="*/ 1 w 176"/>
                <a:gd name="T77" fmla="*/ 33 h 226"/>
                <a:gd name="T78" fmla="*/ 1 w 176"/>
                <a:gd name="T79" fmla="*/ 14 h 226"/>
                <a:gd name="T80" fmla="*/ 3 w 176"/>
                <a:gd name="T81" fmla="*/ 5 h 226"/>
                <a:gd name="T82" fmla="*/ 8 w 176"/>
                <a:gd name="T83" fmla="*/ 2 h 226"/>
                <a:gd name="T84" fmla="*/ 15 w 176"/>
                <a:gd name="T85" fmla="*/ 1 h 226"/>
                <a:gd name="T86" fmla="*/ 22 w 176"/>
                <a:gd name="T87" fmla="*/ 1 h 226"/>
                <a:gd name="T88" fmla="*/ 46 w 176"/>
                <a:gd name="T89" fmla="*/ 20 h 22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6"/>
                <a:gd name="T136" fmla="*/ 0 h 226"/>
                <a:gd name="T137" fmla="*/ 176 w 176"/>
                <a:gd name="T138" fmla="*/ 226 h 22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6" h="226">
                  <a:moveTo>
                    <a:pt x="46" y="20"/>
                  </a:moveTo>
                  <a:lnTo>
                    <a:pt x="47" y="21"/>
                  </a:lnTo>
                  <a:lnTo>
                    <a:pt x="49" y="26"/>
                  </a:lnTo>
                  <a:lnTo>
                    <a:pt x="51" y="33"/>
                  </a:lnTo>
                  <a:lnTo>
                    <a:pt x="54" y="42"/>
                  </a:lnTo>
                  <a:lnTo>
                    <a:pt x="56" y="51"/>
                  </a:lnTo>
                  <a:lnTo>
                    <a:pt x="59" y="60"/>
                  </a:lnTo>
                  <a:lnTo>
                    <a:pt x="61" y="69"/>
                  </a:lnTo>
                  <a:lnTo>
                    <a:pt x="62" y="75"/>
                  </a:lnTo>
                  <a:lnTo>
                    <a:pt x="63" y="82"/>
                  </a:lnTo>
                  <a:lnTo>
                    <a:pt x="65" y="91"/>
                  </a:lnTo>
                  <a:lnTo>
                    <a:pt x="69" y="101"/>
                  </a:lnTo>
                  <a:lnTo>
                    <a:pt x="72" y="111"/>
                  </a:lnTo>
                  <a:lnTo>
                    <a:pt x="76" y="121"/>
                  </a:lnTo>
                  <a:lnTo>
                    <a:pt x="80" y="129"/>
                  </a:lnTo>
                  <a:lnTo>
                    <a:pt x="84" y="135"/>
                  </a:lnTo>
                  <a:lnTo>
                    <a:pt x="86" y="138"/>
                  </a:lnTo>
                  <a:lnTo>
                    <a:pt x="90" y="142"/>
                  </a:lnTo>
                  <a:lnTo>
                    <a:pt x="94" y="149"/>
                  </a:lnTo>
                  <a:lnTo>
                    <a:pt x="100" y="158"/>
                  </a:lnTo>
                  <a:lnTo>
                    <a:pt x="105" y="168"/>
                  </a:lnTo>
                  <a:lnTo>
                    <a:pt x="110" y="178"/>
                  </a:lnTo>
                  <a:lnTo>
                    <a:pt x="114" y="187"/>
                  </a:lnTo>
                  <a:lnTo>
                    <a:pt x="117" y="192"/>
                  </a:lnTo>
                  <a:lnTo>
                    <a:pt x="118" y="194"/>
                  </a:lnTo>
                  <a:lnTo>
                    <a:pt x="119" y="194"/>
                  </a:lnTo>
                  <a:lnTo>
                    <a:pt x="121" y="194"/>
                  </a:lnTo>
                  <a:lnTo>
                    <a:pt x="124" y="193"/>
                  </a:lnTo>
                  <a:lnTo>
                    <a:pt x="128" y="193"/>
                  </a:lnTo>
                  <a:lnTo>
                    <a:pt x="131" y="193"/>
                  </a:lnTo>
                  <a:lnTo>
                    <a:pt x="135" y="192"/>
                  </a:lnTo>
                  <a:lnTo>
                    <a:pt x="139" y="193"/>
                  </a:lnTo>
                  <a:lnTo>
                    <a:pt x="142" y="193"/>
                  </a:lnTo>
                  <a:lnTo>
                    <a:pt x="146" y="196"/>
                  </a:lnTo>
                  <a:lnTo>
                    <a:pt x="150" y="197"/>
                  </a:lnTo>
                  <a:lnTo>
                    <a:pt x="154" y="200"/>
                  </a:lnTo>
                  <a:lnTo>
                    <a:pt x="160" y="203"/>
                  </a:lnTo>
                  <a:lnTo>
                    <a:pt x="164" y="207"/>
                  </a:lnTo>
                  <a:lnTo>
                    <a:pt x="169" y="210"/>
                  </a:lnTo>
                  <a:lnTo>
                    <a:pt x="172" y="213"/>
                  </a:lnTo>
                  <a:lnTo>
                    <a:pt x="175" y="217"/>
                  </a:lnTo>
                  <a:lnTo>
                    <a:pt x="175" y="219"/>
                  </a:lnTo>
                  <a:lnTo>
                    <a:pt x="172" y="220"/>
                  </a:lnTo>
                  <a:lnTo>
                    <a:pt x="169" y="222"/>
                  </a:lnTo>
                  <a:lnTo>
                    <a:pt x="163" y="223"/>
                  </a:lnTo>
                  <a:lnTo>
                    <a:pt x="158" y="225"/>
                  </a:lnTo>
                  <a:lnTo>
                    <a:pt x="151" y="225"/>
                  </a:lnTo>
                  <a:lnTo>
                    <a:pt x="144" y="223"/>
                  </a:lnTo>
                  <a:lnTo>
                    <a:pt x="139" y="223"/>
                  </a:lnTo>
                  <a:lnTo>
                    <a:pt x="133" y="221"/>
                  </a:lnTo>
                  <a:lnTo>
                    <a:pt x="129" y="220"/>
                  </a:lnTo>
                  <a:lnTo>
                    <a:pt x="125" y="219"/>
                  </a:lnTo>
                  <a:lnTo>
                    <a:pt x="122" y="219"/>
                  </a:lnTo>
                  <a:lnTo>
                    <a:pt x="120" y="218"/>
                  </a:lnTo>
                  <a:lnTo>
                    <a:pt x="119" y="218"/>
                  </a:lnTo>
                  <a:lnTo>
                    <a:pt x="118" y="218"/>
                  </a:lnTo>
                  <a:lnTo>
                    <a:pt x="115" y="219"/>
                  </a:lnTo>
                  <a:lnTo>
                    <a:pt x="113" y="217"/>
                  </a:lnTo>
                  <a:lnTo>
                    <a:pt x="107" y="212"/>
                  </a:lnTo>
                  <a:lnTo>
                    <a:pt x="99" y="204"/>
                  </a:lnTo>
                  <a:lnTo>
                    <a:pt x="90" y="196"/>
                  </a:lnTo>
                  <a:lnTo>
                    <a:pt x="80" y="186"/>
                  </a:lnTo>
                  <a:lnTo>
                    <a:pt x="71" y="177"/>
                  </a:lnTo>
                  <a:lnTo>
                    <a:pt x="63" y="169"/>
                  </a:lnTo>
                  <a:lnTo>
                    <a:pt x="57" y="162"/>
                  </a:lnTo>
                  <a:lnTo>
                    <a:pt x="52" y="158"/>
                  </a:lnTo>
                  <a:lnTo>
                    <a:pt x="46" y="150"/>
                  </a:lnTo>
                  <a:lnTo>
                    <a:pt x="39" y="142"/>
                  </a:lnTo>
                  <a:lnTo>
                    <a:pt x="32" y="133"/>
                  </a:lnTo>
                  <a:lnTo>
                    <a:pt x="25" y="124"/>
                  </a:lnTo>
                  <a:lnTo>
                    <a:pt x="18" y="113"/>
                  </a:lnTo>
                  <a:lnTo>
                    <a:pt x="13" y="103"/>
                  </a:lnTo>
                  <a:lnTo>
                    <a:pt x="10" y="93"/>
                  </a:lnTo>
                  <a:lnTo>
                    <a:pt x="7" y="82"/>
                  </a:lnTo>
                  <a:lnTo>
                    <a:pt x="5" y="70"/>
                  </a:lnTo>
                  <a:lnTo>
                    <a:pt x="3" y="56"/>
                  </a:lnTo>
                  <a:lnTo>
                    <a:pt x="2" y="44"/>
                  </a:lnTo>
                  <a:lnTo>
                    <a:pt x="1" y="33"/>
                  </a:lnTo>
                  <a:lnTo>
                    <a:pt x="0" y="23"/>
                  </a:lnTo>
                  <a:lnTo>
                    <a:pt x="1" y="14"/>
                  </a:lnTo>
                  <a:lnTo>
                    <a:pt x="1" y="8"/>
                  </a:lnTo>
                  <a:lnTo>
                    <a:pt x="3" y="5"/>
                  </a:lnTo>
                  <a:lnTo>
                    <a:pt x="5" y="3"/>
                  </a:lnTo>
                  <a:lnTo>
                    <a:pt x="8" y="2"/>
                  </a:lnTo>
                  <a:lnTo>
                    <a:pt x="12" y="1"/>
                  </a:lnTo>
                  <a:lnTo>
                    <a:pt x="15" y="1"/>
                  </a:lnTo>
                  <a:lnTo>
                    <a:pt x="18" y="1"/>
                  </a:lnTo>
                  <a:lnTo>
                    <a:pt x="22" y="1"/>
                  </a:lnTo>
                  <a:lnTo>
                    <a:pt x="24" y="0"/>
                  </a:lnTo>
                  <a:lnTo>
                    <a:pt x="46" y="20"/>
                  </a:lnTo>
                </a:path>
              </a:pathLst>
            </a:custGeom>
            <a:solidFill>
              <a:srgbClr val="CCCCFF"/>
            </a:solidFill>
            <a:ln w="9525" cap="rnd">
              <a:noFill/>
              <a:round/>
              <a:headEnd/>
              <a:tailEnd/>
            </a:ln>
          </p:spPr>
          <p:txBody>
            <a:bodyPr/>
            <a:lstStyle/>
            <a:p>
              <a:endParaRPr lang="ar-SA"/>
            </a:p>
          </p:txBody>
        </p:sp>
        <p:sp>
          <p:nvSpPr>
            <p:cNvPr id="32830" name="Freeform 91"/>
            <p:cNvSpPr>
              <a:spLocks/>
            </p:cNvSpPr>
            <p:nvPr/>
          </p:nvSpPr>
          <p:spPr bwMode="auto">
            <a:xfrm>
              <a:off x="2693" y="1152"/>
              <a:ext cx="250" cy="120"/>
            </a:xfrm>
            <a:custGeom>
              <a:avLst/>
              <a:gdLst>
                <a:gd name="T0" fmla="*/ 0 w 250"/>
                <a:gd name="T1" fmla="*/ 0 h 120"/>
                <a:gd name="T2" fmla="*/ 0 w 250"/>
                <a:gd name="T3" fmla="*/ 65 h 120"/>
                <a:gd name="T4" fmla="*/ 249 w 250"/>
                <a:gd name="T5" fmla="*/ 119 h 120"/>
                <a:gd name="T6" fmla="*/ 249 w 250"/>
                <a:gd name="T7" fmla="*/ 53 h 120"/>
                <a:gd name="T8" fmla="*/ 0 w 250"/>
                <a:gd name="T9" fmla="*/ 0 h 120"/>
                <a:gd name="T10" fmla="*/ 0 60000 65536"/>
                <a:gd name="T11" fmla="*/ 0 60000 65536"/>
                <a:gd name="T12" fmla="*/ 0 60000 65536"/>
                <a:gd name="T13" fmla="*/ 0 60000 65536"/>
                <a:gd name="T14" fmla="*/ 0 60000 65536"/>
                <a:gd name="T15" fmla="*/ 0 w 250"/>
                <a:gd name="T16" fmla="*/ 0 h 120"/>
                <a:gd name="T17" fmla="*/ 250 w 250"/>
                <a:gd name="T18" fmla="*/ 120 h 120"/>
              </a:gdLst>
              <a:ahLst/>
              <a:cxnLst>
                <a:cxn ang="T10">
                  <a:pos x="T0" y="T1"/>
                </a:cxn>
                <a:cxn ang="T11">
                  <a:pos x="T2" y="T3"/>
                </a:cxn>
                <a:cxn ang="T12">
                  <a:pos x="T4" y="T5"/>
                </a:cxn>
                <a:cxn ang="T13">
                  <a:pos x="T6" y="T7"/>
                </a:cxn>
                <a:cxn ang="T14">
                  <a:pos x="T8" y="T9"/>
                </a:cxn>
              </a:cxnLst>
              <a:rect l="T15" t="T16" r="T17" b="T18"/>
              <a:pathLst>
                <a:path w="250" h="120">
                  <a:moveTo>
                    <a:pt x="0" y="0"/>
                  </a:moveTo>
                  <a:lnTo>
                    <a:pt x="0" y="65"/>
                  </a:lnTo>
                  <a:lnTo>
                    <a:pt x="249" y="119"/>
                  </a:lnTo>
                  <a:lnTo>
                    <a:pt x="249" y="53"/>
                  </a:lnTo>
                  <a:lnTo>
                    <a:pt x="0" y="0"/>
                  </a:lnTo>
                </a:path>
              </a:pathLst>
            </a:custGeom>
            <a:solidFill>
              <a:srgbClr val="B2B2B2"/>
            </a:solidFill>
            <a:ln w="9525" cap="rnd">
              <a:noFill/>
              <a:round/>
              <a:headEnd/>
              <a:tailEnd/>
            </a:ln>
          </p:spPr>
          <p:txBody>
            <a:bodyPr/>
            <a:lstStyle/>
            <a:p>
              <a:endParaRPr lang="ar-SA"/>
            </a:p>
          </p:txBody>
        </p:sp>
        <p:sp>
          <p:nvSpPr>
            <p:cNvPr id="32831" name="Freeform 92"/>
            <p:cNvSpPr>
              <a:spLocks/>
            </p:cNvSpPr>
            <p:nvPr/>
          </p:nvSpPr>
          <p:spPr bwMode="auto">
            <a:xfrm>
              <a:off x="2942" y="1143"/>
              <a:ext cx="78" cy="129"/>
            </a:xfrm>
            <a:custGeom>
              <a:avLst/>
              <a:gdLst>
                <a:gd name="T0" fmla="*/ 0 w 78"/>
                <a:gd name="T1" fmla="*/ 62 h 129"/>
                <a:gd name="T2" fmla="*/ 0 w 78"/>
                <a:gd name="T3" fmla="*/ 128 h 129"/>
                <a:gd name="T4" fmla="*/ 77 w 78"/>
                <a:gd name="T5" fmla="*/ 56 h 129"/>
                <a:gd name="T6" fmla="*/ 77 w 78"/>
                <a:gd name="T7" fmla="*/ 0 h 129"/>
                <a:gd name="T8" fmla="*/ 0 w 78"/>
                <a:gd name="T9" fmla="*/ 62 h 129"/>
                <a:gd name="T10" fmla="*/ 0 60000 65536"/>
                <a:gd name="T11" fmla="*/ 0 60000 65536"/>
                <a:gd name="T12" fmla="*/ 0 60000 65536"/>
                <a:gd name="T13" fmla="*/ 0 60000 65536"/>
                <a:gd name="T14" fmla="*/ 0 60000 65536"/>
                <a:gd name="T15" fmla="*/ 0 w 78"/>
                <a:gd name="T16" fmla="*/ 0 h 129"/>
                <a:gd name="T17" fmla="*/ 78 w 78"/>
                <a:gd name="T18" fmla="*/ 129 h 129"/>
              </a:gdLst>
              <a:ahLst/>
              <a:cxnLst>
                <a:cxn ang="T10">
                  <a:pos x="T0" y="T1"/>
                </a:cxn>
                <a:cxn ang="T11">
                  <a:pos x="T2" y="T3"/>
                </a:cxn>
                <a:cxn ang="T12">
                  <a:pos x="T4" y="T5"/>
                </a:cxn>
                <a:cxn ang="T13">
                  <a:pos x="T6" y="T7"/>
                </a:cxn>
                <a:cxn ang="T14">
                  <a:pos x="T8" y="T9"/>
                </a:cxn>
              </a:cxnLst>
              <a:rect l="T15" t="T16" r="T17" b="T18"/>
              <a:pathLst>
                <a:path w="78" h="129">
                  <a:moveTo>
                    <a:pt x="0" y="62"/>
                  </a:moveTo>
                  <a:lnTo>
                    <a:pt x="0" y="128"/>
                  </a:lnTo>
                  <a:lnTo>
                    <a:pt x="77" y="56"/>
                  </a:lnTo>
                  <a:lnTo>
                    <a:pt x="77" y="0"/>
                  </a:lnTo>
                  <a:lnTo>
                    <a:pt x="0" y="62"/>
                  </a:lnTo>
                </a:path>
              </a:pathLst>
            </a:custGeom>
            <a:solidFill>
              <a:srgbClr val="7F7F7F"/>
            </a:solidFill>
            <a:ln w="9525" cap="rnd">
              <a:noFill/>
              <a:round/>
              <a:headEnd/>
              <a:tailEnd/>
            </a:ln>
          </p:spPr>
          <p:txBody>
            <a:bodyPr/>
            <a:lstStyle/>
            <a:p>
              <a:endParaRPr lang="ar-SA"/>
            </a:p>
          </p:txBody>
        </p:sp>
        <p:sp>
          <p:nvSpPr>
            <p:cNvPr id="32832" name="Freeform 93"/>
            <p:cNvSpPr>
              <a:spLocks/>
            </p:cNvSpPr>
            <p:nvPr/>
          </p:nvSpPr>
          <p:spPr bwMode="auto">
            <a:xfrm>
              <a:off x="2693" y="1092"/>
              <a:ext cx="326" cy="114"/>
            </a:xfrm>
            <a:custGeom>
              <a:avLst/>
              <a:gdLst>
                <a:gd name="T0" fmla="*/ 103 w 326"/>
                <a:gd name="T1" fmla="*/ 0 h 114"/>
                <a:gd name="T2" fmla="*/ 0 w 326"/>
                <a:gd name="T3" fmla="*/ 60 h 114"/>
                <a:gd name="T4" fmla="*/ 249 w 326"/>
                <a:gd name="T5" fmla="*/ 113 h 114"/>
                <a:gd name="T6" fmla="*/ 325 w 326"/>
                <a:gd name="T7" fmla="*/ 51 h 114"/>
                <a:gd name="T8" fmla="*/ 103 w 326"/>
                <a:gd name="T9" fmla="*/ 0 h 114"/>
                <a:gd name="T10" fmla="*/ 0 60000 65536"/>
                <a:gd name="T11" fmla="*/ 0 60000 65536"/>
                <a:gd name="T12" fmla="*/ 0 60000 65536"/>
                <a:gd name="T13" fmla="*/ 0 60000 65536"/>
                <a:gd name="T14" fmla="*/ 0 60000 65536"/>
                <a:gd name="T15" fmla="*/ 0 w 326"/>
                <a:gd name="T16" fmla="*/ 0 h 114"/>
                <a:gd name="T17" fmla="*/ 326 w 326"/>
                <a:gd name="T18" fmla="*/ 114 h 114"/>
              </a:gdLst>
              <a:ahLst/>
              <a:cxnLst>
                <a:cxn ang="T10">
                  <a:pos x="T0" y="T1"/>
                </a:cxn>
                <a:cxn ang="T11">
                  <a:pos x="T2" y="T3"/>
                </a:cxn>
                <a:cxn ang="T12">
                  <a:pos x="T4" y="T5"/>
                </a:cxn>
                <a:cxn ang="T13">
                  <a:pos x="T6" y="T7"/>
                </a:cxn>
                <a:cxn ang="T14">
                  <a:pos x="T8" y="T9"/>
                </a:cxn>
              </a:cxnLst>
              <a:rect l="T15" t="T16" r="T17" b="T18"/>
              <a:pathLst>
                <a:path w="326" h="114">
                  <a:moveTo>
                    <a:pt x="103" y="0"/>
                  </a:moveTo>
                  <a:lnTo>
                    <a:pt x="0" y="60"/>
                  </a:lnTo>
                  <a:lnTo>
                    <a:pt x="249" y="113"/>
                  </a:lnTo>
                  <a:lnTo>
                    <a:pt x="325" y="51"/>
                  </a:lnTo>
                  <a:lnTo>
                    <a:pt x="103" y="0"/>
                  </a:lnTo>
                </a:path>
              </a:pathLst>
            </a:custGeom>
            <a:solidFill>
              <a:srgbClr val="E5E5E5"/>
            </a:solidFill>
            <a:ln w="9525" cap="rnd">
              <a:noFill/>
              <a:round/>
              <a:headEnd/>
              <a:tailEnd/>
            </a:ln>
          </p:spPr>
          <p:txBody>
            <a:bodyPr/>
            <a:lstStyle/>
            <a:p>
              <a:endParaRPr lang="ar-SA"/>
            </a:p>
          </p:txBody>
        </p:sp>
        <p:sp>
          <p:nvSpPr>
            <p:cNvPr id="32833" name="Freeform 94"/>
            <p:cNvSpPr>
              <a:spLocks/>
            </p:cNvSpPr>
            <p:nvPr/>
          </p:nvSpPr>
          <p:spPr bwMode="auto">
            <a:xfrm>
              <a:off x="2737" y="937"/>
              <a:ext cx="40" cy="175"/>
            </a:xfrm>
            <a:custGeom>
              <a:avLst/>
              <a:gdLst>
                <a:gd name="T0" fmla="*/ 39 w 40"/>
                <a:gd name="T1" fmla="*/ 0 h 175"/>
                <a:gd name="T2" fmla="*/ 37 w 40"/>
                <a:gd name="T3" fmla="*/ 1 h 175"/>
                <a:gd name="T4" fmla="*/ 35 w 40"/>
                <a:gd name="T5" fmla="*/ 4 h 175"/>
                <a:gd name="T6" fmla="*/ 32 w 40"/>
                <a:gd name="T7" fmla="*/ 8 h 175"/>
                <a:gd name="T8" fmla="*/ 27 w 40"/>
                <a:gd name="T9" fmla="*/ 16 h 175"/>
                <a:gd name="T10" fmla="*/ 22 w 40"/>
                <a:gd name="T11" fmla="*/ 27 h 175"/>
                <a:gd name="T12" fmla="*/ 17 w 40"/>
                <a:gd name="T13" fmla="*/ 41 h 175"/>
                <a:gd name="T14" fmla="*/ 12 w 40"/>
                <a:gd name="T15" fmla="*/ 58 h 175"/>
                <a:gd name="T16" fmla="*/ 7 w 40"/>
                <a:gd name="T17" fmla="*/ 79 h 175"/>
                <a:gd name="T18" fmla="*/ 3 w 40"/>
                <a:gd name="T19" fmla="*/ 100 h 175"/>
                <a:gd name="T20" fmla="*/ 1 w 40"/>
                <a:gd name="T21" fmla="*/ 119 h 175"/>
                <a:gd name="T22" fmla="*/ 0 w 40"/>
                <a:gd name="T23" fmla="*/ 136 h 175"/>
                <a:gd name="T24" fmla="*/ 1 w 40"/>
                <a:gd name="T25" fmla="*/ 149 h 175"/>
                <a:gd name="T26" fmla="*/ 1 w 40"/>
                <a:gd name="T27" fmla="*/ 160 h 175"/>
                <a:gd name="T28" fmla="*/ 2 w 40"/>
                <a:gd name="T29" fmla="*/ 168 h 175"/>
                <a:gd name="T30" fmla="*/ 3 w 40"/>
                <a:gd name="T31" fmla="*/ 172 h 175"/>
                <a:gd name="T32" fmla="*/ 3 w 40"/>
                <a:gd name="T33" fmla="*/ 174 h 175"/>
                <a:gd name="T34" fmla="*/ 39 w 40"/>
                <a:gd name="T35" fmla="*/ 0 h 1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0"/>
                <a:gd name="T55" fmla="*/ 0 h 175"/>
                <a:gd name="T56" fmla="*/ 40 w 40"/>
                <a:gd name="T57" fmla="*/ 175 h 1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0" h="175">
                  <a:moveTo>
                    <a:pt x="39" y="0"/>
                  </a:moveTo>
                  <a:lnTo>
                    <a:pt x="37" y="1"/>
                  </a:lnTo>
                  <a:lnTo>
                    <a:pt x="35" y="4"/>
                  </a:lnTo>
                  <a:lnTo>
                    <a:pt x="32" y="8"/>
                  </a:lnTo>
                  <a:lnTo>
                    <a:pt x="27" y="16"/>
                  </a:lnTo>
                  <a:lnTo>
                    <a:pt x="22" y="27"/>
                  </a:lnTo>
                  <a:lnTo>
                    <a:pt x="17" y="41"/>
                  </a:lnTo>
                  <a:lnTo>
                    <a:pt x="12" y="58"/>
                  </a:lnTo>
                  <a:lnTo>
                    <a:pt x="7" y="79"/>
                  </a:lnTo>
                  <a:lnTo>
                    <a:pt x="3" y="100"/>
                  </a:lnTo>
                  <a:lnTo>
                    <a:pt x="1" y="119"/>
                  </a:lnTo>
                  <a:lnTo>
                    <a:pt x="0" y="136"/>
                  </a:lnTo>
                  <a:lnTo>
                    <a:pt x="1" y="149"/>
                  </a:lnTo>
                  <a:lnTo>
                    <a:pt x="1" y="160"/>
                  </a:lnTo>
                  <a:lnTo>
                    <a:pt x="2" y="168"/>
                  </a:lnTo>
                  <a:lnTo>
                    <a:pt x="3" y="172"/>
                  </a:lnTo>
                  <a:lnTo>
                    <a:pt x="3" y="174"/>
                  </a:lnTo>
                  <a:lnTo>
                    <a:pt x="39" y="0"/>
                  </a:lnTo>
                </a:path>
              </a:pathLst>
            </a:custGeom>
            <a:solidFill>
              <a:srgbClr val="000000"/>
            </a:solidFill>
            <a:ln w="9525" cap="rnd">
              <a:noFill/>
              <a:round/>
              <a:headEnd/>
              <a:tailEnd/>
            </a:ln>
          </p:spPr>
          <p:txBody>
            <a:bodyPr/>
            <a:lstStyle/>
            <a:p>
              <a:endParaRPr lang="ar-SA"/>
            </a:p>
          </p:txBody>
        </p:sp>
        <p:sp>
          <p:nvSpPr>
            <p:cNvPr id="32834" name="Freeform 95"/>
            <p:cNvSpPr>
              <a:spLocks/>
            </p:cNvSpPr>
            <p:nvPr/>
          </p:nvSpPr>
          <p:spPr bwMode="auto">
            <a:xfrm>
              <a:off x="2775" y="1019"/>
              <a:ext cx="153" cy="152"/>
            </a:xfrm>
            <a:custGeom>
              <a:avLst/>
              <a:gdLst>
                <a:gd name="T0" fmla="*/ 76 w 153"/>
                <a:gd name="T1" fmla="*/ 151 h 152"/>
                <a:gd name="T2" fmla="*/ 91 w 153"/>
                <a:gd name="T3" fmla="*/ 151 h 152"/>
                <a:gd name="T4" fmla="*/ 106 w 153"/>
                <a:gd name="T5" fmla="*/ 147 h 152"/>
                <a:gd name="T6" fmla="*/ 118 w 153"/>
                <a:gd name="T7" fmla="*/ 142 h 152"/>
                <a:gd name="T8" fmla="*/ 129 w 153"/>
                <a:gd name="T9" fmla="*/ 133 h 152"/>
                <a:gd name="T10" fmla="*/ 138 w 153"/>
                <a:gd name="T11" fmla="*/ 123 h 152"/>
                <a:gd name="T12" fmla="*/ 146 w 153"/>
                <a:gd name="T13" fmla="*/ 111 h 152"/>
                <a:gd name="T14" fmla="*/ 150 w 153"/>
                <a:gd name="T15" fmla="*/ 96 h 152"/>
                <a:gd name="T16" fmla="*/ 152 w 153"/>
                <a:gd name="T17" fmla="*/ 82 h 152"/>
                <a:gd name="T18" fmla="*/ 150 w 153"/>
                <a:gd name="T19" fmla="*/ 66 h 152"/>
                <a:gd name="T20" fmla="*/ 146 w 153"/>
                <a:gd name="T21" fmla="*/ 52 h 152"/>
                <a:gd name="T22" fmla="*/ 138 w 153"/>
                <a:gd name="T23" fmla="*/ 38 h 152"/>
                <a:gd name="T24" fmla="*/ 129 w 153"/>
                <a:gd name="T25" fmla="*/ 26 h 152"/>
                <a:gd name="T26" fmla="*/ 118 w 153"/>
                <a:gd name="T27" fmla="*/ 16 h 152"/>
                <a:gd name="T28" fmla="*/ 106 w 153"/>
                <a:gd name="T29" fmla="*/ 8 h 152"/>
                <a:gd name="T30" fmla="*/ 91 w 153"/>
                <a:gd name="T31" fmla="*/ 3 h 152"/>
                <a:gd name="T32" fmla="*/ 76 w 153"/>
                <a:gd name="T33" fmla="*/ 0 h 152"/>
                <a:gd name="T34" fmla="*/ 60 w 153"/>
                <a:gd name="T35" fmla="*/ 0 h 152"/>
                <a:gd name="T36" fmla="*/ 46 w 153"/>
                <a:gd name="T37" fmla="*/ 3 h 152"/>
                <a:gd name="T38" fmla="*/ 33 w 153"/>
                <a:gd name="T39" fmla="*/ 8 h 152"/>
                <a:gd name="T40" fmla="*/ 22 w 153"/>
                <a:gd name="T41" fmla="*/ 17 h 152"/>
                <a:gd name="T42" fmla="*/ 13 w 153"/>
                <a:gd name="T43" fmla="*/ 27 h 152"/>
                <a:gd name="T44" fmla="*/ 6 w 153"/>
                <a:gd name="T45" fmla="*/ 39 h 152"/>
                <a:gd name="T46" fmla="*/ 2 w 153"/>
                <a:gd name="T47" fmla="*/ 54 h 152"/>
                <a:gd name="T48" fmla="*/ 0 w 153"/>
                <a:gd name="T49" fmla="*/ 68 h 152"/>
                <a:gd name="T50" fmla="*/ 2 w 153"/>
                <a:gd name="T51" fmla="*/ 84 h 152"/>
                <a:gd name="T52" fmla="*/ 6 w 153"/>
                <a:gd name="T53" fmla="*/ 98 h 152"/>
                <a:gd name="T54" fmla="*/ 13 w 153"/>
                <a:gd name="T55" fmla="*/ 112 h 152"/>
                <a:gd name="T56" fmla="*/ 22 w 153"/>
                <a:gd name="T57" fmla="*/ 124 h 152"/>
                <a:gd name="T58" fmla="*/ 33 w 153"/>
                <a:gd name="T59" fmla="*/ 134 h 152"/>
                <a:gd name="T60" fmla="*/ 46 w 153"/>
                <a:gd name="T61" fmla="*/ 142 h 152"/>
                <a:gd name="T62" fmla="*/ 60 w 153"/>
                <a:gd name="T63" fmla="*/ 147 h 152"/>
                <a:gd name="T64" fmla="*/ 76 w 153"/>
                <a:gd name="T65" fmla="*/ 151 h 15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3"/>
                <a:gd name="T100" fmla="*/ 0 h 152"/>
                <a:gd name="T101" fmla="*/ 153 w 153"/>
                <a:gd name="T102" fmla="*/ 152 h 15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3" h="152">
                  <a:moveTo>
                    <a:pt x="76" y="151"/>
                  </a:moveTo>
                  <a:lnTo>
                    <a:pt x="91" y="151"/>
                  </a:lnTo>
                  <a:lnTo>
                    <a:pt x="106" y="147"/>
                  </a:lnTo>
                  <a:lnTo>
                    <a:pt x="118" y="142"/>
                  </a:lnTo>
                  <a:lnTo>
                    <a:pt x="129" y="133"/>
                  </a:lnTo>
                  <a:lnTo>
                    <a:pt x="138" y="123"/>
                  </a:lnTo>
                  <a:lnTo>
                    <a:pt x="146" y="111"/>
                  </a:lnTo>
                  <a:lnTo>
                    <a:pt x="150" y="96"/>
                  </a:lnTo>
                  <a:lnTo>
                    <a:pt x="152" y="82"/>
                  </a:lnTo>
                  <a:lnTo>
                    <a:pt x="150" y="66"/>
                  </a:lnTo>
                  <a:lnTo>
                    <a:pt x="146" y="52"/>
                  </a:lnTo>
                  <a:lnTo>
                    <a:pt x="138" y="38"/>
                  </a:lnTo>
                  <a:lnTo>
                    <a:pt x="129" y="26"/>
                  </a:lnTo>
                  <a:lnTo>
                    <a:pt x="118" y="16"/>
                  </a:lnTo>
                  <a:lnTo>
                    <a:pt x="106" y="8"/>
                  </a:lnTo>
                  <a:lnTo>
                    <a:pt x="91" y="3"/>
                  </a:lnTo>
                  <a:lnTo>
                    <a:pt x="76" y="0"/>
                  </a:lnTo>
                  <a:lnTo>
                    <a:pt x="60" y="0"/>
                  </a:lnTo>
                  <a:lnTo>
                    <a:pt x="46" y="3"/>
                  </a:lnTo>
                  <a:lnTo>
                    <a:pt x="33" y="8"/>
                  </a:lnTo>
                  <a:lnTo>
                    <a:pt x="22" y="17"/>
                  </a:lnTo>
                  <a:lnTo>
                    <a:pt x="13" y="27"/>
                  </a:lnTo>
                  <a:lnTo>
                    <a:pt x="6" y="39"/>
                  </a:lnTo>
                  <a:lnTo>
                    <a:pt x="2" y="54"/>
                  </a:lnTo>
                  <a:lnTo>
                    <a:pt x="0" y="68"/>
                  </a:lnTo>
                  <a:lnTo>
                    <a:pt x="2" y="84"/>
                  </a:lnTo>
                  <a:lnTo>
                    <a:pt x="6" y="98"/>
                  </a:lnTo>
                  <a:lnTo>
                    <a:pt x="13" y="112"/>
                  </a:lnTo>
                  <a:lnTo>
                    <a:pt x="22" y="124"/>
                  </a:lnTo>
                  <a:lnTo>
                    <a:pt x="33" y="134"/>
                  </a:lnTo>
                  <a:lnTo>
                    <a:pt x="46" y="142"/>
                  </a:lnTo>
                  <a:lnTo>
                    <a:pt x="60" y="147"/>
                  </a:lnTo>
                  <a:lnTo>
                    <a:pt x="76" y="151"/>
                  </a:lnTo>
                </a:path>
              </a:pathLst>
            </a:custGeom>
            <a:solidFill>
              <a:srgbClr val="4C4C4C"/>
            </a:solidFill>
            <a:ln w="9525" cap="rnd">
              <a:noFill/>
              <a:round/>
              <a:headEnd/>
              <a:tailEnd/>
            </a:ln>
          </p:spPr>
          <p:txBody>
            <a:bodyPr/>
            <a:lstStyle/>
            <a:p>
              <a:endParaRPr lang="ar-SA"/>
            </a:p>
          </p:txBody>
        </p:sp>
        <p:sp>
          <p:nvSpPr>
            <p:cNvPr id="32835" name="Freeform 96"/>
            <p:cNvSpPr>
              <a:spLocks/>
            </p:cNvSpPr>
            <p:nvPr/>
          </p:nvSpPr>
          <p:spPr bwMode="auto">
            <a:xfrm>
              <a:off x="2733" y="917"/>
              <a:ext cx="214" cy="249"/>
            </a:xfrm>
            <a:custGeom>
              <a:avLst/>
              <a:gdLst>
                <a:gd name="T0" fmla="*/ 162 w 214"/>
                <a:gd name="T1" fmla="*/ 62 h 249"/>
                <a:gd name="T2" fmla="*/ 95 w 214"/>
                <a:gd name="T3" fmla="*/ 14 h 249"/>
                <a:gd name="T4" fmla="*/ 46 w 214"/>
                <a:gd name="T5" fmla="*/ 0 h 249"/>
                <a:gd name="T6" fmla="*/ 0 w 214"/>
                <a:gd name="T7" fmla="*/ 233 h 249"/>
                <a:gd name="T8" fmla="*/ 50 w 214"/>
                <a:gd name="T9" fmla="*/ 248 h 249"/>
                <a:gd name="T10" fmla="*/ 129 w 214"/>
                <a:gd name="T11" fmla="*/ 227 h 249"/>
                <a:gd name="T12" fmla="*/ 180 w 214"/>
                <a:gd name="T13" fmla="*/ 242 h 249"/>
                <a:gd name="T14" fmla="*/ 213 w 214"/>
                <a:gd name="T15" fmla="*/ 79 h 249"/>
                <a:gd name="T16" fmla="*/ 162 w 214"/>
                <a:gd name="T17" fmla="*/ 62 h 2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14"/>
                <a:gd name="T28" fmla="*/ 0 h 249"/>
                <a:gd name="T29" fmla="*/ 214 w 214"/>
                <a:gd name="T30" fmla="*/ 249 h 24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14" h="249">
                  <a:moveTo>
                    <a:pt x="162" y="62"/>
                  </a:moveTo>
                  <a:lnTo>
                    <a:pt x="95" y="14"/>
                  </a:lnTo>
                  <a:lnTo>
                    <a:pt x="46" y="0"/>
                  </a:lnTo>
                  <a:lnTo>
                    <a:pt x="0" y="233"/>
                  </a:lnTo>
                  <a:lnTo>
                    <a:pt x="50" y="248"/>
                  </a:lnTo>
                  <a:lnTo>
                    <a:pt x="129" y="227"/>
                  </a:lnTo>
                  <a:lnTo>
                    <a:pt x="180" y="242"/>
                  </a:lnTo>
                  <a:lnTo>
                    <a:pt x="213" y="79"/>
                  </a:lnTo>
                  <a:lnTo>
                    <a:pt x="162" y="62"/>
                  </a:lnTo>
                </a:path>
              </a:pathLst>
            </a:custGeom>
            <a:solidFill>
              <a:srgbClr val="B2B2B2"/>
            </a:solidFill>
            <a:ln w="9525" cap="rnd">
              <a:noFill/>
              <a:round/>
              <a:headEnd/>
              <a:tailEnd/>
            </a:ln>
          </p:spPr>
          <p:txBody>
            <a:bodyPr/>
            <a:lstStyle/>
            <a:p>
              <a:endParaRPr lang="ar-SA"/>
            </a:p>
          </p:txBody>
        </p:sp>
        <p:sp>
          <p:nvSpPr>
            <p:cNvPr id="32836" name="Freeform 97"/>
            <p:cNvSpPr>
              <a:spLocks/>
            </p:cNvSpPr>
            <p:nvPr/>
          </p:nvSpPr>
          <p:spPr bwMode="auto">
            <a:xfrm>
              <a:off x="2913" y="979"/>
              <a:ext cx="79" cy="181"/>
            </a:xfrm>
            <a:custGeom>
              <a:avLst/>
              <a:gdLst>
                <a:gd name="T0" fmla="*/ 32 w 79"/>
                <a:gd name="T1" fmla="*/ 17 h 181"/>
                <a:gd name="T2" fmla="*/ 0 w 79"/>
                <a:gd name="T3" fmla="*/ 180 h 181"/>
                <a:gd name="T4" fmla="*/ 53 w 79"/>
                <a:gd name="T5" fmla="*/ 143 h 181"/>
                <a:gd name="T6" fmla="*/ 78 w 79"/>
                <a:gd name="T7" fmla="*/ 0 h 181"/>
                <a:gd name="T8" fmla="*/ 32 w 79"/>
                <a:gd name="T9" fmla="*/ 17 h 181"/>
                <a:gd name="T10" fmla="*/ 0 60000 65536"/>
                <a:gd name="T11" fmla="*/ 0 60000 65536"/>
                <a:gd name="T12" fmla="*/ 0 60000 65536"/>
                <a:gd name="T13" fmla="*/ 0 60000 65536"/>
                <a:gd name="T14" fmla="*/ 0 60000 65536"/>
                <a:gd name="T15" fmla="*/ 0 w 79"/>
                <a:gd name="T16" fmla="*/ 0 h 181"/>
                <a:gd name="T17" fmla="*/ 79 w 79"/>
                <a:gd name="T18" fmla="*/ 181 h 181"/>
              </a:gdLst>
              <a:ahLst/>
              <a:cxnLst>
                <a:cxn ang="T10">
                  <a:pos x="T0" y="T1"/>
                </a:cxn>
                <a:cxn ang="T11">
                  <a:pos x="T2" y="T3"/>
                </a:cxn>
                <a:cxn ang="T12">
                  <a:pos x="T4" y="T5"/>
                </a:cxn>
                <a:cxn ang="T13">
                  <a:pos x="T6" y="T7"/>
                </a:cxn>
                <a:cxn ang="T14">
                  <a:pos x="T8" y="T9"/>
                </a:cxn>
              </a:cxnLst>
              <a:rect l="T15" t="T16" r="T17" b="T18"/>
              <a:pathLst>
                <a:path w="79" h="181">
                  <a:moveTo>
                    <a:pt x="32" y="17"/>
                  </a:moveTo>
                  <a:lnTo>
                    <a:pt x="0" y="180"/>
                  </a:lnTo>
                  <a:lnTo>
                    <a:pt x="53" y="143"/>
                  </a:lnTo>
                  <a:lnTo>
                    <a:pt x="78" y="0"/>
                  </a:lnTo>
                  <a:lnTo>
                    <a:pt x="32" y="17"/>
                  </a:lnTo>
                </a:path>
              </a:pathLst>
            </a:custGeom>
            <a:solidFill>
              <a:srgbClr val="7F7F7F"/>
            </a:solidFill>
            <a:ln w="9525" cap="rnd">
              <a:noFill/>
              <a:round/>
              <a:headEnd/>
              <a:tailEnd/>
            </a:ln>
          </p:spPr>
          <p:txBody>
            <a:bodyPr/>
            <a:lstStyle/>
            <a:p>
              <a:endParaRPr lang="ar-SA"/>
            </a:p>
          </p:txBody>
        </p:sp>
        <p:sp>
          <p:nvSpPr>
            <p:cNvPr id="32837" name="Freeform 98"/>
            <p:cNvSpPr>
              <a:spLocks/>
            </p:cNvSpPr>
            <p:nvPr/>
          </p:nvSpPr>
          <p:spPr bwMode="auto">
            <a:xfrm>
              <a:off x="2864" y="992"/>
              <a:ext cx="70" cy="160"/>
            </a:xfrm>
            <a:custGeom>
              <a:avLst/>
              <a:gdLst>
                <a:gd name="T0" fmla="*/ 69 w 70"/>
                <a:gd name="T1" fmla="*/ 10 h 160"/>
                <a:gd name="T2" fmla="*/ 32 w 70"/>
                <a:gd name="T3" fmla="*/ 0 h 160"/>
                <a:gd name="T4" fmla="*/ 0 w 70"/>
                <a:gd name="T5" fmla="*/ 145 h 160"/>
                <a:gd name="T6" fmla="*/ 42 w 70"/>
                <a:gd name="T7" fmla="*/ 159 h 160"/>
                <a:gd name="T8" fmla="*/ 69 w 70"/>
                <a:gd name="T9" fmla="*/ 10 h 160"/>
                <a:gd name="T10" fmla="*/ 0 60000 65536"/>
                <a:gd name="T11" fmla="*/ 0 60000 65536"/>
                <a:gd name="T12" fmla="*/ 0 60000 65536"/>
                <a:gd name="T13" fmla="*/ 0 60000 65536"/>
                <a:gd name="T14" fmla="*/ 0 60000 65536"/>
                <a:gd name="T15" fmla="*/ 0 w 70"/>
                <a:gd name="T16" fmla="*/ 0 h 160"/>
                <a:gd name="T17" fmla="*/ 70 w 70"/>
                <a:gd name="T18" fmla="*/ 160 h 160"/>
              </a:gdLst>
              <a:ahLst/>
              <a:cxnLst>
                <a:cxn ang="T10">
                  <a:pos x="T0" y="T1"/>
                </a:cxn>
                <a:cxn ang="T11">
                  <a:pos x="T2" y="T3"/>
                </a:cxn>
                <a:cxn ang="T12">
                  <a:pos x="T4" y="T5"/>
                </a:cxn>
                <a:cxn ang="T13">
                  <a:pos x="T6" y="T7"/>
                </a:cxn>
                <a:cxn ang="T14">
                  <a:pos x="T8" y="T9"/>
                </a:cxn>
              </a:cxnLst>
              <a:rect l="T15" t="T16" r="T17" b="T18"/>
              <a:pathLst>
                <a:path w="70" h="160">
                  <a:moveTo>
                    <a:pt x="69" y="10"/>
                  </a:moveTo>
                  <a:lnTo>
                    <a:pt x="32" y="0"/>
                  </a:lnTo>
                  <a:lnTo>
                    <a:pt x="0" y="145"/>
                  </a:lnTo>
                  <a:lnTo>
                    <a:pt x="42" y="159"/>
                  </a:lnTo>
                  <a:lnTo>
                    <a:pt x="69" y="10"/>
                  </a:lnTo>
                </a:path>
              </a:pathLst>
            </a:custGeom>
            <a:solidFill>
              <a:srgbClr val="7F7F7F"/>
            </a:solidFill>
            <a:ln w="9525" cap="rnd">
              <a:noFill/>
              <a:round/>
              <a:headEnd/>
              <a:tailEnd/>
            </a:ln>
          </p:spPr>
          <p:txBody>
            <a:bodyPr/>
            <a:lstStyle/>
            <a:p>
              <a:endParaRPr lang="ar-SA"/>
            </a:p>
          </p:txBody>
        </p:sp>
        <p:sp>
          <p:nvSpPr>
            <p:cNvPr id="32838" name="Freeform 99"/>
            <p:cNvSpPr>
              <a:spLocks/>
            </p:cNvSpPr>
            <p:nvPr/>
          </p:nvSpPr>
          <p:spPr bwMode="auto">
            <a:xfrm>
              <a:off x="2784" y="945"/>
              <a:ext cx="103" cy="208"/>
            </a:xfrm>
            <a:custGeom>
              <a:avLst/>
              <a:gdLst>
                <a:gd name="T0" fmla="*/ 102 w 103"/>
                <a:gd name="T1" fmla="*/ 40 h 208"/>
                <a:gd name="T2" fmla="*/ 45 w 103"/>
                <a:gd name="T3" fmla="*/ 0 h 208"/>
                <a:gd name="T4" fmla="*/ 0 w 103"/>
                <a:gd name="T5" fmla="*/ 207 h 208"/>
                <a:gd name="T6" fmla="*/ 71 w 103"/>
                <a:gd name="T7" fmla="*/ 190 h 208"/>
                <a:gd name="T8" fmla="*/ 102 w 103"/>
                <a:gd name="T9" fmla="*/ 40 h 208"/>
                <a:gd name="T10" fmla="*/ 0 60000 65536"/>
                <a:gd name="T11" fmla="*/ 0 60000 65536"/>
                <a:gd name="T12" fmla="*/ 0 60000 65536"/>
                <a:gd name="T13" fmla="*/ 0 60000 65536"/>
                <a:gd name="T14" fmla="*/ 0 60000 65536"/>
                <a:gd name="T15" fmla="*/ 0 w 103"/>
                <a:gd name="T16" fmla="*/ 0 h 208"/>
                <a:gd name="T17" fmla="*/ 103 w 103"/>
                <a:gd name="T18" fmla="*/ 208 h 208"/>
              </a:gdLst>
              <a:ahLst/>
              <a:cxnLst>
                <a:cxn ang="T10">
                  <a:pos x="T0" y="T1"/>
                </a:cxn>
                <a:cxn ang="T11">
                  <a:pos x="T2" y="T3"/>
                </a:cxn>
                <a:cxn ang="T12">
                  <a:pos x="T4" y="T5"/>
                </a:cxn>
                <a:cxn ang="T13">
                  <a:pos x="T6" y="T7"/>
                </a:cxn>
                <a:cxn ang="T14">
                  <a:pos x="T8" y="T9"/>
                </a:cxn>
              </a:cxnLst>
              <a:rect l="T15" t="T16" r="T17" b="T18"/>
              <a:pathLst>
                <a:path w="103" h="208">
                  <a:moveTo>
                    <a:pt x="102" y="40"/>
                  </a:moveTo>
                  <a:lnTo>
                    <a:pt x="45" y="0"/>
                  </a:lnTo>
                  <a:lnTo>
                    <a:pt x="0" y="207"/>
                  </a:lnTo>
                  <a:lnTo>
                    <a:pt x="71" y="190"/>
                  </a:lnTo>
                  <a:lnTo>
                    <a:pt x="102" y="40"/>
                  </a:lnTo>
                </a:path>
              </a:pathLst>
            </a:custGeom>
            <a:solidFill>
              <a:srgbClr val="7F7F7F"/>
            </a:solidFill>
            <a:ln w="9525" cap="rnd">
              <a:noFill/>
              <a:round/>
              <a:headEnd/>
              <a:tailEnd/>
            </a:ln>
          </p:spPr>
          <p:txBody>
            <a:bodyPr/>
            <a:lstStyle/>
            <a:p>
              <a:endParaRPr lang="ar-SA"/>
            </a:p>
          </p:txBody>
        </p:sp>
        <p:sp>
          <p:nvSpPr>
            <p:cNvPr id="32839" name="Freeform 100"/>
            <p:cNvSpPr>
              <a:spLocks/>
            </p:cNvSpPr>
            <p:nvPr/>
          </p:nvSpPr>
          <p:spPr bwMode="auto">
            <a:xfrm>
              <a:off x="2741" y="928"/>
              <a:ext cx="79" cy="224"/>
            </a:xfrm>
            <a:custGeom>
              <a:avLst/>
              <a:gdLst>
                <a:gd name="T0" fmla="*/ 78 w 79"/>
                <a:gd name="T1" fmla="*/ 10 h 224"/>
                <a:gd name="T2" fmla="*/ 42 w 79"/>
                <a:gd name="T3" fmla="*/ 0 h 224"/>
                <a:gd name="T4" fmla="*/ 0 w 79"/>
                <a:gd name="T5" fmla="*/ 212 h 224"/>
                <a:gd name="T6" fmla="*/ 34 w 79"/>
                <a:gd name="T7" fmla="*/ 223 h 224"/>
                <a:gd name="T8" fmla="*/ 78 w 79"/>
                <a:gd name="T9" fmla="*/ 10 h 224"/>
                <a:gd name="T10" fmla="*/ 0 60000 65536"/>
                <a:gd name="T11" fmla="*/ 0 60000 65536"/>
                <a:gd name="T12" fmla="*/ 0 60000 65536"/>
                <a:gd name="T13" fmla="*/ 0 60000 65536"/>
                <a:gd name="T14" fmla="*/ 0 60000 65536"/>
                <a:gd name="T15" fmla="*/ 0 w 79"/>
                <a:gd name="T16" fmla="*/ 0 h 224"/>
                <a:gd name="T17" fmla="*/ 79 w 79"/>
                <a:gd name="T18" fmla="*/ 224 h 224"/>
              </a:gdLst>
              <a:ahLst/>
              <a:cxnLst>
                <a:cxn ang="T10">
                  <a:pos x="T0" y="T1"/>
                </a:cxn>
                <a:cxn ang="T11">
                  <a:pos x="T2" y="T3"/>
                </a:cxn>
                <a:cxn ang="T12">
                  <a:pos x="T4" y="T5"/>
                </a:cxn>
                <a:cxn ang="T13">
                  <a:pos x="T6" y="T7"/>
                </a:cxn>
                <a:cxn ang="T14">
                  <a:pos x="T8" y="T9"/>
                </a:cxn>
              </a:cxnLst>
              <a:rect l="T15" t="T16" r="T17" b="T18"/>
              <a:pathLst>
                <a:path w="79" h="224">
                  <a:moveTo>
                    <a:pt x="78" y="10"/>
                  </a:moveTo>
                  <a:lnTo>
                    <a:pt x="42" y="0"/>
                  </a:lnTo>
                  <a:lnTo>
                    <a:pt x="0" y="212"/>
                  </a:lnTo>
                  <a:lnTo>
                    <a:pt x="34" y="223"/>
                  </a:lnTo>
                  <a:lnTo>
                    <a:pt x="78" y="10"/>
                  </a:lnTo>
                </a:path>
              </a:pathLst>
            </a:custGeom>
            <a:solidFill>
              <a:srgbClr val="7F7F7F"/>
            </a:solidFill>
            <a:ln w="9525" cap="rnd">
              <a:noFill/>
              <a:round/>
              <a:headEnd/>
              <a:tailEnd/>
            </a:ln>
          </p:spPr>
          <p:txBody>
            <a:bodyPr/>
            <a:lstStyle/>
            <a:p>
              <a:endParaRPr lang="ar-SA"/>
            </a:p>
          </p:txBody>
        </p:sp>
        <p:sp>
          <p:nvSpPr>
            <p:cNvPr id="32840" name="Freeform 101"/>
            <p:cNvSpPr>
              <a:spLocks/>
            </p:cNvSpPr>
            <p:nvPr/>
          </p:nvSpPr>
          <p:spPr bwMode="auto">
            <a:xfrm>
              <a:off x="2780" y="893"/>
              <a:ext cx="212" cy="102"/>
            </a:xfrm>
            <a:custGeom>
              <a:avLst/>
              <a:gdLst>
                <a:gd name="T0" fmla="*/ 0 w 212"/>
                <a:gd name="T1" fmla="*/ 24 h 102"/>
                <a:gd name="T2" fmla="*/ 54 w 212"/>
                <a:gd name="T3" fmla="*/ 0 h 102"/>
                <a:gd name="T4" fmla="*/ 97 w 212"/>
                <a:gd name="T5" fmla="*/ 14 h 102"/>
                <a:gd name="T6" fmla="*/ 151 w 212"/>
                <a:gd name="T7" fmla="*/ 64 h 102"/>
                <a:gd name="T8" fmla="*/ 211 w 212"/>
                <a:gd name="T9" fmla="*/ 85 h 102"/>
                <a:gd name="T10" fmla="*/ 165 w 212"/>
                <a:gd name="T11" fmla="*/ 101 h 102"/>
                <a:gd name="T12" fmla="*/ 115 w 212"/>
                <a:gd name="T13" fmla="*/ 86 h 102"/>
                <a:gd name="T14" fmla="*/ 51 w 212"/>
                <a:gd name="T15" fmla="*/ 37 h 102"/>
                <a:gd name="T16" fmla="*/ 0 w 212"/>
                <a:gd name="T17" fmla="*/ 24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12"/>
                <a:gd name="T28" fmla="*/ 0 h 102"/>
                <a:gd name="T29" fmla="*/ 212 w 212"/>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12" h="102">
                  <a:moveTo>
                    <a:pt x="0" y="24"/>
                  </a:moveTo>
                  <a:lnTo>
                    <a:pt x="54" y="0"/>
                  </a:lnTo>
                  <a:lnTo>
                    <a:pt x="97" y="14"/>
                  </a:lnTo>
                  <a:lnTo>
                    <a:pt x="151" y="64"/>
                  </a:lnTo>
                  <a:lnTo>
                    <a:pt x="211" y="85"/>
                  </a:lnTo>
                  <a:lnTo>
                    <a:pt x="165" y="101"/>
                  </a:lnTo>
                  <a:lnTo>
                    <a:pt x="115" y="86"/>
                  </a:lnTo>
                  <a:lnTo>
                    <a:pt x="51" y="37"/>
                  </a:lnTo>
                  <a:lnTo>
                    <a:pt x="0" y="24"/>
                  </a:lnTo>
                </a:path>
              </a:pathLst>
            </a:custGeom>
            <a:solidFill>
              <a:srgbClr val="E5E5E5"/>
            </a:solidFill>
            <a:ln w="9525" cap="rnd">
              <a:noFill/>
              <a:round/>
              <a:headEnd/>
              <a:tailEnd/>
            </a:ln>
          </p:spPr>
          <p:txBody>
            <a:bodyPr/>
            <a:lstStyle/>
            <a:p>
              <a:endParaRPr lang="ar-SA"/>
            </a:p>
          </p:txBody>
        </p:sp>
      </p:grpSp>
      <p:grpSp>
        <p:nvGrpSpPr>
          <p:cNvPr id="6" name="Group 109"/>
          <p:cNvGrpSpPr>
            <a:grpSpLocks/>
          </p:cNvGrpSpPr>
          <p:nvPr/>
        </p:nvGrpSpPr>
        <p:grpSpPr bwMode="auto">
          <a:xfrm>
            <a:off x="8386763" y="6324600"/>
            <a:ext cx="414337" cy="292100"/>
            <a:chOff x="5283" y="3984"/>
            <a:chExt cx="261" cy="184"/>
          </a:xfrm>
        </p:grpSpPr>
        <p:sp>
          <p:nvSpPr>
            <p:cNvPr id="32780" name="Rectangle 103"/>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2781" name="Rectangle 104"/>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2782" name="Rectangle 105"/>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2783" name="Freeform 106"/>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2784" name="Freeform 107"/>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2785" name="Freeform 108"/>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defRPr/>
            </a:pPr>
            <a:r>
              <a:rPr lang="en-US" sz="5400" dirty="0" smtClean="0"/>
              <a:t>Privileges</a:t>
            </a:r>
          </a:p>
        </p:txBody>
      </p:sp>
      <p:sp>
        <p:nvSpPr>
          <p:cNvPr id="11267" name="Rectangle 3"/>
          <p:cNvSpPr>
            <a:spLocks noGrp="1" noChangeArrowheads="1"/>
          </p:cNvSpPr>
          <p:nvPr>
            <p:ph type="body" idx="1"/>
          </p:nvPr>
        </p:nvSpPr>
        <p:spPr>
          <a:xfrm>
            <a:off x="857250" y="1928813"/>
            <a:ext cx="7385050" cy="2070100"/>
          </a:xfrm>
        </p:spPr>
        <p:txBody>
          <a:bodyPr/>
          <a:lstStyle/>
          <a:p>
            <a:pPr lvl="1">
              <a:lnSpc>
                <a:spcPct val="75000"/>
              </a:lnSpc>
              <a:defRPr/>
            </a:pPr>
            <a:r>
              <a:rPr lang="en-US" sz="5400" dirty="0" smtClean="0"/>
              <a:t>Database security</a:t>
            </a:r>
          </a:p>
          <a:p>
            <a:pPr lvl="2">
              <a:lnSpc>
                <a:spcPct val="75000"/>
              </a:lnSpc>
              <a:defRPr/>
            </a:pPr>
            <a:r>
              <a:rPr lang="en-US" sz="4000" dirty="0" smtClean="0"/>
              <a:t>System security</a:t>
            </a:r>
          </a:p>
          <a:p>
            <a:pPr lvl="2">
              <a:lnSpc>
                <a:spcPct val="75000"/>
              </a:lnSpc>
              <a:defRPr/>
            </a:pPr>
            <a:r>
              <a:rPr lang="en-US" sz="4000" dirty="0" smtClean="0"/>
              <a:t>Data security</a:t>
            </a:r>
          </a:p>
        </p:txBody>
      </p:sp>
      <p:grpSp>
        <p:nvGrpSpPr>
          <p:cNvPr id="2" name="Group 10"/>
          <p:cNvGrpSpPr>
            <a:grpSpLocks/>
          </p:cNvGrpSpPr>
          <p:nvPr/>
        </p:nvGrpSpPr>
        <p:grpSpPr bwMode="auto">
          <a:xfrm>
            <a:off x="8386763" y="6324600"/>
            <a:ext cx="414337" cy="292100"/>
            <a:chOff x="5283" y="3984"/>
            <a:chExt cx="261" cy="184"/>
          </a:xfrm>
        </p:grpSpPr>
        <p:sp>
          <p:nvSpPr>
            <p:cNvPr id="33797" name="Rectangle 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3798" name="Rectangle 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3799" name="Rectangle 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3800" name="Freeform 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3801" name="Freeform 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3802" name="Freeform 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en-US" smtClean="0"/>
              <a:t>System Privileges</a:t>
            </a:r>
          </a:p>
        </p:txBody>
      </p:sp>
      <p:sp>
        <p:nvSpPr>
          <p:cNvPr id="13315" name="Rectangle 3"/>
          <p:cNvSpPr>
            <a:spLocks noGrp="1" noChangeArrowheads="1"/>
          </p:cNvSpPr>
          <p:nvPr>
            <p:ph type="body" idx="1"/>
          </p:nvPr>
        </p:nvSpPr>
        <p:spPr>
          <a:xfrm>
            <a:off x="860425" y="1747838"/>
            <a:ext cx="7385050" cy="3927475"/>
          </a:xfrm>
        </p:spPr>
        <p:txBody>
          <a:bodyPr/>
          <a:lstStyle/>
          <a:p>
            <a:pPr lvl="1">
              <a:lnSpc>
                <a:spcPct val="85000"/>
              </a:lnSpc>
              <a:defRPr/>
            </a:pPr>
            <a:r>
              <a:rPr lang="en-US" dirty="0" smtClean="0"/>
              <a:t>More than 80 privileges are available.</a:t>
            </a:r>
          </a:p>
          <a:p>
            <a:pPr lvl="1">
              <a:lnSpc>
                <a:spcPct val="85000"/>
              </a:lnSpc>
              <a:defRPr/>
            </a:pPr>
            <a:r>
              <a:rPr lang="en-US" dirty="0" smtClean="0"/>
              <a:t>The DBA has high-level system privileges:</a:t>
            </a:r>
          </a:p>
          <a:p>
            <a:pPr lvl="2">
              <a:lnSpc>
                <a:spcPct val="85000"/>
              </a:lnSpc>
              <a:defRPr/>
            </a:pPr>
            <a:r>
              <a:rPr lang="en-US" dirty="0" smtClean="0"/>
              <a:t>Create new users</a:t>
            </a:r>
          </a:p>
          <a:p>
            <a:pPr lvl="2">
              <a:lnSpc>
                <a:spcPct val="85000"/>
              </a:lnSpc>
              <a:defRPr/>
            </a:pPr>
            <a:r>
              <a:rPr lang="en-US" dirty="0" smtClean="0"/>
              <a:t>Remove users</a:t>
            </a:r>
          </a:p>
          <a:p>
            <a:pPr lvl="2">
              <a:lnSpc>
                <a:spcPct val="85000"/>
              </a:lnSpc>
              <a:defRPr/>
            </a:pPr>
            <a:r>
              <a:rPr lang="en-US" dirty="0" smtClean="0"/>
              <a:t>Create new tables</a:t>
            </a:r>
          </a:p>
          <a:p>
            <a:pPr lvl="2">
              <a:lnSpc>
                <a:spcPct val="85000"/>
              </a:lnSpc>
              <a:defRPr/>
            </a:pPr>
            <a:r>
              <a:rPr lang="en-US" dirty="0" smtClean="0"/>
              <a:t>Remove tables</a:t>
            </a:r>
          </a:p>
          <a:p>
            <a:pPr lvl="2">
              <a:lnSpc>
                <a:spcPct val="85000"/>
              </a:lnSpc>
              <a:defRPr/>
            </a:pPr>
            <a:r>
              <a:rPr lang="en-US" dirty="0" smtClean="0"/>
              <a:t>Back up tables</a:t>
            </a:r>
          </a:p>
        </p:txBody>
      </p:sp>
      <p:grpSp>
        <p:nvGrpSpPr>
          <p:cNvPr id="2" name="Group 10"/>
          <p:cNvGrpSpPr>
            <a:grpSpLocks/>
          </p:cNvGrpSpPr>
          <p:nvPr/>
        </p:nvGrpSpPr>
        <p:grpSpPr bwMode="auto">
          <a:xfrm>
            <a:off x="8386763" y="6324600"/>
            <a:ext cx="414337" cy="292100"/>
            <a:chOff x="5283" y="3984"/>
            <a:chExt cx="261" cy="184"/>
          </a:xfrm>
        </p:grpSpPr>
        <p:sp>
          <p:nvSpPr>
            <p:cNvPr id="34821" name="Rectangle 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4822" name="Rectangle 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4823" name="Rectangle 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4824" name="Freeform 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4825" name="Freeform 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4826" name="Freeform 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blackWhite">
          <a:xfrm>
            <a:off x="1106488" y="1382713"/>
            <a:ext cx="6884987" cy="4560887"/>
          </a:xfrm>
          <a:prstGeom prst="rect">
            <a:avLst/>
          </a:prstGeom>
          <a:solidFill>
            <a:schemeClr val="accent1"/>
          </a:solidFill>
          <a:ln w="25400">
            <a:solidFill>
              <a:srgbClr val="000000"/>
            </a:solidFill>
            <a:miter lim="800000"/>
            <a:headEnd/>
            <a:tailEnd/>
          </a:ln>
          <a:effectLst>
            <a:outerShdw dist="71842" dir="2700000" algn="ctr" rotWithShape="0">
              <a:srgbClr val="000000"/>
            </a:outerShdw>
          </a:effectLst>
        </p:spPr>
        <p:txBody>
          <a:bodyPr wrap="none" anchor="ctr"/>
          <a:lstStyle/>
          <a:p>
            <a:pPr>
              <a:defRPr/>
            </a:pPr>
            <a:endParaRPr lang="ar-IQ"/>
          </a:p>
        </p:txBody>
      </p:sp>
      <p:sp>
        <p:nvSpPr>
          <p:cNvPr id="27651" name="Rectangle 3"/>
          <p:cNvSpPr>
            <a:spLocks noGrp="1" noChangeArrowheads="1"/>
          </p:cNvSpPr>
          <p:nvPr>
            <p:ph type="title"/>
          </p:nvPr>
        </p:nvSpPr>
        <p:spPr>
          <a:xfrm>
            <a:off x="330200" y="228600"/>
            <a:ext cx="8483600" cy="1163638"/>
          </a:xfrm>
        </p:spPr>
        <p:txBody>
          <a:bodyPr/>
          <a:lstStyle/>
          <a:p>
            <a:pPr>
              <a:defRPr/>
            </a:pPr>
            <a:r>
              <a:rPr lang="en-US" dirty="0" smtClean="0"/>
              <a:t>Database</a:t>
            </a:r>
          </a:p>
        </p:txBody>
      </p:sp>
      <p:grpSp>
        <p:nvGrpSpPr>
          <p:cNvPr id="2" name="Group 8"/>
          <p:cNvGrpSpPr>
            <a:grpSpLocks/>
          </p:cNvGrpSpPr>
          <p:nvPr/>
        </p:nvGrpSpPr>
        <p:grpSpPr bwMode="auto">
          <a:xfrm>
            <a:off x="914400" y="2286000"/>
            <a:ext cx="6802438" cy="457200"/>
            <a:chOff x="551" y="3542"/>
            <a:chExt cx="4285" cy="288"/>
          </a:xfrm>
        </p:grpSpPr>
        <p:sp>
          <p:nvSpPr>
            <p:cNvPr id="17446" name="Rectangle 4"/>
            <p:cNvSpPr>
              <a:spLocks noChangeArrowheads="1"/>
            </p:cNvSpPr>
            <p:nvPr/>
          </p:nvSpPr>
          <p:spPr bwMode="ltGray">
            <a:xfrm>
              <a:off x="964" y="3598"/>
              <a:ext cx="3872" cy="167"/>
            </a:xfrm>
            <a:prstGeom prst="rect">
              <a:avLst/>
            </a:prstGeom>
            <a:solidFill>
              <a:srgbClr val="FF5050">
                <a:alpha val="50195"/>
              </a:srgbClr>
            </a:solidFill>
            <a:ln w="9525">
              <a:noFill/>
              <a:miter lim="800000"/>
              <a:headEnd/>
              <a:tailEnd/>
            </a:ln>
          </p:spPr>
          <p:txBody>
            <a:bodyPr wrap="none" anchor="ctr"/>
            <a:lstStyle/>
            <a:p>
              <a:endParaRPr lang="ar-SA"/>
            </a:p>
          </p:txBody>
        </p:sp>
        <p:grpSp>
          <p:nvGrpSpPr>
            <p:cNvPr id="17447" name="Group 7"/>
            <p:cNvGrpSpPr>
              <a:grpSpLocks/>
            </p:cNvGrpSpPr>
            <p:nvPr/>
          </p:nvGrpSpPr>
          <p:grpSpPr bwMode="auto">
            <a:xfrm>
              <a:off x="551" y="3542"/>
              <a:ext cx="211" cy="288"/>
              <a:chOff x="551" y="3542"/>
              <a:chExt cx="211" cy="288"/>
            </a:xfrm>
          </p:grpSpPr>
          <p:sp>
            <p:nvSpPr>
              <p:cNvPr id="27653" name="Oval 5"/>
              <p:cNvSpPr>
                <a:spLocks noChangeArrowheads="1"/>
              </p:cNvSpPr>
              <p:nvPr/>
            </p:nvSpPr>
            <p:spPr bwMode="auto">
              <a:xfrm>
                <a:off x="551" y="3581"/>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49" name="Rectangle 6"/>
              <p:cNvSpPr>
                <a:spLocks noChangeArrowheads="1"/>
              </p:cNvSpPr>
              <p:nvPr/>
            </p:nvSpPr>
            <p:spPr bwMode="auto">
              <a:xfrm>
                <a:off x="554" y="3542"/>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1</a:t>
                </a:r>
              </a:p>
            </p:txBody>
          </p:sp>
        </p:grpSp>
      </p:grpSp>
      <p:grpSp>
        <p:nvGrpSpPr>
          <p:cNvPr id="4" name="Group 13"/>
          <p:cNvGrpSpPr>
            <a:grpSpLocks/>
          </p:cNvGrpSpPr>
          <p:nvPr/>
        </p:nvGrpSpPr>
        <p:grpSpPr bwMode="auto">
          <a:xfrm>
            <a:off x="1338263" y="1089025"/>
            <a:ext cx="725487" cy="4886325"/>
            <a:chOff x="843" y="686"/>
            <a:chExt cx="457" cy="3078"/>
          </a:xfrm>
        </p:grpSpPr>
        <p:sp>
          <p:nvSpPr>
            <p:cNvPr id="17442" name="Rectangle 9"/>
            <p:cNvSpPr>
              <a:spLocks noChangeArrowheads="1"/>
            </p:cNvSpPr>
            <p:nvPr/>
          </p:nvSpPr>
          <p:spPr bwMode="ltGray">
            <a:xfrm>
              <a:off x="843" y="1014"/>
              <a:ext cx="457" cy="2750"/>
            </a:xfrm>
            <a:prstGeom prst="rect">
              <a:avLst/>
            </a:prstGeom>
            <a:solidFill>
              <a:srgbClr val="009900">
                <a:alpha val="50195"/>
              </a:srgbClr>
            </a:solidFill>
            <a:ln w="9525">
              <a:noFill/>
              <a:miter lim="800000"/>
              <a:headEnd/>
              <a:tailEnd/>
            </a:ln>
          </p:spPr>
          <p:txBody>
            <a:bodyPr wrap="none" anchor="ctr"/>
            <a:lstStyle/>
            <a:p>
              <a:endParaRPr lang="ar-SA"/>
            </a:p>
          </p:txBody>
        </p:sp>
        <p:grpSp>
          <p:nvGrpSpPr>
            <p:cNvPr id="17443" name="Group 12"/>
            <p:cNvGrpSpPr>
              <a:grpSpLocks/>
            </p:cNvGrpSpPr>
            <p:nvPr/>
          </p:nvGrpSpPr>
          <p:grpSpPr bwMode="auto">
            <a:xfrm>
              <a:off x="959" y="686"/>
              <a:ext cx="211" cy="288"/>
              <a:chOff x="959" y="686"/>
              <a:chExt cx="211" cy="288"/>
            </a:xfrm>
          </p:grpSpPr>
          <p:sp>
            <p:nvSpPr>
              <p:cNvPr id="27658" name="Oval 10"/>
              <p:cNvSpPr>
                <a:spLocks noChangeArrowheads="1"/>
              </p:cNvSpPr>
              <p:nvPr/>
            </p:nvSpPr>
            <p:spPr bwMode="auto">
              <a:xfrm>
                <a:off x="959" y="725"/>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45" name="Rectangle 11"/>
              <p:cNvSpPr>
                <a:spLocks noChangeArrowheads="1"/>
              </p:cNvSpPr>
              <p:nvPr/>
            </p:nvSpPr>
            <p:spPr bwMode="auto">
              <a:xfrm>
                <a:off x="962" y="686"/>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2</a:t>
                </a:r>
              </a:p>
            </p:txBody>
          </p:sp>
        </p:grpSp>
      </p:grpSp>
      <p:grpSp>
        <p:nvGrpSpPr>
          <p:cNvPr id="6" name="Group 18"/>
          <p:cNvGrpSpPr>
            <a:grpSpLocks/>
          </p:cNvGrpSpPr>
          <p:nvPr/>
        </p:nvGrpSpPr>
        <p:grpSpPr bwMode="auto">
          <a:xfrm>
            <a:off x="2824163" y="1089025"/>
            <a:ext cx="971550" cy="4886325"/>
            <a:chOff x="1779" y="686"/>
            <a:chExt cx="612" cy="3078"/>
          </a:xfrm>
        </p:grpSpPr>
        <p:sp>
          <p:nvSpPr>
            <p:cNvPr id="17438" name="Rectangle 14"/>
            <p:cNvSpPr>
              <a:spLocks noChangeArrowheads="1"/>
            </p:cNvSpPr>
            <p:nvPr/>
          </p:nvSpPr>
          <p:spPr bwMode="ltGray">
            <a:xfrm>
              <a:off x="1779" y="1014"/>
              <a:ext cx="612" cy="2750"/>
            </a:xfrm>
            <a:prstGeom prst="rect">
              <a:avLst/>
            </a:prstGeom>
            <a:solidFill>
              <a:srgbClr val="0066CC">
                <a:alpha val="50195"/>
              </a:srgbClr>
            </a:solidFill>
            <a:ln w="9525">
              <a:noFill/>
              <a:miter lim="800000"/>
              <a:headEnd/>
              <a:tailEnd/>
            </a:ln>
          </p:spPr>
          <p:txBody>
            <a:bodyPr wrap="none" anchor="ctr"/>
            <a:lstStyle/>
            <a:p>
              <a:endParaRPr lang="ar-SA"/>
            </a:p>
          </p:txBody>
        </p:sp>
        <p:grpSp>
          <p:nvGrpSpPr>
            <p:cNvPr id="17439" name="Group 17"/>
            <p:cNvGrpSpPr>
              <a:grpSpLocks/>
            </p:cNvGrpSpPr>
            <p:nvPr/>
          </p:nvGrpSpPr>
          <p:grpSpPr bwMode="auto">
            <a:xfrm>
              <a:off x="1979" y="686"/>
              <a:ext cx="211" cy="288"/>
              <a:chOff x="1979" y="686"/>
              <a:chExt cx="211" cy="288"/>
            </a:xfrm>
          </p:grpSpPr>
          <p:sp>
            <p:nvSpPr>
              <p:cNvPr id="27663" name="Oval 15"/>
              <p:cNvSpPr>
                <a:spLocks noChangeArrowheads="1"/>
              </p:cNvSpPr>
              <p:nvPr/>
            </p:nvSpPr>
            <p:spPr bwMode="auto">
              <a:xfrm>
                <a:off x="1979" y="725"/>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41" name="Rectangle 16"/>
              <p:cNvSpPr>
                <a:spLocks noChangeArrowheads="1"/>
              </p:cNvSpPr>
              <p:nvPr/>
            </p:nvSpPr>
            <p:spPr bwMode="auto">
              <a:xfrm>
                <a:off x="1982" y="686"/>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3</a:t>
                </a:r>
              </a:p>
            </p:txBody>
          </p:sp>
        </p:grpSp>
      </p:grpSp>
      <p:grpSp>
        <p:nvGrpSpPr>
          <p:cNvPr id="8" name="Group 23"/>
          <p:cNvGrpSpPr>
            <a:grpSpLocks/>
          </p:cNvGrpSpPr>
          <p:nvPr/>
        </p:nvGrpSpPr>
        <p:grpSpPr bwMode="auto">
          <a:xfrm>
            <a:off x="6956425" y="1089025"/>
            <a:ext cx="763588" cy="4886325"/>
            <a:chOff x="4382" y="686"/>
            <a:chExt cx="481" cy="3078"/>
          </a:xfrm>
        </p:grpSpPr>
        <p:sp>
          <p:nvSpPr>
            <p:cNvPr id="17434" name="Rectangle 19"/>
            <p:cNvSpPr>
              <a:spLocks noChangeArrowheads="1"/>
            </p:cNvSpPr>
            <p:nvPr/>
          </p:nvSpPr>
          <p:spPr bwMode="ltGray">
            <a:xfrm>
              <a:off x="4382" y="1014"/>
              <a:ext cx="481" cy="2750"/>
            </a:xfrm>
            <a:prstGeom prst="rect">
              <a:avLst/>
            </a:prstGeom>
            <a:solidFill>
              <a:srgbClr val="FFCC66">
                <a:alpha val="50195"/>
              </a:srgbClr>
            </a:solidFill>
            <a:ln w="9525">
              <a:noFill/>
              <a:miter lim="800000"/>
              <a:headEnd/>
              <a:tailEnd/>
            </a:ln>
          </p:spPr>
          <p:txBody>
            <a:bodyPr wrap="none" anchor="ctr"/>
            <a:lstStyle/>
            <a:p>
              <a:endParaRPr lang="ar-SA"/>
            </a:p>
          </p:txBody>
        </p:sp>
        <p:grpSp>
          <p:nvGrpSpPr>
            <p:cNvPr id="17435" name="Group 22"/>
            <p:cNvGrpSpPr>
              <a:grpSpLocks/>
            </p:cNvGrpSpPr>
            <p:nvPr/>
          </p:nvGrpSpPr>
          <p:grpSpPr bwMode="auto">
            <a:xfrm>
              <a:off x="4499" y="686"/>
              <a:ext cx="211" cy="288"/>
              <a:chOff x="4499" y="686"/>
              <a:chExt cx="211" cy="288"/>
            </a:xfrm>
          </p:grpSpPr>
          <p:sp>
            <p:nvSpPr>
              <p:cNvPr id="27668" name="Oval 20"/>
              <p:cNvSpPr>
                <a:spLocks noChangeArrowheads="1"/>
              </p:cNvSpPr>
              <p:nvPr/>
            </p:nvSpPr>
            <p:spPr bwMode="auto">
              <a:xfrm>
                <a:off x="4499" y="725"/>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37" name="Rectangle 21"/>
              <p:cNvSpPr>
                <a:spLocks noChangeArrowheads="1"/>
              </p:cNvSpPr>
              <p:nvPr/>
            </p:nvSpPr>
            <p:spPr bwMode="auto">
              <a:xfrm>
                <a:off x="4502" y="686"/>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4</a:t>
                </a:r>
              </a:p>
            </p:txBody>
          </p:sp>
        </p:grpSp>
      </p:grpSp>
      <p:grpSp>
        <p:nvGrpSpPr>
          <p:cNvPr id="10" name="Group 28"/>
          <p:cNvGrpSpPr>
            <a:grpSpLocks/>
          </p:cNvGrpSpPr>
          <p:nvPr/>
        </p:nvGrpSpPr>
        <p:grpSpPr bwMode="auto">
          <a:xfrm>
            <a:off x="5570538" y="3689350"/>
            <a:ext cx="954087" cy="457200"/>
            <a:chOff x="3509" y="2324"/>
            <a:chExt cx="601" cy="288"/>
          </a:xfrm>
        </p:grpSpPr>
        <p:sp>
          <p:nvSpPr>
            <p:cNvPr id="17430" name="Rectangle 24"/>
            <p:cNvSpPr>
              <a:spLocks noChangeArrowheads="1"/>
            </p:cNvSpPr>
            <p:nvPr/>
          </p:nvSpPr>
          <p:spPr bwMode="ltGray">
            <a:xfrm>
              <a:off x="3509" y="2389"/>
              <a:ext cx="345" cy="191"/>
            </a:xfrm>
            <a:prstGeom prst="rect">
              <a:avLst/>
            </a:prstGeom>
            <a:solidFill>
              <a:srgbClr val="9933FF">
                <a:alpha val="50195"/>
              </a:srgbClr>
            </a:solidFill>
            <a:ln w="9525">
              <a:noFill/>
              <a:miter lim="800000"/>
              <a:headEnd/>
              <a:tailEnd/>
            </a:ln>
          </p:spPr>
          <p:txBody>
            <a:bodyPr wrap="none" anchor="ctr"/>
            <a:lstStyle/>
            <a:p>
              <a:endParaRPr lang="ar-SA"/>
            </a:p>
          </p:txBody>
        </p:sp>
        <p:grpSp>
          <p:nvGrpSpPr>
            <p:cNvPr id="17431" name="Group 27"/>
            <p:cNvGrpSpPr>
              <a:grpSpLocks/>
            </p:cNvGrpSpPr>
            <p:nvPr/>
          </p:nvGrpSpPr>
          <p:grpSpPr bwMode="auto">
            <a:xfrm>
              <a:off x="3899" y="2324"/>
              <a:ext cx="211" cy="288"/>
              <a:chOff x="3899" y="2324"/>
              <a:chExt cx="211" cy="288"/>
            </a:xfrm>
          </p:grpSpPr>
          <p:sp>
            <p:nvSpPr>
              <p:cNvPr id="27673" name="Oval 25"/>
              <p:cNvSpPr>
                <a:spLocks noChangeArrowheads="1"/>
              </p:cNvSpPr>
              <p:nvPr/>
            </p:nvSpPr>
            <p:spPr bwMode="auto">
              <a:xfrm>
                <a:off x="3899" y="2363"/>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33" name="Rectangle 26"/>
              <p:cNvSpPr>
                <a:spLocks noChangeArrowheads="1"/>
              </p:cNvSpPr>
              <p:nvPr/>
            </p:nvSpPr>
            <p:spPr bwMode="auto">
              <a:xfrm>
                <a:off x="3902" y="2324"/>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5</a:t>
                </a:r>
              </a:p>
            </p:txBody>
          </p:sp>
        </p:grpSp>
      </p:grpSp>
      <p:sp>
        <p:nvSpPr>
          <p:cNvPr id="17417" name="Rectangle 29"/>
          <p:cNvSpPr>
            <a:spLocks noChangeArrowheads="1"/>
          </p:cNvSpPr>
          <p:nvPr/>
        </p:nvSpPr>
        <p:spPr bwMode="auto">
          <a:xfrm>
            <a:off x="1260475" y="1614488"/>
            <a:ext cx="6554788" cy="3048000"/>
          </a:xfrm>
          <a:prstGeom prst="rect">
            <a:avLst/>
          </a:prstGeom>
          <a:noFill/>
          <a:ln w="9525">
            <a:noFill/>
            <a:miter lim="800000"/>
            <a:headEnd/>
            <a:tailEnd/>
          </a:ln>
        </p:spPr>
        <p:txBody>
          <a:bodyPr wrap="none" lIns="92075" tIns="46038" rIns="92075" bIns="46038">
            <a:spAutoFit/>
          </a:bodyPr>
          <a:lstStyle/>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EMPNO 	ENAME    	JOB                     MGR    HIREDATE        SAL        COMM   DEPTNO</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	---------------------  --------  ----------------   -----------   --------------    -----------</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7839   ALI	PRESIDENT                   	17-NOV-81	5000                                  10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7698 	AHMAD	MANAGER    	7839   	01-MAY-81     	2850                                  30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7782 	OMAR 	MANAGER	7839  	09-JUN-81     	2450                                  10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7566 	SALM 	MANAGER	7839   	02-APR-81     	2975                                  20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7654 	MHAMAD	SALESMAN     	7698   	28-SEP-81      	1250           1400               30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7499 	ADEL 	SALESMAN      	7698   	20-FEB-81     	1600             300               30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7844 	JAMAL 	SALESMAN     	7698   	08-SEP-81      	1500                 0               30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7900 	JASIM 	CLERK            	7698  	03-DEC-81      	  950                                  30</a:t>
            </a:r>
          </a:p>
          <a:p>
            <a:pPr algn="l" defTabSz="822325">
              <a:lnSpc>
                <a:spcPct val="100000"/>
              </a:lnSpc>
              <a:spcBef>
                <a:spcPct val="50000"/>
              </a:spcBef>
              <a:tabLst>
                <a:tab pos="793750" algn="l"/>
                <a:tab pos="1544638" algn="l"/>
                <a:tab pos="2741613" algn="l"/>
                <a:tab pos="3262313" algn="l"/>
                <a:tab pos="4343400" algn="l"/>
              </a:tabLst>
            </a:pPr>
            <a:r>
              <a:rPr lang="en-US" sz="1200">
                <a:solidFill>
                  <a:srgbClr val="000000"/>
                </a:solidFill>
                <a:latin typeface="Arial" pitchFamily="34" charset="0"/>
              </a:rPr>
              <a:t>        7521 	WALED	SALESMAN     	7698   	22-FEB-81     	1250             500               30</a:t>
            </a:r>
          </a:p>
        </p:txBody>
      </p:sp>
      <p:grpSp>
        <p:nvGrpSpPr>
          <p:cNvPr id="12" name="Group 34"/>
          <p:cNvGrpSpPr>
            <a:grpSpLocks/>
          </p:cNvGrpSpPr>
          <p:nvPr/>
        </p:nvGrpSpPr>
        <p:grpSpPr bwMode="auto">
          <a:xfrm>
            <a:off x="4033838" y="1717675"/>
            <a:ext cx="449262" cy="704850"/>
            <a:chOff x="2541" y="1082"/>
            <a:chExt cx="283" cy="444"/>
          </a:xfrm>
        </p:grpSpPr>
        <p:sp>
          <p:nvSpPr>
            <p:cNvPr id="17426" name="Rectangle 30"/>
            <p:cNvSpPr>
              <a:spLocks noChangeArrowheads="1"/>
            </p:cNvSpPr>
            <p:nvPr/>
          </p:nvSpPr>
          <p:spPr bwMode="ltGray">
            <a:xfrm>
              <a:off x="2541" y="1335"/>
              <a:ext cx="283" cy="191"/>
            </a:xfrm>
            <a:prstGeom prst="rect">
              <a:avLst/>
            </a:prstGeom>
            <a:solidFill>
              <a:srgbClr val="33CCFF">
                <a:alpha val="50195"/>
              </a:srgbClr>
            </a:solidFill>
            <a:ln w="9525">
              <a:noFill/>
              <a:miter lim="800000"/>
              <a:headEnd/>
              <a:tailEnd/>
            </a:ln>
          </p:spPr>
          <p:txBody>
            <a:bodyPr wrap="none" anchor="ctr"/>
            <a:lstStyle/>
            <a:p>
              <a:endParaRPr lang="ar-SA"/>
            </a:p>
          </p:txBody>
        </p:sp>
        <p:grpSp>
          <p:nvGrpSpPr>
            <p:cNvPr id="17427" name="Group 33"/>
            <p:cNvGrpSpPr>
              <a:grpSpLocks/>
            </p:cNvGrpSpPr>
            <p:nvPr/>
          </p:nvGrpSpPr>
          <p:grpSpPr bwMode="auto">
            <a:xfrm>
              <a:off x="2567" y="1082"/>
              <a:ext cx="211" cy="288"/>
              <a:chOff x="2567" y="1082"/>
              <a:chExt cx="211" cy="288"/>
            </a:xfrm>
          </p:grpSpPr>
          <p:sp>
            <p:nvSpPr>
              <p:cNvPr id="27679" name="Oval 31"/>
              <p:cNvSpPr>
                <a:spLocks noChangeArrowheads="1"/>
              </p:cNvSpPr>
              <p:nvPr/>
            </p:nvSpPr>
            <p:spPr bwMode="auto">
              <a:xfrm>
                <a:off x="2567" y="1121"/>
                <a:ext cx="211" cy="211"/>
              </a:xfrm>
              <a:prstGeom prst="ellipse">
                <a:avLst/>
              </a:prstGeom>
              <a:solidFill>
                <a:srgbClr val="FFCCCC"/>
              </a:solidFill>
              <a:ln w="9525">
                <a:noFill/>
                <a:round/>
                <a:headEnd/>
                <a:tailEnd/>
              </a:ln>
              <a:effectLst>
                <a:outerShdw dist="53882" dir="2700000" algn="ctr" rotWithShape="0">
                  <a:srgbClr val="000000"/>
                </a:outerShdw>
              </a:effectLst>
            </p:spPr>
            <p:txBody>
              <a:bodyPr wrap="none" anchor="ctr"/>
              <a:lstStyle/>
              <a:p>
                <a:pPr>
                  <a:defRPr/>
                </a:pPr>
                <a:endParaRPr lang="ar-IQ"/>
              </a:p>
            </p:txBody>
          </p:sp>
          <p:sp>
            <p:nvSpPr>
              <p:cNvPr id="17429" name="Rectangle 32"/>
              <p:cNvSpPr>
                <a:spLocks noChangeArrowheads="1"/>
              </p:cNvSpPr>
              <p:nvPr/>
            </p:nvSpPr>
            <p:spPr bwMode="auto">
              <a:xfrm>
                <a:off x="2570" y="1082"/>
                <a:ext cx="205" cy="288"/>
              </a:xfrm>
              <a:prstGeom prst="rect">
                <a:avLst/>
              </a:prstGeom>
              <a:noFill/>
              <a:ln w="9525">
                <a:noFill/>
                <a:miter lim="800000"/>
                <a:headEnd/>
                <a:tailEnd/>
              </a:ln>
            </p:spPr>
            <p:txBody>
              <a:bodyPr wrap="none" lIns="92075" tIns="46038" rIns="92075" bIns="46038">
                <a:spAutoFit/>
              </a:bodyPr>
              <a:lstStyle/>
              <a:p>
                <a:r>
                  <a:rPr lang="en-US" sz="2000">
                    <a:solidFill>
                      <a:srgbClr val="000000"/>
                    </a:solidFill>
                    <a:latin typeface="Arial" pitchFamily="34" charset="0"/>
                  </a:rPr>
                  <a:t>6</a:t>
                </a:r>
              </a:p>
            </p:txBody>
          </p:sp>
        </p:grpSp>
      </p:grpSp>
      <p:grpSp>
        <p:nvGrpSpPr>
          <p:cNvPr id="14" name="Group 41"/>
          <p:cNvGrpSpPr>
            <a:grpSpLocks/>
          </p:cNvGrpSpPr>
          <p:nvPr/>
        </p:nvGrpSpPr>
        <p:grpSpPr bwMode="auto">
          <a:xfrm>
            <a:off x="8386763" y="6324600"/>
            <a:ext cx="414337" cy="292100"/>
            <a:chOff x="5283" y="3984"/>
            <a:chExt cx="261" cy="184"/>
          </a:xfrm>
        </p:grpSpPr>
        <p:sp>
          <p:nvSpPr>
            <p:cNvPr id="17420" name="Rectangle 35"/>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17421" name="Rectangle 36"/>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17422" name="Rectangle 37"/>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17423" name="Freeform 38"/>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17424" name="Freeform 39"/>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17425" name="Freeform 40"/>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up)">
                                      <p:cBhvr>
                                        <p:cTn id="32" dur="500"/>
                                        <p:tgtEl>
                                          <p:spTgt spid="12"/>
                                        </p:tgtEl>
                                      </p:cBhvr>
                                    </p:animEffect>
                                  </p:childTnLst>
                                </p:cTn>
                              </p:par>
                            </p:childTnLst>
                          </p:cTn>
                        </p:par>
                        <p:par>
                          <p:cTn id="33" fill="hold">
                            <p:stCondLst>
                              <p:cond delay="500"/>
                            </p:stCondLst>
                            <p:childTnLst>
                              <p:par>
                                <p:cTn id="34" presetID="1" presetClass="entr" presetSubtype="0" fill="hold" nodeType="afterEffect">
                                  <p:stCondLst>
                                    <p:cond delay="0"/>
                                  </p:stCondLst>
                                  <p:childTnLst>
                                    <p:set>
                                      <p:cBhvr>
                                        <p:cTn id="35" dur="1" fill="hold">
                                          <p:stCondLst>
                                            <p:cond delay="499"/>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defRPr/>
            </a:pPr>
            <a:r>
              <a:rPr lang="en-US" smtClean="0"/>
              <a:t>Creating Users</a:t>
            </a:r>
          </a:p>
        </p:txBody>
      </p:sp>
      <p:sp>
        <p:nvSpPr>
          <p:cNvPr id="15363" name="Rectangle 3"/>
          <p:cNvSpPr>
            <a:spLocks noGrp="1" noChangeArrowheads="1"/>
          </p:cNvSpPr>
          <p:nvPr>
            <p:ph type="body" idx="1"/>
          </p:nvPr>
        </p:nvSpPr>
        <p:spPr>
          <a:xfrm>
            <a:off x="858838" y="1795463"/>
            <a:ext cx="7385050" cy="904875"/>
          </a:xfrm>
        </p:spPr>
        <p:txBody>
          <a:bodyPr/>
          <a:lstStyle/>
          <a:p>
            <a:pPr marL="0" indent="0">
              <a:buFontTx/>
              <a:buNone/>
              <a:defRPr/>
            </a:pPr>
            <a:r>
              <a:rPr lang="en-US" smtClean="0"/>
              <a:t>The DBA creates users by using the CREATE USER statement.</a:t>
            </a:r>
          </a:p>
        </p:txBody>
      </p:sp>
      <p:sp>
        <p:nvSpPr>
          <p:cNvPr id="15364" name="Rectangle 4"/>
          <p:cNvSpPr>
            <a:spLocks noChangeArrowheads="1"/>
          </p:cNvSpPr>
          <p:nvPr/>
        </p:nvSpPr>
        <p:spPr bwMode="blackWhite">
          <a:xfrm>
            <a:off x="923925" y="4151313"/>
            <a:ext cx="7489825" cy="1420812"/>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2400" dirty="0">
                <a:solidFill>
                  <a:srgbClr val="000000"/>
                </a:solidFill>
                <a:latin typeface="Courier New" pitchFamily="49" charset="0"/>
              </a:rPr>
              <a:t>SQL&gt; CREATE	   USER  ALI</a:t>
            </a:r>
          </a:p>
          <a:p>
            <a:pPr algn="l">
              <a:lnSpc>
                <a:spcPct val="100000"/>
              </a:lnSpc>
              <a:spcBef>
                <a:spcPct val="0"/>
              </a:spcBef>
              <a:tabLst>
                <a:tab pos="682625" algn="l"/>
                <a:tab pos="1833563" algn="l"/>
              </a:tabLst>
              <a:defRPr/>
            </a:pPr>
            <a:r>
              <a:rPr lang="en-US" sz="2400" dirty="0">
                <a:solidFill>
                  <a:srgbClr val="000000"/>
                </a:solidFill>
                <a:latin typeface="Courier New" pitchFamily="49" charset="0"/>
              </a:rPr>
              <a:t>  2  IDENTIFIED   BY   AAA;</a:t>
            </a:r>
          </a:p>
          <a:p>
            <a:pPr algn="l">
              <a:lnSpc>
                <a:spcPct val="100000"/>
              </a:lnSpc>
              <a:spcBef>
                <a:spcPct val="0"/>
              </a:spcBef>
              <a:tabLst>
                <a:tab pos="682625" algn="l"/>
                <a:tab pos="1833563" algn="l"/>
              </a:tabLst>
              <a:defRPr/>
            </a:pPr>
            <a:r>
              <a:rPr lang="en-US" sz="2400" dirty="0">
                <a:solidFill>
                  <a:srgbClr val="FF3300"/>
                </a:solidFill>
                <a:effectLst>
                  <a:outerShdw blurRad="38100" dist="38100" dir="2700000" algn="tl">
                    <a:srgbClr val="000000"/>
                  </a:outerShdw>
                </a:effectLst>
                <a:latin typeface="Courier New" pitchFamily="49" charset="0"/>
              </a:rPr>
              <a:t>User created.</a:t>
            </a:r>
          </a:p>
        </p:txBody>
      </p:sp>
      <p:sp>
        <p:nvSpPr>
          <p:cNvPr id="35845" name="Rectangle 5"/>
          <p:cNvSpPr>
            <a:spLocks noChangeArrowheads="1"/>
          </p:cNvSpPr>
          <p:nvPr/>
        </p:nvSpPr>
        <p:spPr bwMode="blackWhite">
          <a:xfrm>
            <a:off x="920750" y="2947988"/>
            <a:ext cx="7493000" cy="879475"/>
          </a:xfrm>
          <a:prstGeom prst="rect">
            <a:avLst/>
          </a:prstGeom>
          <a:solidFill>
            <a:srgbClr val="FFFFCC"/>
          </a:solidFill>
          <a:ln w="25400">
            <a:solidFill>
              <a:srgbClr val="000000"/>
            </a:solid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2400">
                <a:solidFill>
                  <a:srgbClr val="000000"/>
                </a:solidFill>
                <a:latin typeface="Courier New" pitchFamily="49" charset="0"/>
              </a:rPr>
              <a:t>CREATE            USER </a:t>
            </a:r>
            <a:r>
              <a:rPr lang="en-US" sz="2400" i="1">
                <a:solidFill>
                  <a:srgbClr val="000000"/>
                </a:solidFill>
                <a:latin typeface="Courier New" pitchFamily="49" charset="0"/>
              </a:rPr>
              <a:t>user</a:t>
            </a:r>
            <a:r>
              <a:rPr lang="en-US" sz="2400">
                <a:solidFill>
                  <a:srgbClr val="000000"/>
                </a:solidFill>
                <a:latin typeface="Courier New" pitchFamily="49" charset="0"/>
              </a:rPr>
              <a:t>              			   </a:t>
            </a:r>
          </a:p>
          <a:p>
            <a:pPr algn="l">
              <a:lnSpc>
                <a:spcPct val="100000"/>
              </a:lnSpc>
              <a:spcBef>
                <a:spcPct val="0"/>
              </a:spcBef>
              <a:tabLst>
                <a:tab pos="682625" algn="l"/>
                <a:tab pos="1833563" algn="l"/>
              </a:tabLst>
            </a:pPr>
            <a:r>
              <a:rPr lang="en-US" sz="2400">
                <a:solidFill>
                  <a:srgbClr val="000000"/>
                </a:solidFill>
                <a:latin typeface="Courier New" pitchFamily="49" charset="0"/>
              </a:rPr>
              <a:t>IDENTIFIED        BY   </a:t>
            </a:r>
            <a:r>
              <a:rPr lang="en-US" sz="2400" i="1">
                <a:solidFill>
                  <a:srgbClr val="000000"/>
                </a:solidFill>
                <a:latin typeface="Courier New" pitchFamily="49" charset="0"/>
              </a:rPr>
              <a:t>password</a:t>
            </a:r>
            <a:r>
              <a:rPr lang="en-US" sz="2400">
                <a:solidFill>
                  <a:srgbClr val="000000"/>
                </a:solidFill>
                <a:latin typeface="Courier New" pitchFamily="49" charset="0"/>
              </a:rPr>
              <a:t>;</a:t>
            </a:r>
          </a:p>
        </p:txBody>
      </p:sp>
      <p:grpSp>
        <p:nvGrpSpPr>
          <p:cNvPr id="2" name="Group 12"/>
          <p:cNvGrpSpPr>
            <a:grpSpLocks/>
          </p:cNvGrpSpPr>
          <p:nvPr/>
        </p:nvGrpSpPr>
        <p:grpSpPr bwMode="auto">
          <a:xfrm>
            <a:off x="8386763" y="6324600"/>
            <a:ext cx="414337" cy="292100"/>
            <a:chOff x="5283" y="3984"/>
            <a:chExt cx="261" cy="184"/>
          </a:xfrm>
        </p:grpSpPr>
        <p:sp>
          <p:nvSpPr>
            <p:cNvPr id="35847" name="Rectangle 6"/>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5848" name="Rectangle 7"/>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5849" name="Rectangle 8"/>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5850" name="Freeform 9"/>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5851" name="Freeform 10"/>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5852" name="Freeform 11"/>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60438" y="358775"/>
            <a:ext cx="7299325" cy="881063"/>
          </a:xfrm>
        </p:spPr>
        <p:txBody>
          <a:bodyPr/>
          <a:lstStyle/>
          <a:p>
            <a:pPr>
              <a:defRPr/>
            </a:pPr>
            <a:r>
              <a:rPr lang="en-US" smtClean="0"/>
              <a:t>User System Privileges</a:t>
            </a:r>
          </a:p>
        </p:txBody>
      </p:sp>
      <p:sp>
        <p:nvSpPr>
          <p:cNvPr id="17411" name="Rectangle 3"/>
          <p:cNvSpPr>
            <a:spLocks noChangeArrowheads="1"/>
          </p:cNvSpPr>
          <p:nvPr/>
        </p:nvSpPr>
        <p:spPr bwMode="blackWhite">
          <a:xfrm>
            <a:off x="933450" y="2035175"/>
            <a:ext cx="7480300" cy="641350"/>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a:solidFill>
                  <a:srgbClr val="000000"/>
                </a:solidFill>
                <a:latin typeface="Courier New" pitchFamily="49" charset="0"/>
              </a:rPr>
              <a:t>GRANT </a:t>
            </a:r>
            <a:r>
              <a:rPr lang="en-US" sz="1800" i="1">
                <a:solidFill>
                  <a:srgbClr val="000000"/>
                </a:solidFill>
                <a:latin typeface="Courier New" pitchFamily="49" charset="0"/>
              </a:rPr>
              <a:t>privilege</a:t>
            </a:r>
            <a:r>
              <a:rPr lang="en-US" sz="1800">
                <a:solidFill>
                  <a:srgbClr val="000000"/>
                </a:solidFill>
                <a:latin typeface="Courier New" pitchFamily="49" charset="0"/>
              </a:rPr>
              <a:t> [, </a:t>
            </a:r>
            <a:r>
              <a:rPr lang="en-US" sz="1800" i="1">
                <a:solidFill>
                  <a:srgbClr val="000000"/>
                </a:solidFill>
                <a:latin typeface="Courier New" pitchFamily="49" charset="0"/>
              </a:rPr>
              <a:t>privilege</a:t>
            </a:r>
            <a:r>
              <a:rPr lang="en-US" sz="1800">
                <a:solidFill>
                  <a:srgbClr val="000000"/>
                </a:solidFill>
                <a:latin typeface="Courier New" pitchFamily="49" charset="0"/>
              </a:rPr>
              <a:t>...]			</a:t>
            </a:r>
          </a:p>
          <a:p>
            <a:pPr algn="l">
              <a:lnSpc>
                <a:spcPct val="100000"/>
              </a:lnSpc>
              <a:spcBef>
                <a:spcPct val="0"/>
              </a:spcBef>
              <a:tabLst>
                <a:tab pos="682625" algn="l"/>
                <a:tab pos="1833563" algn="l"/>
              </a:tabLst>
              <a:defRPr/>
            </a:pPr>
            <a:r>
              <a:rPr lang="en-US" sz="1800">
                <a:solidFill>
                  <a:srgbClr val="000000"/>
                </a:solidFill>
                <a:latin typeface="Courier New" pitchFamily="49" charset="0"/>
              </a:rPr>
              <a:t>TO </a:t>
            </a:r>
            <a:r>
              <a:rPr lang="en-US" sz="1800" i="1">
                <a:solidFill>
                  <a:srgbClr val="000000"/>
                </a:solidFill>
                <a:latin typeface="Courier New" pitchFamily="49" charset="0"/>
              </a:rPr>
              <a:t>user </a:t>
            </a:r>
            <a:r>
              <a:rPr lang="en-US" sz="1800">
                <a:solidFill>
                  <a:srgbClr val="000000"/>
                </a:solidFill>
                <a:latin typeface="Courier New" pitchFamily="49" charset="0"/>
              </a:rPr>
              <a:t>[, </a:t>
            </a:r>
            <a:r>
              <a:rPr lang="en-US" sz="1800" i="1">
                <a:solidFill>
                  <a:srgbClr val="000000"/>
                </a:solidFill>
                <a:latin typeface="Courier New" pitchFamily="49" charset="0"/>
              </a:rPr>
              <a:t>user</a:t>
            </a:r>
            <a:r>
              <a:rPr lang="en-US" sz="1800">
                <a:solidFill>
                  <a:srgbClr val="000000"/>
                </a:solidFill>
                <a:latin typeface="Courier New" pitchFamily="49" charset="0"/>
              </a:rPr>
              <a:t>...];</a:t>
            </a:r>
          </a:p>
        </p:txBody>
      </p:sp>
      <p:sp>
        <p:nvSpPr>
          <p:cNvPr id="17412" name="Rectangle 4"/>
          <p:cNvSpPr>
            <a:spLocks noChangeArrowheads="1"/>
          </p:cNvSpPr>
          <p:nvPr/>
        </p:nvSpPr>
        <p:spPr bwMode="auto">
          <a:xfrm>
            <a:off x="885825" y="2906713"/>
            <a:ext cx="7758113" cy="2808287"/>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lstStyle/>
          <a:p>
            <a:pPr marL="341313" lvl="1" indent="-227013" algn="l" defTabSz="346075">
              <a:lnSpc>
                <a:spcPct val="85000"/>
              </a:lnSpc>
              <a:spcBef>
                <a:spcPct val="30000"/>
              </a:spcBef>
              <a:buClr>
                <a:srgbClr val="FFCC66"/>
              </a:buClr>
              <a:buSzPct val="100000"/>
              <a:buFontTx/>
              <a:buChar char="•"/>
              <a:tabLst>
                <a:tab pos="571500" algn="l"/>
              </a:tabLst>
              <a:defRPr/>
            </a:pPr>
            <a:r>
              <a:rPr lang="en-US" dirty="0">
                <a:solidFill>
                  <a:srgbClr val="F8F8D3"/>
                </a:solidFill>
                <a:latin typeface="Arial" pitchFamily="34" charset="0"/>
              </a:rPr>
              <a:t>An application developer may have the following system privileges:</a:t>
            </a:r>
          </a:p>
          <a:p>
            <a:pPr marL="741363" lvl="2" indent="-285750" algn="l" defTabSz="346075">
              <a:lnSpc>
                <a:spcPct val="85000"/>
              </a:lnSpc>
              <a:spcBef>
                <a:spcPct val="30000"/>
              </a:spcBef>
              <a:buClr>
                <a:srgbClr val="FFCC66"/>
              </a:buClr>
              <a:buSzPct val="90000"/>
              <a:buFontTx/>
              <a:buChar char="–"/>
              <a:tabLst>
                <a:tab pos="571500" algn="l"/>
              </a:tabLst>
              <a:defRPr/>
            </a:pPr>
            <a:r>
              <a:rPr lang="en-US" dirty="0">
                <a:solidFill>
                  <a:srgbClr val="F8F8D3"/>
                </a:solidFill>
                <a:latin typeface="Arial" pitchFamily="34" charset="0"/>
              </a:rPr>
              <a:t>CREATE TABLE</a:t>
            </a:r>
          </a:p>
          <a:p>
            <a:pPr marL="741363" lvl="2" indent="-285750" algn="l" defTabSz="346075">
              <a:lnSpc>
                <a:spcPct val="85000"/>
              </a:lnSpc>
              <a:spcBef>
                <a:spcPct val="30000"/>
              </a:spcBef>
              <a:buClr>
                <a:srgbClr val="FFCC66"/>
              </a:buClr>
              <a:buSzPct val="90000"/>
              <a:buFontTx/>
              <a:buChar char="–"/>
              <a:tabLst>
                <a:tab pos="571500" algn="l"/>
              </a:tabLst>
              <a:defRPr/>
            </a:pPr>
            <a:r>
              <a:rPr lang="en-US" dirty="0">
                <a:solidFill>
                  <a:srgbClr val="F8F8D3"/>
                </a:solidFill>
                <a:latin typeface="Arial" pitchFamily="34" charset="0"/>
              </a:rPr>
              <a:t>CREATE SEQUENCE</a:t>
            </a:r>
          </a:p>
          <a:p>
            <a:pPr marL="741363" lvl="2" indent="-285750" algn="l" defTabSz="346075">
              <a:lnSpc>
                <a:spcPct val="85000"/>
              </a:lnSpc>
              <a:spcBef>
                <a:spcPct val="30000"/>
              </a:spcBef>
              <a:buClr>
                <a:srgbClr val="FFCC66"/>
              </a:buClr>
              <a:buSzPct val="90000"/>
              <a:buFontTx/>
              <a:buChar char="–"/>
              <a:tabLst>
                <a:tab pos="571500" algn="l"/>
              </a:tabLst>
              <a:defRPr/>
            </a:pPr>
            <a:r>
              <a:rPr lang="en-US" dirty="0">
                <a:solidFill>
                  <a:srgbClr val="F8F8D3"/>
                </a:solidFill>
                <a:latin typeface="Arial" pitchFamily="34" charset="0"/>
              </a:rPr>
              <a:t>CREATE VIEW</a:t>
            </a:r>
          </a:p>
          <a:p>
            <a:pPr marL="741363" lvl="2" indent="-285750" algn="l" defTabSz="346075">
              <a:lnSpc>
                <a:spcPct val="85000"/>
              </a:lnSpc>
              <a:spcBef>
                <a:spcPct val="30000"/>
              </a:spcBef>
              <a:buClr>
                <a:srgbClr val="FFCC66"/>
              </a:buClr>
              <a:buSzPct val="90000"/>
              <a:buFontTx/>
              <a:buChar char="–"/>
              <a:tabLst>
                <a:tab pos="571500" algn="l"/>
              </a:tabLst>
              <a:defRPr/>
            </a:pPr>
            <a:r>
              <a:rPr lang="en-US" dirty="0">
                <a:solidFill>
                  <a:srgbClr val="F8F8D3"/>
                </a:solidFill>
                <a:latin typeface="Arial" pitchFamily="34" charset="0"/>
              </a:rPr>
              <a:t>CREATE PROCEDURE</a:t>
            </a:r>
          </a:p>
        </p:txBody>
      </p:sp>
      <p:sp>
        <p:nvSpPr>
          <p:cNvPr id="17413" name="Rectangle 5"/>
          <p:cNvSpPr>
            <a:spLocks noChangeArrowheads="1"/>
          </p:cNvSpPr>
          <p:nvPr/>
        </p:nvSpPr>
        <p:spPr bwMode="auto">
          <a:xfrm>
            <a:off x="885825" y="1116013"/>
            <a:ext cx="7781925" cy="769937"/>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lstStyle/>
          <a:p>
            <a:pPr marL="341313" lvl="1" indent="-227013" algn="l" defTabSz="346075">
              <a:lnSpc>
                <a:spcPct val="95000"/>
              </a:lnSpc>
              <a:spcBef>
                <a:spcPct val="35000"/>
              </a:spcBef>
              <a:buClr>
                <a:srgbClr val="FFCC66"/>
              </a:buClr>
              <a:buSzPct val="100000"/>
              <a:buFontTx/>
              <a:buChar char="•"/>
              <a:tabLst>
                <a:tab pos="571500" algn="l"/>
              </a:tabLst>
              <a:defRPr/>
            </a:pPr>
            <a:r>
              <a:rPr lang="en-US">
                <a:solidFill>
                  <a:srgbClr val="F8F8D3"/>
                </a:solidFill>
                <a:latin typeface="Arial" pitchFamily="34" charset="0"/>
              </a:rPr>
              <a:t>Once a user is created, the DBA can grant specific system privileges to a user.</a:t>
            </a:r>
          </a:p>
        </p:txBody>
      </p:sp>
      <p:grpSp>
        <p:nvGrpSpPr>
          <p:cNvPr id="2" name="Group 12"/>
          <p:cNvGrpSpPr>
            <a:grpSpLocks/>
          </p:cNvGrpSpPr>
          <p:nvPr/>
        </p:nvGrpSpPr>
        <p:grpSpPr bwMode="auto">
          <a:xfrm>
            <a:off x="8386763" y="6324600"/>
            <a:ext cx="414337" cy="292100"/>
            <a:chOff x="5283" y="3984"/>
            <a:chExt cx="261" cy="184"/>
          </a:xfrm>
        </p:grpSpPr>
        <p:sp>
          <p:nvSpPr>
            <p:cNvPr id="36871" name="Rectangle 6"/>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6872" name="Rectangle 7"/>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6873" name="Rectangle 8"/>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6874" name="Freeform 9"/>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6875" name="Freeform 10"/>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6876" name="Freeform 11"/>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en-US" smtClean="0"/>
              <a:t>Granting System Privileges</a:t>
            </a:r>
          </a:p>
        </p:txBody>
      </p:sp>
      <p:sp>
        <p:nvSpPr>
          <p:cNvPr id="19459" name="Rectangle 3"/>
          <p:cNvSpPr>
            <a:spLocks noGrp="1" noChangeArrowheads="1"/>
          </p:cNvSpPr>
          <p:nvPr>
            <p:ph type="body" idx="1"/>
          </p:nvPr>
        </p:nvSpPr>
        <p:spPr>
          <a:xfrm>
            <a:off x="885825" y="1477963"/>
            <a:ext cx="7781925" cy="769937"/>
          </a:xfrm>
        </p:spPr>
        <p:txBody>
          <a:bodyPr/>
          <a:lstStyle/>
          <a:p>
            <a:pPr marL="0" indent="0">
              <a:buFontTx/>
              <a:buNone/>
              <a:defRPr/>
            </a:pPr>
            <a:r>
              <a:rPr lang="en-US" smtClean="0"/>
              <a:t>The DBA can grant a user specific system privileges.</a:t>
            </a:r>
          </a:p>
        </p:txBody>
      </p:sp>
      <p:sp>
        <p:nvSpPr>
          <p:cNvPr id="19460" name="Rectangle 4"/>
          <p:cNvSpPr>
            <a:spLocks noChangeArrowheads="1"/>
          </p:cNvSpPr>
          <p:nvPr/>
        </p:nvSpPr>
        <p:spPr bwMode="blackWhite">
          <a:xfrm>
            <a:off x="933450" y="2522538"/>
            <a:ext cx="7607300" cy="1019175"/>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GRANT  create table, create sequence, create view</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2  TO     ALI;</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Grant succeeded.</a:t>
            </a:r>
          </a:p>
        </p:txBody>
      </p:sp>
      <p:grpSp>
        <p:nvGrpSpPr>
          <p:cNvPr id="2" name="Group 11"/>
          <p:cNvGrpSpPr>
            <a:grpSpLocks/>
          </p:cNvGrpSpPr>
          <p:nvPr/>
        </p:nvGrpSpPr>
        <p:grpSpPr bwMode="auto">
          <a:xfrm>
            <a:off x="8386763" y="6324600"/>
            <a:ext cx="414337" cy="292100"/>
            <a:chOff x="5283" y="3984"/>
            <a:chExt cx="261" cy="184"/>
          </a:xfrm>
        </p:grpSpPr>
        <p:sp>
          <p:nvSpPr>
            <p:cNvPr id="37894" name="Rectangle 5"/>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7895" name="Rectangle 6"/>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7896" name="Rectangle 7"/>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7897" name="Freeform 8"/>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7898" name="Freeform 9"/>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7899" name="Freeform 10"/>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defRPr/>
            </a:pPr>
            <a:r>
              <a:rPr lang="en-US" smtClean="0"/>
              <a:t>What Is a Role?</a:t>
            </a:r>
          </a:p>
        </p:txBody>
      </p:sp>
      <p:sp>
        <p:nvSpPr>
          <p:cNvPr id="38915" name="Line 3"/>
          <p:cNvSpPr>
            <a:spLocks noChangeShapeType="1"/>
          </p:cNvSpPr>
          <p:nvPr/>
        </p:nvSpPr>
        <p:spPr bwMode="auto">
          <a:xfrm>
            <a:off x="5886450" y="2476500"/>
            <a:ext cx="1136650" cy="652463"/>
          </a:xfrm>
          <a:prstGeom prst="line">
            <a:avLst/>
          </a:prstGeom>
          <a:noFill/>
          <a:ln w="50800">
            <a:solidFill>
              <a:srgbClr val="F9A415"/>
            </a:solidFill>
            <a:round/>
            <a:headEnd type="none" w="sm" len="sm"/>
            <a:tailEnd type="none" w="sm" len="sm"/>
          </a:ln>
        </p:spPr>
        <p:txBody>
          <a:bodyPr/>
          <a:lstStyle/>
          <a:p>
            <a:endParaRPr lang="ar-SA"/>
          </a:p>
        </p:txBody>
      </p:sp>
      <p:sp>
        <p:nvSpPr>
          <p:cNvPr id="38916" name="Line 4"/>
          <p:cNvSpPr>
            <a:spLocks noChangeShapeType="1"/>
          </p:cNvSpPr>
          <p:nvPr/>
        </p:nvSpPr>
        <p:spPr bwMode="auto">
          <a:xfrm flipH="1">
            <a:off x="7035800" y="2379663"/>
            <a:ext cx="1003300" cy="723900"/>
          </a:xfrm>
          <a:prstGeom prst="line">
            <a:avLst/>
          </a:prstGeom>
          <a:noFill/>
          <a:ln w="50800">
            <a:solidFill>
              <a:schemeClr val="accent1"/>
            </a:solidFill>
            <a:round/>
            <a:headEnd type="none" w="sm" len="sm"/>
            <a:tailEnd type="none" w="sm" len="sm"/>
          </a:ln>
        </p:spPr>
        <p:txBody>
          <a:bodyPr/>
          <a:lstStyle/>
          <a:p>
            <a:endParaRPr lang="ar-SA"/>
          </a:p>
        </p:txBody>
      </p:sp>
      <p:sp>
        <p:nvSpPr>
          <p:cNvPr id="38917" name="Line 5"/>
          <p:cNvSpPr>
            <a:spLocks noChangeShapeType="1"/>
          </p:cNvSpPr>
          <p:nvPr/>
        </p:nvSpPr>
        <p:spPr bwMode="auto">
          <a:xfrm>
            <a:off x="6991350" y="2381250"/>
            <a:ext cx="1588" cy="744538"/>
          </a:xfrm>
          <a:prstGeom prst="line">
            <a:avLst/>
          </a:prstGeom>
          <a:noFill/>
          <a:ln w="50800">
            <a:solidFill>
              <a:srgbClr val="9234DB"/>
            </a:solidFill>
            <a:round/>
            <a:headEnd type="none" w="sm" len="sm"/>
            <a:tailEnd type="none" w="sm" len="sm"/>
          </a:ln>
        </p:spPr>
        <p:txBody>
          <a:bodyPr/>
          <a:lstStyle/>
          <a:p>
            <a:endParaRPr lang="ar-SA"/>
          </a:p>
        </p:txBody>
      </p:sp>
      <p:sp>
        <p:nvSpPr>
          <p:cNvPr id="38918" name="Line 6"/>
          <p:cNvSpPr>
            <a:spLocks noChangeShapeType="1"/>
          </p:cNvSpPr>
          <p:nvPr/>
        </p:nvSpPr>
        <p:spPr bwMode="auto">
          <a:xfrm>
            <a:off x="7046913" y="3579813"/>
            <a:ext cx="962025" cy="423862"/>
          </a:xfrm>
          <a:prstGeom prst="line">
            <a:avLst/>
          </a:prstGeom>
          <a:noFill/>
          <a:ln w="50800">
            <a:solidFill>
              <a:srgbClr val="E5405D"/>
            </a:solidFill>
            <a:round/>
            <a:headEnd type="none" w="sm" len="sm"/>
            <a:tailEnd type="none" w="sm" len="sm"/>
          </a:ln>
        </p:spPr>
        <p:txBody>
          <a:bodyPr/>
          <a:lstStyle/>
          <a:p>
            <a:endParaRPr lang="ar-SA"/>
          </a:p>
        </p:txBody>
      </p:sp>
      <p:sp>
        <p:nvSpPr>
          <p:cNvPr id="38919" name="Line 7"/>
          <p:cNvSpPr>
            <a:spLocks noChangeShapeType="1"/>
          </p:cNvSpPr>
          <p:nvPr/>
        </p:nvSpPr>
        <p:spPr bwMode="auto">
          <a:xfrm>
            <a:off x="7031038" y="3584575"/>
            <a:ext cx="303212" cy="414338"/>
          </a:xfrm>
          <a:prstGeom prst="line">
            <a:avLst/>
          </a:prstGeom>
          <a:noFill/>
          <a:ln w="50800">
            <a:solidFill>
              <a:srgbClr val="E5405D"/>
            </a:solidFill>
            <a:round/>
            <a:headEnd type="none" w="sm" len="sm"/>
            <a:tailEnd type="none" w="sm" len="sm"/>
          </a:ln>
        </p:spPr>
        <p:txBody>
          <a:bodyPr/>
          <a:lstStyle/>
          <a:p>
            <a:endParaRPr lang="ar-SA"/>
          </a:p>
        </p:txBody>
      </p:sp>
      <p:sp>
        <p:nvSpPr>
          <p:cNvPr id="38920" name="Line 8"/>
          <p:cNvSpPr>
            <a:spLocks noChangeShapeType="1"/>
          </p:cNvSpPr>
          <p:nvPr/>
        </p:nvSpPr>
        <p:spPr bwMode="auto">
          <a:xfrm flipH="1">
            <a:off x="6724650" y="3578225"/>
            <a:ext cx="322263" cy="430213"/>
          </a:xfrm>
          <a:prstGeom prst="line">
            <a:avLst/>
          </a:prstGeom>
          <a:noFill/>
          <a:ln w="50800">
            <a:solidFill>
              <a:srgbClr val="E5405D"/>
            </a:solidFill>
            <a:round/>
            <a:headEnd type="none" w="sm" len="sm"/>
            <a:tailEnd type="none" w="sm" len="sm"/>
          </a:ln>
        </p:spPr>
        <p:txBody>
          <a:bodyPr/>
          <a:lstStyle/>
          <a:p>
            <a:endParaRPr lang="ar-SA"/>
          </a:p>
        </p:txBody>
      </p:sp>
      <p:sp>
        <p:nvSpPr>
          <p:cNvPr id="38921" name="Line 9"/>
          <p:cNvSpPr>
            <a:spLocks noChangeShapeType="1"/>
          </p:cNvSpPr>
          <p:nvPr/>
        </p:nvSpPr>
        <p:spPr bwMode="auto">
          <a:xfrm flipH="1">
            <a:off x="6029325" y="3590925"/>
            <a:ext cx="995363" cy="407988"/>
          </a:xfrm>
          <a:prstGeom prst="line">
            <a:avLst/>
          </a:prstGeom>
          <a:noFill/>
          <a:ln w="50800">
            <a:solidFill>
              <a:srgbClr val="E5405D"/>
            </a:solidFill>
            <a:round/>
            <a:headEnd type="none" w="sm" len="sm"/>
            <a:tailEnd type="none" w="sm" len="sm"/>
          </a:ln>
        </p:spPr>
        <p:txBody>
          <a:bodyPr/>
          <a:lstStyle/>
          <a:p>
            <a:endParaRPr lang="ar-SA"/>
          </a:p>
        </p:txBody>
      </p:sp>
      <p:sp>
        <p:nvSpPr>
          <p:cNvPr id="38922" name="Line 10"/>
          <p:cNvSpPr>
            <a:spLocks noChangeShapeType="1"/>
          </p:cNvSpPr>
          <p:nvPr/>
        </p:nvSpPr>
        <p:spPr bwMode="auto">
          <a:xfrm>
            <a:off x="1416050" y="2584450"/>
            <a:ext cx="0" cy="1450975"/>
          </a:xfrm>
          <a:prstGeom prst="line">
            <a:avLst/>
          </a:prstGeom>
          <a:noFill/>
          <a:ln w="50800">
            <a:solidFill>
              <a:srgbClr val="F9A415"/>
            </a:solidFill>
            <a:round/>
            <a:headEnd type="none" w="sm" len="sm"/>
            <a:tailEnd type="none" w="sm" len="sm"/>
          </a:ln>
        </p:spPr>
        <p:txBody>
          <a:bodyPr/>
          <a:lstStyle/>
          <a:p>
            <a:endParaRPr lang="ar-SA"/>
          </a:p>
        </p:txBody>
      </p:sp>
      <p:sp>
        <p:nvSpPr>
          <p:cNvPr id="38923" name="Line 11"/>
          <p:cNvSpPr>
            <a:spLocks noChangeShapeType="1"/>
          </p:cNvSpPr>
          <p:nvPr/>
        </p:nvSpPr>
        <p:spPr bwMode="auto">
          <a:xfrm flipH="1">
            <a:off x="2114550" y="2520950"/>
            <a:ext cx="314325" cy="1514475"/>
          </a:xfrm>
          <a:prstGeom prst="line">
            <a:avLst/>
          </a:prstGeom>
          <a:noFill/>
          <a:ln w="50800">
            <a:solidFill>
              <a:srgbClr val="9234DB"/>
            </a:solidFill>
            <a:round/>
            <a:headEnd type="none" w="sm" len="sm"/>
            <a:tailEnd type="none" w="sm" len="sm"/>
          </a:ln>
        </p:spPr>
        <p:txBody>
          <a:bodyPr/>
          <a:lstStyle/>
          <a:p>
            <a:endParaRPr lang="ar-SA"/>
          </a:p>
        </p:txBody>
      </p:sp>
      <p:sp>
        <p:nvSpPr>
          <p:cNvPr id="38924" name="Line 12"/>
          <p:cNvSpPr>
            <a:spLocks noChangeShapeType="1"/>
          </p:cNvSpPr>
          <p:nvPr/>
        </p:nvSpPr>
        <p:spPr bwMode="auto">
          <a:xfrm>
            <a:off x="3384550" y="2606675"/>
            <a:ext cx="0" cy="1438275"/>
          </a:xfrm>
          <a:prstGeom prst="line">
            <a:avLst/>
          </a:prstGeom>
          <a:noFill/>
          <a:ln w="50800">
            <a:solidFill>
              <a:schemeClr val="accent1"/>
            </a:solidFill>
            <a:round/>
            <a:headEnd type="none" w="sm" len="sm"/>
            <a:tailEnd type="none" w="sm" len="sm"/>
          </a:ln>
        </p:spPr>
        <p:txBody>
          <a:bodyPr/>
          <a:lstStyle/>
          <a:p>
            <a:endParaRPr lang="ar-SA"/>
          </a:p>
        </p:txBody>
      </p:sp>
      <p:sp>
        <p:nvSpPr>
          <p:cNvPr id="38925" name="Line 13"/>
          <p:cNvSpPr>
            <a:spLocks noChangeShapeType="1"/>
          </p:cNvSpPr>
          <p:nvPr/>
        </p:nvSpPr>
        <p:spPr bwMode="auto">
          <a:xfrm>
            <a:off x="1412875" y="2592388"/>
            <a:ext cx="712788" cy="1463675"/>
          </a:xfrm>
          <a:prstGeom prst="line">
            <a:avLst/>
          </a:prstGeom>
          <a:noFill/>
          <a:ln w="50800">
            <a:solidFill>
              <a:srgbClr val="F9A415"/>
            </a:solidFill>
            <a:round/>
            <a:headEnd type="none" w="sm" len="sm"/>
            <a:tailEnd type="none" w="sm" len="sm"/>
          </a:ln>
        </p:spPr>
        <p:txBody>
          <a:bodyPr/>
          <a:lstStyle/>
          <a:p>
            <a:endParaRPr lang="ar-SA"/>
          </a:p>
        </p:txBody>
      </p:sp>
      <p:sp>
        <p:nvSpPr>
          <p:cNvPr id="38926" name="Line 14"/>
          <p:cNvSpPr>
            <a:spLocks noChangeShapeType="1"/>
          </p:cNvSpPr>
          <p:nvPr/>
        </p:nvSpPr>
        <p:spPr bwMode="auto">
          <a:xfrm>
            <a:off x="1423988" y="2603500"/>
            <a:ext cx="1325562" cy="1452563"/>
          </a:xfrm>
          <a:prstGeom prst="line">
            <a:avLst/>
          </a:prstGeom>
          <a:noFill/>
          <a:ln w="50800">
            <a:solidFill>
              <a:srgbClr val="F9A415"/>
            </a:solidFill>
            <a:round/>
            <a:headEnd type="none" w="sm" len="sm"/>
            <a:tailEnd type="none" w="sm" len="sm"/>
          </a:ln>
        </p:spPr>
        <p:txBody>
          <a:bodyPr/>
          <a:lstStyle/>
          <a:p>
            <a:endParaRPr lang="ar-SA"/>
          </a:p>
        </p:txBody>
      </p:sp>
      <p:sp>
        <p:nvSpPr>
          <p:cNvPr id="38927" name="Line 15"/>
          <p:cNvSpPr>
            <a:spLocks noChangeShapeType="1"/>
          </p:cNvSpPr>
          <p:nvPr/>
        </p:nvSpPr>
        <p:spPr bwMode="auto">
          <a:xfrm>
            <a:off x="1420813" y="2611438"/>
            <a:ext cx="1974850" cy="1444625"/>
          </a:xfrm>
          <a:prstGeom prst="line">
            <a:avLst/>
          </a:prstGeom>
          <a:noFill/>
          <a:ln w="50800">
            <a:solidFill>
              <a:srgbClr val="F9A415"/>
            </a:solidFill>
            <a:round/>
            <a:headEnd type="none" w="sm" len="sm"/>
            <a:tailEnd type="none" w="sm" len="sm"/>
          </a:ln>
        </p:spPr>
        <p:txBody>
          <a:bodyPr/>
          <a:lstStyle/>
          <a:p>
            <a:endParaRPr lang="ar-SA"/>
          </a:p>
        </p:txBody>
      </p:sp>
      <p:sp>
        <p:nvSpPr>
          <p:cNvPr id="38928" name="Line 16"/>
          <p:cNvSpPr>
            <a:spLocks noChangeShapeType="1"/>
          </p:cNvSpPr>
          <p:nvPr/>
        </p:nvSpPr>
        <p:spPr bwMode="auto">
          <a:xfrm flipH="1">
            <a:off x="2738438" y="2614613"/>
            <a:ext cx="642937" cy="1430337"/>
          </a:xfrm>
          <a:prstGeom prst="line">
            <a:avLst/>
          </a:prstGeom>
          <a:noFill/>
          <a:ln w="50800">
            <a:solidFill>
              <a:schemeClr val="accent1"/>
            </a:solidFill>
            <a:round/>
            <a:headEnd type="none" w="sm" len="sm"/>
            <a:tailEnd type="none" w="sm" len="sm"/>
          </a:ln>
        </p:spPr>
        <p:txBody>
          <a:bodyPr/>
          <a:lstStyle/>
          <a:p>
            <a:endParaRPr lang="ar-SA"/>
          </a:p>
        </p:txBody>
      </p:sp>
      <p:sp>
        <p:nvSpPr>
          <p:cNvPr id="38929" name="Line 17"/>
          <p:cNvSpPr>
            <a:spLocks noChangeShapeType="1"/>
          </p:cNvSpPr>
          <p:nvPr/>
        </p:nvSpPr>
        <p:spPr bwMode="auto">
          <a:xfrm flipH="1">
            <a:off x="2114550" y="2611438"/>
            <a:ext cx="1263650" cy="1433512"/>
          </a:xfrm>
          <a:prstGeom prst="line">
            <a:avLst/>
          </a:prstGeom>
          <a:noFill/>
          <a:ln w="50800">
            <a:solidFill>
              <a:schemeClr val="accent1"/>
            </a:solidFill>
            <a:round/>
            <a:headEnd type="none" w="sm" len="sm"/>
            <a:tailEnd type="none" w="sm" len="sm"/>
          </a:ln>
        </p:spPr>
        <p:txBody>
          <a:bodyPr/>
          <a:lstStyle/>
          <a:p>
            <a:endParaRPr lang="ar-SA"/>
          </a:p>
        </p:txBody>
      </p:sp>
      <p:sp>
        <p:nvSpPr>
          <p:cNvPr id="38930" name="Line 18"/>
          <p:cNvSpPr>
            <a:spLocks noChangeShapeType="1"/>
          </p:cNvSpPr>
          <p:nvPr/>
        </p:nvSpPr>
        <p:spPr bwMode="auto">
          <a:xfrm flipH="1">
            <a:off x="1427163" y="2619375"/>
            <a:ext cx="1947862" cy="1404938"/>
          </a:xfrm>
          <a:prstGeom prst="line">
            <a:avLst/>
          </a:prstGeom>
          <a:noFill/>
          <a:ln w="50800">
            <a:solidFill>
              <a:schemeClr val="accent1"/>
            </a:solidFill>
            <a:round/>
            <a:headEnd type="none" w="sm" len="sm"/>
            <a:tailEnd type="none" w="sm" len="sm"/>
          </a:ln>
        </p:spPr>
        <p:txBody>
          <a:bodyPr/>
          <a:lstStyle/>
          <a:p>
            <a:endParaRPr lang="ar-SA"/>
          </a:p>
        </p:txBody>
      </p:sp>
      <p:sp>
        <p:nvSpPr>
          <p:cNvPr id="38931" name="Line 19"/>
          <p:cNvSpPr>
            <a:spLocks noChangeShapeType="1"/>
          </p:cNvSpPr>
          <p:nvPr/>
        </p:nvSpPr>
        <p:spPr bwMode="auto">
          <a:xfrm flipH="1">
            <a:off x="1427163" y="2535238"/>
            <a:ext cx="995362" cy="1509712"/>
          </a:xfrm>
          <a:prstGeom prst="line">
            <a:avLst/>
          </a:prstGeom>
          <a:noFill/>
          <a:ln w="50800">
            <a:solidFill>
              <a:srgbClr val="9234DB"/>
            </a:solidFill>
            <a:round/>
            <a:headEnd type="none" w="sm" len="sm"/>
            <a:tailEnd type="none" w="sm" len="sm"/>
          </a:ln>
        </p:spPr>
        <p:txBody>
          <a:bodyPr/>
          <a:lstStyle/>
          <a:p>
            <a:endParaRPr lang="ar-SA"/>
          </a:p>
        </p:txBody>
      </p:sp>
      <p:sp>
        <p:nvSpPr>
          <p:cNvPr id="38932" name="Line 20"/>
          <p:cNvSpPr>
            <a:spLocks noChangeShapeType="1"/>
          </p:cNvSpPr>
          <p:nvPr/>
        </p:nvSpPr>
        <p:spPr bwMode="auto">
          <a:xfrm>
            <a:off x="2433638" y="2546350"/>
            <a:ext cx="304800" cy="1489075"/>
          </a:xfrm>
          <a:prstGeom prst="line">
            <a:avLst/>
          </a:prstGeom>
          <a:noFill/>
          <a:ln w="50800">
            <a:solidFill>
              <a:srgbClr val="9234DB"/>
            </a:solidFill>
            <a:round/>
            <a:headEnd type="none" w="sm" len="sm"/>
            <a:tailEnd type="none" w="sm" len="sm"/>
          </a:ln>
        </p:spPr>
        <p:txBody>
          <a:bodyPr/>
          <a:lstStyle/>
          <a:p>
            <a:endParaRPr lang="ar-SA"/>
          </a:p>
        </p:txBody>
      </p:sp>
      <p:sp>
        <p:nvSpPr>
          <p:cNvPr id="38933" name="Line 21"/>
          <p:cNvSpPr>
            <a:spLocks noChangeShapeType="1"/>
          </p:cNvSpPr>
          <p:nvPr/>
        </p:nvSpPr>
        <p:spPr bwMode="auto">
          <a:xfrm>
            <a:off x="2430463" y="2543175"/>
            <a:ext cx="965200" cy="1512888"/>
          </a:xfrm>
          <a:prstGeom prst="line">
            <a:avLst/>
          </a:prstGeom>
          <a:noFill/>
          <a:ln w="50800">
            <a:solidFill>
              <a:srgbClr val="9234DB"/>
            </a:solidFill>
            <a:round/>
            <a:headEnd type="none" w="sm" len="sm"/>
            <a:tailEnd type="none" w="sm" len="sm"/>
          </a:ln>
        </p:spPr>
        <p:txBody>
          <a:bodyPr/>
          <a:lstStyle/>
          <a:p>
            <a:endParaRPr lang="ar-SA"/>
          </a:p>
        </p:txBody>
      </p:sp>
      <p:sp>
        <p:nvSpPr>
          <p:cNvPr id="21526" name="Rectangle 22"/>
          <p:cNvSpPr>
            <a:spLocks noChangeArrowheads="1"/>
          </p:cNvSpPr>
          <p:nvPr/>
        </p:nvSpPr>
        <p:spPr bwMode="auto">
          <a:xfrm>
            <a:off x="1098550" y="4675188"/>
            <a:ext cx="2668588" cy="701675"/>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Allocating privileges</a:t>
            </a:r>
          </a:p>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without a role</a:t>
            </a:r>
          </a:p>
        </p:txBody>
      </p:sp>
      <p:sp>
        <p:nvSpPr>
          <p:cNvPr id="21527" name="Rectangle 23"/>
          <p:cNvSpPr>
            <a:spLocks noChangeArrowheads="1"/>
          </p:cNvSpPr>
          <p:nvPr/>
        </p:nvSpPr>
        <p:spPr bwMode="auto">
          <a:xfrm>
            <a:off x="5181600" y="4675188"/>
            <a:ext cx="3713163" cy="701675"/>
          </a:xfrm>
          <a:prstGeom prst="rect">
            <a:avLst/>
          </a:prstGeom>
          <a:noFill/>
          <a:ln w="9525">
            <a:noFill/>
            <a:miter lim="800000"/>
            <a:headEnd/>
            <a:tailEnd/>
          </a:ln>
          <a:effectLst/>
        </p:spPr>
        <p:txBody>
          <a:bodyPr lIns="92075" tIns="46038" rIns="92075" bIns="46038">
            <a:spAutoFit/>
          </a:bodyPr>
          <a:lstStyle/>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Allocating privileges</a:t>
            </a:r>
          </a:p>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with a role</a:t>
            </a:r>
          </a:p>
        </p:txBody>
      </p:sp>
      <p:sp>
        <p:nvSpPr>
          <p:cNvPr id="21528" name="AutoShape 24"/>
          <p:cNvSpPr>
            <a:spLocks noChangeArrowheads="1"/>
          </p:cNvSpPr>
          <p:nvPr/>
        </p:nvSpPr>
        <p:spPr bwMode="auto">
          <a:xfrm>
            <a:off x="1236663" y="393858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29" name="AutoShape 25"/>
          <p:cNvSpPr>
            <a:spLocks noChangeArrowheads="1"/>
          </p:cNvSpPr>
          <p:nvPr/>
        </p:nvSpPr>
        <p:spPr bwMode="auto">
          <a:xfrm>
            <a:off x="3200400" y="393858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0" name="AutoShape 26"/>
          <p:cNvSpPr>
            <a:spLocks noChangeArrowheads="1"/>
          </p:cNvSpPr>
          <p:nvPr/>
        </p:nvSpPr>
        <p:spPr bwMode="auto">
          <a:xfrm>
            <a:off x="2546350" y="393858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1" name="AutoShape 27"/>
          <p:cNvSpPr>
            <a:spLocks noChangeArrowheads="1"/>
          </p:cNvSpPr>
          <p:nvPr/>
        </p:nvSpPr>
        <p:spPr bwMode="auto">
          <a:xfrm>
            <a:off x="1931988" y="393858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2" name="Rectangle 28"/>
          <p:cNvSpPr>
            <a:spLocks noChangeArrowheads="1"/>
          </p:cNvSpPr>
          <p:nvPr/>
        </p:nvSpPr>
        <p:spPr bwMode="auto">
          <a:xfrm>
            <a:off x="4067175" y="4062413"/>
            <a:ext cx="1384300" cy="396875"/>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Privileges</a:t>
            </a:r>
          </a:p>
        </p:txBody>
      </p:sp>
      <p:sp>
        <p:nvSpPr>
          <p:cNvPr id="21533" name="Rectangle 29"/>
          <p:cNvSpPr>
            <a:spLocks noChangeArrowheads="1"/>
          </p:cNvSpPr>
          <p:nvPr/>
        </p:nvSpPr>
        <p:spPr bwMode="auto">
          <a:xfrm>
            <a:off x="4048125" y="2184400"/>
            <a:ext cx="1309688" cy="396875"/>
          </a:xfrm>
          <a:prstGeom prst="rect">
            <a:avLst/>
          </a:prstGeom>
          <a:noFill/>
          <a:ln w="9525">
            <a:noFill/>
            <a:miter lim="800000"/>
            <a:headEnd/>
            <a:tailEnd/>
          </a:ln>
          <a:effectLst/>
        </p:spPr>
        <p:txBody>
          <a:bodyPr lIns="92075" tIns="46038" rIns="92075" bIns="46038">
            <a:spAutoFit/>
          </a:bodyPr>
          <a:lstStyle/>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rPr>
              <a:t>Users</a:t>
            </a:r>
          </a:p>
        </p:txBody>
      </p:sp>
      <p:sp>
        <p:nvSpPr>
          <p:cNvPr id="21534" name="Oval 30"/>
          <p:cNvSpPr>
            <a:spLocks noChangeArrowheads="1"/>
          </p:cNvSpPr>
          <p:nvPr/>
        </p:nvSpPr>
        <p:spPr bwMode="blackWhite">
          <a:xfrm>
            <a:off x="6305550" y="3103563"/>
            <a:ext cx="1365250" cy="476250"/>
          </a:xfrm>
          <a:prstGeom prst="ellipse">
            <a:avLst/>
          </a:prstGeom>
          <a:solidFill>
            <a:srgbClr val="FF6633"/>
          </a:solidFill>
          <a:ln w="9525">
            <a:noFill/>
            <a:round/>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5" name="Rectangle 31"/>
          <p:cNvSpPr>
            <a:spLocks noChangeArrowheads="1"/>
          </p:cNvSpPr>
          <p:nvPr/>
        </p:nvSpPr>
        <p:spPr bwMode="auto">
          <a:xfrm>
            <a:off x="6426200" y="3159125"/>
            <a:ext cx="1123950" cy="366713"/>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a:solidFill>
                  <a:srgbClr val="FFFFCC"/>
                </a:solidFill>
                <a:effectLst>
                  <a:outerShdw blurRad="38100" dist="38100" dir="2700000" algn="tl">
                    <a:srgbClr val="000000"/>
                  </a:outerShdw>
                </a:effectLst>
                <a:latin typeface="Arial" pitchFamily="34" charset="0"/>
              </a:rPr>
              <a:t>Manager</a:t>
            </a:r>
          </a:p>
        </p:txBody>
      </p:sp>
      <p:sp>
        <p:nvSpPr>
          <p:cNvPr id="21536" name="AutoShape 32"/>
          <p:cNvSpPr>
            <a:spLocks noChangeArrowheads="1"/>
          </p:cNvSpPr>
          <p:nvPr/>
        </p:nvSpPr>
        <p:spPr bwMode="auto">
          <a:xfrm>
            <a:off x="5834063" y="390683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7" name="AutoShape 33"/>
          <p:cNvSpPr>
            <a:spLocks noChangeArrowheads="1"/>
          </p:cNvSpPr>
          <p:nvPr/>
        </p:nvSpPr>
        <p:spPr bwMode="auto">
          <a:xfrm>
            <a:off x="7797800" y="390683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8" name="AutoShape 34"/>
          <p:cNvSpPr>
            <a:spLocks noChangeArrowheads="1"/>
          </p:cNvSpPr>
          <p:nvPr/>
        </p:nvSpPr>
        <p:spPr bwMode="auto">
          <a:xfrm>
            <a:off x="7143750" y="390683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sp>
        <p:nvSpPr>
          <p:cNvPr id="21539" name="AutoShape 35"/>
          <p:cNvSpPr>
            <a:spLocks noChangeArrowheads="1"/>
          </p:cNvSpPr>
          <p:nvPr/>
        </p:nvSpPr>
        <p:spPr bwMode="auto">
          <a:xfrm>
            <a:off x="6529388" y="3906838"/>
            <a:ext cx="381000" cy="530225"/>
          </a:xfrm>
          <a:prstGeom prst="diamond">
            <a:avLst/>
          </a:prstGeom>
          <a:solidFill>
            <a:srgbClr val="FFCC00"/>
          </a:solidFill>
          <a:ln w="9525">
            <a:noFill/>
            <a:miter lim="800000"/>
            <a:headEnd/>
            <a:tailEnd/>
          </a:ln>
          <a:effectLst>
            <a:outerShdw dist="53882" dir="2700000" algn="ctr" rotWithShape="0">
              <a:srgbClr val="000000">
                <a:alpha val="50000"/>
              </a:srgbClr>
            </a:outerShdw>
          </a:effectLst>
        </p:spPr>
        <p:txBody>
          <a:bodyPr wrap="none" anchor="ctr"/>
          <a:lstStyle/>
          <a:p>
            <a:pPr>
              <a:defRPr/>
            </a:pPr>
            <a:endParaRPr lang="ar-SA"/>
          </a:p>
        </p:txBody>
      </p:sp>
      <p:grpSp>
        <p:nvGrpSpPr>
          <p:cNvPr id="38948" name="Group 94"/>
          <p:cNvGrpSpPr>
            <a:grpSpLocks/>
          </p:cNvGrpSpPr>
          <p:nvPr/>
        </p:nvGrpSpPr>
        <p:grpSpPr bwMode="auto">
          <a:xfrm>
            <a:off x="1839913" y="1489075"/>
            <a:ext cx="1098550" cy="1277938"/>
            <a:chOff x="1159" y="938"/>
            <a:chExt cx="692" cy="805"/>
          </a:xfrm>
        </p:grpSpPr>
        <p:sp>
          <p:nvSpPr>
            <p:cNvPr id="39245" name="Freeform 36"/>
            <p:cNvSpPr>
              <a:spLocks/>
            </p:cNvSpPr>
            <p:nvPr/>
          </p:nvSpPr>
          <p:spPr bwMode="auto">
            <a:xfrm>
              <a:off x="1227" y="938"/>
              <a:ext cx="332" cy="622"/>
            </a:xfrm>
            <a:custGeom>
              <a:avLst/>
              <a:gdLst>
                <a:gd name="T0" fmla="*/ 147 w 332"/>
                <a:gd name="T1" fmla="*/ 193 h 622"/>
                <a:gd name="T2" fmla="*/ 139 w 332"/>
                <a:gd name="T3" fmla="*/ 142 h 622"/>
                <a:gd name="T4" fmla="*/ 110 w 332"/>
                <a:gd name="T5" fmla="*/ 126 h 622"/>
                <a:gd name="T6" fmla="*/ 109 w 332"/>
                <a:gd name="T7" fmla="*/ 117 h 622"/>
                <a:gd name="T8" fmla="*/ 110 w 332"/>
                <a:gd name="T9" fmla="*/ 114 h 622"/>
                <a:gd name="T10" fmla="*/ 118 w 332"/>
                <a:gd name="T11" fmla="*/ 115 h 622"/>
                <a:gd name="T12" fmla="*/ 127 w 332"/>
                <a:gd name="T13" fmla="*/ 103 h 622"/>
                <a:gd name="T14" fmla="*/ 131 w 332"/>
                <a:gd name="T15" fmla="*/ 86 h 622"/>
                <a:gd name="T16" fmla="*/ 134 w 332"/>
                <a:gd name="T17" fmla="*/ 86 h 622"/>
                <a:gd name="T18" fmla="*/ 138 w 332"/>
                <a:gd name="T19" fmla="*/ 80 h 622"/>
                <a:gd name="T20" fmla="*/ 131 w 332"/>
                <a:gd name="T21" fmla="*/ 61 h 622"/>
                <a:gd name="T22" fmla="*/ 126 w 332"/>
                <a:gd name="T23" fmla="*/ 42 h 622"/>
                <a:gd name="T24" fmla="*/ 111 w 332"/>
                <a:gd name="T25" fmla="*/ 16 h 622"/>
                <a:gd name="T26" fmla="*/ 87 w 332"/>
                <a:gd name="T27" fmla="*/ 0 h 622"/>
                <a:gd name="T28" fmla="*/ 58 w 332"/>
                <a:gd name="T29" fmla="*/ 5 h 622"/>
                <a:gd name="T30" fmla="*/ 41 w 332"/>
                <a:gd name="T31" fmla="*/ 20 h 622"/>
                <a:gd name="T32" fmla="*/ 40 w 332"/>
                <a:gd name="T33" fmla="*/ 50 h 622"/>
                <a:gd name="T34" fmla="*/ 46 w 332"/>
                <a:gd name="T35" fmla="*/ 71 h 622"/>
                <a:gd name="T36" fmla="*/ 52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7 w 332"/>
                <a:gd name="T51" fmla="*/ 385 h 622"/>
                <a:gd name="T52" fmla="*/ 79 w 332"/>
                <a:gd name="T53" fmla="*/ 402 h 622"/>
                <a:gd name="T54" fmla="*/ 118 w 332"/>
                <a:gd name="T55" fmla="*/ 405 h 622"/>
                <a:gd name="T56" fmla="*/ 170 w 332"/>
                <a:gd name="T57" fmla="*/ 408 h 622"/>
                <a:gd name="T58" fmla="*/ 217 w 332"/>
                <a:gd name="T59" fmla="*/ 425 h 622"/>
                <a:gd name="T60" fmla="*/ 232 w 332"/>
                <a:gd name="T61" fmla="*/ 437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3 w 332"/>
                <a:gd name="T73" fmla="*/ 610 h 622"/>
                <a:gd name="T74" fmla="*/ 300 w 332"/>
                <a:gd name="T75" fmla="*/ 618 h 622"/>
                <a:gd name="T76" fmla="*/ 322 w 332"/>
                <a:gd name="T77" fmla="*/ 619 h 622"/>
                <a:gd name="T78" fmla="*/ 331 w 332"/>
                <a:gd name="T79" fmla="*/ 609 h 622"/>
                <a:gd name="T80" fmla="*/ 301 w 332"/>
                <a:gd name="T81" fmla="*/ 594 h 622"/>
                <a:gd name="T82" fmla="*/ 272 w 332"/>
                <a:gd name="T83" fmla="*/ 572 h 622"/>
                <a:gd name="T84" fmla="*/ 274 w 332"/>
                <a:gd name="T85" fmla="*/ 542 h 622"/>
                <a:gd name="T86" fmla="*/ 282 w 332"/>
                <a:gd name="T87" fmla="*/ 501 h 622"/>
                <a:gd name="T88" fmla="*/ 287 w 332"/>
                <a:gd name="T89" fmla="*/ 458 h 622"/>
                <a:gd name="T90" fmla="*/ 291 w 332"/>
                <a:gd name="T91" fmla="*/ 444 h 622"/>
                <a:gd name="T92" fmla="*/ 294 w 332"/>
                <a:gd name="T93" fmla="*/ 424 h 622"/>
                <a:gd name="T94" fmla="*/ 279 w 332"/>
                <a:gd name="T95" fmla="*/ 397 h 622"/>
                <a:gd name="T96" fmla="*/ 232 w 332"/>
                <a:gd name="T97" fmla="*/ 371 h 622"/>
                <a:gd name="T98" fmla="*/ 203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2" y="231"/>
                  </a:moveTo>
                  <a:lnTo>
                    <a:pt x="143" y="229"/>
                  </a:lnTo>
                  <a:lnTo>
                    <a:pt x="144" y="220"/>
                  </a:lnTo>
                  <a:lnTo>
                    <a:pt x="145" y="207"/>
                  </a:lnTo>
                  <a:lnTo>
                    <a:pt x="147" y="193"/>
                  </a:lnTo>
                  <a:lnTo>
                    <a:pt x="148" y="178"/>
                  </a:lnTo>
                  <a:lnTo>
                    <a:pt x="148" y="165"/>
                  </a:lnTo>
                  <a:lnTo>
                    <a:pt x="147" y="153"/>
                  </a:lnTo>
                  <a:lnTo>
                    <a:pt x="145" y="146"/>
                  </a:lnTo>
                  <a:lnTo>
                    <a:pt x="139" y="142"/>
                  </a:lnTo>
                  <a:lnTo>
                    <a:pt x="133" y="138"/>
                  </a:lnTo>
                  <a:lnTo>
                    <a:pt x="127" y="134"/>
                  </a:lnTo>
                  <a:lnTo>
                    <a:pt x="121" y="131"/>
                  </a:lnTo>
                  <a:lnTo>
                    <a:pt x="115" y="128"/>
                  </a:lnTo>
                  <a:lnTo>
                    <a:pt x="110" y="126"/>
                  </a:lnTo>
                  <a:lnTo>
                    <a:pt x="107" y="123"/>
                  </a:lnTo>
                  <a:lnTo>
                    <a:pt x="106" y="121"/>
                  </a:lnTo>
                  <a:lnTo>
                    <a:pt x="107" y="120"/>
                  </a:lnTo>
                  <a:lnTo>
                    <a:pt x="108" y="118"/>
                  </a:lnTo>
                  <a:lnTo>
                    <a:pt x="109"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3"/>
                  </a:lnTo>
                  <a:lnTo>
                    <a:pt x="128" y="99"/>
                  </a:lnTo>
                  <a:lnTo>
                    <a:pt x="129" y="95"/>
                  </a:lnTo>
                  <a:lnTo>
                    <a:pt x="130" y="92"/>
                  </a:lnTo>
                  <a:lnTo>
                    <a:pt x="131" y="88"/>
                  </a:lnTo>
                  <a:lnTo>
                    <a:pt x="131" y="86"/>
                  </a:lnTo>
                  <a:lnTo>
                    <a:pt x="132" y="86"/>
                  </a:lnTo>
                  <a:lnTo>
                    <a:pt x="133" y="86"/>
                  </a:lnTo>
                  <a:lnTo>
                    <a:pt x="134" y="86"/>
                  </a:lnTo>
                  <a:lnTo>
                    <a:pt x="135" y="86"/>
                  </a:lnTo>
                  <a:lnTo>
                    <a:pt x="136" y="85"/>
                  </a:lnTo>
                  <a:lnTo>
                    <a:pt x="137" y="84"/>
                  </a:lnTo>
                  <a:lnTo>
                    <a:pt x="138" y="83"/>
                  </a:lnTo>
                  <a:lnTo>
                    <a:pt x="138" y="80"/>
                  </a:lnTo>
                  <a:lnTo>
                    <a:pt x="137" y="77"/>
                  </a:lnTo>
                  <a:lnTo>
                    <a:pt x="136" y="74"/>
                  </a:lnTo>
                  <a:lnTo>
                    <a:pt x="134" y="69"/>
                  </a:lnTo>
                  <a:lnTo>
                    <a:pt x="133" y="65"/>
                  </a:lnTo>
                  <a:lnTo>
                    <a:pt x="131" y="61"/>
                  </a:lnTo>
                  <a:lnTo>
                    <a:pt x="130" y="57"/>
                  </a:lnTo>
                  <a:lnTo>
                    <a:pt x="129" y="55"/>
                  </a:lnTo>
                  <a:lnTo>
                    <a:pt x="128" y="51"/>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1"/>
                  </a:lnTo>
                  <a:lnTo>
                    <a:pt x="51" y="87"/>
                  </a:lnTo>
                  <a:lnTo>
                    <a:pt x="52" y="94"/>
                  </a:lnTo>
                  <a:lnTo>
                    <a:pt x="52" y="99"/>
                  </a:lnTo>
                  <a:lnTo>
                    <a:pt x="53" y="104"/>
                  </a:lnTo>
                  <a:lnTo>
                    <a:pt x="54" y="108"/>
                  </a:lnTo>
                  <a:lnTo>
                    <a:pt x="52" y="111"/>
                  </a:lnTo>
                  <a:lnTo>
                    <a:pt x="47" y="115"/>
                  </a:lnTo>
                  <a:lnTo>
                    <a:pt x="40" y="120"/>
                  </a:lnTo>
                  <a:lnTo>
                    <a:pt x="31" y="124"/>
                  </a:lnTo>
                  <a:lnTo>
                    <a:pt x="23" y="129"/>
                  </a:lnTo>
                  <a:lnTo>
                    <a:pt x="15" y="133"/>
                  </a:lnTo>
                  <a:lnTo>
                    <a:pt x="9" y="138"/>
                  </a:lnTo>
                  <a:lnTo>
                    <a:pt x="7" y="142"/>
                  </a:lnTo>
                  <a:lnTo>
                    <a:pt x="5" y="145"/>
                  </a:lnTo>
                  <a:lnTo>
                    <a:pt x="4" y="149"/>
                  </a:lnTo>
                  <a:lnTo>
                    <a:pt x="2" y="153"/>
                  </a:lnTo>
                  <a:lnTo>
                    <a:pt x="0" y="157"/>
                  </a:lnTo>
                  <a:lnTo>
                    <a:pt x="0" y="163"/>
                  </a:lnTo>
                  <a:lnTo>
                    <a:pt x="0" y="171"/>
                  </a:lnTo>
                  <a:lnTo>
                    <a:pt x="1" y="180"/>
                  </a:lnTo>
                  <a:lnTo>
                    <a:pt x="5" y="192"/>
                  </a:lnTo>
                  <a:lnTo>
                    <a:pt x="10" y="206"/>
                  </a:lnTo>
                  <a:lnTo>
                    <a:pt x="13" y="221"/>
                  </a:lnTo>
                  <a:lnTo>
                    <a:pt x="16" y="236"/>
                  </a:lnTo>
                  <a:lnTo>
                    <a:pt x="17" y="253"/>
                  </a:lnTo>
                  <a:lnTo>
                    <a:pt x="18" y="267"/>
                  </a:lnTo>
                  <a:lnTo>
                    <a:pt x="18" y="280"/>
                  </a:lnTo>
                  <a:lnTo>
                    <a:pt x="18" y="290"/>
                  </a:lnTo>
                  <a:lnTo>
                    <a:pt x="17" y="297"/>
                  </a:lnTo>
                  <a:lnTo>
                    <a:pt x="17" y="304"/>
                  </a:lnTo>
                  <a:lnTo>
                    <a:pt x="17" y="311"/>
                  </a:lnTo>
                  <a:lnTo>
                    <a:pt x="17" y="320"/>
                  </a:lnTo>
                  <a:lnTo>
                    <a:pt x="18" y="330"/>
                  </a:lnTo>
                  <a:lnTo>
                    <a:pt x="20" y="341"/>
                  </a:lnTo>
                  <a:lnTo>
                    <a:pt x="23" y="352"/>
                  </a:lnTo>
                  <a:lnTo>
                    <a:pt x="26" y="364"/>
                  </a:lnTo>
                  <a:lnTo>
                    <a:pt x="31" y="376"/>
                  </a:lnTo>
                  <a:lnTo>
                    <a:pt x="37" y="385"/>
                  </a:lnTo>
                  <a:lnTo>
                    <a:pt x="45" y="391"/>
                  </a:lnTo>
                  <a:lnTo>
                    <a:pt x="53" y="396"/>
                  </a:lnTo>
                  <a:lnTo>
                    <a:pt x="63" y="398"/>
                  </a:lnTo>
                  <a:lnTo>
                    <a:pt x="71" y="401"/>
                  </a:lnTo>
                  <a:lnTo>
                    <a:pt x="79" y="402"/>
                  </a:lnTo>
                  <a:lnTo>
                    <a:pt x="85" y="402"/>
                  </a:lnTo>
                  <a:lnTo>
                    <a:pt x="89" y="402"/>
                  </a:lnTo>
                  <a:lnTo>
                    <a:pt x="97" y="403"/>
                  </a:lnTo>
                  <a:lnTo>
                    <a:pt x="107" y="404"/>
                  </a:lnTo>
                  <a:lnTo>
                    <a:pt x="118" y="405"/>
                  </a:lnTo>
                  <a:lnTo>
                    <a:pt x="130" y="406"/>
                  </a:lnTo>
                  <a:lnTo>
                    <a:pt x="142" y="406"/>
                  </a:lnTo>
                  <a:lnTo>
                    <a:pt x="153" y="407"/>
                  </a:lnTo>
                  <a:lnTo>
                    <a:pt x="162" y="408"/>
                  </a:lnTo>
                  <a:lnTo>
                    <a:pt x="170" y="408"/>
                  </a:lnTo>
                  <a:lnTo>
                    <a:pt x="178" y="410"/>
                  </a:lnTo>
                  <a:lnTo>
                    <a:pt x="187" y="414"/>
                  </a:lnTo>
                  <a:lnTo>
                    <a:pt x="197" y="417"/>
                  </a:lnTo>
                  <a:lnTo>
                    <a:pt x="208" y="421"/>
                  </a:lnTo>
                  <a:lnTo>
                    <a:pt x="217" y="425"/>
                  </a:lnTo>
                  <a:lnTo>
                    <a:pt x="226" y="428"/>
                  </a:lnTo>
                  <a:lnTo>
                    <a:pt x="231" y="431"/>
                  </a:lnTo>
                  <a:lnTo>
                    <a:pt x="233" y="431"/>
                  </a:lnTo>
                  <a:lnTo>
                    <a:pt x="232" y="433"/>
                  </a:lnTo>
                  <a:lnTo>
                    <a:pt x="232" y="437"/>
                  </a:lnTo>
                  <a:lnTo>
                    <a:pt x="232" y="444"/>
                  </a:lnTo>
                  <a:lnTo>
                    <a:pt x="231" y="453"/>
                  </a:lnTo>
                  <a:lnTo>
                    <a:pt x="230" y="462"/>
                  </a:lnTo>
                  <a:lnTo>
                    <a:pt x="229" y="471"/>
                  </a:lnTo>
                  <a:lnTo>
                    <a:pt x="228" y="481"/>
                  </a:lnTo>
                  <a:lnTo>
                    <a:pt x="228" y="488"/>
                  </a:lnTo>
                  <a:lnTo>
                    <a:pt x="229" y="496"/>
                  </a:lnTo>
                  <a:lnTo>
                    <a:pt x="230" y="507"/>
                  </a:lnTo>
                  <a:lnTo>
                    <a:pt x="232" y="518"/>
                  </a:lnTo>
                  <a:lnTo>
                    <a:pt x="234" y="530"/>
                  </a:lnTo>
                  <a:lnTo>
                    <a:pt x="236" y="542"/>
                  </a:lnTo>
                  <a:lnTo>
                    <a:pt x="237" y="552"/>
                  </a:lnTo>
                  <a:lnTo>
                    <a:pt x="237" y="562"/>
                  </a:lnTo>
                  <a:lnTo>
                    <a:pt x="236" y="568"/>
                  </a:lnTo>
                  <a:lnTo>
                    <a:pt x="234" y="573"/>
                  </a:lnTo>
                  <a:lnTo>
                    <a:pt x="233" y="577"/>
                  </a:lnTo>
                  <a:lnTo>
                    <a:pt x="232" y="581"/>
                  </a:lnTo>
                  <a:lnTo>
                    <a:pt x="232" y="585"/>
                  </a:lnTo>
                  <a:lnTo>
                    <a:pt x="232" y="587"/>
                  </a:lnTo>
                  <a:lnTo>
                    <a:pt x="232" y="590"/>
                  </a:lnTo>
                  <a:lnTo>
                    <a:pt x="232" y="592"/>
                  </a:lnTo>
                  <a:lnTo>
                    <a:pt x="238" y="609"/>
                  </a:lnTo>
                  <a:lnTo>
                    <a:pt x="239" y="609"/>
                  </a:lnTo>
                  <a:lnTo>
                    <a:pt x="243" y="609"/>
                  </a:lnTo>
                  <a:lnTo>
                    <a:pt x="248" y="609"/>
                  </a:lnTo>
                  <a:lnTo>
                    <a:pt x="255" y="609"/>
                  </a:lnTo>
                  <a:lnTo>
                    <a:pt x="261" y="609"/>
                  </a:lnTo>
                  <a:lnTo>
                    <a:pt x="267" y="609"/>
                  </a:lnTo>
                  <a:lnTo>
                    <a:pt x="273" y="610"/>
                  </a:lnTo>
                  <a:lnTo>
                    <a:pt x="278" y="612"/>
                  </a:lnTo>
                  <a:lnTo>
                    <a:pt x="283" y="613"/>
                  </a:lnTo>
                  <a:lnTo>
                    <a:pt x="288" y="615"/>
                  </a:lnTo>
                  <a:lnTo>
                    <a:pt x="294" y="616"/>
                  </a:lnTo>
                  <a:lnTo>
                    <a:pt x="300" y="618"/>
                  </a:lnTo>
                  <a:lnTo>
                    <a:pt x="306" y="619"/>
                  </a:lnTo>
                  <a:lnTo>
                    <a:pt x="312" y="620"/>
                  </a:lnTo>
                  <a:lnTo>
                    <a:pt x="316" y="621"/>
                  </a:lnTo>
                  <a:lnTo>
                    <a:pt x="319" y="620"/>
                  </a:lnTo>
                  <a:lnTo>
                    <a:pt x="322" y="619"/>
                  </a:lnTo>
                  <a:lnTo>
                    <a:pt x="325" y="617"/>
                  </a:lnTo>
                  <a:lnTo>
                    <a:pt x="327" y="615"/>
                  </a:lnTo>
                  <a:lnTo>
                    <a:pt x="330" y="614"/>
                  </a:lnTo>
                  <a:lnTo>
                    <a:pt x="331" y="611"/>
                  </a:lnTo>
                  <a:lnTo>
                    <a:pt x="331" y="609"/>
                  </a:lnTo>
                  <a:lnTo>
                    <a:pt x="328" y="607"/>
                  </a:lnTo>
                  <a:lnTo>
                    <a:pt x="324" y="604"/>
                  </a:lnTo>
                  <a:lnTo>
                    <a:pt x="318" y="601"/>
                  </a:lnTo>
                  <a:lnTo>
                    <a:pt x="309" y="598"/>
                  </a:lnTo>
                  <a:lnTo>
                    <a:pt x="301" y="594"/>
                  </a:lnTo>
                  <a:lnTo>
                    <a:pt x="292" y="590"/>
                  </a:lnTo>
                  <a:lnTo>
                    <a:pt x="284" y="586"/>
                  </a:lnTo>
                  <a:lnTo>
                    <a:pt x="278" y="581"/>
                  </a:lnTo>
                  <a:lnTo>
                    <a:pt x="273" y="576"/>
                  </a:lnTo>
                  <a:lnTo>
                    <a:pt x="272" y="572"/>
                  </a:lnTo>
                  <a:lnTo>
                    <a:pt x="272" y="568"/>
                  </a:lnTo>
                  <a:lnTo>
                    <a:pt x="272" y="563"/>
                  </a:lnTo>
                  <a:lnTo>
                    <a:pt x="272" y="557"/>
                  </a:lnTo>
                  <a:lnTo>
                    <a:pt x="273" y="550"/>
                  </a:lnTo>
                  <a:lnTo>
                    <a:pt x="274" y="542"/>
                  </a:lnTo>
                  <a:lnTo>
                    <a:pt x="275" y="535"/>
                  </a:lnTo>
                  <a:lnTo>
                    <a:pt x="277" y="528"/>
                  </a:lnTo>
                  <a:lnTo>
                    <a:pt x="278" y="519"/>
                  </a:lnTo>
                  <a:lnTo>
                    <a:pt x="280" y="511"/>
                  </a:lnTo>
                  <a:lnTo>
                    <a:pt x="282" y="501"/>
                  </a:lnTo>
                  <a:lnTo>
                    <a:pt x="284" y="491"/>
                  </a:lnTo>
                  <a:lnTo>
                    <a:pt x="284" y="481"/>
                  </a:lnTo>
                  <a:lnTo>
                    <a:pt x="286" y="471"/>
                  </a:lnTo>
                  <a:lnTo>
                    <a:pt x="286" y="464"/>
                  </a:lnTo>
                  <a:lnTo>
                    <a:pt x="287" y="458"/>
                  </a:lnTo>
                  <a:lnTo>
                    <a:pt x="287" y="454"/>
                  </a:lnTo>
                  <a:lnTo>
                    <a:pt x="287" y="453"/>
                  </a:lnTo>
                  <a:lnTo>
                    <a:pt x="288" y="450"/>
                  </a:lnTo>
                  <a:lnTo>
                    <a:pt x="290" y="448"/>
                  </a:lnTo>
                  <a:lnTo>
                    <a:pt x="291" y="444"/>
                  </a:lnTo>
                  <a:lnTo>
                    <a:pt x="293" y="441"/>
                  </a:lnTo>
                  <a:lnTo>
                    <a:pt x="295" y="437"/>
                  </a:lnTo>
                  <a:lnTo>
                    <a:pt x="296" y="433"/>
                  </a:lnTo>
                  <a:lnTo>
                    <a:pt x="295" y="429"/>
                  </a:lnTo>
                  <a:lnTo>
                    <a:pt x="294" y="424"/>
                  </a:lnTo>
                  <a:lnTo>
                    <a:pt x="293" y="419"/>
                  </a:lnTo>
                  <a:lnTo>
                    <a:pt x="291" y="414"/>
                  </a:lnTo>
                  <a:lnTo>
                    <a:pt x="289" y="408"/>
                  </a:lnTo>
                  <a:lnTo>
                    <a:pt x="285" y="402"/>
                  </a:lnTo>
                  <a:lnTo>
                    <a:pt x="279" y="397"/>
                  </a:lnTo>
                  <a:lnTo>
                    <a:pt x="272" y="391"/>
                  </a:lnTo>
                  <a:lnTo>
                    <a:pt x="261" y="386"/>
                  </a:lnTo>
                  <a:lnTo>
                    <a:pt x="249" y="381"/>
                  </a:lnTo>
                  <a:lnTo>
                    <a:pt x="240" y="375"/>
                  </a:lnTo>
                  <a:lnTo>
                    <a:pt x="232" y="371"/>
                  </a:lnTo>
                  <a:lnTo>
                    <a:pt x="226" y="366"/>
                  </a:lnTo>
                  <a:lnTo>
                    <a:pt x="220" y="362"/>
                  </a:lnTo>
                  <a:lnTo>
                    <a:pt x="215" y="358"/>
                  </a:lnTo>
                  <a:lnTo>
                    <a:pt x="210" y="356"/>
                  </a:lnTo>
                  <a:lnTo>
                    <a:pt x="203" y="354"/>
                  </a:lnTo>
                  <a:lnTo>
                    <a:pt x="197" y="351"/>
                  </a:lnTo>
                  <a:lnTo>
                    <a:pt x="190" y="349"/>
                  </a:lnTo>
                  <a:lnTo>
                    <a:pt x="183" y="345"/>
                  </a:lnTo>
                  <a:lnTo>
                    <a:pt x="176" y="341"/>
                  </a:lnTo>
                  <a:lnTo>
                    <a:pt x="171" y="338"/>
                  </a:lnTo>
                  <a:lnTo>
                    <a:pt x="167" y="335"/>
                  </a:lnTo>
                  <a:lnTo>
                    <a:pt x="164" y="333"/>
                  </a:lnTo>
                  <a:lnTo>
                    <a:pt x="163" y="332"/>
                  </a:lnTo>
                  <a:lnTo>
                    <a:pt x="142" y="231"/>
                  </a:lnTo>
                </a:path>
              </a:pathLst>
            </a:custGeom>
            <a:solidFill>
              <a:srgbClr val="4C4C4C"/>
            </a:solidFill>
            <a:ln w="9525" cap="rnd">
              <a:noFill/>
              <a:round/>
              <a:headEnd/>
              <a:tailEnd/>
            </a:ln>
          </p:spPr>
          <p:txBody>
            <a:bodyPr/>
            <a:lstStyle/>
            <a:p>
              <a:endParaRPr lang="ar-SA"/>
            </a:p>
          </p:txBody>
        </p:sp>
        <p:sp>
          <p:nvSpPr>
            <p:cNvPr id="39246" name="Freeform 37"/>
            <p:cNvSpPr>
              <a:spLocks/>
            </p:cNvSpPr>
            <p:nvPr/>
          </p:nvSpPr>
          <p:spPr bwMode="auto">
            <a:xfrm>
              <a:off x="1180" y="1081"/>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9247" name="Freeform 38"/>
            <p:cNvSpPr>
              <a:spLocks/>
            </p:cNvSpPr>
            <p:nvPr/>
          </p:nvSpPr>
          <p:spPr bwMode="auto">
            <a:xfrm>
              <a:off x="1225" y="940"/>
              <a:ext cx="332" cy="622"/>
            </a:xfrm>
            <a:custGeom>
              <a:avLst/>
              <a:gdLst>
                <a:gd name="T0" fmla="*/ 147 w 332"/>
                <a:gd name="T1" fmla="*/ 196 h 622"/>
                <a:gd name="T2" fmla="*/ 140 w 332"/>
                <a:gd name="T3" fmla="*/ 142 h 622"/>
                <a:gd name="T4" fmla="*/ 110 w 332"/>
                <a:gd name="T5" fmla="*/ 126 h 622"/>
                <a:gd name="T6" fmla="*/ 109 w 332"/>
                <a:gd name="T7" fmla="*/ 117 h 622"/>
                <a:gd name="T8" fmla="*/ 110 w 332"/>
                <a:gd name="T9" fmla="*/ 115 h 622"/>
                <a:gd name="T10" fmla="*/ 118 w 332"/>
                <a:gd name="T11" fmla="*/ 115 h 622"/>
                <a:gd name="T12" fmla="*/ 127 w 332"/>
                <a:gd name="T13" fmla="*/ 104 h 622"/>
                <a:gd name="T14" fmla="*/ 131 w 332"/>
                <a:gd name="T15" fmla="*/ 86 h 622"/>
                <a:gd name="T16" fmla="*/ 134 w 332"/>
                <a:gd name="T17" fmla="*/ 86 h 622"/>
                <a:gd name="T18" fmla="*/ 138 w 332"/>
                <a:gd name="T19" fmla="*/ 80 h 622"/>
                <a:gd name="T20" fmla="*/ 131 w 332"/>
                <a:gd name="T21" fmla="*/ 61 h 622"/>
                <a:gd name="T22" fmla="*/ 127 w 332"/>
                <a:gd name="T23" fmla="*/ 42 h 622"/>
                <a:gd name="T24" fmla="*/ 111 w 332"/>
                <a:gd name="T25" fmla="*/ 16 h 622"/>
                <a:gd name="T26" fmla="*/ 87 w 332"/>
                <a:gd name="T27" fmla="*/ 0 h 622"/>
                <a:gd name="T28" fmla="*/ 58 w 332"/>
                <a:gd name="T29" fmla="*/ 5 h 622"/>
                <a:gd name="T30" fmla="*/ 42 w 332"/>
                <a:gd name="T31" fmla="*/ 20 h 622"/>
                <a:gd name="T32" fmla="*/ 40 w 332"/>
                <a:gd name="T33" fmla="*/ 50 h 622"/>
                <a:gd name="T34" fmla="*/ 46 w 332"/>
                <a:gd name="T35" fmla="*/ 71 h 622"/>
                <a:gd name="T36" fmla="*/ 53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8 w 332"/>
                <a:gd name="T51" fmla="*/ 385 h 622"/>
                <a:gd name="T52" fmla="*/ 80 w 332"/>
                <a:gd name="T53" fmla="*/ 413 h 622"/>
                <a:gd name="T54" fmla="*/ 119 w 332"/>
                <a:gd name="T55" fmla="*/ 414 h 622"/>
                <a:gd name="T56" fmla="*/ 170 w 332"/>
                <a:gd name="T57" fmla="*/ 408 h 622"/>
                <a:gd name="T58" fmla="*/ 218 w 332"/>
                <a:gd name="T59" fmla="*/ 425 h 622"/>
                <a:gd name="T60" fmla="*/ 232 w 332"/>
                <a:gd name="T61" fmla="*/ 438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4 w 332"/>
                <a:gd name="T73" fmla="*/ 610 h 622"/>
                <a:gd name="T74" fmla="*/ 301 w 332"/>
                <a:gd name="T75" fmla="*/ 618 h 622"/>
                <a:gd name="T76" fmla="*/ 322 w 332"/>
                <a:gd name="T77" fmla="*/ 619 h 622"/>
                <a:gd name="T78" fmla="*/ 331 w 332"/>
                <a:gd name="T79" fmla="*/ 609 h 622"/>
                <a:gd name="T80" fmla="*/ 301 w 332"/>
                <a:gd name="T81" fmla="*/ 594 h 622"/>
                <a:gd name="T82" fmla="*/ 272 w 332"/>
                <a:gd name="T83" fmla="*/ 573 h 622"/>
                <a:gd name="T84" fmla="*/ 274 w 332"/>
                <a:gd name="T85" fmla="*/ 543 h 622"/>
                <a:gd name="T86" fmla="*/ 282 w 332"/>
                <a:gd name="T87" fmla="*/ 501 h 622"/>
                <a:gd name="T88" fmla="*/ 287 w 332"/>
                <a:gd name="T89" fmla="*/ 458 h 622"/>
                <a:gd name="T90" fmla="*/ 292 w 332"/>
                <a:gd name="T91" fmla="*/ 445 h 622"/>
                <a:gd name="T92" fmla="*/ 294 w 332"/>
                <a:gd name="T93" fmla="*/ 424 h 622"/>
                <a:gd name="T94" fmla="*/ 279 w 332"/>
                <a:gd name="T95" fmla="*/ 397 h 622"/>
                <a:gd name="T96" fmla="*/ 233 w 332"/>
                <a:gd name="T97" fmla="*/ 371 h 622"/>
                <a:gd name="T98" fmla="*/ 204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3" y="236"/>
                  </a:moveTo>
                  <a:lnTo>
                    <a:pt x="143" y="233"/>
                  </a:lnTo>
                  <a:lnTo>
                    <a:pt x="145" y="224"/>
                  </a:lnTo>
                  <a:lnTo>
                    <a:pt x="145" y="212"/>
                  </a:lnTo>
                  <a:lnTo>
                    <a:pt x="147" y="196"/>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1"/>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6"/>
                  </a:lnTo>
                  <a:lnTo>
                    <a:pt x="132" y="86"/>
                  </a:lnTo>
                  <a:lnTo>
                    <a:pt x="133" y="86"/>
                  </a:lnTo>
                  <a:lnTo>
                    <a:pt x="134" y="86"/>
                  </a:lnTo>
                  <a:lnTo>
                    <a:pt x="135" y="86"/>
                  </a:lnTo>
                  <a:lnTo>
                    <a:pt x="137" y="86"/>
                  </a:lnTo>
                  <a:lnTo>
                    <a:pt x="138" y="85"/>
                  </a:lnTo>
                  <a:lnTo>
                    <a:pt x="139" y="83"/>
                  </a:lnTo>
                  <a:lnTo>
                    <a:pt x="138" y="80"/>
                  </a:lnTo>
                  <a:lnTo>
                    <a:pt x="137" y="77"/>
                  </a:lnTo>
                  <a:lnTo>
                    <a:pt x="136" y="74"/>
                  </a:lnTo>
                  <a:lnTo>
                    <a:pt x="134" y="69"/>
                  </a:lnTo>
                  <a:lnTo>
                    <a:pt x="133" y="65"/>
                  </a:lnTo>
                  <a:lnTo>
                    <a:pt x="131" y="61"/>
                  </a:lnTo>
                  <a:lnTo>
                    <a:pt x="130" y="57"/>
                  </a:lnTo>
                  <a:lnTo>
                    <a:pt x="129" y="55"/>
                  </a:lnTo>
                  <a:lnTo>
                    <a:pt x="128" y="51"/>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5"/>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7"/>
                  </a:lnTo>
                  <a:lnTo>
                    <a:pt x="17" y="253"/>
                  </a:lnTo>
                  <a:lnTo>
                    <a:pt x="18" y="267"/>
                  </a:lnTo>
                  <a:lnTo>
                    <a:pt x="19" y="280"/>
                  </a:lnTo>
                  <a:lnTo>
                    <a:pt x="18" y="290"/>
                  </a:lnTo>
                  <a:lnTo>
                    <a:pt x="18" y="297"/>
                  </a:lnTo>
                  <a:lnTo>
                    <a:pt x="17" y="304"/>
                  </a:lnTo>
                  <a:lnTo>
                    <a:pt x="17" y="311"/>
                  </a:lnTo>
                  <a:lnTo>
                    <a:pt x="17" y="320"/>
                  </a:lnTo>
                  <a:lnTo>
                    <a:pt x="18" y="330"/>
                  </a:lnTo>
                  <a:lnTo>
                    <a:pt x="20" y="341"/>
                  </a:lnTo>
                  <a:lnTo>
                    <a:pt x="23" y="352"/>
                  </a:lnTo>
                  <a:lnTo>
                    <a:pt x="27" y="364"/>
                  </a:lnTo>
                  <a:lnTo>
                    <a:pt x="32" y="376"/>
                  </a:lnTo>
                  <a:lnTo>
                    <a:pt x="38" y="385"/>
                  </a:lnTo>
                  <a:lnTo>
                    <a:pt x="46" y="393"/>
                  </a:lnTo>
                  <a:lnTo>
                    <a:pt x="54" y="400"/>
                  </a:lnTo>
                  <a:lnTo>
                    <a:pt x="63" y="405"/>
                  </a:lnTo>
                  <a:lnTo>
                    <a:pt x="72" y="409"/>
                  </a:lnTo>
                  <a:lnTo>
                    <a:pt x="80" y="413"/>
                  </a:lnTo>
                  <a:lnTo>
                    <a:pt x="86" y="414"/>
                  </a:lnTo>
                  <a:lnTo>
                    <a:pt x="90" y="415"/>
                  </a:lnTo>
                  <a:lnTo>
                    <a:pt x="98" y="416"/>
                  </a:lnTo>
                  <a:lnTo>
                    <a:pt x="108" y="415"/>
                  </a:lnTo>
                  <a:lnTo>
                    <a:pt x="119" y="414"/>
                  </a:lnTo>
                  <a:lnTo>
                    <a:pt x="131" y="412"/>
                  </a:lnTo>
                  <a:lnTo>
                    <a:pt x="143" y="410"/>
                  </a:lnTo>
                  <a:lnTo>
                    <a:pt x="154" y="409"/>
                  </a:lnTo>
                  <a:lnTo>
                    <a:pt x="163" y="408"/>
                  </a:lnTo>
                  <a:lnTo>
                    <a:pt x="170" y="408"/>
                  </a:lnTo>
                  <a:lnTo>
                    <a:pt x="178" y="411"/>
                  </a:lnTo>
                  <a:lnTo>
                    <a:pt x="187" y="414"/>
                  </a:lnTo>
                  <a:lnTo>
                    <a:pt x="197" y="417"/>
                  </a:lnTo>
                  <a:lnTo>
                    <a:pt x="209" y="421"/>
                  </a:lnTo>
                  <a:lnTo>
                    <a:pt x="218" y="425"/>
                  </a:lnTo>
                  <a:lnTo>
                    <a:pt x="226" y="428"/>
                  </a:lnTo>
                  <a:lnTo>
                    <a:pt x="232" y="431"/>
                  </a:lnTo>
                  <a:lnTo>
                    <a:pt x="233" y="431"/>
                  </a:lnTo>
                  <a:lnTo>
                    <a:pt x="233" y="433"/>
                  </a:lnTo>
                  <a:lnTo>
                    <a:pt x="232" y="438"/>
                  </a:lnTo>
                  <a:lnTo>
                    <a:pt x="232" y="445"/>
                  </a:lnTo>
                  <a:lnTo>
                    <a:pt x="231" y="453"/>
                  </a:lnTo>
                  <a:lnTo>
                    <a:pt x="230" y="462"/>
                  </a:lnTo>
                  <a:lnTo>
                    <a:pt x="229" y="471"/>
                  </a:lnTo>
                  <a:lnTo>
                    <a:pt x="228" y="481"/>
                  </a:lnTo>
                  <a:lnTo>
                    <a:pt x="228" y="488"/>
                  </a:lnTo>
                  <a:lnTo>
                    <a:pt x="229" y="497"/>
                  </a:lnTo>
                  <a:lnTo>
                    <a:pt x="230" y="507"/>
                  </a:lnTo>
                  <a:lnTo>
                    <a:pt x="232" y="518"/>
                  </a:lnTo>
                  <a:lnTo>
                    <a:pt x="234" y="530"/>
                  </a:lnTo>
                  <a:lnTo>
                    <a:pt x="236" y="542"/>
                  </a:lnTo>
                  <a:lnTo>
                    <a:pt x="238" y="553"/>
                  </a:lnTo>
                  <a:lnTo>
                    <a:pt x="238" y="562"/>
                  </a:lnTo>
                  <a:lnTo>
                    <a:pt x="236" y="569"/>
                  </a:lnTo>
                  <a:lnTo>
                    <a:pt x="234" y="573"/>
                  </a:lnTo>
                  <a:lnTo>
                    <a:pt x="233" y="577"/>
                  </a:lnTo>
                  <a:lnTo>
                    <a:pt x="232" y="581"/>
                  </a:lnTo>
                  <a:lnTo>
                    <a:pt x="232" y="585"/>
                  </a:lnTo>
                  <a:lnTo>
                    <a:pt x="232" y="588"/>
                  </a:lnTo>
                  <a:lnTo>
                    <a:pt x="232" y="590"/>
                  </a:lnTo>
                  <a:lnTo>
                    <a:pt x="232" y="592"/>
                  </a:lnTo>
                  <a:lnTo>
                    <a:pt x="238" y="609"/>
                  </a:lnTo>
                  <a:lnTo>
                    <a:pt x="239" y="609"/>
                  </a:lnTo>
                  <a:lnTo>
                    <a:pt x="243" y="609"/>
                  </a:lnTo>
                  <a:lnTo>
                    <a:pt x="249" y="609"/>
                  </a:lnTo>
                  <a:lnTo>
                    <a:pt x="255" y="609"/>
                  </a:lnTo>
                  <a:lnTo>
                    <a:pt x="261" y="609"/>
                  </a:lnTo>
                  <a:lnTo>
                    <a:pt x="268" y="609"/>
                  </a:lnTo>
                  <a:lnTo>
                    <a:pt x="274" y="610"/>
                  </a:lnTo>
                  <a:lnTo>
                    <a:pt x="278" y="612"/>
                  </a:lnTo>
                  <a:lnTo>
                    <a:pt x="283" y="613"/>
                  </a:lnTo>
                  <a:lnTo>
                    <a:pt x="288" y="615"/>
                  </a:lnTo>
                  <a:lnTo>
                    <a:pt x="294" y="616"/>
                  </a:lnTo>
                  <a:lnTo>
                    <a:pt x="301" y="618"/>
                  </a:lnTo>
                  <a:lnTo>
                    <a:pt x="307" y="619"/>
                  </a:lnTo>
                  <a:lnTo>
                    <a:pt x="312" y="620"/>
                  </a:lnTo>
                  <a:lnTo>
                    <a:pt x="317" y="621"/>
                  </a:lnTo>
                  <a:lnTo>
                    <a:pt x="319" y="620"/>
                  </a:lnTo>
                  <a:lnTo>
                    <a:pt x="322" y="619"/>
                  </a:lnTo>
                  <a:lnTo>
                    <a:pt x="325" y="618"/>
                  </a:lnTo>
                  <a:lnTo>
                    <a:pt x="327" y="616"/>
                  </a:lnTo>
                  <a:lnTo>
                    <a:pt x="330" y="614"/>
                  </a:lnTo>
                  <a:lnTo>
                    <a:pt x="331" y="611"/>
                  </a:lnTo>
                  <a:lnTo>
                    <a:pt x="331" y="609"/>
                  </a:lnTo>
                  <a:lnTo>
                    <a:pt x="329" y="607"/>
                  </a:lnTo>
                  <a:lnTo>
                    <a:pt x="325" y="604"/>
                  </a:lnTo>
                  <a:lnTo>
                    <a:pt x="318" y="602"/>
                  </a:lnTo>
                  <a:lnTo>
                    <a:pt x="310" y="598"/>
                  </a:lnTo>
                  <a:lnTo>
                    <a:pt x="301" y="594"/>
                  </a:lnTo>
                  <a:lnTo>
                    <a:pt x="293" y="590"/>
                  </a:lnTo>
                  <a:lnTo>
                    <a:pt x="285" y="586"/>
                  </a:lnTo>
                  <a:lnTo>
                    <a:pt x="278" y="581"/>
                  </a:lnTo>
                  <a:lnTo>
                    <a:pt x="274" y="577"/>
                  </a:lnTo>
                  <a:lnTo>
                    <a:pt x="272" y="573"/>
                  </a:lnTo>
                  <a:lnTo>
                    <a:pt x="272" y="568"/>
                  </a:lnTo>
                  <a:lnTo>
                    <a:pt x="272" y="563"/>
                  </a:lnTo>
                  <a:lnTo>
                    <a:pt x="273" y="557"/>
                  </a:lnTo>
                  <a:lnTo>
                    <a:pt x="273" y="550"/>
                  </a:lnTo>
                  <a:lnTo>
                    <a:pt x="274" y="543"/>
                  </a:lnTo>
                  <a:lnTo>
                    <a:pt x="275" y="535"/>
                  </a:lnTo>
                  <a:lnTo>
                    <a:pt x="277" y="528"/>
                  </a:lnTo>
                  <a:lnTo>
                    <a:pt x="278" y="520"/>
                  </a:lnTo>
                  <a:lnTo>
                    <a:pt x="280" y="511"/>
                  </a:lnTo>
                  <a:lnTo>
                    <a:pt x="282" y="501"/>
                  </a:lnTo>
                  <a:lnTo>
                    <a:pt x="284" y="491"/>
                  </a:lnTo>
                  <a:lnTo>
                    <a:pt x="285" y="481"/>
                  </a:lnTo>
                  <a:lnTo>
                    <a:pt x="286" y="471"/>
                  </a:lnTo>
                  <a:lnTo>
                    <a:pt x="287" y="464"/>
                  </a:lnTo>
                  <a:lnTo>
                    <a:pt x="287" y="458"/>
                  </a:lnTo>
                  <a:lnTo>
                    <a:pt x="287" y="454"/>
                  </a:lnTo>
                  <a:lnTo>
                    <a:pt x="287" y="453"/>
                  </a:lnTo>
                  <a:lnTo>
                    <a:pt x="289" y="451"/>
                  </a:lnTo>
                  <a:lnTo>
                    <a:pt x="290" y="448"/>
                  </a:lnTo>
                  <a:lnTo>
                    <a:pt x="292" y="445"/>
                  </a:lnTo>
                  <a:lnTo>
                    <a:pt x="294" y="441"/>
                  </a:lnTo>
                  <a:lnTo>
                    <a:pt x="295" y="437"/>
                  </a:lnTo>
                  <a:lnTo>
                    <a:pt x="296" y="433"/>
                  </a:lnTo>
                  <a:lnTo>
                    <a:pt x="295" y="429"/>
                  </a:lnTo>
                  <a:lnTo>
                    <a:pt x="294" y="424"/>
                  </a:lnTo>
                  <a:lnTo>
                    <a:pt x="293" y="419"/>
                  </a:lnTo>
                  <a:lnTo>
                    <a:pt x="291" y="414"/>
                  </a:lnTo>
                  <a:lnTo>
                    <a:pt x="290" y="408"/>
                  </a:lnTo>
                  <a:lnTo>
                    <a:pt x="285" y="403"/>
                  </a:lnTo>
                  <a:lnTo>
                    <a:pt x="279" y="397"/>
                  </a:lnTo>
                  <a:lnTo>
                    <a:pt x="272" y="392"/>
                  </a:lnTo>
                  <a:lnTo>
                    <a:pt x="261" y="386"/>
                  </a:lnTo>
                  <a:lnTo>
                    <a:pt x="249" y="381"/>
                  </a:lnTo>
                  <a:lnTo>
                    <a:pt x="240" y="376"/>
                  </a:lnTo>
                  <a:lnTo>
                    <a:pt x="233" y="371"/>
                  </a:lnTo>
                  <a:lnTo>
                    <a:pt x="226" y="366"/>
                  </a:lnTo>
                  <a:lnTo>
                    <a:pt x="221" y="362"/>
                  </a:lnTo>
                  <a:lnTo>
                    <a:pt x="216" y="359"/>
                  </a:lnTo>
                  <a:lnTo>
                    <a:pt x="210" y="356"/>
                  </a:lnTo>
                  <a:lnTo>
                    <a:pt x="204" y="354"/>
                  </a:lnTo>
                  <a:lnTo>
                    <a:pt x="197" y="351"/>
                  </a:lnTo>
                  <a:lnTo>
                    <a:pt x="190" y="349"/>
                  </a:lnTo>
                  <a:lnTo>
                    <a:pt x="183" y="345"/>
                  </a:lnTo>
                  <a:lnTo>
                    <a:pt x="177" y="341"/>
                  </a:lnTo>
                  <a:lnTo>
                    <a:pt x="171" y="338"/>
                  </a:lnTo>
                  <a:lnTo>
                    <a:pt x="167" y="334"/>
                  </a:lnTo>
                  <a:lnTo>
                    <a:pt x="164" y="333"/>
                  </a:lnTo>
                  <a:lnTo>
                    <a:pt x="163" y="332"/>
                  </a:lnTo>
                  <a:lnTo>
                    <a:pt x="143" y="236"/>
                  </a:lnTo>
                </a:path>
              </a:pathLst>
            </a:custGeom>
            <a:solidFill>
              <a:srgbClr val="99FF99"/>
            </a:solidFill>
            <a:ln w="9525" cap="rnd">
              <a:noFill/>
              <a:round/>
              <a:headEnd/>
              <a:tailEnd/>
            </a:ln>
          </p:spPr>
          <p:txBody>
            <a:bodyPr/>
            <a:lstStyle/>
            <a:p>
              <a:endParaRPr lang="ar-SA"/>
            </a:p>
          </p:txBody>
        </p:sp>
        <p:sp>
          <p:nvSpPr>
            <p:cNvPr id="39248" name="Freeform 39"/>
            <p:cNvSpPr>
              <a:spLocks/>
            </p:cNvSpPr>
            <p:nvPr/>
          </p:nvSpPr>
          <p:spPr bwMode="auto">
            <a:xfrm>
              <a:off x="1196" y="1134"/>
              <a:ext cx="32" cy="135"/>
            </a:xfrm>
            <a:custGeom>
              <a:avLst/>
              <a:gdLst>
                <a:gd name="T0" fmla="*/ 15 w 32"/>
                <a:gd name="T1" fmla="*/ 111 h 135"/>
                <a:gd name="T2" fmla="*/ 13 w 32"/>
                <a:gd name="T3" fmla="*/ 101 h 135"/>
                <a:gd name="T4" fmla="*/ 12 w 32"/>
                <a:gd name="T5" fmla="*/ 87 h 135"/>
                <a:gd name="T6" fmla="*/ 13 w 32"/>
                <a:gd name="T7" fmla="*/ 71 h 135"/>
                <a:gd name="T8" fmla="*/ 16 w 32"/>
                <a:gd name="T9" fmla="*/ 58 h 135"/>
                <a:gd name="T10" fmla="*/ 17 w 32"/>
                <a:gd name="T11" fmla="*/ 48 h 135"/>
                <a:gd name="T12" fmla="*/ 17 w 32"/>
                <a:gd name="T13" fmla="*/ 39 h 135"/>
                <a:gd name="T14" fmla="*/ 15 w 32"/>
                <a:gd name="T15" fmla="*/ 29 h 135"/>
                <a:gd name="T16" fmla="*/ 12 w 32"/>
                <a:gd name="T17" fmla="*/ 22 h 135"/>
                <a:gd name="T18" fmla="*/ 10 w 32"/>
                <a:gd name="T19" fmla="*/ 17 h 135"/>
                <a:gd name="T20" fmla="*/ 6 w 32"/>
                <a:gd name="T21" fmla="*/ 10 h 135"/>
                <a:gd name="T22" fmla="*/ 2 w 32"/>
                <a:gd name="T23" fmla="*/ 3 h 135"/>
                <a:gd name="T24" fmla="*/ 1 w 32"/>
                <a:gd name="T25" fmla="*/ 5 h 135"/>
                <a:gd name="T26" fmla="*/ 5 w 32"/>
                <a:gd name="T27" fmla="*/ 14 h 135"/>
                <a:gd name="T28" fmla="*/ 7 w 32"/>
                <a:gd name="T29" fmla="*/ 22 h 135"/>
                <a:gd name="T30" fmla="*/ 8 w 32"/>
                <a:gd name="T31" fmla="*/ 34 h 135"/>
                <a:gd name="T32" fmla="*/ 9 w 32"/>
                <a:gd name="T33" fmla="*/ 55 h 135"/>
                <a:gd name="T34" fmla="*/ 8 w 32"/>
                <a:gd name="T35" fmla="*/ 70 h 135"/>
                <a:gd name="T36" fmla="*/ 6 w 32"/>
                <a:gd name="T37" fmla="*/ 81 h 135"/>
                <a:gd name="T38" fmla="*/ 6 w 32"/>
                <a:gd name="T39" fmla="*/ 93 h 135"/>
                <a:gd name="T40" fmla="*/ 7 w 32"/>
                <a:gd name="T41" fmla="*/ 106 h 135"/>
                <a:gd name="T42" fmla="*/ 10 w 32"/>
                <a:gd name="T43" fmla="*/ 116 h 135"/>
                <a:gd name="T44" fmla="*/ 12 w 32"/>
                <a:gd name="T45" fmla="*/ 123 h 135"/>
                <a:gd name="T46" fmla="*/ 15 w 32"/>
                <a:gd name="T47" fmla="*/ 127 h 135"/>
                <a:gd name="T48" fmla="*/ 20 w 32"/>
                <a:gd name="T49" fmla="*/ 129 h 135"/>
                <a:gd name="T50" fmla="*/ 24 w 32"/>
                <a:gd name="T51" fmla="*/ 132 h 135"/>
                <a:gd name="T52" fmla="*/ 27 w 32"/>
                <a:gd name="T53" fmla="*/ 133 h 135"/>
                <a:gd name="T54" fmla="*/ 30 w 32"/>
                <a:gd name="T55" fmla="*/ 134 h 135"/>
                <a:gd name="T56" fmla="*/ 28 w 32"/>
                <a:gd name="T57" fmla="*/ 131 h 135"/>
                <a:gd name="T58" fmla="*/ 23 w 32"/>
                <a:gd name="T59" fmla="*/ 127 h 135"/>
                <a:gd name="T60" fmla="*/ 19 w 32"/>
                <a:gd name="T61" fmla="*/ 121 h 135"/>
                <a:gd name="T62" fmla="*/ 15 w 32"/>
                <a:gd name="T63" fmla="*/ 116 h 1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2"/>
                <a:gd name="T97" fmla="*/ 0 h 135"/>
                <a:gd name="T98" fmla="*/ 32 w 32"/>
                <a:gd name="T99" fmla="*/ 135 h 13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2" h="135">
                  <a:moveTo>
                    <a:pt x="15" y="114"/>
                  </a:moveTo>
                  <a:lnTo>
                    <a:pt x="15" y="111"/>
                  </a:lnTo>
                  <a:lnTo>
                    <a:pt x="14" y="107"/>
                  </a:lnTo>
                  <a:lnTo>
                    <a:pt x="13" y="101"/>
                  </a:lnTo>
                  <a:lnTo>
                    <a:pt x="12" y="95"/>
                  </a:lnTo>
                  <a:lnTo>
                    <a:pt x="12" y="87"/>
                  </a:lnTo>
                  <a:lnTo>
                    <a:pt x="12" y="80"/>
                  </a:lnTo>
                  <a:lnTo>
                    <a:pt x="13" y="71"/>
                  </a:lnTo>
                  <a:lnTo>
                    <a:pt x="15" y="63"/>
                  </a:lnTo>
                  <a:lnTo>
                    <a:pt x="16" y="58"/>
                  </a:lnTo>
                  <a:lnTo>
                    <a:pt x="17" y="53"/>
                  </a:lnTo>
                  <a:lnTo>
                    <a:pt x="17" y="48"/>
                  </a:lnTo>
                  <a:lnTo>
                    <a:pt x="17" y="43"/>
                  </a:lnTo>
                  <a:lnTo>
                    <a:pt x="17" y="39"/>
                  </a:lnTo>
                  <a:lnTo>
                    <a:pt x="16" y="34"/>
                  </a:lnTo>
                  <a:lnTo>
                    <a:pt x="15" y="29"/>
                  </a:lnTo>
                  <a:lnTo>
                    <a:pt x="13" y="23"/>
                  </a:lnTo>
                  <a:lnTo>
                    <a:pt x="12" y="22"/>
                  </a:lnTo>
                  <a:lnTo>
                    <a:pt x="11" y="19"/>
                  </a:lnTo>
                  <a:lnTo>
                    <a:pt x="10" y="17"/>
                  </a:lnTo>
                  <a:lnTo>
                    <a:pt x="8" y="13"/>
                  </a:lnTo>
                  <a:lnTo>
                    <a:pt x="6" y="10"/>
                  </a:lnTo>
                  <a:lnTo>
                    <a:pt x="4" y="6"/>
                  </a:lnTo>
                  <a:lnTo>
                    <a:pt x="2" y="3"/>
                  </a:lnTo>
                  <a:lnTo>
                    <a:pt x="0" y="0"/>
                  </a:lnTo>
                  <a:lnTo>
                    <a:pt x="1" y="5"/>
                  </a:lnTo>
                  <a:lnTo>
                    <a:pt x="4" y="10"/>
                  </a:lnTo>
                  <a:lnTo>
                    <a:pt x="5" y="14"/>
                  </a:lnTo>
                  <a:lnTo>
                    <a:pt x="6" y="17"/>
                  </a:lnTo>
                  <a:lnTo>
                    <a:pt x="7" y="22"/>
                  </a:lnTo>
                  <a:lnTo>
                    <a:pt x="8" y="28"/>
                  </a:lnTo>
                  <a:lnTo>
                    <a:pt x="8" y="34"/>
                  </a:lnTo>
                  <a:lnTo>
                    <a:pt x="9" y="44"/>
                  </a:lnTo>
                  <a:lnTo>
                    <a:pt x="9" y="55"/>
                  </a:lnTo>
                  <a:lnTo>
                    <a:pt x="9" y="64"/>
                  </a:lnTo>
                  <a:lnTo>
                    <a:pt x="8" y="70"/>
                  </a:lnTo>
                  <a:lnTo>
                    <a:pt x="7" y="76"/>
                  </a:lnTo>
                  <a:lnTo>
                    <a:pt x="6" y="81"/>
                  </a:lnTo>
                  <a:lnTo>
                    <a:pt x="6" y="87"/>
                  </a:lnTo>
                  <a:lnTo>
                    <a:pt x="6" y="93"/>
                  </a:lnTo>
                  <a:lnTo>
                    <a:pt x="6" y="99"/>
                  </a:lnTo>
                  <a:lnTo>
                    <a:pt x="7" y="106"/>
                  </a:lnTo>
                  <a:lnTo>
                    <a:pt x="8" y="112"/>
                  </a:lnTo>
                  <a:lnTo>
                    <a:pt x="10" y="116"/>
                  </a:lnTo>
                  <a:lnTo>
                    <a:pt x="10" y="120"/>
                  </a:lnTo>
                  <a:lnTo>
                    <a:pt x="12" y="123"/>
                  </a:lnTo>
                  <a:lnTo>
                    <a:pt x="14" y="125"/>
                  </a:lnTo>
                  <a:lnTo>
                    <a:pt x="15" y="127"/>
                  </a:lnTo>
                  <a:lnTo>
                    <a:pt x="18" y="128"/>
                  </a:lnTo>
                  <a:lnTo>
                    <a:pt x="20" y="129"/>
                  </a:lnTo>
                  <a:lnTo>
                    <a:pt x="21" y="131"/>
                  </a:lnTo>
                  <a:lnTo>
                    <a:pt x="24" y="132"/>
                  </a:lnTo>
                  <a:lnTo>
                    <a:pt x="25" y="132"/>
                  </a:lnTo>
                  <a:lnTo>
                    <a:pt x="27" y="133"/>
                  </a:lnTo>
                  <a:lnTo>
                    <a:pt x="29" y="133"/>
                  </a:lnTo>
                  <a:lnTo>
                    <a:pt x="30" y="134"/>
                  </a:lnTo>
                  <a:lnTo>
                    <a:pt x="31" y="134"/>
                  </a:lnTo>
                  <a:lnTo>
                    <a:pt x="28" y="131"/>
                  </a:lnTo>
                  <a:lnTo>
                    <a:pt x="25" y="129"/>
                  </a:lnTo>
                  <a:lnTo>
                    <a:pt x="23" y="127"/>
                  </a:lnTo>
                  <a:lnTo>
                    <a:pt x="20" y="123"/>
                  </a:lnTo>
                  <a:lnTo>
                    <a:pt x="19" y="121"/>
                  </a:lnTo>
                  <a:lnTo>
                    <a:pt x="17" y="118"/>
                  </a:lnTo>
                  <a:lnTo>
                    <a:pt x="15" y="116"/>
                  </a:lnTo>
                  <a:lnTo>
                    <a:pt x="15" y="114"/>
                  </a:lnTo>
                </a:path>
              </a:pathLst>
            </a:custGeom>
            <a:solidFill>
              <a:srgbClr val="008080"/>
            </a:solidFill>
            <a:ln w="9525" cap="rnd">
              <a:noFill/>
              <a:round/>
              <a:headEnd/>
              <a:tailEnd/>
            </a:ln>
          </p:spPr>
          <p:txBody>
            <a:bodyPr/>
            <a:lstStyle/>
            <a:p>
              <a:endParaRPr lang="ar-SA"/>
            </a:p>
          </p:txBody>
        </p:sp>
        <p:sp>
          <p:nvSpPr>
            <p:cNvPr id="39249" name="Freeform 40"/>
            <p:cNvSpPr>
              <a:spLocks/>
            </p:cNvSpPr>
            <p:nvPr/>
          </p:nvSpPr>
          <p:spPr bwMode="auto">
            <a:xfrm>
              <a:off x="1274" y="940"/>
              <a:ext cx="28" cy="68"/>
            </a:xfrm>
            <a:custGeom>
              <a:avLst/>
              <a:gdLst>
                <a:gd name="T0" fmla="*/ 21 w 28"/>
                <a:gd name="T1" fmla="*/ 0 h 68"/>
                <a:gd name="T2" fmla="*/ 21 w 28"/>
                <a:gd name="T3" fmla="*/ 0 h 68"/>
                <a:gd name="T4" fmla="*/ 20 w 28"/>
                <a:gd name="T5" fmla="*/ 2 h 68"/>
                <a:gd name="T6" fmla="*/ 18 w 28"/>
                <a:gd name="T7" fmla="*/ 5 h 68"/>
                <a:gd name="T8" fmla="*/ 16 w 28"/>
                <a:gd name="T9" fmla="*/ 9 h 68"/>
                <a:gd name="T10" fmla="*/ 14 w 28"/>
                <a:gd name="T11" fmla="*/ 14 h 68"/>
                <a:gd name="T12" fmla="*/ 13 w 28"/>
                <a:gd name="T13" fmla="*/ 19 h 68"/>
                <a:gd name="T14" fmla="*/ 13 w 28"/>
                <a:gd name="T15" fmla="*/ 26 h 68"/>
                <a:gd name="T16" fmla="*/ 14 w 28"/>
                <a:gd name="T17" fmla="*/ 32 h 68"/>
                <a:gd name="T18" fmla="*/ 16 w 28"/>
                <a:gd name="T19" fmla="*/ 39 h 68"/>
                <a:gd name="T20" fmla="*/ 18 w 28"/>
                <a:gd name="T21" fmla="*/ 44 h 68"/>
                <a:gd name="T22" fmla="*/ 20 w 28"/>
                <a:gd name="T23" fmla="*/ 50 h 68"/>
                <a:gd name="T24" fmla="*/ 22 w 28"/>
                <a:gd name="T25" fmla="*/ 55 h 68"/>
                <a:gd name="T26" fmla="*/ 24 w 28"/>
                <a:gd name="T27" fmla="*/ 59 h 68"/>
                <a:gd name="T28" fmla="*/ 25 w 28"/>
                <a:gd name="T29" fmla="*/ 61 h 68"/>
                <a:gd name="T30" fmla="*/ 26 w 28"/>
                <a:gd name="T31" fmla="*/ 63 h 68"/>
                <a:gd name="T32" fmla="*/ 27 w 28"/>
                <a:gd name="T33" fmla="*/ 64 h 68"/>
                <a:gd name="T34" fmla="*/ 18 w 28"/>
                <a:gd name="T35" fmla="*/ 67 h 68"/>
                <a:gd name="T36" fmla="*/ 17 w 28"/>
                <a:gd name="T37" fmla="*/ 66 h 68"/>
                <a:gd name="T38" fmla="*/ 16 w 28"/>
                <a:gd name="T39" fmla="*/ 64 h 68"/>
                <a:gd name="T40" fmla="*/ 13 w 28"/>
                <a:gd name="T41" fmla="*/ 61 h 68"/>
                <a:gd name="T42" fmla="*/ 11 w 28"/>
                <a:gd name="T43" fmla="*/ 58 h 68"/>
                <a:gd name="T44" fmla="*/ 8 w 28"/>
                <a:gd name="T45" fmla="*/ 54 h 68"/>
                <a:gd name="T46" fmla="*/ 6 w 28"/>
                <a:gd name="T47" fmla="*/ 49 h 68"/>
                <a:gd name="T48" fmla="*/ 4 w 28"/>
                <a:gd name="T49" fmla="*/ 44 h 68"/>
                <a:gd name="T50" fmla="*/ 2 w 28"/>
                <a:gd name="T51" fmla="*/ 38 h 68"/>
                <a:gd name="T52" fmla="*/ 1 w 28"/>
                <a:gd name="T53" fmla="*/ 31 h 68"/>
                <a:gd name="T54" fmla="*/ 0 w 28"/>
                <a:gd name="T55" fmla="*/ 26 h 68"/>
                <a:gd name="T56" fmla="*/ 0 w 28"/>
                <a:gd name="T57" fmla="*/ 21 h 68"/>
                <a:gd name="T58" fmla="*/ 0 w 28"/>
                <a:gd name="T59" fmla="*/ 17 h 68"/>
                <a:gd name="T60" fmla="*/ 0 w 28"/>
                <a:gd name="T61" fmla="*/ 13 h 68"/>
                <a:gd name="T62" fmla="*/ 1 w 28"/>
                <a:gd name="T63" fmla="*/ 11 h 68"/>
                <a:gd name="T64" fmla="*/ 2 w 28"/>
                <a:gd name="T65" fmla="*/ 8 h 68"/>
                <a:gd name="T66" fmla="*/ 3 w 28"/>
                <a:gd name="T67" fmla="*/ 6 h 68"/>
                <a:gd name="T68" fmla="*/ 6 w 28"/>
                <a:gd name="T69" fmla="*/ 4 h 68"/>
                <a:gd name="T70" fmla="*/ 8 w 28"/>
                <a:gd name="T71" fmla="*/ 1 h 68"/>
                <a:gd name="T72" fmla="*/ 12 w 28"/>
                <a:gd name="T73" fmla="*/ 0 h 68"/>
                <a:gd name="T74" fmla="*/ 14 w 28"/>
                <a:gd name="T75" fmla="*/ 0 h 68"/>
                <a:gd name="T76" fmla="*/ 17 w 28"/>
                <a:gd name="T77" fmla="*/ 0 h 68"/>
                <a:gd name="T78" fmla="*/ 20 w 28"/>
                <a:gd name="T79" fmla="*/ 0 h 68"/>
                <a:gd name="T80" fmla="*/ 21 w 28"/>
                <a:gd name="T81" fmla="*/ 0 h 68"/>
                <a:gd name="T82" fmla="*/ 21 w 28"/>
                <a:gd name="T83" fmla="*/ 0 h 6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8"/>
                <a:gd name="T127" fmla="*/ 0 h 68"/>
                <a:gd name="T128" fmla="*/ 28 w 28"/>
                <a:gd name="T129" fmla="*/ 68 h 6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8" h="68">
                  <a:moveTo>
                    <a:pt x="21" y="0"/>
                  </a:moveTo>
                  <a:lnTo>
                    <a:pt x="21" y="0"/>
                  </a:lnTo>
                  <a:lnTo>
                    <a:pt x="20" y="2"/>
                  </a:lnTo>
                  <a:lnTo>
                    <a:pt x="18" y="5"/>
                  </a:lnTo>
                  <a:lnTo>
                    <a:pt x="16" y="9"/>
                  </a:lnTo>
                  <a:lnTo>
                    <a:pt x="14" y="14"/>
                  </a:lnTo>
                  <a:lnTo>
                    <a:pt x="13" y="19"/>
                  </a:lnTo>
                  <a:lnTo>
                    <a:pt x="13" y="26"/>
                  </a:lnTo>
                  <a:lnTo>
                    <a:pt x="14" y="32"/>
                  </a:lnTo>
                  <a:lnTo>
                    <a:pt x="16" y="39"/>
                  </a:lnTo>
                  <a:lnTo>
                    <a:pt x="18" y="44"/>
                  </a:lnTo>
                  <a:lnTo>
                    <a:pt x="20" y="50"/>
                  </a:lnTo>
                  <a:lnTo>
                    <a:pt x="22" y="55"/>
                  </a:lnTo>
                  <a:lnTo>
                    <a:pt x="24" y="59"/>
                  </a:lnTo>
                  <a:lnTo>
                    <a:pt x="25" y="61"/>
                  </a:lnTo>
                  <a:lnTo>
                    <a:pt x="26" y="63"/>
                  </a:lnTo>
                  <a:lnTo>
                    <a:pt x="27" y="64"/>
                  </a:lnTo>
                  <a:lnTo>
                    <a:pt x="18" y="67"/>
                  </a:lnTo>
                  <a:lnTo>
                    <a:pt x="17" y="66"/>
                  </a:lnTo>
                  <a:lnTo>
                    <a:pt x="16" y="64"/>
                  </a:lnTo>
                  <a:lnTo>
                    <a:pt x="13" y="61"/>
                  </a:lnTo>
                  <a:lnTo>
                    <a:pt x="11" y="58"/>
                  </a:lnTo>
                  <a:lnTo>
                    <a:pt x="8" y="54"/>
                  </a:lnTo>
                  <a:lnTo>
                    <a:pt x="6" y="49"/>
                  </a:lnTo>
                  <a:lnTo>
                    <a:pt x="4" y="44"/>
                  </a:lnTo>
                  <a:lnTo>
                    <a:pt x="2" y="38"/>
                  </a:lnTo>
                  <a:lnTo>
                    <a:pt x="1" y="31"/>
                  </a:lnTo>
                  <a:lnTo>
                    <a:pt x="0" y="26"/>
                  </a:lnTo>
                  <a:lnTo>
                    <a:pt x="0" y="21"/>
                  </a:lnTo>
                  <a:lnTo>
                    <a:pt x="0" y="17"/>
                  </a:lnTo>
                  <a:lnTo>
                    <a:pt x="0" y="13"/>
                  </a:lnTo>
                  <a:lnTo>
                    <a:pt x="1" y="11"/>
                  </a:lnTo>
                  <a:lnTo>
                    <a:pt x="2" y="8"/>
                  </a:lnTo>
                  <a:lnTo>
                    <a:pt x="3" y="6"/>
                  </a:lnTo>
                  <a:lnTo>
                    <a:pt x="6" y="4"/>
                  </a:lnTo>
                  <a:lnTo>
                    <a:pt x="8" y="1"/>
                  </a:lnTo>
                  <a:lnTo>
                    <a:pt x="12" y="0"/>
                  </a:lnTo>
                  <a:lnTo>
                    <a:pt x="14" y="0"/>
                  </a:lnTo>
                  <a:lnTo>
                    <a:pt x="17" y="0"/>
                  </a:lnTo>
                  <a:lnTo>
                    <a:pt x="20" y="0"/>
                  </a:lnTo>
                  <a:lnTo>
                    <a:pt x="21" y="0"/>
                  </a:lnTo>
                </a:path>
              </a:pathLst>
            </a:custGeom>
            <a:solidFill>
              <a:srgbClr val="000000"/>
            </a:solidFill>
            <a:ln w="9525" cap="rnd">
              <a:noFill/>
              <a:round/>
              <a:headEnd/>
              <a:tailEnd/>
            </a:ln>
          </p:spPr>
          <p:txBody>
            <a:bodyPr/>
            <a:lstStyle/>
            <a:p>
              <a:endParaRPr lang="ar-SA"/>
            </a:p>
          </p:txBody>
        </p:sp>
        <p:sp>
          <p:nvSpPr>
            <p:cNvPr id="39250" name="Freeform 41"/>
            <p:cNvSpPr>
              <a:spLocks/>
            </p:cNvSpPr>
            <p:nvPr/>
          </p:nvSpPr>
          <p:spPr bwMode="auto">
            <a:xfrm>
              <a:off x="1294" y="1006"/>
              <a:ext cx="67" cy="50"/>
            </a:xfrm>
            <a:custGeom>
              <a:avLst/>
              <a:gdLst>
                <a:gd name="T0" fmla="*/ 66 w 67"/>
                <a:gd name="T1" fmla="*/ 49 h 50"/>
                <a:gd name="T2" fmla="*/ 64 w 67"/>
                <a:gd name="T3" fmla="*/ 49 h 50"/>
                <a:gd name="T4" fmla="*/ 62 w 67"/>
                <a:gd name="T5" fmla="*/ 49 h 50"/>
                <a:gd name="T6" fmla="*/ 59 w 67"/>
                <a:gd name="T7" fmla="*/ 49 h 50"/>
                <a:gd name="T8" fmla="*/ 55 w 67"/>
                <a:gd name="T9" fmla="*/ 49 h 50"/>
                <a:gd name="T10" fmla="*/ 49 w 67"/>
                <a:gd name="T11" fmla="*/ 47 h 50"/>
                <a:gd name="T12" fmla="*/ 44 w 67"/>
                <a:gd name="T13" fmla="*/ 45 h 50"/>
                <a:gd name="T14" fmla="*/ 37 w 67"/>
                <a:gd name="T15" fmla="*/ 42 h 50"/>
                <a:gd name="T16" fmla="*/ 30 w 67"/>
                <a:gd name="T17" fmla="*/ 40 h 50"/>
                <a:gd name="T18" fmla="*/ 23 w 67"/>
                <a:gd name="T19" fmla="*/ 35 h 50"/>
                <a:gd name="T20" fmla="*/ 17 w 67"/>
                <a:gd name="T21" fmla="*/ 29 h 50"/>
                <a:gd name="T22" fmla="*/ 12 w 67"/>
                <a:gd name="T23" fmla="*/ 23 h 50"/>
                <a:gd name="T24" fmla="*/ 8 w 67"/>
                <a:gd name="T25" fmla="*/ 16 h 50"/>
                <a:gd name="T26" fmla="*/ 5 w 67"/>
                <a:gd name="T27" fmla="*/ 10 h 50"/>
                <a:gd name="T28" fmla="*/ 2 w 67"/>
                <a:gd name="T29" fmla="*/ 5 h 50"/>
                <a:gd name="T30" fmla="*/ 0 w 67"/>
                <a:gd name="T31" fmla="*/ 1 h 50"/>
                <a:gd name="T32" fmla="*/ 0 w 67"/>
                <a:gd name="T33" fmla="*/ 0 h 50"/>
                <a:gd name="T34" fmla="*/ 1 w 67"/>
                <a:gd name="T35" fmla="*/ 0 h 50"/>
                <a:gd name="T36" fmla="*/ 2 w 67"/>
                <a:gd name="T37" fmla="*/ 0 h 50"/>
                <a:gd name="T38" fmla="*/ 4 w 67"/>
                <a:gd name="T39" fmla="*/ 4 h 50"/>
                <a:gd name="T40" fmla="*/ 5 w 67"/>
                <a:gd name="T41" fmla="*/ 9 h 50"/>
                <a:gd name="T42" fmla="*/ 9 w 67"/>
                <a:gd name="T43" fmla="*/ 15 h 50"/>
                <a:gd name="T44" fmla="*/ 13 w 67"/>
                <a:gd name="T45" fmla="*/ 22 h 50"/>
                <a:gd name="T46" fmla="*/ 18 w 67"/>
                <a:gd name="T47" fmla="*/ 28 h 50"/>
                <a:gd name="T48" fmla="*/ 24 w 67"/>
                <a:gd name="T49" fmla="*/ 34 h 50"/>
                <a:gd name="T50" fmla="*/ 31 w 67"/>
                <a:gd name="T51" fmla="*/ 38 h 50"/>
                <a:gd name="T52" fmla="*/ 38 w 67"/>
                <a:gd name="T53" fmla="*/ 42 h 50"/>
                <a:gd name="T54" fmla="*/ 44 w 67"/>
                <a:gd name="T55" fmla="*/ 44 h 50"/>
                <a:gd name="T56" fmla="*/ 49 w 67"/>
                <a:gd name="T57" fmla="*/ 45 h 50"/>
                <a:gd name="T58" fmla="*/ 55 w 67"/>
                <a:gd name="T59" fmla="*/ 47 h 50"/>
                <a:gd name="T60" fmla="*/ 59 w 67"/>
                <a:gd name="T61" fmla="*/ 47 h 50"/>
                <a:gd name="T62" fmla="*/ 61 w 67"/>
                <a:gd name="T63" fmla="*/ 47 h 50"/>
                <a:gd name="T64" fmla="*/ 64 w 67"/>
                <a:gd name="T65" fmla="*/ 47 h 50"/>
                <a:gd name="T66" fmla="*/ 65 w 67"/>
                <a:gd name="T67" fmla="*/ 47 h 50"/>
                <a:gd name="T68" fmla="*/ 66 w 67"/>
                <a:gd name="T69" fmla="*/ 49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7"/>
                <a:gd name="T106" fmla="*/ 0 h 50"/>
                <a:gd name="T107" fmla="*/ 67 w 67"/>
                <a:gd name="T108" fmla="*/ 50 h 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7" h="50">
                  <a:moveTo>
                    <a:pt x="66" y="49"/>
                  </a:moveTo>
                  <a:lnTo>
                    <a:pt x="64" y="49"/>
                  </a:lnTo>
                  <a:lnTo>
                    <a:pt x="62" y="49"/>
                  </a:lnTo>
                  <a:lnTo>
                    <a:pt x="59" y="49"/>
                  </a:lnTo>
                  <a:lnTo>
                    <a:pt x="55" y="49"/>
                  </a:lnTo>
                  <a:lnTo>
                    <a:pt x="49" y="47"/>
                  </a:lnTo>
                  <a:lnTo>
                    <a:pt x="44" y="45"/>
                  </a:lnTo>
                  <a:lnTo>
                    <a:pt x="37" y="42"/>
                  </a:lnTo>
                  <a:lnTo>
                    <a:pt x="30" y="40"/>
                  </a:lnTo>
                  <a:lnTo>
                    <a:pt x="23" y="35"/>
                  </a:lnTo>
                  <a:lnTo>
                    <a:pt x="17" y="29"/>
                  </a:lnTo>
                  <a:lnTo>
                    <a:pt x="12" y="23"/>
                  </a:lnTo>
                  <a:lnTo>
                    <a:pt x="8" y="16"/>
                  </a:lnTo>
                  <a:lnTo>
                    <a:pt x="5" y="10"/>
                  </a:lnTo>
                  <a:lnTo>
                    <a:pt x="2" y="5"/>
                  </a:lnTo>
                  <a:lnTo>
                    <a:pt x="0" y="1"/>
                  </a:lnTo>
                  <a:lnTo>
                    <a:pt x="0" y="0"/>
                  </a:lnTo>
                  <a:lnTo>
                    <a:pt x="1" y="0"/>
                  </a:lnTo>
                  <a:lnTo>
                    <a:pt x="2" y="0"/>
                  </a:lnTo>
                  <a:lnTo>
                    <a:pt x="4" y="4"/>
                  </a:lnTo>
                  <a:lnTo>
                    <a:pt x="5" y="9"/>
                  </a:lnTo>
                  <a:lnTo>
                    <a:pt x="9" y="15"/>
                  </a:lnTo>
                  <a:lnTo>
                    <a:pt x="13" y="22"/>
                  </a:lnTo>
                  <a:lnTo>
                    <a:pt x="18" y="28"/>
                  </a:lnTo>
                  <a:lnTo>
                    <a:pt x="24" y="34"/>
                  </a:lnTo>
                  <a:lnTo>
                    <a:pt x="31" y="38"/>
                  </a:lnTo>
                  <a:lnTo>
                    <a:pt x="38" y="42"/>
                  </a:lnTo>
                  <a:lnTo>
                    <a:pt x="44" y="44"/>
                  </a:lnTo>
                  <a:lnTo>
                    <a:pt x="49" y="45"/>
                  </a:lnTo>
                  <a:lnTo>
                    <a:pt x="55" y="47"/>
                  </a:lnTo>
                  <a:lnTo>
                    <a:pt x="59" y="47"/>
                  </a:lnTo>
                  <a:lnTo>
                    <a:pt x="61" y="47"/>
                  </a:lnTo>
                  <a:lnTo>
                    <a:pt x="64" y="47"/>
                  </a:lnTo>
                  <a:lnTo>
                    <a:pt x="65" y="47"/>
                  </a:lnTo>
                  <a:lnTo>
                    <a:pt x="66" y="49"/>
                  </a:lnTo>
                </a:path>
              </a:pathLst>
            </a:custGeom>
            <a:solidFill>
              <a:srgbClr val="000000"/>
            </a:solidFill>
            <a:ln w="9525" cap="rnd">
              <a:noFill/>
              <a:round/>
              <a:headEnd/>
              <a:tailEnd/>
            </a:ln>
          </p:spPr>
          <p:txBody>
            <a:bodyPr/>
            <a:lstStyle/>
            <a:p>
              <a:endParaRPr lang="ar-SA"/>
            </a:p>
          </p:txBody>
        </p:sp>
        <p:sp>
          <p:nvSpPr>
            <p:cNvPr id="39251" name="Freeform 42"/>
            <p:cNvSpPr>
              <a:spLocks/>
            </p:cNvSpPr>
            <p:nvPr/>
          </p:nvSpPr>
          <p:spPr bwMode="auto">
            <a:xfrm>
              <a:off x="1356" y="1050"/>
              <a:ext cx="17" cy="17"/>
            </a:xfrm>
            <a:custGeom>
              <a:avLst/>
              <a:gdLst>
                <a:gd name="T0" fmla="*/ 3 w 17"/>
                <a:gd name="T1" fmla="*/ 2 h 17"/>
                <a:gd name="T2" fmla="*/ 3 w 17"/>
                <a:gd name="T3" fmla="*/ 2 h 17"/>
                <a:gd name="T4" fmla="*/ 3 w 17"/>
                <a:gd name="T5" fmla="*/ 2 h 17"/>
                <a:gd name="T6" fmla="*/ 4 w 17"/>
                <a:gd name="T7" fmla="*/ 2 h 17"/>
                <a:gd name="T8" fmla="*/ 4 w 17"/>
                <a:gd name="T9" fmla="*/ 2 h 17"/>
                <a:gd name="T10" fmla="*/ 6 w 17"/>
                <a:gd name="T11" fmla="*/ 2 h 17"/>
                <a:gd name="T12" fmla="*/ 6 w 17"/>
                <a:gd name="T13" fmla="*/ 2 h 17"/>
                <a:gd name="T14" fmla="*/ 8 w 17"/>
                <a:gd name="T15" fmla="*/ 2 h 17"/>
                <a:gd name="T16" fmla="*/ 8 w 17"/>
                <a:gd name="T17" fmla="*/ 2 h 17"/>
                <a:gd name="T18" fmla="*/ 9 w 17"/>
                <a:gd name="T19" fmla="*/ 0 h 17"/>
                <a:gd name="T20" fmla="*/ 9 w 17"/>
                <a:gd name="T21" fmla="*/ 0 h 17"/>
                <a:gd name="T22" fmla="*/ 11 w 17"/>
                <a:gd name="T23" fmla="*/ 0 h 17"/>
                <a:gd name="T24" fmla="*/ 11 w 17"/>
                <a:gd name="T25" fmla="*/ 2 h 17"/>
                <a:gd name="T26" fmla="*/ 12 w 17"/>
                <a:gd name="T27" fmla="*/ 2 h 17"/>
                <a:gd name="T28" fmla="*/ 12 w 17"/>
                <a:gd name="T29" fmla="*/ 2 h 17"/>
                <a:gd name="T30" fmla="*/ 14 w 17"/>
                <a:gd name="T31" fmla="*/ 2 h 17"/>
                <a:gd name="T32" fmla="*/ 14 w 17"/>
                <a:gd name="T33" fmla="*/ 4 h 17"/>
                <a:gd name="T34" fmla="*/ 14 w 17"/>
                <a:gd name="T35" fmla="*/ 6 h 17"/>
                <a:gd name="T36" fmla="*/ 14 w 17"/>
                <a:gd name="T37" fmla="*/ 6 h 17"/>
                <a:gd name="T38" fmla="*/ 16 w 17"/>
                <a:gd name="T39" fmla="*/ 8 h 17"/>
                <a:gd name="T40" fmla="*/ 16 w 17"/>
                <a:gd name="T41" fmla="*/ 10 h 17"/>
                <a:gd name="T42" fmla="*/ 14 w 17"/>
                <a:gd name="T43" fmla="*/ 10 h 17"/>
                <a:gd name="T44" fmla="*/ 14 w 17"/>
                <a:gd name="T45" fmla="*/ 12 h 17"/>
                <a:gd name="T46" fmla="*/ 12 w 17"/>
                <a:gd name="T47" fmla="*/ 12 h 17"/>
                <a:gd name="T48" fmla="*/ 12 w 17"/>
                <a:gd name="T49" fmla="*/ 14 h 17"/>
                <a:gd name="T50" fmla="*/ 11 w 17"/>
                <a:gd name="T51" fmla="*/ 14 h 17"/>
                <a:gd name="T52" fmla="*/ 9 w 17"/>
                <a:gd name="T53" fmla="*/ 14 h 17"/>
                <a:gd name="T54" fmla="*/ 9 w 17"/>
                <a:gd name="T55" fmla="*/ 14 h 17"/>
                <a:gd name="T56" fmla="*/ 8 w 17"/>
                <a:gd name="T57" fmla="*/ 16 h 17"/>
                <a:gd name="T58" fmla="*/ 6 w 17"/>
                <a:gd name="T59" fmla="*/ 16 h 17"/>
                <a:gd name="T60" fmla="*/ 6 w 17"/>
                <a:gd name="T61" fmla="*/ 16 h 17"/>
                <a:gd name="T62" fmla="*/ 4 w 17"/>
                <a:gd name="T63" fmla="*/ 14 h 17"/>
                <a:gd name="T64" fmla="*/ 4 w 17"/>
                <a:gd name="T65" fmla="*/ 14 h 17"/>
                <a:gd name="T66" fmla="*/ 3 w 17"/>
                <a:gd name="T67" fmla="*/ 14 h 17"/>
                <a:gd name="T68" fmla="*/ 1 w 17"/>
                <a:gd name="T69" fmla="*/ 12 h 17"/>
                <a:gd name="T70" fmla="*/ 1 w 17"/>
                <a:gd name="T71" fmla="*/ 10 h 17"/>
                <a:gd name="T72" fmla="*/ 1 w 17"/>
                <a:gd name="T73" fmla="*/ 8 h 17"/>
                <a:gd name="T74" fmla="*/ 0 w 17"/>
                <a:gd name="T75" fmla="*/ 8 h 17"/>
                <a:gd name="T76" fmla="*/ 0 w 17"/>
                <a:gd name="T77" fmla="*/ 6 h 17"/>
                <a:gd name="T78" fmla="*/ 0 w 17"/>
                <a:gd name="T79" fmla="*/ 6 h 17"/>
                <a:gd name="T80" fmla="*/ 0 w 17"/>
                <a:gd name="T81" fmla="*/ 6 h 17"/>
                <a:gd name="T82" fmla="*/ 3 w 17"/>
                <a:gd name="T83" fmla="*/ 2 h 1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
                <a:gd name="T127" fmla="*/ 0 h 17"/>
                <a:gd name="T128" fmla="*/ 17 w 17"/>
                <a:gd name="T129" fmla="*/ 17 h 1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 h="17">
                  <a:moveTo>
                    <a:pt x="3" y="2"/>
                  </a:moveTo>
                  <a:lnTo>
                    <a:pt x="3" y="2"/>
                  </a:lnTo>
                  <a:lnTo>
                    <a:pt x="4" y="2"/>
                  </a:lnTo>
                  <a:lnTo>
                    <a:pt x="6" y="2"/>
                  </a:lnTo>
                  <a:lnTo>
                    <a:pt x="8" y="2"/>
                  </a:lnTo>
                  <a:lnTo>
                    <a:pt x="9" y="0"/>
                  </a:lnTo>
                  <a:lnTo>
                    <a:pt x="11" y="0"/>
                  </a:lnTo>
                  <a:lnTo>
                    <a:pt x="11" y="2"/>
                  </a:lnTo>
                  <a:lnTo>
                    <a:pt x="12" y="2"/>
                  </a:lnTo>
                  <a:lnTo>
                    <a:pt x="14" y="2"/>
                  </a:lnTo>
                  <a:lnTo>
                    <a:pt x="14" y="4"/>
                  </a:lnTo>
                  <a:lnTo>
                    <a:pt x="14" y="6"/>
                  </a:lnTo>
                  <a:lnTo>
                    <a:pt x="16" y="8"/>
                  </a:lnTo>
                  <a:lnTo>
                    <a:pt x="16" y="10"/>
                  </a:lnTo>
                  <a:lnTo>
                    <a:pt x="14" y="10"/>
                  </a:lnTo>
                  <a:lnTo>
                    <a:pt x="14" y="12"/>
                  </a:lnTo>
                  <a:lnTo>
                    <a:pt x="12" y="12"/>
                  </a:lnTo>
                  <a:lnTo>
                    <a:pt x="12" y="14"/>
                  </a:lnTo>
                  <a:lnTo>
                    <a:pt x="11" y="14"/>
                  </a:lnTo>
                  <a:lnTo>
                    <a:pt x="9" y="14"/>
                  </a:lnTo>
                  <a:lnTo>
                    <a:pt x="8" y="16"/>
                  </a:lnTo>
                  <a:lnTo>
                    <a:pt x="6" y="16"/>
                  </a:lnTo>
                  <a:lnTo>
                    <a:pt x="4" y="14"/>
                  </a:lnTo>
                  <a:lnTo>
                    <a:pt x="3" y="14"/>
                  </a:lnTo>
                  <a:lnTo>
                    <a:pt x="1" y="12"/>
                  </a:lnTo>
                  <a:lnTo>
                    <a:pt x="1" y="10"/>
                  </a:lnTo>
                  <a:lnTo>
                    <a:pt x="1" y="8"/>
                  </a:lnTo>
                  <a:lnTo>
                    <a:pt x="0" y="8"/>
                  </a:lnTo>
                  <a:lnTo>
                    <a:pt x="0" y="6"/>
                  </a:lnTo>
                  <a:lnTo>
                    <a:pt x="3" y="2"/>
                  </a:lnTo>
                </a:path>
              </a:pathLst>
            </a:custGeom>
            <a:solidFill>
              <a:srgbClr val="000000"/>
            </a:solidFill>
            <a:ln w="9525" cap="rnd">
              <a:noFill/>
              <a:round/>
              <a:headEnd/>
              <a:tailEnd/>
            </a:ln>
          </p:spPr>
          <p:txBody>
            <a:bodyPr/>
            <a:lstStyle/>
            <a:p>
              <a:endParaRPr lang="ar-SA"/>
            </a:p>
          </p:txBody>
        </p:sp>
        <p:sp>
          <p:nvSpPr>
            <p:cNvPr id="39252" name="Freeform 43"/>
            <p:cNvSpPr>
              <a:spLocks/>
            </p:cNvSpPr>
            <p:nvPr/>
          </p:nvSpPr>
          <p:spPr bwMode="auto">
            <a:xfrm>
              <a:off x="1398" y="1320"/>
              <a:ext cx="446" cy="402"/>
            </a:xfrm>
            <a:custGeom>
              <a:avLst/>
              <a:gdLst>
                <a:gd name="T0" fmla="*/ 0 w 446"/>
                <a:gd name="T1" fmla="*/ 401 h 402"/>
                <a:gd name="T2" fmla="*/ 0 w 446"/>
                <a:gd name="T3" fmla="*/ 106 h 402"/>
                <a:gd name="T4" fmla="*/ 445 w 446"/>
                <a:gd name="T5" fmla="*/ 0 h 402"/>
                <a:gd name="T6" fmla="*/ 445 w 446"/>
                <a:gd name="T7" fmla="*/ 303 h 402"/>
                <a:gd name="T8" fmla="*/ 0 w 446"/>
                <a:gd name="T9" fmla="*/ 401 h 402"/>
                <a:gd name="T10" fmla="*/ 0 60000 65536"/>
                <a:gd name="T11" fmla="*/ 0 60000 65536"/>
                <a:gd name="T12" fmla="*/ 0 60000 65536"/>
                <a:gd name="T13" fmla="*/ 0 60000 65536"/>
                <a:gd name="T14" fmla="*/ 0 60000 65536"/>
                <a:gd name="T15" fmla="*/ 0 w 446"/>
                <a:gd name="T16" fmla="*/ 0 h 402"/>
                <a:gd name="T17" fmla="*/ 446 w 446"/>
                <a:gd name="T18" fmla="*/ 402 h 402"/>
              </a:gdLst>
              <a:ahLst/>
              <a:cxnLst>
                <a:cxn ang="T10">
                  <a:pos x="T0" y="T1"/>
                </a:cxn>
                <a:cxn ang="T11">
                  <a:pos x="T2" y="T3"/>
                </a:cxn>
                <a:cxn ang="T12">
                  <a:pos x="T4" y="T5"/>
                </a:cxn>
                <a:cxn ang="T13">
                  <a:pos x="T6" y="T7"/>
                </a:cxn>
                <a:cxn ang="T14">
                  <a:pos x="T8" y="T9"/>
                </a:cxn>
              </a:cxnLst>
              <a:rect l="T15" t="T16" r="T17" b="T18"/>
              <a:pathLst>
                <a:path w="446" h="402">
                  <a:moveTo>
                    <a:pt x="0" y="401"/>
                  </a:moveTo>
                  <a:lnTo>
                    <a:pt x="0" y="106"/>
                  </a:lnTo>
                  <a:lnTo>
                    <a:pt x="445" y="0"/>
                  </a:lnTo>
                  <a:lnTo>
                    <a:pt x="445" y="303"/>
                  </a:lnTo>
                  <a:lnTo>
                    <a:pt x="0" y="401"/>
                  </a:lnTo>
                </a:path>
              </a:pathLst>
            </a:custGeom>
            <a:solidFill>
              <a:srgbClr val="4C4C4C"/>
            </a:solidFill>
            <a:ln w="9525" cap="rnd">
              <a:noFill/>
              <a:round/>
              <a:headEnd/>
              <a:tailEnd/>
            </a:ln>
          </p:spPr>
          <p:txBody>
            <a:bodyPr/>
            <a:lstStyle/>
            <a:p>
              <a:endParaRPr lang="ar-SA"/>
            </a:p>
          </p:txBody>
        </p:sp>
        <p:sp>
          <p:nvSpPr>
            <p:cNvPr id="39253" name="Freeform 44"/>
            <p:cNvSpPr>
              <a:spLocks/>
            </p:cNvSpPr>
            <p:nvPr/>
          </p:nvSpPr>
          <p:spPr bwMode="auto">
            <a:xfrm>
              <a:off x="1356"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54" name="Freeform 45"/>
            <p:cNvSpPr>
              <a:spLocks/>
            </p:cNvSpPr>
            <p:nvPr/>
          </p:nvSpPr>
          <p:spPr bwMode="auto">
            <a:xfrm>
              <a:off x="1270"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55" name="Freeform 46"/>
            <p:cNvSpPr>
              <a:spLocks/>
            </p:cNvSpPr>
            <p:nvPr/>
          </p:nvSpPr>
          <p:spPr bwMode="auto">
            <a:xfrm>
              <a:off x="1307"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256" name="Freeform 47"/>
            <p:cNvSpPr>
              <a:spLocks/>
            </p:cNvSpPr>
            <p:nvPr/>
          </p:nvSpPr>
          <p:spPr bwMode="auto">
            <a:xfrm>
              <a:off x="1308"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257" name="Freeform 48"/>
            <p:cNvSpPr>
              <a:spLocks/>
            </p:cNvSpPr>
            <p:nvPr/>
          </p:nvSpPr>
          <p:spPr bwMode="auto">
            <a:xfrm>
              <a:off x="1271"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258" name="Freeform 49"/>
            <p:cNvSpPr>
              <a:spLocks/>
            </p:cNvSpPr>
            <p:nvPr/>
          </p:nvSpPr>
          <p:spPr bwMode="auto">
            <a:xfrm>
              <a:off x="1235"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259" name="Freeform 50"/>
            <p:cNvSpPr>
              <a:spLocks/>
            </p:cNvSpPr>
            <p:nvPr/>
          </p:nvSpPr>
          <p:spPr bwMode="auto">
            <a:xfrm>
              <a:off x="1317"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260" name="Freeform 51"/>
            <p:cNvSpPr>
              <a:spLocks/>
            </p:cNvSpPr>
            <p:nvPr/>
          </p:nvSpPr>
          <p:spPr bwMode="auto">
            <a:xfrm>
              <a:off x="1282"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261" name="Freeform 52"/>
            <p:cNvSpPr>
              <a:spLocks/>
            </p:cNvSpPr>
            <p:nvPr/>
          </p:nvSpPr>
          <p:spPr bwMode="auto">
            <a:xfrm>
              <a:off x="1259"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262" name="Freeform 53"/>
            <p:cNvSpPr>
              <a:spLocks/>
            </p:cNvSpPr>
            <p:nvPr/>
          </p:nvSpPr>
          <p:spPr bwMode="auto">
            <a:xfrm>
              <a:off x="1220"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63" name="Freeform 54"/>
            <p:cNvSpPr>
              <a:spLocks/>
            </p:cNvSpPr>
            <p:nvPr/>
          </p:nvSpPr>
          <p:spPr bwMode="auto">
            <a:xfrm>
              <a:off x="1361"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64" name="Freeform 55"/>
            <p:cNvSpPr>
              <a:spLocks/>
            </p:cNvSpPr>
            <p:nvPr/>
          </p:nvSpPr>
          <p:spPr bwMode="auto">
            <a:xfrm>
              <a:off x="1356"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65" name="Freeform 56"/>
            <p:cNvSpPr>
              <a:spLocks/>
            </p:cNvSpPr>
            <p:nvPr/>
          </p:nvSpPr>
          <p:spPr bwMode="auto">
            <a:xfrm>
              <a:off x="1270"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66" name="Freeform 57"/>
            <p:cNvSpPr>
              <a:spLocks/>
            </p:cNvSpPr>
            <p:nvPr/>
          </p:nvSpPr>
          <p:spPr bwMode="auto">
            <a:xfrm>
              <a:off x="1307"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267" name="Freeform 58"/>
            <p:cNvSpPr>
              <a:spLocks/>
            </p:cNvSpPr>
            <p:nvPr/>
          </p:nvSpPr>
          <p:spPr bwMode="auto">
            <a:xfrm>
              <a:off x="1308"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268" name="Freeform 59"/>
            <p:cNvSpPr>
              <a:spLocks/>
            </p:cNvSpPr>
            <p:nvPr/>
          </p:nvSpPr>
          <p:spPr bwMode="auto">
            <a:xfrm>
              <a:off x="1271"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269" name="Freeform 60"/>
            <p:cNvSpPr>
              <a:spLocks/>
            </p:cNvSpPr>
            <p:nvPr/>
          </p:nvSpPr>
          <p:spPr bwMode="auto">
            <a:xfrm>
              <a:off x="1235"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270" name="Freeform 61"/>
            <p:cNvSpPr>
              <a:spLocks/>
            </p:cNvSpPr>
            <p:nvPr/>
          </p:nvSpPr>
          <p:spPr bwMode="auto">
            <a:xfrm>
              <a:off x="1317"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271" name="Freeform 62"/>
            <p:cNvSpPr>
              <a:spLocks/>
            </p:cNvSpPr>
            <p:nvPr/>
          </p:nvSpPr>
          <p:spPr bwMode="auto">
            <a:xfrm>
              <a:off x="1282"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272" name="Freeform 63"/>
            <p:cNvSpPr>
              <a:spLocks/>
            </p:cNvSpPr>
            <p:nvPr/>
          </p:nvSpPr>
          <p:spPr bwMode="auto">
            <a:xfrm>
              <a:off x="1259"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273" name="Freeform 64"/>
            <p:cNvSpPr>
              <a:spLocks/>
            </p:cNvSpPr>
            <p:nvPr/>
          </p:nvSpPr>
          <p:spPr bwMode="auto">
            <a:xfrm>
              <a:off x="1220"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74" name="Freeform 65"/>
            <p:cNvSpPr>
              <a:spLocks/>
            </p:cNvSpPr>
            <p:nvPr/>
          </p:nvSpPr>
          <p:spPr bwMode="auto">
            <a:xfrm>
              <a:off x="1361"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75" name="Freeform 66"/>
            <p:cNvSpPr>
              <a:spLocks/>
            </p:cNvSpPr>
            <p:nvPr/>
          </p:nvSpPr>
          <p:spPr bwMode="auto">
            <a:xfrm>
              <a:off x="1233" y="1253"/>
              <a:ext cx="52" cy="96"/>
            </a:xfrm>
            <a:custGeom>
              <a:avLst/>
              <a:gdLst>
                <a:gd name="T0" fmla="*/ 9 w 52"/>
                <a:gd name="T1" fmla="*/ 0 h 96"/>
                <a:gd name="T2" fmla="*/ 8 w 52"/>
                <a:gd name="T3" fmla="*/ 0 h 96"/>
                <a:gd name="T4" fmla="*/ 7 w 52"/>
                <a:gd name="T5" fmla="*/ 3 h 96"/>
                <a:gd name="T6" fmla="*/ 6 w 52"/>
                <a:gd name="T7" fmla="*/ 7 h 96"/>
                <a:gd name="T8" fmla="*/ 5 w 52"/>
                <a:gd name="T9" fmla="*/ 12 h 96"/>
                <a:gd name="T10" fmla="*/ 3 w 52"/>
                <a:gd name="T11" fmla="*/ 18 h 96"/>
                <a:gd name="T12" fmla="*/ 1 w 52"/>
                <a:gd name="T13" fmla="*/ 25 h 96"/>
                <a:gd name="T14" fmla="*/ 0 w 52"/>
                <a:gd name="T15" fmla="*/ 33 h 96"/>
                <a:gd name="T16" fmla="*/ 0 w 52"/>
                <a:gd name="T17" fmla="*/ 40 h 96"/>
                <a:gd name="T18" fmla="*/ 0 w 52"/>
                <a:gd name="T19" fmla="*/ 47 h 96"/>
                <a:gd name="T20" fmla="*/ 1 w 52"/>
                <a:gd name="T21" fmla="*/ 54 h 96"/>
                <a:gd name="T22" fmla="*/ 5 w 52"/>
                <a:gd name="T23" fmla="*/ 61 h 96"/>
                <a:gd name="T24" fmla="*/ 9 w 52"/>
                <a:gd name="T25" fmla="*/ 68 h 96"/>
                <a:gd name="T26" fmla="*/ 13 w 52"/>
                <a:gd name="T27" fmla="*/ 74 h 96"/>
                <a:gd name="T28" fmla="*/ 17 w 52"/>
                <a:gd name="T29" fmla="*/ 79 h 96"/>
                <a:gd name="T30" fmla="*/ 20 w 52"/>
                <a:gd name="T31" fmla="*/ 84 h 96"/>
                <a:gd name="T32" fmla="*/ 22 w 52"/>
                <a:gd name="T33" fmla="*/ 89 h 96"/>
                <a:gd name="T34" fmla="*/ 24 w 52"/>
                <a:gd name="T35" fmla="*/ 92 h 96"/>
                <a:gd name="T36" fmla="*/ 28 w 52"/>
                <a:gd name="T37" fmla="*/ 94 h 96"/>
                <a:gd name="T38" fmla="*/ 33 w 52"/>
                <a:gd name="T39" fmla="*/ 95 h 96"/>
                <a:gd name="T40" fmla="*/ 38 w 52"/>
                <a:gd name="T41" fmla="*/ 95 h 96"/>
                <a:gd name="T42" fmla="*/ 43 w 52"/>
                <a:gd name="T43" fmla="*/ 94 h 96"/>
                <a:gd name="T44" fmla="*/ 46 w 52"/>
                <a:gd name="T45" fmla="*/ 93 h 96"/>
                <a:gd name="T46" fmla="*/ 50 w 52"/>
                <a:gd name="T47" fmla="*/ 92 h 96"/>
                <a:gd name="T48" fmla="*/ 51 w 52"/>
                <a:gd name="T49" fmla="*/ 91 h 96"/>
                <a:gd name="T50" fmla="*/ 50 w 52"/>
                <a:gd name="T51" fmla="*/ 91 h 96"/>
                <a:gd name="T52" fmla="*/ 48 w 52"/>
                <a:gd name="T53" fmla="*/ 91 h 96"/>
                <a:gd name="T54" fmla="*/ 46 w 52"/>
                <a:gd name="T55" fmla="*/ 91 h 96"/>
                <a:gd name="T56" fmla="*/ 44 w 52"/>
                <a:gd name="T57" fmla="*/ 90 h 96"/>
                <a:gd name="T58" fmla="*/ 40 w 52"/>
                <a:gd name="T59" fmla="*/ 89 h 96"/>
                <a:gd name="T60" fmla="*/ 38 w 52"/>
                <a:gd name="T61" fmla="*/ 88 h 96"/>
                <a:gd name="T62" fmla="*/ 35 w 52"/>
                <a:gd name="T63" fmla="*/ 85 h 96"/>
                <a:gd name="T64" fmla="*/ 34 w 52"/>
                <a:gd name="T65" fmla="*/ 83 h 96"/>
                <a:gd name="T66" fmla="*/ 30 w 52"/>
                <a:gd name="T67" fmla="*/ 78 h 96"/>
                <a:gd name="T68" fmla="*/ 27 w 52"/>
                <a:gd name="T69" fmla="*/ 74 h 96"/>
                <a:gd name="T70" fmla="*/ 22 w 52"/>
                <a:gd name="T71" fmla="*/ 68 h 96"/>
                <a:gd name="T72" fmla="*/ 17 w 52"/>
                <a:gd name="T73" fmla="*/ 61 h 96"/>
                <a:gd name="T74" fmla="*/ 11 w 52"/>
                <a:gd name="T75" fmla="*/ 53 h 96"/>
                <a:gd name="T76" fmla="*/ 8 w 52"/>
                <a:gd name="T77" fmla="*/ 46 h 96"/>
                <a:gd name="T78" fmla="*/ 5 w 52"/>
                <a:gd name="T79" fmla="*/ 36 h 96"/>
                <a:gd name="T80" fmla="*/ 6 w 52"/>
                <a:gd name="T81" fmla="*/ 28 h 96"/>
                <a:gd name="T82" fmla="*/ 8 w 52"/>
                <a:gd name="T83" fmla="*/ 22 h 96"/>
                <a:gd name="T84" fmla="*/ 10 w 52"/>
                <a:gd name="T85" fmla="*/ 17 h 96"/>
                <a:gd name="T86" fmla="*/ 11 w 52"/>
                <a:gd name="T87" fmla="*/ 13 h 96"/>
                <a:gd name="T88" fmla="*/ 12 w 52"/>
                <a:gd name="T89" fmla="*/ 10 h 96"/>
                <a:gd name="T90" fmla="*/ 13 w 52"/>
                <a:gd name="T91" fmla="*/ 7 h 96"/>
                <a:gd name="T92" fmla="*/ 14 w 52"/>
                <a:gd name="T93" fmla="*/ 5 h 96"/>
                <a:gd name="T94" fmla="*/ 14 w 52"/>
                <a:gd name="T95" fmla="*/ 4 h 96"/>
                <a:gd name="T96" fmla="*/ 15 w 52"/>
                <a:gd name="T97" fmla="*/ 4 h 96"/>
                <a:gd name="T98" fmla="*/ 9 w 52"/>
                <a:gd name="T99" fmla="*/ 0 h 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6"/>
                <a:gd name="T152" fmla="*/ 52 w 52"/>
                <a:gd name="T153" fmla="*/ 96 h 9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6">
                  <a:moveTo>
                    <a:pt x="9" y="0"/>
                  </a:moveTo>
                  <a:lnTo>
                    <a:pt x="8" y="0"/>
                  </a:lnTo>
                  <a:lnTo>
                    <a:pt x="7" y="3"/>
                  </a:lnTo>
                  <a:lnTo>
                    <a:pt x="6" y="7"/>
                  </a:lnTo>
                  <a:lnTo>
                    <a:pt x="5" y="12"/>
                  </a:lnTo>
                  <a:lnTo>
                    <a:pt x="3" y="18"/>
                  </a:lnTo>
                  <a:lnTo>
                    <a:pt x="1" y="25"/>
                  </a:lnTo>
                  <a:lnTo>
                    <a:pt x="0" y="33"/>
                  </a:lnTo>
                  <a:lnTo>
                    <a:pt x="0" y="40"/>
                  </a:lnTo>
                  <a:lnTo>
                    <a:pt x="0" y="47"/>
                  </a:lnTo>
                  <a:lnTo>
                    <a:pt x="1" y="54"/>
                  </a:lnTo>
                  <a:lnTo>
                    <a:pt x="5" y="61"/>
                  </a:lnTo>
                  <a:lnTo>
                    <a:pt x="9" y="68"/>
                  </a:lnTo>
                  <a:lnTo>
                    <a:pt x="13" y="74"/>
                  </a:lnTo>
                  <a:lnTo>
                    <a:pt x="17" y="79"/>
                  </a:lnTo>
                  <a:lnTo>
                    <a:pt x="20" y="84"/>
                  </a:lnTo>
                  <a:lnTo>
                    <a:pt x="22" y="89"/>
                  </a:lnTo>
                  <a:lnTo>
                    <a:pt x="24" y="92"/>
                  </a:lnTo>
                  <a:lnTo>
                    <a:pt x="28" y="94"/>
                  </a:lnTo>
                  <a:lnTo>
                    <a:pt x="33" y="95"/>
                  </a:lnTo>
                  <a:lnTo>
                    <a:pt x="38" y="95"/>
                  </a:lnTo>
                  <a:lnTo>
                    <a:pt x="43" y="94"/>
                  </a:lnTo>
                  <a:lnTo>
                    <a:pt x="46" y="93"/>
                  </a:lnTo>
                  <a:lnTo>
                    <a:pt x="50" y="92"/>
                  </a:lnTo>
                  <a:lnTo>
                    <a:pt x="51" y="91"/>
                  </a:lnTo>
                  <a:lnTo>
                    <a:pt x="50" y="91"/>
                  </a:lnTo>
                  <a:lnTo>
                    <a:pt x="48" y="91"/>
                  </a:lnTo>
                  <a:lnTo>
                    <a:pt x="46" y="91"/>
                  </a:lnTo>
                  <a:lnTo>
                    <a:pt x="44" y="90"/>
                  </a:lnTo>
                  <a:lnTo>
                    <a:pt x="40" y="89"/>
                  </a:lnTo>
                  <a:lnTo>
                    <a:pt x="38" y="88"/>
                  </a:lnTo>
                  <a:lnTo>
                    <a:pt x="35" y="85"/>
                  </a:lnTo>
                  <a:lnTo>
                    <a:pt x="34" y="83"/>
                  </a:lnTo>
                  <a:lnTo>
                    <a:pt x="30" y="78"/>
                  </a:lnTo>
                  <a:lnTo>
                    <a:pt x="27" y="74"/>
                  </a:lnTo>
                  <a:lnTo>
                    <a:pt x="22" y="68"/>
                  </a:lnTo>
                  <a:lnTo>
                    <a:pt x="17" y="61"/>
                  </a:lnTo>
                  <a:lnTo>
                    <a:pt x="11" y="53"/>
                  </a:lnTo>
                  <a:lnTo>
                    <a:pt x="8" y="46"/>
                  </a:lnTo>
                  <a:lnTo>
                    <a:pt x="5" y="36"/>
                  </a:lnTo>
                  <a:lnTo>
                    <a:pt x="6" y="28"/>
                  </a:lnTo>
                  <a:lnTo>
                    <a:pt x="8" y="22"/>
                  </a:lnTo>
                  <a:lnTo>
                    <a:pt x="10" y="17"/>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9276" name="Freeform 67"/>
            <p:cNvSpPr>
              <a:spLocks/>
            </p:cNvSpPr>
            <p:nvPr/>
          </p:nvSpPr>
          <p:spPr bwMode="auto">
            <a:xfrm>
              <a:off x="1219" y="1311"/>
              <a:ext cx="182" cy="103"/>
            </a:xfrm>
            <a:custGeom>
              <a:avLst/>
              <a:gdLst>
                <a:gd name="T0" fmla="*/ 22 w 182"/>
                <a:gd name="T1" fmla="*/ 78 h 103"/>
                <a:gd name="T2" fmla="*/ 154 w 182"/>
                <a:gd name="T3" fmla="*/ 102 h 103"/>
                <a:gd name="T4" fmla="*/ 155 w 182"/>
                <a:gd name="T5" fmla="*/ 101 h 103"/>
                <a:gd name="T6" fmla="*/ 158 w 182"/>
                <a:gd name="T7" fmla="*/ 98 h 103"/>
                <a:gd name="T8" fmla="*/ 164 w 182"/>
                <a:gd name="T9" fmla="*/ 95 h 103"/>
                <a:gd name="T10" fmla="*/ 169 w 182"/>
                <a:gd name="T11" fmla="*/ 90 h 103"/>
                <a:gd name="T12" fmla="*/ 174 w 182"/>
                <a:gd name="T13" fmla="*/ 85 h 103"/>
                <a:gd name="T14" fmla="*/ 178 w 182"/>
                <a:gd name="T15" fmla="*/ 80 h 103"/>
                <a:gd name="T16" fmla="*/ 181 w 182"/>
                <a:gd name="T17" fmla="*/ 75 h 103"/>
                <a:gd name="T18" fmla="*/ 181 w 182"/>
                <a:gd name="T19" fmla="*/ 71 h 103"/>
                <a:gd name="T20" fmla="*/ 180 w 182"/>
                <a:gd name="T21" fmla="*/ 65 h 103"/>
                <a:gd name="T22" fmla="*/ 179 w 182"/>
                <a:gd name="T23" fmla="*/ 61 h 103"/>
                <a:gd name="T24" fmla="*/ 178 w 182"/>
                <a:gd name="T25" fmla="*/ 56 h 103"/>
                <a:gd name="T26" fmla="*/ 176 w 182"/>
                <a:gd name="T27" fmla="*/ 53 h 103"/>
                <a:gd name="T28" fmla="*/ 175 w 182"/>
                <a:gd name="T29" fmla="*/ 51 h 103"/>
                <a:gd name="T30" fmla="*/ 171 w 182"/>
                <a:gd name="T31" fmla="*/ 48 h 103"/>
                <a:gd name="T32" fmla="*/ 165 w 182"/>
                <a:gd name="T33" fmla="*/ 46 h 103"/>
                <a:gd name="T34" fmla="*/ 158 w 182"/>
                <a:gd name="T35" fmla="*/ 44 h 103"/>
                <a:gd name="T36" fmla="*/ 149 w 182"/>
                <a:gd name="T37" fmla="*/ 41 h 103"/>
                <a:gd name="T38" fmla="*/ 141 w 182"/>
                <a:gd name="T39" fmla="*/ 35 h 103"/>
                <a:gd name="T40" fmla="*/ 134 w 182"/>
                <a:gd name="T41" fmla="*/ 28 h 103"/>
                <a:gd name="T42" fmla="*/ 125 w 182"/>
                <a:gd name="T43" fmla="*/ 20 h 103"/>
                <a:gd name="T44" fmla="*/ 117 w 182"/>
                <a:gd name="T45" fmla="*/ 12 h 103"/>
                <a:gd name="T46" fmla="*/ 108 w 182"/>
                <a:gd name="T47" fmla="*/ 6 h 103"/>
                <a:gd name="T48" fmla="*/ 99 w 182"/>
                <a:gd name="T49" fmla="*/ 1 h 103"/>
                <a:gd name="T50" fmla="*/ 88 w 182"/>
                <a:gd name="T51" fmla="*/ 0 h 103"/>
                <a:gd name="T52" fmla="*/ 76 w 182"/>
                <a:gd name="T53" fmla="*/ 0 h 103"/>
                <a:gd name="T54" fmla="*/ 62 w 182"/>
                <a:gd name="T55" fmla="*/ 4 h 103"/>
                <a:gd name="T56" fmla="*/ 49 w 182"/>
                <a:gd name="T57" fmla="*/ 8 h 103"/>
                <a:gd name="T58" fmla="*/ 36 w 182"/>
                <a:gd name="T59" fmla="*/ 14 h 103"/>
                <a:gd name="T60" fmla="*/ 25 w 182"/>
                <a:gd name="T61" fmla="*/ 20 h 103"/>
                <a:gd name="T62" fmla="*/ 15 w 182"/>
                <a:gd name="T63" fmla="*/ 26 h 103"/>
                <a:gd name="T64" fmla="*/ 8 w 182"/>
                <a:gd name="T65" fmla="*/ 32 h 103"/>
                <a:gd name="T66" fmla="*/ 5 w 182"/>
                <a:gd name="T67" fmla="*/ 36 h 103"/>
                <a:gd name="T68" fmla="*/ 3 w 182"/>
                <a:gd name="T69" fmla="*/ 39 h 103"/>
                <a:gd name="T70" fmla="*/ 2 w 182"/>
                <a:gd name="T71" fmla="*/ 43 h 103"/>
                <a:gd name="T72" fmla="*/ 0 w 182"/>
                <a:gd name="T73" fmla="*/ 46 h 103"/>
                <a:gd name="T74" fmla="*/ 0 w 182"/>
                <a:gd name="T75" fmla="*/ 50 h 103"/>
                <a:gd name="T76" fmla="*/ 0 w 182"/>
                <a:gd name="T77" fmla="*/ 52 h 103"/>
                <a:gd name="T78" fmla="*/ 0 w 182"/>
                <a:gd name="T79" fmla="*/ 55 h 103"/>
                <a:gd name="T80" fmla="*/ 1 w 182"/>
                <a:gd name="T81" fmla="*/ 57 h 103"/>
                <a:gd name="T82" fmla="*/ 3 w 182"/>
                <a:gd name="T83" fmla="*/ 60 h 103"/>
                <a:gd name="T84" fmla="*/ 5 w 182"/>
                <a:gd name="T85" fmla="*/ 63 h 103"/>
                <a:gd name="T86" fmla="*/ 8 w 182"/>
                <a:gd name="T87" fmla="*/ 66 h 103"/>
                <a:gd name="T88" fmla="*/ 11 w 182"/>
                <a:gd name="T89" fmla="*/ 68 h 103"/>
                <a:gd name="T90" fmla="*/ 14 w 182"/>
                <a:gd name="T91" fmla="*/ 72 h 103"/>
                <a:gd name="T92" fmla="*/ 16 w 182"/>
                <a:gd name="T93" fmla="*/ 74 h 103"/>
                <a:gd name="T94" fmla="*/ 19 w 182"/>
                <a:gd name="T95" fmla="*/ 76 h 103"/>
                <a:gd name="T96" fmla="*/ 21 w 182"/>
                <a:gd name="T97" fmla="*/ 78 h 103"/>
                <a:gd name="T98" fmla="*/ 22 w 182"/>
                <a:gd name="T99" fmla="*/ 78 h 10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2"/>
                <a:gd name="T151" fmla="*/ 0 h 103"/>
                <a:gd name="T152" fmla="*/ 182 w 182"/>
                <a:gd name="T153" fmla="*/ 103 h 10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2" h="103">
                  <a:moveTo>
                    <a:pt x="22" y="78"/>
                  </a:moveTo>
                  <a:lnTo>
                    <a:pt x="154" y="102"/>
                  </a:lnTo>
                  <a:lnTo>
                    <a:pt x="155" y="101"/>
                  </a:lnTo>
                  <a:lnTo>
                    <a:pt x="158" y="98"/>
                  </a:lnTo>
                  <a:lnTo>
                    <a:pt x="164" y="95"/>
                  </a:lnTo>
                  <a:lnTo>
                    <a:pt x="169" y="90"/>
                  </a:lnTo>
                  <a:lnTo>
                    <a:pt x="174" y="85"/>
                  </a:lnTo>
                  <a:lnTo>
                    <a:pt x="178" y="80"/>
                  </a:lnTo>
                  <a:lnTo>
                    <a:pt x="181" y="75"/>
                  </a:lnTo>
                  <a:lnTo>
                    <a:pt x="181" y="71"/>
                  </a:lnTo>
                  <a:lnTo>
                    <a:pt x="180" y="65"/>
                  </a:lnTo>
                  <a:lnTo>
                    <a:pt x="179" y="61"/>
                  </a:lnTo>
                  <a:lnTo>
                    <a:pt x="178" y="56"/>
                  </a:lnTo>
                  <a:lnTo>
                    <a:pt x="176" y="53"/>
                  </a:lnTo>
                  <a:lnTo>
                    <a:pt x="175" y="51"/>
                  </a:lnTo>
                  <a:lnTo>
                    <a:pt x="171" y="48"/>
                  </a:lnTo>
                  <a:lnTo>
                    <a:pt x="165" y="46"/>
                  </a:lnTo>
                  <a:lnTo>
                    <a:pt x="158" y="44"/>
                  </a:lnTo>
                  <a:lnTo>
                    <a:pt x="149" y="41"/>
                  </a:lnTo>
                  <a:lnTo>
                    <a:pt x="141" y="35"/>
                  </a:lnTo>
                  <a:lnTo>
                    <a:pt x="134" y="28"/>
                  </a:lnTo>
                  <a:lnTo>
                    <a:pt x="125" y="20"/>
                  </a:lnTo>
                  <a:lnTo>
                    <a:pt x="117" y="12"/>
                  </a:lnTo>
                  <a:lnTo>
                    <a:pt x="108" y="6"/>
                  </a:lnTo>
                  <a:lnTo>
                    <a:pt x="99" y="1"/>
                  </a:lnTo>
                  <a:lnTo>
                    <a:pt x="88" y="0"/>
                  </a:lnTo>
                  <a:lnTo>
                    <a:pt x="76" y="0"/>
                  </a:lnTo>
                  <a:lnTo>
                    <a:pt x="62" y="4"/>
                  </a:lnTo>
                  <a:lnTo>
                    <a:pt x="49" y="8"/>
                  </a:lnTo>
                  <a:lnTo>
                    <a:pt x="36" y="14"/>
                  </a:lnTo>
                  <a:lnTo>
                    <a:pt x="25" y="20"/>
                  </a:lnTo>
                  <a:lnTo>
                    <a:pt x="15" y="26"/>
                  </a:lnTo>
                  <a:lnTo>
                    <a:pt x="8" y="32"/>
                  </a:lnTo>
                  <a:lnTo>
                    <a:pt x="5" y="36"/>
                  </a:lnTo>
                  <a:lnTo>
                    <a:pt x="3" y="39"/>
                  </a:lnTo>
                  <a:lnTo>
                    <a:pt x="2" y="43"/>
                  </a:lnTo>
                  <a:lnTo>
                    <a:pt x="0" y="46"/>
                  </a:lnTo>
                  <a:lnTo>
                    <a:pt x="0" y="50"/>
                  </a:lnTo>
                  <a:lnTo>
                    <a:pt x="0" y="52"/>
                  </a:lnTo>
                  <a:lnTo>
                    <a:pt x="0" y="55"/>
                  </a:lnTo>
                  <a:lnTo>
                    <a:pt x="1" y="57"/>
                  </a:lnTo>
                  <a:lnTo>
                    <a:pt x="3" y="60"/>
                  </a:lnTo>
                  <a:lnTo>
                    <a:pt x="5" y="63"/>
                  </a:lnTo>
                  <a:lnTo>
                    <a:pt x="8" y="66"/>
                  </a:lnTo>
                  <a:lnTo>
                    <a:pt x="11" y="68"/>
                  </a:lnTo>
                  <a:lnTo>
                    <a:pt x="14" y="72"/>
                  </a:lnTo>
                  <a:lnTo>
                    <a:pt x="16" y="74"/>
                  </a:lnTo>
                  <a:lnTo>
                    <a:pt x="19" y="76"/>
                  </a:lnTo>
                  <a:lnTo>
                    <a:pt x="21" y="78"/>
                  </a:lnTo>
                  <a:lnTo>
                    <a:pt x="22" y="78"/>
                  </a:lnTo>
                </a:path>
              </a:pathLst>
            </a:custGeom>
            <a:solidFill>
              <a:srgbClr val="B2B2B2"/>
            </a:solidFill>
            <a:ln w="9525" cap="rnd">
              <a:noFill/>
              <a:round/>
              <a:headEnd/>
              <a:tailEnd/>
            </a:ln>
          </p:spPr>
          <p:txBody>
            <a:bodyPr/>
            <a:lstStyle/>
            <a:p>
              <a:endParaRPr lang="ar-SA"/>
            </a:p>
          </p:txBody>
        </p:sp>
        <p:sp>
          <p:nvSpPr>
            <p:cNvPr id="39277" name="Freeform 68"/>
            <p:cNvSpPr>
              <a:spLocks/>
            </p:cNvSpPr>
            <p:nvPr/>
          </p:nvSpPr>
          <p:spPr bwMode="auto">
            <a:xfrm>
              <a:off x="1164" y="1187"/>
              <a:ext cx="682" cy="242"/>
            </a:xfrm>
            <a:custGeom>
              <a:avLst/>
              <a:gdLst>
                <a:gd name="T0" fmla="*/ 475 w 682"/>
                <a:gd name="T1" fmla="*/ 0 h 242"/>
                <a:gd name="T2" fmla="*/ 0 w 682"/>
                <a:gd name="T3" fmla="*/ 129 h 242"/>
                <a:gd name="T4" fmla="*/ 236 w 682"/>
                <a:gd name="T5" fmla="*/ 241 h 242"/>
                <a:gd name="T6" fmla="*/ 681 w 682"/>
                <a:gd name="T7" fmla="*/ 129 h 242"/>
                <a:gd name="T8" fmla="*/ 475 w 682"/>
                <a:gd name="T9" fmla="*/ 0 h 242"/>
                <a:gd name="T10" fmla="*/ 0 60000 65536"/>
                <a:gd name="T11" fmla="*/ 0 60000 65536"/>
                <a:gd name="T12" fmla="*/ 0 60000 65536"/>
                <a:gd name="T13" fmla="*/ 0 60000 65536"/>
                <a:gd name="T14" fmla="*/ 0 60000 65536"/>
                <a:gd name="T15" fmla="*/ 0 w 682"/>
                <a:gd name="T16" fmla="*/ 0 h 242"/>
                <a:gd name="T17" fmla="*/ 682 w 682"/>
                <a:gd name="T18" fmla="*/ 242 h 242"/>
              </a:gdLst>
              <a:ahLst/>
              <a:cxnLst>
                <a:cxn ang="T10">
                  <a:pos x="T0" y="T1"/>
                </a:cxn>
                <a:cxn ang="T11">
                  <a:pos x="T2" y="T3"/>
                </a:cxn>
                <a:cxn ang="T12">
                  <a:pos x="T4" y="T5"/>
                </a:cxn>
                <a:cxn ang="T13">
                  <a:pos x="T6" y="T7"/>
                </a:cxn>
                <a:cxn ang="T14">
                  <a:pos x="T8" y="T9"/>
                </a:cxn>
              </a:cxnLst>
              <a:rect l="T15" t="T16" r="T17" b="T18"/>
              <a:pathLst>
                <a:path w="682" h="242">
                  <a:moveTo>
                    <a:pt x="475" y="0"/>
                  </a:moveTo>
                  <a:lnTo>
                    <a:pt x="0" y="129"/>
                  </a:lnTo>
                  <a:lnTo>
                    <a:pt x="236" y="241"/>
                  </a:lnTo>
                  <a:lnTo>
                    <a:pt x="681" y="129"/>
                  </a:lnTo>
                  <a:lnTo>
                    <a:pt x="475" y="0"/>
                  </a:lnTo>
                </a:path>
              </a:pathLst>
            </a:custGeom>
            <a:solidFill>
              <a:srgbClr val="FFCC00"/>
            </a:solidFill>
            <a:ln w="9525" cap="rnd">
              <a:noFill/>
              <a:round/>
              <a:headEnd/>
              <a:tailEnd/>
            </a:ln>
          </p:spPr>
          <p:txBody>
            <a:bodyPr/>
            <a:lstStyle/>
            <a:p>
              <a:endParaRPr lang="ar-SA"/>
            </a:p>
          </p:txBody>
        </p:sp>
        <p:sp>
          <p:nvSpPr>
            <p:cNvPr id="39278" name="Freeform 69"/>
            <p:cNvSpPr>
              <a:spLocks/>
            </p:cNvSpPr>
            <p:nvPr/>
          </p:nvSpPr>
          <p:spPr bwMode="auto">
            <a:xfrm>
              <a:off x="1250" y="1070"/>
              <a:ext cx="198" cy="213"/>
            </a:xfrm>
            <a:custGeom>
              <a:avLst/>
              <a:gdLst>
                <a:gd name="T0" fmla="*/ 29 w 198"/>
                <a:gd name="T1" fmla="*/ 20 h 213"/>
                <a:gd name="T2" fmla="*/ 36 w 198"/>
                <a:gd name="T3" fmla="*/ 33 h 213"/>
                <a:gd name="T4" fmla="*/ 45 w 198"/>
                <a:gd name="T5" fmla="*/ 54 h 213"/>
                <a:gd name="T6" fmla="*/ 54 w 198"/>
                <a:gd name="T7" fmla="*/ 73 h 213"/>
                <a:gd name="T8" fmla="*/ 58 w 198"/>
                <a:gd name="T9" fmla="*/ 88 h 213"/>
                <a:gd name="T10" fmla="*/ 64 w 198"/>
                <a:gd name="T11" fmla="*/ 103 h 213"/>
                <a:gd name="T12" fmla="*/ 70 w 198"/>
                <a:gd name="T13" fmla="*/ 117 h 213"/>
                <a:gd name="T14" fmla="*/ 77 w 198"/>
                <a:gd name="T15" fmla="*/ 128 h 213"/>
                <a:gd name="T16" fmla="*/ 84 w 198"/>
                <a:gd name="T17" fmla="*/ 133 h 213"/>
                <a:gd name="T18" fmla="*/ 105 w 198"/>
                <a:gd name="T19" fmla="*/ 148 h 213"/>
                <a:gd name="T20" fmla="*/ 129 w 198"/>
                <a:gd name="T21" fmla="*/ 167 h 213"/>
                <a:gd name="T22" fmla="*/ 146 w 198"/>
                <a:gd name="T23" fmla="*/ 181 h 213"/>
                <a:gd name="T24" fmla="*/ 149 w 198"/>
                <a:gd name="T25" fmla="*/ 184 h 213"/>
                <a:gd name="T26" fmla="*/ 152 w 198"/>
                <a:gd name="T27" fmla="*/ 183 h 213"/>
                <a:gd name="T28" fmla="*/ 157 w 198"/>
                <a:gd name="T29" fmla="*/ 182 h 213"/>
                <a:gd name="T30" fmla="*/ 163 w 198"/>
                <a:gd name="T31" fmla="*/ 183 h 213"/>
                <a:gd name="T32" fmla="*/ 169 w 198"/>
                <a:gd name="T33" fmla="*/ 185 h 213"/>
                <a:gd name="T34" fmla="*/ 178 w 198"/>
                <a:gd name="T35" fmla="*/ 189 h 213"/>
                <a:gd name="T36" fmla="*/ 187 w 198"/>
                <a:gd name="T37" fmla="*/ 195 h 213"/>
                <a:gd name="T38" fmla="*/ 195 w 198"/>
                <a:gd name="T39" fmla="*/ 201 h 213"/>
                <a:gd name="T40" fmla="*/ 197 w 198"/>
                <a:gd name="T41" fmla="*/ 206 h 213"/>
                <a:gd name="T42" fmla="*/ 193 w 198"/>
                <a:gd name="T43" fmla="*/ 210 h 213"/>
                <a:gd name="T44" fmla="*/ 184 w 198"/>
                <a:gd name="T45" fmla="*/ 212 h 213"/>
                <a:gd name="T46" fmla="*/ 173 w 198"/>
                <a:gd name="T47" fmla="*/ 211 h 213"/>
                <a:gd name="T48" fmla="*/ 161 w 198"/>
                <a:gd name="T49" fmla="*/ 207 h 213"/>
                <a:gd name="T50" fmla="*/ 153 w 198"/>
                <a:gd name="T51" fmla="*/ 204 h 213"/>
                <a:gd name="T52" fmla="*/ 148 w 198"/>
                <a:gd name="T53" fmla="*/ 202 h 213"/>
                <a:gd name="T54" fmla="*/ 145 w 198"/>
                <a:gd name="T55" fmla="*/ 202 h 213"/>
                <a:gd name="T56" fmla="*/ 140 w 198"/>
                <a:gd name="T57" fmla="*/ 202 h 213"/>
                <a:gd name="T58" fmla="*/ 126 w 198"/>
                <a:gd name="T59" fmla="*/ 197 h 213"/>
                <a:gd name="T60" fmla="*/ 106 w 198"/>
                <a:gd name="T61" fmla="*/ 189 h 213"/>
                <a:gd name="T62" fmla="*/ 89 w 198"/>
                <a:gd name="T63" fmla="*/ 179 h 213"/>
                <a:gd name="T64" fmla="*/ 77 w 198"/>
                <a:gd name="T65" fmla="*/ 171 h 213"/>
                <a:gd name="T66" fmla="*/ 61 w 198"/>
                <a:gd name="T67" fmla="*/ 157 h 213"/>
                <a:gd name="T68" fmla="*/ 45 w 198"/>
                <a:gd name="T69" fmla="*/ 139 h 213"/>
                <a:gd name="T70" fmla="*/ 29 w 198"/>
                <a:gd name="T71" fmla="*/ 119 h 213"/>
                <a:gd name="T72" fmla="*/ 18 w 198"/>
                <a:gd name="T73" fmla="*/ 99 h 213"/>
                <a:gd name="T74" fmla="*/ 12 w 198"/>
                <a:gd name="T75" fmla="*/ 78 h 213"/>
                <a:gd name="T76" fmla="*/ 9 w 198"/>
                <a:gd name="T77" fmla="*/ 59 h 213"/>
                <a:gd name="T78" fmla="*/ 7 w 198"/>
                <a:gd name="T79" fmla="*/ 44 h 213"/>
                <a:gd name="T80" fmla="*/ 6 w 198"/>
                <a:gd name="T81" fmla="*/ 33 h 213"/>
                <a:gd name="T82" fmla="*/ 4 w 198"/>
                <a:gd name="T83" fmla="*/ 22 h 213"/>
                <a:gd name="T84" fmla="*/ 1 w 198"/>
                <a:gd name="T85" fmla="*/ 11 h 213"/>
                <a:gd name="T86" fmla="*/ 0 w 198"/>
                <a:gd name="T87" fmla="*/ 2 h 213"/>
                <a:gd name="T88" fmla="*/ 28 w 198"/>
                <a:gd name="T89" fmla="*/ 17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8"/>
                <a:gd name="T136" fmla="*/ 0 h 213"/>
                <a:gd name="T137" fmla="*/ 198 w 198"/>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8" h="213">
                  <a:moveTo>
                    <a:pt x="28" y="17"/>
                  </a:moveTo>
                  <a:lnTo>
                    <a:pt x="29" y="20"/>
                  </a:lnTo>
                  <a:lnTo>
                    <a:pt x="32" y="25"/>
                  </a:lnTo>
                  <a:lnTo>
                    <a:pt x="36" y="33"/>
                  </a:lnTo>
                  <a:lnTo>
                    <a:pt x="40" y="43"/>
                  </a:lnTo>
                  <a:lnTo>
                    <a:pt x="45" y="54"/>
                  </a:lnTo>
                  <a:lnTo>
                    <a:pt x="50" y="64"/>
                  </a:lnTo>
                  <a:lnTo>
                    <a:pt x="54" y="73"/>
                  </a:lnTo>
                  <a:lnTo>
                    <a:pt x="56" y="81"/>
                  </a:lnTo>
                  <a:lnTo>
                    <a:pt x="58" y="88"/>
                  </a:lnTo>
                  <a:lnTo>
                    <a:pt x="61" y="94"/>
                  </a:lnTo>
                  <a:lnTo>
                    <a:pt x="64" y="103"/>
                  </a:lnTo>
                  <a:lnTo>
                    <a:pt x="67" y="111"/>
                  </a:lnTo>
                  <a:lnTo>
                    <a:pt x="70" y="117"/>
                  </a:lnTo>
                  <a:lnTo>
                    <a:pt x="73" y="123"/>
                  </a:lnTo>
                  <a:lnTo>
                    <a:pt x="77" y="128"/>
                  </a:lnTo>
                  <a:lnTo>
                    <a:pt x="79" y="129"/>
                  </a:lnTo>
                  <a:lnTo>
                    <a:pt x="84" y="133"/>
                  </a:lnTo>
                  <a:lnTo>
                    <a:pt x="94" y="139"/>
                  </a:lnTo>
                  <a:lnTo>
                    <a:pt x="105" y="148"/>
                  </a:lnTo>
                  <a:lnTo>
                    <a:pt x="117" y="157"/>
                  </a:lnTo>
                  <a:lnTo>
                    <a:pt x="129" y="167"/>
                  </a:lnTo>
                  <a:lnTo>
                    <a:pt x="139" y="175"/>
                  </a:lnTo>
                  <a:lnTo>
                    <a:pt x="146" y="181"/>
                  </a:lnTo>
                  <a:lnTo>
                    <a:pt x="149" y="184"/>
                  </a:lnTo>
                  <a:lnTo>
                    <a:pt x="151" y="183"/>
                  </a:lnTo>
                  <a:lnTo>
                    <a:pt x="152" y="183"/>
                  </a:lnTo>
                  <a:lnTo>
                    <a:pt x="155" y="182"/>
                  </a:lnTo>
                  <a:lnTo>
                    <a:pt x="157" y="182"/>
                  </a:lnTo>
                  <a:lnTo>
                    <a:pt x="160" y="182"/>
                  </a:lnTo>
                  <a:lnTo>
                    <a:pt x="163" y="183"/>
                  </a:lnTo>
                  <a:lnTo>
                    <a:pt x="166" y="184"/>
                  </a:lnTo>
                  <a:lnTo>
                    <a:pt x="169" y="185"/>
                  </a:lnTo>
                  <a:lnTo>
                    <a:pt x="174" y="187"/>
                  </a:lnTo>
                  <a:lnTo>
                    <a:pt x="178" y="189"/>
                  </a:lnTo>
                  <a:lnTo>
                    <a:pt x="183" y="192"/>
                  </a:lnTo>
                  <a:lnTo>
                    <a:pt x="187" y="195"/>
                  </a:lnTo>
                  <a:lnTo>
                    <a:pt x="191" y="198"/>
                  </a:lnTo>
                  <a:lnTo>
                    <a:pt x="195" y="201"/>
                  </a:lnTo>
                  <a:lnTo>
                    <a:pt x="197" y="205"/>
                  </a:lnTo>
                  <a:lnTo>
                    <a:pt x="197" y="206"/>
                  </a:lnTo>
                  <a:lnTo>
                    <a:pt x="196" y="209"/>
                  </a:lnTo>
                  <a:lnTo>
                    <a:pt x="193" y="210"/>
                  </a:lnTo>
                  <a:lnTo>
                    <a:pt x="189" y="211"/>
                  </a:lnTo>
                  <a:lnTo>
                    <a:pt x="184" y="212"/>
                  </a:lnTo>
                  <a:lnTo>
                    <a:pt x="179" y="212"/>
                  </a:lnTo>
                  <a:lnTo>
                    <a:pt x="173" y="211"/>
                  </a:lnTo>
                  <a:lnTo>
                    <a:pt x="167" y="209"/>
                  </a:lnTo>
                  <a:lnTo>
                    <a:pt x="161" y="207"/>
                  </a:lnTo>
                  <a:lnTo>
                    <a:pt x="157" y="206"/>
                  </a:lnTo>
                  <a:lnTo>
                    <a:pt x="153" y="204"/>
                  </a:lnTo>
                  <a:lnTo>
                    <a:pt x="151" y="203"/>
                  </a:lnTo>
                  <a:lnTo>
                    <a:pt x="148" y="202"/>
                  </a:lnTo>
                  <a:lnTo>
                    <a:pt x="146" y="202"/>
                  </a:lnTo>
                  <a:lnTo>
                    <a:pt x="145" y="202"/>
                  </a:lnTo>
                  <a:lnTo>
                    <a:pt x="143" y="202"/>
                  </a:lnTo>
                  <a:lnTo>
                    <a:pt x="140" y="202"/>
                  </a:lnTo>
                  <a:lnTo>
                    <a:pt x="134" y="200"/>
                  </a:lnTo>
                  <a:lnTo>
                    <a:pt x="126" y="197"/>
                  </a:lnTo>
                  <a:lnTo>
                    <a:pt x="117" y="193"/>
                  </a:lnTo>
                  <a:lnTo>
                    <a:pt x="106" y="189"/>
                  </a:lnTo>
                  <a:lnTo>
                    <a:pt x="97" y="184"/>
                  </a:lnTo>
                  <a:lnTo>
                    <a:pt x="89" y="179"/>
                  </a:lnTo>
                  <a:lnTo>
                    <a:pt x="83" y="175"/>
                  </a:lnTo>
                  <a:lnTo>
                    <a:pt x="77" y="171"/>
                  </a:lnTo>
                  <a:lnTo>
                    <a:pt x="69" y="165"/>
                  </a:lnTo>
                  <a:lnTo>
                    <a:pt x="61" y="157"/>
                  </a:lnTo>
                  <a:lnTo>
                    <a:pt x="53" y="149"/>
                  </a:lnTo>
                  <a:lnTo>
                    <a:pt x="45" y="139"/>
                  </a:lnTo>
                  <a:lnTo>
                    <a:pt x="36" y="129"/>
                  </a:lnTo>
                  <a:lnTo>
                    <a:pt x="29" y="119"/>
                  </a:lnTo>
                  <a:lnTo>
                    <a:pt x="23" y="109"/>
                  </a:lnTo>
                  <a:lnTo>
                    <a:pt x="18" y="99"/>
                  </a:lnTo>
                  <a:lnTo>
                    <a:pt x="15" y="88"/>
                  </a:lnTo>
                  <a:lnTo>
                    <a:pt x="12" y="78"/>
                  </a:lnTo>
                  <a:lnTo>
                    <a:pt x="10" y="68"/>
                  </a:lnTo>
                  <a:lnTo>
                    <a:pt x="9" y="59"/>
                  </a:lnTo>
                  <a:lnTo>
                    <a:pt x="7" y="50"/>
                  </a:lnTo>
                  <a:lnTo>
                    <a:pt x="7" y="44"/>
                  </a:lnTo>
                  <a:lnTo>
                    <a:pt x="7" y="38"/>
                  </a:lnTo>
                  <a:lnTo>
                    <a:pt x="6" y="33"/>
                  </a:lnTo>
                  <a:lnTo>
                    <a:pt x="5" y="27"/>
                  </a:lnTo>
                  <a:lnTo>
                    <a:pt x="4" y="22"/>
                  </a:lnTo>
                  <a:lnTo>
                    <a:pt x="2" y="16"/>
                  </a:lnTo>
                  <a:lnTo>
                    <a:pt x="1" y="11"/>
                  </a:lnTo>
                  <a:lnTo>
                    <a:pt x="0" y="6"/>
                  </a:lnTo>
                  <a:lnTo>
                    <a:pt x="0" y="2"/>
                  </a:lnTo>
                  <a:lnTo>
                    <a:pt x="0" y="0"/>
                  </a:lnTo>
                  <a:lnTo>
                    <a:pt x="28" y="17"/>
                  </a:lnTo>
                </a:path>
              </a:pathLst>
            </a:custGeom>
            <a:solidFill>
              <a:srgbClr val="4C4C4C"/>
            </a:solidFill>
            <a:ln w="9525" cap="rnd">
              <a:noFill/>
              <a:round/>
              <a:headEnd/>
              <a:tailEnd/>
            </a:ln>
          </p:spPr>
          <p:txBody>
            <a:bodyPr/>
            <a:lstStyle/>
            <a:p>
              <a:endParaRPr lang="ar-SA"/>
            </a:p>
          </p:txBody>
        </p:sp>
        <p:sp>
          <p:nvSpPr>
            <p:cNvPr id="39279" name="Freeform 70"/>
            <p:cNvSpPr>
              <a:spLocks/>
            </p:cNvSpPr>
            <p:nvPr/>
          </p:nvSpPr>
          <p:spPr bwMode="auto">
            <a:xfrm>
              <a:off x="1241" y="1068"/>
              <a:ext cx="213" cy="211"/>
            </a:xfrm>
            <a:custGeom>
              <a:avLst/>
              <a:gdLst>
                <a:gd name="T0" fmla="*/ 39 w 213"/>
                <a:gd name="T1" fmla="*/ 19 h 211"/>
                <a:gd name="T2" fmla="*/ 44 w 213"/>
                <a:gd name="T3" fmla="*/ 32 h 211"/>
                <a:gd name="T4" fmla="*/ 51 w 213"/>
                <a:gd name="T5" fmla="*/ 51 h 211"/>
                <a:gd name="T6" fmla="*/ 57 w 213"/>
                <a:gd name="T7" fmla="*/ 71 h 211"/>
                <a:gd name="T8" fmla="*/ 62 w 213"/>
                <a:gd name="T9" fmla="*/ 85 h 211"/>
                <a:gd name="T10" fmla="*/ 70 w 213"/>
                <a:gd name="T11" fmla="*/ 101 h 211"/>
                <a:gd name="T12" fmla="*/ 81 w 213"/>
                <a:gd name="T13" fmla="*/ 115 h 211"/>
                <a:gd name="T14" fmla="*/ 91 w 213"/>
                <a:gd name="T15" fmla="*/ 125 h 211"/>
                <a:gd name="T16" fmla="*/ 99 w 213"/>
                <a:gd name="T17" fmla="*/ 130 h 211"/>
                <a:gd name="T18" fmla="*/ 120 w 213"/>
                <a:gd name="T19" fmla="*/ 146 h 211"/>
                <a:gd name="T20" fmla="*/ 143 w 213"/>
                <a:gd name="T21" fmla="*/ 165 h 211"/>
                <a:gd name="T22" fmla="*/ 160 w 213"/>
                <a:gd name="T23" fmla="*/ 180 h 211"/>
                <a:gd name="T24" fmla="*/ 164 w 213"/>
                <a:gd name="T25" fmla="*/ 181 h 211"/>
                <a:gd name="T26" fmla="*/ 167 w 213"/>
                <a:gd name="T27" fmla="*/ 181 h 211"/>
                <a:gd name="T28" fmla="*/ 172 w 213"/>
                <a:gd name="T29" fmla="*/ 181 h 211"/>
                <a:gd name="T30" fmla="*/ 177 w 213"/>
                <a:gd name="T31" fmla="*/ 181 h 211"/>
                <a:gd name="T32" fmla="*/ 184 w 213"/>
                <a:gd name="T33" fmla="*/ 183 h 211"/>
                <a:gd name="T34" fmla="*/ 193 w 213"/>
                <a:gd name="T35" fmla="*/ 187 h 211"/>
                <a:gd name="T36" fmla="*/ 202 w 213"/>
                <a:gd name="T37" fmla="*/ 193 h 211"/>
                <a:gd name="T38" fmla="*/ 210 w 213"/>
                <a:gd name="T39" fmla="*/ 199 h 211"/>
                <a:gd name="T40" fmla="*/ 212 w 213"/>
                <a:gd name="T41" fmla="*/ 205 h 211"/>
                <a:gd name="T42" fmla="*/ 207 w 213"/>
                <a:gd name="T43" fmla="*/ 209 h 211"/>
                <a:gd name="T44" fmla="*/ 199 w 213"/>
                <a:gd name="T45" fmla="*/ 210 h 211"/>
                <a:gd name="T46" fmla="*/ 188 w 213"/>
                <a:gd name="T47" fmla="*/ 209 h 211"/>
                <a:gd name="T48" fmla="*/ 176 w 213"/>
                <a:gd name="T49" fmla="*/ 205 h 211"/>
                <a:gd name="T50" fmla="*/ 168 w 213"/>
                <a:gd name="T51" fmla="*/ 202 h 211"/>
                <a:gd name="T52" fmla="*/ 163 w 213"/>
                <a:gd name="T53" fmla="*/ 200 h 211"/>
                <a:gd name="T54" fmla="*/ 160 w 213"/>
                <a:gd name="T55" fmla="*/ 200 h 211"/>
                <a:gd name="T56" fmla="*/ 154 w 213"/>
                <a:gd name="T57" fmla="*/ 200 h 211"/>
                <a:gd name="T58" fmla="*/ 141 w 213"/>
                <a:gd name="T59" fmla="*/ 196 h 211"/>
                <a:gd name="T60" fmla="*/ 121 w 213"/>
                <a:gd name="T61" fmla="*/ 187 h 211"/>
                <a:gd name="T62" fmla="*/ 103 w 213"/>
                <a:gd name="T63" fmla="*/ 178 h 211"/>
                <a:gd name="T64" fmla="*/ 91 w 213"/>
                <a:gd name="T65" fmla="*/ 170 h 211"/>
                <a:gd name="T66" fmla="*/ 76 w 213"/>
                <a:gd name="T67" fmla="*/ 156 h 211"/>
                <a:gd name="T68" fmla="*/ 59 w 213"/>
                <a:gd name="T69" fmla="*/ 137 h 211"/>
                <a:gd name="T70" fmla="*/ 44 w 213"/>
                <a:gd name="T71" fmla="*/ 118 h 211"/>
                <a:gd name="T72" fmla="*/ 32 w 213"/>
                <a:gd name="T73" fmla="*/ 96 h 211"/>
                <a:gd name="T74" fmla="*/ 19 w 213"/>
                <a:gd name="T75" fmla="*/ 68 h 211"/>
                <a:gd name="T76" fmla="*/ 8 w 213"/>
                <a:gd name="T77" fmla="*/ 40 h 211"/>
                <a:gd name="T78" fmla="*/ 1 w 213"/>
                <a:gd name="T79" fmla="*/ 19 h 211"/>
                <a:gd name="T80" fmla="*/ 0 w 213"/>
                <a:gd name="T81" fmla="*/ 8 h 211"/>
                <a:gd name="T82" fmla="*/ 2 w 213"/>
                <a:gd name="T83" fmla="*/ 4 h 211"/>
                <a:gd name="T84" fmla="*/ 5 w 213"/>
                <a:gd name="T85" fmla="*/ 2 h 211"/>
                <a:gd name="T86" fmla="*/ 10 w 213"/>
                <a:gd name="T87" fmla="*/ 1 h 211"/>
                <a:gd name="T88" fmla="*/ 38 w 213"/>
                <a:gd name="T89" fmla="*/ 17 h 21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1"/>
                <a:gd name="T137" fmla="*/ 213 w 213"/>
                <a:gd name="T138" fmla="*/ 211 h 21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1">
                  <a:moveTo>
                    <a:pt x="38" y="17"/>
                  </a:moveTo>
                  <a:lnTo>
                    <a:pt x="39" y="19"/>
                  </a:lnTo>
                  <a:lnTo>
                    <a:pt x="40" y="24"/>
                  </a:lnTo>
                  <a:lnTo>
                    <a:pt x="44" y="32"/>
                  </a:lnTo>
                  <a:lnTo>
                    <a:pt x="47" y="41"/>
                  </a:lnTo>
                  <a:lnTo>
                    <a:pt x="51" y="51"/>
                  </a:lnTo>
                  <a:lnTo>
                    <a:pt x="54" y="62"/>
                  </a:lnTo>
                  <a:lnTo>
                    <a:pt x="57" y="71"/>
                  </a:lnTo>
                  <a:lnTo>
                    <a:pt x="59" y="79"/>
                  </a:lnTo>
                  <a:lnTo>
                    <a:pt x="62" y="85"/>
                  </a:lnTo>
                  <a:lnTo>
                    <a:pt x="66" y="92"/>
                  </a:lnTo>
                  <a:lnTo>
                    <a:pt x="70" y="101"/>
                  </a:lnTo>
                  <a:lnTo>
                    <a:pt x="76" y="108"/>
                  </a:lnTo>
                  <a:lnTo>
                    <a:pt x="81" y="115"/>
                  </a:lnTo>
                  <a:lnTo>
                    <a:pt x="86" y="121"/>
                  </a:lnTo>
                  <a:lnTo>
                    <a:pt x="91" y="125"/>
                  </a:lnTo>
                  <a:lnTo>
                    <a:pt x="94" y="128"/>
                  </a:lnTo>
                  <a:lnTo>
                    <a:pt x="99" y="130"/>
                  </a:lnTo>
                  <a:lnTo>
                    <a:pt x="108" y="137"/>
                  </a:lnTo>
                  <a:lnTo>
                    <a:pt x="120" y="146"/>
                  </a:lnTo>
                  <a:lnTo>
                    <a:pt x="131" y="156"/>
                  </a:lnTo>
                  <a:lnTo>
                    <a:pt x="143" y="165"/>
                  </a:lnTo>
                  <a:lnTo>
                    <a:pt x="154" y="174"/>
                  </a:lnTo>
                  <a:lnTo>
                    <a:pt x="160" y="180"/>
                  </a:lnTo>
                  <a:lnTo>
                    <a:pt x="164" y="181"/>
                  </a:lnTo>
                  <a:lnTo>
                    <a:pt x="166" y="181"/>
                  </a:lnTo>
                  <a:lnTo>
                    <a:pt x="167" y="181"/>
                  </a:lnTo>
                  <a:lnTo>
                    <a:pt x="169" y="181"/>
                  </a:lnTo>
                  <a:lnTo>
                    <a:pt x="172" y="181"/>
                  </a:lnTo>
                  <a:lnTo>
                    <a:pt x="175" y="181"/>
                  </a:lnTo>
                  <a:lnTo>
                    <a:pt x="177" y="181"/>
                  </a:lnTo>
                  <a:lnTo>
                    <a:pt x="181" y="181"/>
                  </a:lnTo>
                  <a:lnTo>
                    <a:pt x="184" y="183"/>
                  </a:lnTo>
                  <a:lnTo>
                    <a:pt x="189" y="186"/>
                  </a:lnTo>
                  <a:lnTo>
                    <a:pt x="193" y="187"/>
                  </a:lnTo>
                  <a:lnTo>
                    <a:pt x="198" y="191"/>
                  </a:lnTo>
                  <a:lnTo>
                    <a:pt x="202" y="193"/>
                  </a:lnTo>
                  <a:lnTo>
                    <a:pt x="206" y="197"/>
                  </a:lnTo>
                  <a:lnTo>
                    <a:pt x="210" y="199"/>
                  </a:lnTo>
                  <a:lnTo>
                    <a:pt x="212" y="203"/>
                  </a:lnTo>
                  <a:lnTo>
                    <a:pt x="212" y="205"/>
                  </a:lnTo>
                  <a:lnTo>
                    <a:pt x="210" y="207"/>
                  </a:lnTo>
                  <a:lnTo>
                    <a:pt x="207" y="209"/>
                  </a:lnTo>
                  <a:lnTo>
                    <a:pt x="204" y="210"/>
                  </a:lnTo>
                  <a:lnTo>
                    <a:pt x="199" y="210"/>
                  </a:lnTo>
                  <a:lnTo>
                    <a:pt x="194" y="210"/>
                  </a:lnTo>
                  <a:lnTo>
                    <a:pt x="188" y="209"/>
                  </a:lnTo>
                  <a:lnTo>
                    <a:pt x="182" y="207"/>
                  </a:lnTo>
                  <a:lnTo>
                    <a:pt x="176" y="205"/>
                  </a:lnTo>
                  <a:lnTo>
                    <a:pt x="171" y="204"/>
                  </a:lnTo>
                  <a:lnTo>
                    <a:pt x="168" y="202"/>
                  </a:lnTo>
                  <a:lnTo>
                    <a:pt x="165" y="201"/>
                  </a:lnTo>
                  <a:lnTo>
                    <a:pt x="163" y="200"/>
                  </a:lnTo>
                  <a:lnTo>
                    <a:pt x="160" y="200"/>
                  </a:lnTo>
                  <a:lnTo>
                    <a:pt x="158" y="201"/>
                  </a:lnTo>
                  <a:lnTo>
                    <a:pt x="154" y="200"/>
                  </a:lnTo>
                  <a:lnTo>
                    <a:pt x="148" y="198"/>
                  </a:lnTo>
                  <a:lnTo>
                    <a:pt x="141" y="196"/>
                  </a:lnTo>
                  <a:lnTo>
                    <a:pt x="131" y="192"/>
                  </a:lnTo>
                  <a:lnTo>
                    <a:pt x="121" y="187"/>
                  </a:lnTo>
                  <a:lnTo>
                    <a:pt x="112" y="182"/>
                  </a:lnTo>
                  <a:lnTo>
                    <a:pt x="103" y="178"/>
                  </a:lnTo>
                  <a:lnTo>
                    <a:pt x="97" y="174"/>
                  </a:lnTo>
                  <a:lnTo>
                    <a:pt x="91" y="170"/>
                  </a:lnTo>
                  <a:lnTo>
                    <a:pt x="84" y="163"/>
                  </a:lnTo>
                  <a:lnTo>
                    <a:pt x="76" y="156"/>
                  </a:lnTo>
                  <a:lnTo>
                    <a:pt x="68" y="147"/>
                  </a:lnTo>
                  <a:lnTo>
                    <a:pt x="59" y="137"/>
                  </a:lnTo>
                  <a:lnTo>
                    <a:pt x="51" y="128"/>
                  </a:lnTo>
                  <a:lnTo>
                    <a:pt x="44" y="118"/>
                  </a:lnTo>
                  <a:lnTo>
                    <a:pt x="38" y="107"/>
                  </a:lnTo>
                  <a:lnTo>
                    <a:pt x="32" y="96"/>
                  </a:lnTo>
                  <a:lnTo>
                    <a:pt x="26" y="83"/>
                  </a:lnTo>
                  <a:lnTo>
                    <a:pt x="19" y="68"/>
                  </a:lnTo>
                  <a:lnTo>
                    <a:pt x="13" y="54"/>
                  </a:lnTo>
                  <a:lnTo>
                    <a:pt x="8" y="40"/>
                  </a:lnTo>
                  <a:lnTo>
                    <a:pt x="4" y="28"/>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9280" name="Freeform 71"/>
            <p:cNvSpPr>
              <a:spLocks/>
            </p:cNvSpPr>
            <p:nvPr/>
          </p:nvSpPr>
          <p:spPr bwMode="auto">
            <a:xfrm>
              <a:off x="1180" y="1331"/>
              <a:ext cx="220" cy="406"/>
            </a:xfrm>
            <a:custGeom>
              <a:avLst/>
              <a:gdLst>
                <a:gd name="T0" fmla="*/ 219 w 220"/>
                <a:gd name="T1" fmla="*/ 405 h 406"/>
                <a:gd name="T2" fmla="*/ 219 w 220"/>
                <a:gd name="T3" fmla="*/ 109 h 406"/>
                <a:gd name="T4" fmla="*/ 0 w 220"/>
                <a:gd name="T5" fmla="*/ 0 h 406"/>
                <a:gd name="T6" fmla="*/ 0 w 220"/>
                <a:gd name="T7" fmla="*/ 276 h 406"/>
                <a:gd name="T8" fmla="*/ 219 w 220"/>
                <a:gd name="T9" fmla="*/ 405 h 406"/>
                <a:gd name="T10" fmla="*/ 0 60000 65536"/>
                <a:gd name="T11" fmla="*/ 0 60000 65536"/>
                <a:gd name="T12" fmla="*/ 0 60000 65536"/>
                <a:gd name="T13" fmla="*/ 0 60000 65536"/>
                <a:gd name="T14" fmla="*/ 0 60000 65536"/>
                <a:gd name="T15" fmla="*/ 0 w 220"/>
                <a:gd name="T16" fmla="*/ 0 h 406"/>
                <a:gd name="T17" fmla="*/ 220 w 220"/>
                <a:gd name="T18" fmla="*/ 406 h 406"/>
              </a:gdLst>
              <a:ahLst/>
              <a:cxnLst>
                <a:cxn ang="T10">
                  <a:pos x="T0" y="T1"/>
                </a:cxn>
                <a:cxn ang="T11">
                  <a:pos x="T2" y="T3"/>
                </a:cxn>
                <a:cxn ang="T12">
                  <a:pos x="T4" y="T5"/>
                </a:cxn>
                <a:cxn ang="T13">
                  <a:pos x="T6" y="T7"/>
                </a:cxn>
                <a:cxn ang="T14">
                  <a:pos x="T8" y="T9"/>
                </a:cxn>
              </a:cxnLst>
              <a:rect l="T15" t="T16" r="T17" b="T18"/>
              <a:pathLst>
                <a:path w="220" h="406">
                  <a:moveTo>
                    <a:pt x="219" y="405"/>
                  </a:moveTo>
                  <a:lnTo>
                    <a:pt x="219" y="109"/>
                  </a:lnTo>
                  <a:lnTo>
                    <a:pt x="0" y="0"/>
                  </a:lnTo>
                  <a:lnTo>
                    <a:pt x="0" y="276"/>
                  </a:lnTo>
                  <a:lnTo>
                    <a:pt x="219" y="405"/>
                  </a:lnTo>
                </a:path>
              </a:pathLst>
            </a:custGeom>
            <a:solidFill>
              <a:srgbClr val="4C4C4C"/>
            </a:solidFill>
            <a:ln w="9525" cap="rnd">
              <a:noFill/>
              <a:round/>
              <a:headEnd/>
              <a:tailEnd/>
            </a:ln>
          </p:spPr>
          <p:txBody>
            <a:bodyPr/>
            <a:lstStyle/>
            <a:p>
              <a:endParaRPr lang="ar-SA"/>
            </a:p>
          </p:txBody>
        </p:sp>
        <p:sp>
          <p:nvSpPr>
            <p:cNvPr id="39281" name="Freeform 72"/>
            <p:cNvSpPr>
              <a:spLocks/>
            </p:cNvSpPr>
            <p:nvPr/>
          </p:nvSpPr>
          <p:spPr bwMode="auto">
            <a:xfrm>
              <a:off x="1162" y="1582"/>
              <a:ext cx="239" cy="161"/>
            </a:xfrm>
            <a:custGeom>
              <a:avLst/>
              <a:gdLst>
                <a:gd name="T0" fmla="*/ 238 w 239"/>
                <a:gd name="T1" fmla="*/ 160 h 161"/>
                <a:gd name="T2" fmla="*/ 238 w 239"/>
                <a:gd name="T3" fmla="*/ 129 h 161"/>
                <a:gd name="T4" fmla="*/ 0 w 239"/>
                <a:gd name="T5" fmla="*/ 0 h 161"/>
                <a:gd name="T6" fmla="*/ 0 w 239"/>
                <a:gd name="T7" fmla="*/ 28 h 161"/>
                <a:gd name="T8" fmla="*/ 238 w 239"/>
                <a:gd name="T9" fmla="*/ 160 h 161"/>
                <a:gd name="T10" fmla="*/ 0 60000 65536"/>
                <a:gd name="T11" fmla="*/ 0 60000 65536"/>
                <a:gd name="T12" fmla="*/ 0 60000 65536"/>
                <a:gd name="T13" fmla="*/ 0 60000 65536"/>
                <a:gd name="T14" fmla="*/ 0 60000 65536"/>
                <a:gd name="T15" fmla="*/ 0 w 239"/>
                <a:gd name="T16" fmla="*/ 0 h 161"/>
                <a:gd name="T17" fmla="*/ 239 w 239"/>
                <a:gd name="T18" fmla="*/ 161 h 161"/>
              </a:gdLst>
              <a:ahLst/>
              <a:cxnLst>
                <a:cxn ang="T10">
                  <a:pos x="T0" y="T1"/>
                </a:cxn>
                <a:cxn ang="T11">
                  <a:pos x="T2" y="T3"/>
                </a:cxn>
                <a:cxn ang="T12">
                  <a:pos x="T4" y="T5"/>
                </a:cxn>
                <a:cxn ang="T13">
                  <a:pos x="T6" y="T7"/>
                </a:cxn>
                <a:cxn ang="T14">
                  <a:pos x="T8" y="T9"/>
                </a:cxn>
              </a:cxnLst>
              <a:rect l="T15" t="T16" r="T17" b="T18"/>
              <a:pathLst>
                <a:path w="239" h="161">
                  <a:moveTo>
                    <a:pt x="238" y="160"/>
                  </a:moveTo>
                  <a:lnTo>
                    <a:pt x="238" y="129"/>
                  </a:lnTo>
                  <a:lnTo>
                    <a:pt x="0" y="0"/>
                  </a:lnTo>
                  <a:lnTo>
                    <a:pt x="0" y="28"/>
                  </a:lnTo>
                  <a:lnTo>
                    <a:pt x="238" y="160"/>
                  </a:lnTo>
                </a:path>
              </a:pathLst>
            </a:custGeom>
            <a:solidFill>
              <a:srgbClr val="CC9900"/>
            </a:solidFill>
            <a:ln w="9525" cap="rnd">
              <a:noFill/>
              <a:round/>
              <a:headEnd/>
              <a:tailEnd/>
            </a:ln>
          </p:spPr>
          <p:txBody>
            <a:bodyPr/>
            <a:lstStyle/>
            <a:p>
              <a:endParaRPr lang="ar-SA"/>
            </a:p>
          </p:txBody>
        </p:sp>
        <p:sp>
          <p:nvSpPr>
            <p:cNvPr id="39282" name="Freeform 73"/>
            <p:cNvSpPr>
              <a:spLocks/>
            </p:cNvSpPr>
            <p:nvPr/>
          </p:nvSpPr>
          <p:spPr bwMode="auto">
            <a:xfrm>
              <a:off x="1159" y="1315"/>
              <a:ext cx="242" cy="144"/>
            </a:xfrm>
            <a:custGeom>
              <a:avLst/>
              <a:gdLst>
                <a:gd name="T0" fmla="*/ 241 w 242"/>
                <a:gd name="T1" fmla="*/ 143 h 144"/>
                <a:gd name="T2" fmla="*/ 241 w 242"/>
                <a:gd name="T3" fmla="*/ 113 h 144"/>
                <a:gd name="T4" fmla="*/ 0 w 242"/>
                <a:gd name="T5" fmla="*/ 0 h 144"/>
                <a:gd name="T6" fmla="*/ 0 w 242"/>
                <a:gd name="T7" fmla="*/ 29 h 144"/>
                <a:gd name="T8" fmla="*/ 241 w 242"/>
                <a:gd name="T9" fmla="*/ 143 h 144"/>
                <a:gd name="T10" fmla="*/ 0 60000 65536"/>
                <a:gd name="T11" fmla="*/ 0 60000 65536"/>
                <a:gd name="T12" fmla="*/ 0 60000 65536"/>
                <a:gd name="T13" fmla="*/ 0 60000 65536"/>
                <a:gd name="T14" fmla="*/ 0 60000 65536"/>
                <a:gd name="T15" fmla="*/ 0 w 242"/>
                <a:gd name="T16" fmla="*/ 0 h 144"/>
                <a:gd name="T17" fmla="*/ 242 w 242"/>
                <a:gd name="T18" fmla="*/ 144 h 144"/>
              </a:gdLst>
              <a:ahLst/>
              <a:cxnLst>
                <a:cxn ang="T10">
                  <a:pos x="T0" y="T1"/>
                </a:cxn>
                <a:cxn ang="T11">
                  <a:pos x="T2" y="T3"/>
                </a:cxn>
                <a:cxn ang="T12">
                  <a:pos x="T4" y="T5"/>
                </a:cxn>
                <a:cxn ang="T13">
                  <a:pos x="T6" y="T7"/>
                </a:cxn>
                <a:cxn ang="T14">
                  <a:pos x="T8" y="T9"/>
                </a:cxn>
              </a:cxnLst>
              <a:rect l="T15" t="T16" r="T17" b="T18"/>
              <a:pathLst>
                <a:path w="242" h="144">
                  <a:moveTo>
                    <a:pt x="241" y="143"/>
                  </a:moveTo>
                  <a:lnTo>
                    <a:pt x="241" y="113"/>
                  </a:lnTo>
                  <a:lnTo>
                    <a:pt x="0" y="0"/>
                  </a:lnTo>
                  <a:lnTo>
                    <a:pt x="0" y="29"/>
                  </a:lnTo>
                  <a:lnTo>
                    <a:pt x="241" y="143"/>
                  </a:lnTo>
                </a:path>
              </a:pathLst>
            </a:custGeom>
            <a:solidFill>
              <a:srgbClr val="CC9900"/>
            </a:solidFill>
            <a:ln w="9525" cap="rnd">
              <a:noFill/>
              <a:round/>
              <a:headEnd/>
              <a:tailEnd/>
            </a:ln>
          </p:spPr>
          <p:txBody>
            <a:bodyPr/>
            <a:lstStyle/>
            <a:p>
              <a:endParaRPr lang="ar-SA"/>
            </a:p>
          </p:txBody>
        </p:sp>
        <p:sp>
          <p:nvSpPr>
            <p:cNvPr id="39283" name="Freeform 74"/>
            <p:cNvSpPr>
              <a:spLocks/>
            </p:cNvSpPr>
            <p:nvPr/>
          </p:nvSpPr>
          <p:spPr bwMode="auto">
            <a:xfrm>
              <a:off x="1400" y="1595"/>
              <a:ext cx="451" cy="148"/>
            </a:xfrm>
            <a:custGeom>
              <a:avLst/>
              <a:gdLst>
                <a:gd name="T0" fmla="*/ 0 w 451"/>
                <a:gd name="T1" fmla="*/ 147 h 148"/>
                <a:gd name="T2" fmla="*/ 0 w 451"/>
                <a:gd name="T3" fmla="*/ 116 h 148"/>
                <a:gd name="T4" fmla="*/ 450 w 451"/>
                <a:gd name="T5" fmla="*/ 0 h 148"/>
                <a:gd name="T6" fmla="*/ 450 w 451"/>
                <a:gd name="T7" fmla="*/ 28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6"/>
                  </a:lnTo>
                  <a:lnTo>
                    <a:pt x="450" y="0"/>
                  </a:lnTo>
                  <a:lnTo>
                    <a:pt x="450" y="28"/>
                  </a:lnTo>
                  <a:lnTo>
                    <a:pt x="0" y="147"/>
                  </a:lnTo>
                </a:path>
              </a:pathLst>
            </a:custGeom>
            <a:solidFill>
              <a:srgbClr val="FFFF99"/>
            </a:solidFill>
            <a:ln w="9525" cap="rnd">
              <a:noFill/>
              <a:round/>
              <a:headEnd/>
              <a:tailEnd/>
            </a:ln>
          </p:spPr>
          <p:txBody>
            <a:bodyPr/>
            <a:lstStyle/>
            <a:p>
              <a:endParaRPr lang="ar-SA"/>
            </a:p>
          </p:txBody>
        </p:sp>
        <p:sp>
          <p:nvSpPr>
            <p:cNvPr id="39284" name="Freeform 75"/>
            <p:cNvSpPr>
              <a:spLocks/>
            </p:cNvSpPr>
            <p:nvPr/>
          </p:nvSpPr>
          <p:spPr bwMode="auto">
            <a:xfrm>
              <a:off x="1398" y="1312"/>
              <a:ext cx="451" cy="149"/>
            </a:xfrm>
            <a:custGeom>
              <a:avLst/>
              <a:gdLst>
                <a:gd name="T0" fmla="*/ 0 w 451"/>
                <a:gd name="T1" fmla="*/ 148 h 149"/>
                <a:gd name="T2" fmla="*/ 0 w 451"/>
                <a:gd name="T3" fmla="*/ 118 h 149"/>
                <a:gd name="T4" fmla="*/ 450 w 451"/>
                <a:gd name="T5" fmla="*/ 0 h 149"/>
                <a:gd name="T6" fmla="*/ 450 w 451"/>
                <a:gd name="T7" fmla="*/ 27 h 149"/>
                <a:gd name="T8" fmla="*/ 0 w 451"/>
                <a:gd name="T9" fmla="*/ 148 h 149"/>
                <a:gd name="T10" fmla="*/ 0 60000 65536"/>
                <a:gd name="T11" fmla="*/ 0 60000 65536"/>
                <a:gd name="T12" fmla="*/ 0 60000 65536"/>
                <a:gd name="T13" fmla="*/ 0 60000 65536"/>
                <a:gd name="T14" fmla="*/ 0 60000 65536"/>
                <a:gd name="T15" fmla="*/ 0 w 451"/>
                <a:gd name="T16" fmla="*/ 0 h 149"/>
                <a:gd name="T17" fmla="*/ 451 w 451"/>
                <a:gd name="T18" fmla="*/ 149 h 149"/>
              </a:gdLst>
              <a:ahLst/>
              <a:cxnLst>
                <a:cxn ang="T10">
                  <a:pos x="T0" y="T1"/>
                </a:cxn>
                <a:cxn ang="T11">
                  <a:pos x="T2" y="T3"/>
                </a:cxn>
                <a:cxn ang="T12">
                  <a:pos x="T4" y="T5"/>
                </a:cxn>
                <a:cxn ang="T13">
                  <a:pos x="T6" y="T7"/>
                </a:cxn>
                <a:cxn ang="T14">
                  <a:pos x="T8" y="T9"/>
                </a:cxn>
              </a:cxnLst>
              <a:rect l="T15" t="T16" r="T17" b="T18"/>
              <a:pathLst>
                <a:path w="451" h="149">
                  <a:moveTo>
                    <a:pt x="0" y="148"/>
                  </a:moveTo>
                  <a:lnTo>
                    <a:pt x="0" y="118"/>
                  </a:lnTo>
                  <a:lnTo>
                    <a:pt x="450" y="0"/>
                  </a:lnTo>
                  <a:lnTo>
                    <a:pt x="450" y="27"/>
                  </a:lnTo>
                  <a:lnTo>
                    <a:pt x="0" y="148"/>
                  </a:lnTo>
                </a:path>
              </a:pathLst>
            </a:custGeom>
            <a:solidFill>
              <a:srgbClr val="FFFF99"/>
            </a:solidFill>
            <a:ln w="9525" cap="rnd">
              <a:noFill/>
              <a:round/>
              <a:headEnd/>
              <a:tailEnd/>
            </a:ln>
          </p:spPr>
          <p:txBody>
            <a:bodyPr/>
            <a:lstStyle/>
            <a:p>
              <a:endParaRPr lang="ar-SA"/>
            </a:p>
          </p:txBody>
        </p:sp>
        <p:sp>
          <p:nvSpPr>
            <p:cNvPr id="39285" name="Freeform 76"/>
            <p:cNvSpPr>
              <a:spLocks/>
            </p:cNvSpPr>
            <p:nvPr/>
          </p:nvSpPr>
          <p:spPr bwMode="auto">
            <a:xfrm>
              <a:off x="1398" y="1346"/>
              <a:ext cx="452" cy="355"/>
            </a:xfrm>
            <a:custGeom>
              <a:avLst/>
              <a:gdLst>
                <a:gd name="T0" fmla="*/ 0 w 452"/>
                <a:gd name="T1" fmla="*/ 354 h 355"/>
                <a:gd name="T2" fmla="*/ 0 w 452"/>
                <a:gd name="T3" fmla="*/ 122 h 355"/>
                <a:gd name="T4" fmla="*/ 451 w 452"/>
                <a:gd name="T5" fmla="*/ 0 h 355"/>
                <a:gd name="T6" fmla="*/ 451 w 452"/>
                <a:gd name="T7" fmla="*/ 243 h 355"/>
                <a:gd name="T8" fmla="*/ 0 w 452"/>
                <a:gd name="T9" fmla="*/ 354 h 355"/>
                <a:gd name="T10" fmla="*/ 0 60000 65536"/>
                <a:gd name="T11" fmla="*/ 0 60000 65536"/>
                <a:gd name="T12" fmla="*/ 0 60000 65536"/>
                <a:gd name="T13" fmla="*/ 0 60000 65536"/>
                <a:gd name="T14" fmla="*/ 0 60000 65536"/>
                <a:gd name="T15" fmla="*/ 0 w 452"/>
                <a:gd name="T16" fmla="*/ 0 h 355"/>
                <a:gd name="T17" fmla="*/ 452 w 452"/>
                <a:gd name="T18" fmla="*/ 355 h 355"/>
              </a:gdLst>
              <a:ahLst/>
              <a:cxnLst>
                <a:cxn ang="T10">
                  <a:pos x="T0" y="T1"/>
                </a:cxn>
                <a:cxn ang="T11">
                  <a:pos x="T2" y="T3"/>
                </a:cxn>
                <a:cxn ang="T12">
                  <a:pos x="T4" y="T5"/>
                </a:cxn>
                <a:cxn ang="T13">
                  <a:pos x="T6" y="T7"/>
                </a:cxn>
                <a:cxn ang="T14">
                  <a:pos x="T8" y="T9"/>
                </a:cxn>
              </a:cxnLst>
              <a:rect l="T15" t="T16" r="T17" b="T18"/>
              <a:pathLst>
                <a:path w="452" h="355">
                  <a:moveTo>
                    <a:pt x="0" y="354"/>
                  </a:moveTo>
                  <a:lnTo>
                    <a:pt x="0" y="122"/>
                  </a:lnTo>
                  <a:lnTo>
                    <a:pt x="451" y="0"/>
                  </a:lnTo>
                  <a:lnTo>
                    <a:pt x="451" y="243"/>
                  </a:lnTo>
                  <a:lnTo>
                    <a:pt x="0" y="354"/>
                  </a:lnTo>
                </a:path>
              </a:pathLst>
            </a:custGeom>
            <a:solidFill>
              <a:srgbClr val="FFFF99"/>
            </a:solidFill>
            <a:ln w="9525" cap="rnd">
              <a:noFill/>
              <a:round/>
              <a:headEnd/>
              <a:tailEnd/>
            </a:ln>
          </p:spPr>
          <p:txBody>
            <a:bodyPr/>
            <a:lstStyle/>
            <a:p>
              <a:endParaRPr lang="ar-SA"/>
            </a:p>
          </p:txBody>
        </p:sp>
        <p:sp>
          <p:nvSpPr>
            <p:cNvPr id="39286" name="Freeform 77"/>
            <p:cNvSpPr>
              <a:spLocks/>
            </p:cNvSpPr>
            <p:nvPr/>
          </p:nvSpPr>
          <p:spPr bwMode="auto">
            <a:xfrm>
              <a:off x="1340" y="1083"/>
              <a:ext cx="131" cy="173"/>
            </a:xfrm>
            <a:custGeom>
              <a:avLst/>
              <a:gdLst>
                <a:gd name="T0" fmla="*/ 31 w 131"/>
                <a:gd name="T1" fmla="*/ 17 h 173"/>
                <a:gd name="T2" fmla="*/ 35 w 131"/>
                <a:gd name="T3" fmla="*/ 26 h 173"/>
                <a:gd name="T4" fmla="*/ 39 w 131"/>
                <a:gd name="T5" fmla="*/ 40 h 173"/>
                <a:gd name="T6" fmla="*/ 42 w 131"/>
                <a:gd name="T7" fmla="*/ 52 h 173"/>
                <a:gd name="T8" fmla="*/ 43 w 131"/>
                <a:gd name="T9" fmla="*/ 63 h 173"/>
                <a:gd name="T10" fmla="*/ 47 w 131"/>
                <a:gd name="T11" fmla="*/ 78 h 173"/>
                <a:gd name="T12" fmla="*/ 53 w 131"/>
                <a:gd name="T13" fmla="*/ 92 h 173"/>
                <a:gd name="T14" fmla="*/ 59 w 131"/>
                <a:gd name="T15" fmla="*/ 103 h 173"/>
                <a:gd name="T16" fmla="*/ 65 w 131"/>
                <a:gd name="T17" fmla="*/ 108 h 173"/>
                <a:gd name="T18" fmla="*/ 71 w 131"/>
                <a:gd name="T19" fmla="*/ 121 h 173"/>
                <a:gd name="T20" fmla="*/ 80 w 131"/>
                <a:gd name="T21" fmla="*/ 137 h 173"/>
                <a:gd name="T22" fmla="*/ 85 w 131"/>
                <a:gd name="T23" fmla="*/ 148 h 173"/>
                <a:gd name="T24" fmla="*/ 87 w 131"/>
                <a:gd name="T25" fmla="*/ 149 h 173"/>
                <a:gd name="T26" fmla="*/ 90 w 131"/>
                <a:gd name="T27" fmla="*/ 149 h 173"/>
                <a:gd name="T28" fmla="*/ 96 w 131"/>
                <a:gd name="T29" fmla="*/ 148 h 173"/>
                <a:gd name="T30" fmla="*/ 102 w 131"/>
                <a:gd name="T31" fmla="*/ 148 h 173"/>
                <a:gd name="T32" fmla="*/ 106 w 131"/>
                <a:gd name="T33" fmla="*/ 149 h 173"/>
                <a:gd name="T34" fmla="*/ 114 w 131"/>
                <a:gd name="T35" fmla="*/ 153 h 173"/>
                <a:gd name="T36" fmla="*/ 122 w 131"/>
                <a:gd name="T37" fmla="*/ 158 h 173"/>
                <a:gd name="T38" fmla="*/ 128 w 131"/>
                <a:gd name="T39" fmla="*/ 163 h 173"/>
                <a:gd name="T40" fmla="*/ 129 w 131"/>
                <a:gd name="T41" fmla="*/ 167 h 173"/>
                <a:gd name="T42" fmla="*/ 124 w 131"/>
                <a:gd name="T43" fmla="*/ 170 h 173"/>
                <a:gd name="T44" fmla="*/ 116 w 131"/>
                <a:gd name="T45" fmla="*/ 172 h 173"/>
                <a:gd name="T46" fmla="*/ 106 w 131"/>
                <a:gd name="T47" fmla="*/ 172 h 173"/>
                <a:gd name="T48" fmla="*/ 97 w 131"/>
                <a:gd name="T49" fmla="*/ 170 h 173"/>
                <a:gd name="T50" fmla="*/ 91 w 131"/>
                <a:gd name="T51" fmla="*/ 168 h 173"/>
                <a:gd name="T52" fmla="*/ 88 w 131"/>
                <a:gd name="T53" fmla="*/ 167 h 173"/>
                <a:gd name="T54" fmla="*/ 85 w 131"/>
                <a:gd name="T55" fmla="*/ 166 h 173"/>
                <a:gd name="T56" fmla="*/ 82 w 131"/>
                <a:gd name="T57" fmla="*/ 166 h 173"/>
                <a:gd name="T58" fmla="*/ 70 w 131"/>
                <a:gd name="T59" fmla="*/ 157 h 173"/>
                <a:gd name="T60" fmla="*/ 56 w 131"/>
                <a:gd name="T61" fmla="*/ 143 h 173"/>
                <a:gd name="T62" fmla="*/ 43 w 131"/>
                <a:gd name="T63" fmla="*/ 129 h 173"/>
                <a:gd name="T64" fmla="*/ 36 w 131"/>
                <a:gd name="T65" fmla="*/ 121 h 173"/>
                <a:gd name="T66" fmla="*/ 33 w 131"/>
                <a:gd name="T67" fmla="*/ 114 h 173"/>
                <a:gd name="T68" fmla="*/ 32 w 131"/>
                <a:gd name="T69" fmla="*/ 107 h 173"/>
                <a:gd name="T70" fmla="*/ 30 w 131"/>
                <a:gd name="T71" fmla="*/ 96 h 173"/>
                <a:gd name="T72" fmla="*/ 25 w 131"/>
                <a:gd name="T73" fmla="*/ 80 h 173"/>
                <a:gd name="T74" fmla="*/ 16 w 131"/>
                <a:gd name="T75" fmla="*/ 56 h 173"/>
                <a:gd name="T76" fmla="*/ 5 w 131"/>
                <a:gd name="T77" fmla="*/ 32 h 173"/>
                <a:gd name="T78" fmla="*/ 0 w 131"/>
                <a:gd name="T79" fmla="*/ 13 h 173"/>
                <a:gd name="T80" fmla="*/ 0 w 131"/>
                <a:gd name="T81" fmla="*/ 5 h 173"/>
                <a:gd name="T82" fmla="*/ 4 w 131"/>
                <a:gd name="T83" fmla="*/ 3 h 173"/>
                <a:gd name="T84" fmla="*/ 8 w 131"/>
                <a:gd name="T85" fmla="*/ 1 h 173"/>
                <a:gd name="T86" fmla="*/ 12 w 131"/>
                <a:gd name="T87" fmla="*/ 0 h 173"/>
                <a:gd name="T88" fmla="*/ 31 w 131"/>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1"/>
                <a:gd name="T136" fmla="*/ 0 h 173"/>
                <a:gd name="T137" fmla="*/ 131 w 131"/>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1" h="173">
                  <a:moveTo>
                    <a:pt x="31" y="15"/>
                  </a:moveTo>
                  <a:lnTo>
                    <a:pt x="31" y="17"/>
                  </a:lnTo>
                  <a:lnTo>
                    <a:pt x="33" y="20"/>
                  </a:lnTo>
                  <a:lnTo>
                    <a:pt x="35" y="26"/>
                  </a:lnTo>
                  <a:lnTo>
                    <a:pt x="36" y="32"/>
                  </a:lnTo>
                  <a:lnTo>
                    <a:pt x="39" y="40"/>
                  </a:lnTo>
                  <a:lnTo>
                    <a:pt x="41" y="46"/>
                  </a:lnTo>
                  <a:lnTo>
                    <a:pt x="42" y="52"/>
                  </a:lnTo>
                  <a:lnTo>
                    <a:pt x="43" y="57"/>
                  </a:lnTo>
                  <a:lnTo>
                    <a:pt x="43" y="63"/>
                  </a:lnTo>
                  <a:lnTo>
                    <a:pt x="46" y="70"/>
                  </a:lnTo>
                  <a:lnTo>
                    <a:pt x="47" y="78"/>
                  </a:lnTo>
                  <a:lnTo>
                    <a:pt x="51" y="86"/>
                  </a:lnTo>
                  <a:lnTo>
                    <a:pt x="53" y="92"/>
                  </a:lnTo>
                  <a:lnTo>
                    <a:pt x="57" y="99"/>
                  </a:lnTo>
                  <a:lnTo>
                    <a:pt x="59" y="103"/>
                  </a:lnTo>
                  <a:lnTo>
                    <a:pt x="62" y="106"/>
                  </a:lnTo>
                  <a:lnTo>
                    <a:pt x="65" y="108"/>
                  </a:lnTo>
                  <a:lnTo>
                    <a:pt x="68" y="114"/>
                  </a:lnTo>
                  <a:lnTo>
                    <a:pt x="71" y="121"/>
                  </a:lnTo>
                  <a:lnTo>
                    <a:pt x="76" y="129"/>
                  </a:lnTo>
                  <a:lnTo>
                    <a:pt x="80" y="137"/>
                  </a:lnTo>
                  <a:lnTo>
                    <a:pt x="82" y="143"/>
                  </a:lnTo>
                  <a:lnTo>
                    <a:pt x="85" y="148"/>
                  </a:lnTo>
                  <a:lnTo>
                    <a:pt x="86" y="149"/>
                  </a:lnTo>
                  <a:lnTo>
                    <a:pt x="87" y="149"/>
                  </a:lnTo>
                  <a:lnTo>
                    <a:pt x="88" y="149"/>
                  </a:lnTo>
                  <a:lnTo>
                    <a:pt x="90" y="149"/>
                  </a:lnTo>
                  <a:lnTo>
                    <a:pt x="93" y="148"/>
                  </a:lnTo>
                  <a:lnTo>
                    <a:pt x="96" y="148"/>
                  </a:lnTo>
                  <a:lnTo>
                    <a:pt x="99" y="148"/>
                  </a:lnTo>
                  <a:lnTo>
                    <a:pt x="102" y="148"/>
                  </a:lnTo>
                  <a:lnTo>
                    <a:pt x="104" y="149"/>
                  </a:lnTo>
                  <a:lnTo>
                    <a:pt x="106" y="149"/>
                  </a:lnTo>
                  <a:lnTo>
                    <a:pt x="110" y="151"/>
                  </a:lnTo>
                  <a:lnTo>
                    <a:pt x="114" y="153"/>
                  </a:lnTo>
                  <a:lnTo>
                    <a:pt x="118" y="155"/>
                  </a:lnTo>
                  <a:lnTo>
                    <a:pt x="122" y="158"/>
                  </a:lnTo>
                  <a:lnTo>
                    <a:pt x="124" y="160"/>
                  </a:lnTo>
                  <a:lnTo>
                    <a:pt x="128" y="163"/>
                  </a:lnTo>
                  <a:lnTo>
                    <a:pt x="130" y="166"/>
                  </a:lnTo>
                  <a:lnTo>
                    <a:pt x="129" y="167"/>
                  </a:lnTo>
                  <a:lnTo>
                    <a:pt x="128" y="169"/>
                  </a:lnTo>
                  <a:lnTo>
                    <a:pt x="124" y="170"/>
                  </a:lnTo>
                  <a:lnTo>
                    <a:pt x="121" y="171"/>
                  </a:lnTo>
                  <a:lnTo>
                    <a:pt x="116" y="172"/>
                  </a:lnTo>
                  <a:lnTo>
                    <a:pt x="112" y="172"/>
                  </a:lnTo>
                  <a:lnTo>
                    <a:pt x="106" y="172"/>
                  </a:lnTo>
                  <a:lnTo>
                    <a:pt x="101" y="171"/>
                  </a:lnTo>
                  <a:lnTo>
                    <a:pt x="97" y="170"/>
                  </a:lnTo>
                  <a:lnTo>
                    <a:pt x="94" y="169"/>
                  </a:lnTo>
                  <a:lnTo>
                    <a:pt x="91" y="168"/>
                  </a:lnTo>
                  <a:lnTo>
                    <a:pt x="89" y="167"/>
                  </a:lnTo>
                  <a:lnTo>
                    <a:pt x="88" y="167"/>
                  </a:lnTo>
                  <a:lnTo>
                    <a:pt x="86" y="166"/>
                  </a:lnTo>
                  <a:lnTo>
                    <a:pt x="85" y="166"/>
                  </a:lnTo>
                  <a:lnTo>
                    <a:pt x="84" y="167"/>
                  </a:lnTo>
                  <a:lnTo>
                    <a:pt x="82" y="166"/>
                  </a:lnTo>
                  <a:lnTo>
                    <a:pt x="77" y="162"/>
                  </a:lnTo>
                  <a:lnTo>
                    <a:pt x="70" y="157"/>
                  </a:lnTo>
                  <a:lnTo>
                    <a:pt x="64" y="150"/>
                  </a:lnTo>
                  <a:lnTo>
                    <a:pt x="56" y="143"/>
                  </a:lnTo>
                  <a:lnTo>
                    <a:pt x="49" y="135"/>
                  </a:lnTo>
                  <a:lnTo>
                    <a:pt x="43" y="129"/>
                  </a:lnTo>
                  <a:lnTo>
                    <a:pt x="39" y="125"/>
                  </a:lnTo>
                  <a:lnTo>
                    <a:pt x="36" y="121"/>
                  </a:lnTo>
                  <a:lnTo>
                    <a:pt x="35" y="118"/>
                  </a:lnTo>
                  <a:lnTo>
                    <a:pt x="33" y="114"/>
                  </a:lnTo>
                  <a:lnTo>
                    <a:pt x="33" y="111"/>
                  </a:lnTo>
                  <a:lnTo>
                    <a:pt x="32" y="107"/>
                  </a:lnTo>
                  <a:lnTo>
                    <a:pt x="31" y="102"/>
                  </a:lnTo>
                  <a:lnTo>
                    <a:pt x="30" y="96"/>
                  </a:lnTo>
                  <a:lnTo>
                    <a:pt x="29" y="88"/>
                  </a:lnTo>
                  <a:lnTo>
                    <a:pt x="25" y="80"/>
                  </a:lnTo>
                  <a:lnTo>
                    <a:pt x="21" y="68"/>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287" name="Freeform 78"/>
            <p:cNvSpPr>
              <a:spLocks/>
            </p:cNvSpPr>
            <p:nvPr/>
          </p:nvSpPr>
          <p:spPr bwMode="auto">
            <a:xfrm>
              <a:off x="1339" y="1083"/>
              <a:ext cx="135" cy="169"/>
            </a:xfrm>
            <a:custGeom>
              <a:avLst/>
              <a:gdLst>
                <a:gd name="T0" fmla="*/ 35 w 135"/>
                <a:gd name="T1" fmla="*/ 15 h 169"/>
                <a:gd name="T2" fmla="*/ 39 w 135"/>
                <a:gd name="T3" fmla="*/ 23 h 169"/>
                <a:gd name="T4" fmla="*/ 43 w 135"/>
                <a:gd name="T5" fmla="*/ 36 h 169"/>
                <a:gd name="T6" fmla="*/ 46 w 135"/>
                <a:gd name="T7" fmla="*/ 48 h 169"/>
                <a:gd name="T8" fmla="*/ 48 w 135"/>
                <a:gd name="T9" fmla="*/ 59 h 169"/>
                <a:gd name="T10" fmla="*/ 52 w 135"/>
                <a:gd name="T11" fmla="*/ 74 h 169"/>
                <a:gd name="T12" fmla="*/ 58 w 135"/>
                <a:gd name="T13" fmla="*/ 88 h 169"/>
                <a:gd name="T14" fmla="*/ 64 w 135"/>
                <a:gd name="T15" fmla="*/ 99 h 169"/>
                <a:gd name="T16" fmla="*/ 69 w 135"/>
                <a:gd name="T17" fmla="*/ 104 h 169"/>
                <a:gd name="T18" fmla="*/ 76 w 135"/>
                <a:gd name="T19" fmla="*/ 117 h 169"/>
                <a:gd name="T20" fmla="*/ 84 w 135"/>
                <a:gd name="T21" fmla="*/ 133 h 169"/>
                <a:gd name="T22" fmla="*/ 89 w 135"/>
                <a:gd name="T23" fmla="*/ 144 h 169"/>
                <a:gd name="T24" fmla="*/ 91 w 135"/>
                <a:gd name="T25" fmla="*/ 145 h 169"/>
                <a:gd name="T26" fmla="*/ 95 w 135"/>
                <a:gd name="T27" fmla="*/ 144 h 169"/>
                <a:gd name="T28" fmla="*/ 100 w 135"/>
                <a:gd name="T29" fmla="*/ 144 h 169"/>
                <a:gd name="T30" fmla="*/ 106 w 135"/>
                <a:gd name="T31" fmla="*/ 144 h 169"/>
                <a:gd name="T32" fmla="*/ 111 w 135"/>
                <a:gd name="T33" fmla="*/ 145 h 169"/>
                <a:gd name="T34" fmla="*/ 118 w 135"/>
                <a:gd name="T35" fmla="*/ 149 h 169"/>
                <a:gd name="T36" fmla="*/ 126 w 135"/>
                <a:gd name="T37" fmla="*/ 154 h 169"/>
                <a:gd name="T38" fmla="*/ 132 w 135"/>
                <a:gd name="T39" fmla="*/ 159 h 169"/>
                <a:gd name="T40" fmla="*/ 134 w 135"/>
                <a:gd name="T41" fmla="*/ 163 h 169"/>
                <a:gd name="T42" fmla="*/ 129 w 135"/>
                <a:gd name="T43" fmla="*/ 166 h 169"/>
                <a:gd name="T44" fmla="*/ 121 w 135"/>
                <a:gd name="T45" fmla="*/ 168 h 169"/>
                <a:gd name="T46" fmla="*/ 110 w 135"/>
                <a:gd name="T47" fmla="*/ 168 h 169"/>
                <a:gd name="T48" fmla="*/ 102 w 135"/>
                <a:gd name="T49" fmla="*/ 166 h 169"/>
                <a:gd name="T50" fmla="*/ 96 w 135"/>
                <a:gd name="T51" fmla="*/ 164 h 169"/>
                <a:gd name="T52" fmla="*/ 93 w 135"/>
                <a:gd name="T53" fmla="*/ 163 h 169"/>
                <a:gd name="T54" fmla="*/ 90 w 135"/>
                <a:gd name="T55" fmla="*/ 163 h 169"/>
                <a:gd name="T56" fmla="*/ 87 w 135"/>
                <a:gd name="T57" fmla="*/ 162 h 169"/>
                <a:gd name="T58" fmla="*/ 75 w 135"/>
                <a:gd name="T59" fmla="*/ 153 h 169"/>
                <a:gd name="T60" fmla="*/ 61 w 135"/>
                <a:gd name="T61" fmla="*/ 139 h 169"/>
                <a:gd name="T62" fmla="*/ 48 w 135"/>
                <a:gd name="T63" fmla="*/ 125 h 169"/>
                <a:gd name="T64" fmla="*/ 40 w 135"/>
                <a:gd name="T65" fmla="*/ 116 h 169"/>
                <a:gd name="T66" fmla="*/ 30 w 135"/>
                <a:gd name="T67" fmla="*/ 105 h 169"/>
                <a:gd name="T68" fmla="*/ 19 w 135"/>
                <a:gd name="T69" fmla="*/ 91 h 169"/>
                <a:gd name="T70" fmla="*/ 11 w 135"/>
                <a:gd name="T71" fmla="*/ 75 h 169"/>
                <a:gd name="T72" fmla="*/ 5 w 135"/>
                <a:gd name="T73" fmla="*/ 58 h 169"/>
                <a:gd name="T74" fmla="*/ 2 w 135"/>
                <a:gd name="T75" fmla="*/ 40 h 169"/>
                <a:gd name="T76" fmla="*/ 0 w 135"/>
                <a:gd name="T77" fmla="*/ 21 h 169"/>
                <a:gd name="T78" fmla="*/ 0 w 135"/>
                <a:gd name="T79" fmla="*/ 7 h 169"/>
                <a:gd name="T80" fmla="*/ 1 w 135"/>
                <a:gd name="T81" fmla="*/ 0 h 169"/>
                <a:gd name="T82" fmla="*/ 5 w 135"/>
                <a:gd name="T83" fmla="*/ 0 h 169"/>
                <a:gd name="T84" fmla="*/ 8 w 135"/>
                <a:gd name="T85" fmla="*/ 3 h 169"/>
                <a:gd name="T86" fmla="*/ 11 w 135"/>
                <a:gd name="T87" fmla="*/ 5 h 169"/>
                <a:gd name="T88" fmla="*/ 35 w 135"/>
                <a:gd name="T89" fmla="*/ 14 h 1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69"/>
                <a:gd name="T137" fmla="*/ 135 w 135"/>
                <a:gd name="T138" fmla="*/ 169 h 1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69">
                  <a:moveTo>
                    <a:pt x="35" y="14"/>
                  </a:moveTo>
                  <a:lnTo>
                    <a:pt x="35" y="15"/>
                  </a:lnTo>
                  <a:lnTo>
                    <a:pt x="37" y="18"/>
                  </a:lnTo>
                  <a:lnTo>
                    <a:pt x="39" y="23"/>
                  </a:lnTo>
                  <a:lnTo>
                    <a:pt x="41" y="29"/>
                  </a:lnTo>
                  <a:lnTo>
                    <a:pt x="43" y="36"/>
                  </a:lnTo>
                  <a:lnTo>
                    <a:pt x="45" y="42"/>
                  </a:lnTo>
                  <a:lnTo>
                    <a:pt x="46" y="48"/>
                  </a:lnTo>
                  <a:lnTo>
                    <a:pt x="47" y="54"/>
                  </a:lnTo>
                  <a:lnTo>
                    <a:pt x="48" y="59"/>
                  </a:lnTo>
                  <a:lnTo>
                    <a:pt x="50" y="66"/>
                  </a:lnTo>
                  <a:lnTo>
                    <a:pt x="52" y="74"/>
                  </a:lnTo>
                  <a:lnTo>
                    <a:pt x="55" y="81"/>
                  </a:lnTo>
                  <a:lnTo>
                    <a:pt x="58" y="88"/>
                  </a:lnTo>
                  <a:lnTo>
                    <a:pt x="61" y="95"/>
                  </a:lnTo>
                  <a:lnTo>
                    <a:pt x="64" y="99"/>
                  </a:lnTo>
                  <a:lnTo>
                    <a:pt x="66" y="102"/>
                  </a:lnTo>
                  <a:lnTo>
                    <a:pt x="69" y="104"/>
                  </a:lnTo>
                  <a:lnTo>
                    <a:pt x="72" y="110"/>
                  </a:lnTo>
                  <a:lnTo>
                    <a:pt x="76" y="117"/>
                  </a:lnTo>
                  <a:lnTo>
                    <a:pt x="81" y="125"/>
                  </a:lnTo>
                  <a:lnTo>
                    <a:pt x="84" y="133"/>
                  </a:lnTo>
                  <a:lnTo>
                    <a:pt x="87" y="139"/>
                  </a:lnTo>
                  <a:lnTo>
                    <a:pt x="89" y="144"/>
                  </a:lnTo>
                  <a:lnTo>
                    <a:pt x="91" y="145"/>
                  </a:lnTo>
                  <a:lnTo>
                    <a:pt x="93" y="145"/>
                  </a:lnTo>
                  <a:lnTo>
                    <a:pt x="95" y="144"/>
                  </a:lnTo>
                  <a:lnTo>
                    <a:pt x="98" y="144"/>
                  </a:lnTo>
                  <a:lnTo>
                    <a:pt x="100" y="144"/>
                  </a:lnTo>
                  <a:lnTo>
                    <a:pt x="104" y="144"/>
                  </a:lnTo>
                  <a:lnTo>
                    <a:pt x="106" y="144"/>
                  </a:lnTo>
                  <a:lnTo>
                    <a:pt x="109" y="144"/>
                  </a:lnTo>
                  <a:lnTo>
                    <a:pt x="111" y="145"/>
                  </a:lnTo>
                  <a:lnTo>
                    <a:pt x="115" y="147"/>
                  </a:lnTo>
                  <a:lnTo>
                    <a:pt x="118" y="149"/>
                  </a:lnTo>
                  <a:lnTo>
                    <a:pt x="122" y="151"/>
                  </a:lnTo>
                  <a:lnTo>
                    <a:pt x="126" y="154"/>
                  </a:lnTo>
                  <a:lnTo>
                    <a:pt x="129" y="156"/>
                  </a:lnTo>
                  <a:lnTo>
                    <a:pt x="132" y="159"/>
                  </a:lnTo>
                  <a:lnTo>
                    <a:pt x="134" y="162"/>
                  </a:lnTo>
                  <a:lnTo>
                    <a:pt x="134" y="163"/>
                  </a:lnTo>
                  <a:lnTo>
                    <a:pt x="132" y="165"/>
                  </a:lnTo>
                  <a:lnTo>
                    <a:pt x="129" y="166"/>
                  </a:lnTo>
                  <a:lnTo>
                    <a:pt x="125" y="167"/>
                  </a:lnTo>
                  <a:lnTo>
                    <a:pt x="121" y="168"/>
                  </a:lnTo>
                  <a:lnTo>
                    <a:pt x="116" y="168"/>
                  </a:lnTo>
                  <a:lnTo>
                    <a:pt x="110" y="168"/>
                  </a:lnTo>
                  <a:lnTo>
                    <a:pt x="106" y="167"/>
                  </a:lnTo>
                  <a:lnTo>
                    <a:pt x="102" y="166"/>
                  </a:lnTo>
                  <a:lnTo>
                    <a:pt x="99" y="165"/>
                  </a:lnTo>
                  <a:lnTo>
                    <a:pt x="96" y="164"/>
                  </a:lnTo>
                  <a:lnTo>
                    <a:pt x="94" y="163"/>
                  </a:lnTo>
                  <a:lnTo>
                    <a:pt x="93" y="163"/>
                  </a:lnTo>
                  <a:lnTo>
                    <a:pt x="91" y="162"/>
                  </a:lnTo>
                  <a:lnTo>
                    <a:pt x="90" y="163"/>
                  </a:lnTo>
                  <a:lnTo>
                    <a:pt x="89" y="163"/>
                  </a:lnTo>
                  <a:lnTo>
                    <a:pt x="87" y="162"/>
                  </a:lnTo>
                  <a:lnTo>
                    <a:pt x="81" y="159"/>
                  </a:lnTo>
                  <a:lnTo>
                    <a:pt x="75" y="153"/>
                  </a:lnTo>
                  <a:lnTo>
                    <a:pt x="69" y="146"/>
                  </a:lnTo>
                  <a:lnTo>
                    <a:pt x="61" y="139"/>
                  </a:lnTo>
                  <a:lnTo>
                    <a:pt x="54" y="131"/>
                  </a:lnTo>
                  <a:lnTo>
                    <a:pt x="48" y="125"/>
                  </a:lnTo>
                  <a:lnTo>
                    <a:pt x="44" y="121"/>
                  </a:lnTo>
                  <a:lnTo>
                    <a:pt x="40" y="116"/>
                  </a:lnTo>
                  <a:lnTo>
                    <a:pt x="35" y="111"/>
                  </a:lnTo>
                  <a:lnTo>
                    <a:pt x="30" y="105"/>
                  </a:lnTo>
                  <a:lnTo>
                    <a:pt x="24" y="98"/>
                  </a:lnTo>
                  <a:lnTo>
                    <a:pt x="19" y="91"/>
                  </a:lnTo>
                  <a:lnTo>
                    <a:pt x="14" y="83"/>
                  </a:lnTo>
                  <a:lnTo>
                    <a:pt x="11" y="75"/>
                  </a:lnTo>
                  <a:lnTo>
                    <a:pt x="7" y="67"/>
                  </a:lnTo>
                  <a:lnTo>
                    <a:pt x="5" y="58"/>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288" name="Freeform 79"/>
            <p:cNvSpPr>
              <a:spLocks/>
            </p:cNvSpPr>
            <p:nvPr/>
          </p:nvSpPr>
          <p:spPr bwMode="auto">
            <a:xfrm>
              <a:off x="1161" y="1355"/>
              <a:ext cx="239" cy="345"/>
            </a:xfrm>
            <a:custGeom>
              <a:avLst/>
              <a:gdLst>
                <a:gd name="T0" fmla="*/ 238 w 239"/>
                <a:gd name="T1" fmla="*/ 344 h 345"/>
                <a:gd name="T2" fmla="*/ 238 w 239"/>
                <a:gd name="T3" fmla="*/ 113 h 345"/>
                <a:gd name="T4" fmla="*/ 0 w 239"/>
                <a:gd name="T5" fmla="*/ 0 h 345"/>
                <a:gd name="T6" fmla="*/ 0 w 239"/>
                <a:gd name="T7" fmla="*/ 215 h 345"/>
                <a:gd name="T8" fmla="*/ 238 w 239"/>
                <a:gd name="T9" fmla="*/ 344 h 345"/>
                <a:gd name="T10" fmla="*/ 0 60000 65536"/>
                <a:gd name="T11" fmla="*/ 0 60000 65536"/>
                <a:gd name="T12" fmla="*/ 0 60000 65536"/>
                <a:gd name="T13" fmla="*/ 0 60000 65536"/>
                <a:gd name="T14" fmla="*/ 0 60000 65536"/>
                <a:gd name="T15" fmla="*/ 0 w 239"/>
                <a:gd name="T16" fmla="*/ 0 h 345"/>
                <a:gd name="T17" fmla="*/ 239 w 239"/>
                <a:gd name="T18" fmla="*/ 345 h 345"/>
              </a:gdLst>
              <a:ahLst/>
              <a:cxnLst>
                <a:cxn ang="T10">
                  <a:pos x="T0" y="T1"/>
                </a:cxn>
                <a:cxn ang="T11">
                  <a:pos x="T2" y="T3"/>
                </a:cxn>
                <a:cxn ang="T12">
                  <a:pos x="T4" y="T5"/>
                </a:cxn>
                <a:cxn ang="T13">
                  <a:pos x="T6" y="T7"/>
                </a:cxn>
                <a:cxn ang="T14">
                  <a:pos x="T8" y="T9"/>
                </a:cxn>
              </a:cxnLst>
              <a:rect l="T15" t="T16" r="T17" b="T18"/>
              <a:pathLst>
                <a:path w="239" h="345">
                  <a:moveTo>
                    <a:pt x="238" y="344"/>
                  </a:moveTo>
                  <a:lnTo>
                    <a:pt x="238" y="113"/>
                  </a:lnTo>
                  <a:lnTo>
                    <a:pt x="0" y="0"/>
                  </a:lnTo>
                  <a:lnTo>
                    <a:pt x="0" y="215"/>
                  </a:lnTo>
                  <a:lnTo>
                    <a:pt x="238" y="344"/>
                  </a:lnTo>
                </a:path>
              </a:pathLst>
            </a:custGeom>
            <a:solidFill>
              <a:srgbClr val="CC9900"/>
            </a:solidFill>
            <a:ln w="9525" cap="rnd">
              <a:noFill/>
              <a:round/>
              <a:headEnd/>
              <a:tailEnd/>
            </a:ln>
          </p:spPr>
          <p:txBody>
            <a:bodyPr/>
            <a:lstStyle/>
            <a:p>
              <a:endParaRPr lang="ar-SA"/>
            </a:p>
          </p:txBody>
        </p:sp>
        <p:sp>
          <p:nvSpPr>
            <p:cNvPr id="39289" name="Freeform 80"/>
            <p:cNvSpPr>
              <a:spLocks/>
            </p:cNvSpPr>
            <p:nvPr/>
          </p:nvSpPr>
          <p:spPr bwMode="auto">
            <a:xfrm>
              <a:off x="1325" y="1233"/>
              <a:ext cx="193" cy="82"/>
            </a:xfrm>
            <a:custGeom>
              <a:avLst/>
              <a:gdLst>
                <a:gd name="T0" fmla="*/ 192 w 193"/>
                <a:gd name="T1" fmla="*/ 14 h 82"/>
                <a:gd name="T2" fmla="*/ 67 w 193"/>
                <a:gd name="T3" fmla="*/ 81 h 82"/>
                <a:gd name="T4" fmla="*/ 0 w 193"/>
                <a:gd name="T5" fmla="*/ 66 h 82"/>
                <a:gd name="T6" fmla="*/ 124 w 193"/>
                <a:gd name="T7" fmla="*/ 0 h 82"/>
                <a:gd name="T8" fmla="*/ 192 w 193"/>
                <a:gd name="T9" fmla="*/ 14 h 82"/>
                <a:gd name="T10" fmla="*/ 0 60000 65536"/>
                <a:gd name="T11" fmla="*/ 0 60000 65536"/>
                <a:gd name="T12" fmla="*/ 0 60000 65536"/>
                <a:gd name="T13" fmla="*/ 0 60000 65536"/>
                <a:gd name="T14" fmla="*/ 0 60000 65536"/>
                <a:gd name="T15" fmla="*/ 0 w 193"/>
                <a:gd name="T16" fmla="*/ 0 h 82"/>
                <a:gd name="T17" fmla="*/ 193 w 193"/>
                <a:gd name="T18" fmla="*/ 82 h 82"/>
              </a:gdLst>
              <a:ahLst/>
              <a:cxnLst>
                <a:cxn ang="T10">
                  <a:pos x="T0" y="T1"/>
                </a:cxn>
                <a:cxn ang="T11">
                  <a:pos x="T2" y="T3"/>
                </a:cxn>
                <a:cxn ang="T12">
                  <a:pos x="T4" y="T5"/>
                </a:cxn>
                <a:cxn ang="T13">
                  <a:pos x="T6" y="T7"/>
                </a:cxn>
                <a:cxn ang="T14">
                  <a:pos x="T8" y="T9"/>
                </a:cxn>
              </a:cxnLst>
              <a:rect l="T15" t="T16" r="T17" b="T18"/>
              <a:pathLst>
                <a:path w="193" h="82">
                  <a:moveTo>
                    <a:pt x="192" y="14"/>
                  </a:moveTo>
                  <a:lnTo>
                    <a:pt x="67" y="81"/>
                  </a:lnTo>
                  <a:lnTo>
                    <a:pt x="0" y="66"/>
                  </a:lnTo>
                  <a:lnTo>
                    <a:pt x="124" y="0"/>
                  </a:lnTo>
                  <a:lnTo>
                    <a:pt x="192" y="14"/>
                  </a:lnTo>
                </a:path>
              </a:pathLst>
            </a:custGeom>
            <a:solidFill>
              <a:srgbClr val="B2B2B2"/>
            </a:solidFill>
            <a:ln w="9525" cap="rnd">
              <a:noFill/>
              <a:round/>
              <a:headEnd/>
              <a:tailEnd/>
            </a:ln>
          </p:spPr>
          <p:txBody>
            <a:bodyPr/>
            <a:lstStyle/>
            <a:p>
              <a:endParaRPr lang="ar-SA"/>
            </a:p>
          </p:txBody>
        </p:sp>
        <p:sp>
          <p:nvSpPr>
            <p:cNvPr id="39290" name="Freeform 81"/>
            <p:cNvSpPr>
              <a:spLocks/>
            </p:cNvSpPr>
            <p:nvPr/>
          </p:nvSpPr>
          <p:spPr bwMode="auto">
            <a:xfrm>
              <a:off x="1240" y="1067"/>
              <a:ext cx="213" cy="213"/>
            </a:xfrm>
            <a:custGeom>
              <a:avLst/>
              <a:gdLst>
                <a:gd name="T0" fmla="*/ 44 w 213"/>
                <a:gd name="T1" fmla="*/ 20 h 213"/>
                <a:gd name="T2" fmla="*/ 50 w 213"/>
                <a:gd name="T3" fmla="*/ 33 h 213"/>
                <a:gd name="T4" fmla="*/ 59 w 213"/>
                <a:gd name="T5" fmla="*/ 54 h 213"/>
                <a:gd name="T6" fmla="*/ 68 w 213"/>
                <a:gd name="T7" fmla="*/ 74 h 213"/>
                <a:gd name="T8" fmla="*/ 73 w 213"/>
                <a:gd name="T9" fmla="*/ 88 h 213"/>
                <a:gd name="T10" fmla="*/ 78 w 213"/>
                <a:gd name="T11" fmla="*/ 103 h 213"/>
                <a:gd name="T12" fmla="*/ 85 w 213"/>
                <a:gd name="T13" fmla="*/ 118 h 213"/>
                <a:gd name="T14" fmla="*/ 91 w 213"/>
                <a:gd name="T15" fmla="*/ 128 h 213"/>
                <a:gd name="T16" fmla="*/ 99 w 213"/>
                <a:gd name="T17" fmla="*/ 133 h 213"/>
                <a:gd name="T18" fmla="*/ 120 w 213"/>
                <a:gd name="T19" fmla="*/ 148 h 213"/>
                <a:gd name="T20" fmla="*/ 143 w 213"/>
                <a:gd name="T21" fmla="*/ 167 h 213"/>
                <a:gd name="T22" fmla="*/ 160 w 213"/>
                <a:gd name="T23" fmla="*/ 182 h 213"/>
                <a:gd name="T24" fmla="*/ 164 w 213"/>
                <a:gd name="T25" fmla="*/ 184 h 213"/>
                <a:gd name="T26" fmla="*/ 167 w 213"/>
                <a:gd name="T27" fmla="*/ 183 h 213"/>
                <a:gd name="T28" fmla="*/ 171 w 213"/>
                <a:gd name="T29" fmla="*/ 183 h 213"/>
                <a:gd name="T30" fmla="*/ 177 w 213"/>
                <a:gd name="T31" fmla="*/ 183 h 213"/>
                <a:gd name="T32" fmla="*/ 184 w 213"/>
                <a:gd name="T33" fmla="*/ 185 h 213"/>
                <a:gd name="T34" fmla="*/ 193 w 213"/>
                <a:gd name="T35" fmla="*/ 189 h 213"/>
                <a:gd name="T36" fmla="*/ 202 w 213"/>
                <a:gd name="T37" fmla="*/ 195 h 213"/>
                <a:gd name="T38" fmla="*/ 209 w 213"/>
                <a:gd name="T39" fmla="*/ 201 h 213"/>
                <a:gd name="T40" fmla="*/ 212 w 213"/>
                <a:gd name="T41" fmla="*/ 207 h 213"/>
                <a:gd name="T42" fmla="*/ 207 w 213"/>
                <a:gd name="T43" fmla="*/ 211 h 213"/>
                <a:gd name="T44" fmla="*/ 199 w 213"/>
                <a:gd name="T45" fmla="*/ 212 h 213"/>
                <a:gd name="T46" fmla="*/ 188 w 213"/>
                <a:gd name="T47" fmla="*/ 211 h 213"/>
                <a:gd name="T48" fmla="*/ 176 w 213"/>
                <a:gd name="T49" fmla="*/ 207 h 213"/>
                <a:gd name="T50" fmla="*/ 168 w 213"/>
                <a:gd name="T51" fmla="*/ 205 h 213"/>
                <a:gd name="T52" fmla="*/ 163 w 213"/>
                <a:gd name="T53" fmla="*/ 203 h 213"/>
                <a:gd name="T54" fmla="*/ 160 w 213"/>
                <a:gd name="T55" fmla="*/ 202 h 213"/>
                <a:gd name="T56" fmla="*/ 154 w 213"/>
                <a:gd name="T57" fmla="*/ 202 h 213"/>
                <a:gd name="T58" fmla="*/ 140 w 213"/>
                <a:gd name="T59" fmla="*/ 198 h 213"/>
                <a:gd name="T60" fmla="*/ 121 w 213"/>
                <a:gd name="T61" fmla="*/ 189 h 213"/>
                <a:gd name="T62" fmla="*/ 103 w 213"/>
                <a:gd name="T63" fmla="*/ 180 h 213"/>
                <a:gd name="T64" fmla="*/ 91 w 213"/>
                <a:gd name="T65" fmla="*/ 172 h 213"/>
                <a:gd name="T66" fmla="*/ 75 w 213"/>
                <a:gd name="T67" fmla="*/ 158 h 213"/>
                <a:gd name="T68" fmla="*/ 58 w 213"/>
                <a:gd name="T69" fmla="*/ 140 h 213"/>
                <a:gd name="T70" fmla="*/ 44 w 213"/>
                <a:gd name="T71" fmla="*/ 120 h 213"/>
                <a:gd name="T72" fmla="*/ 32 w 213"/>
                <a:gd name="T73" fmla="*/ 98 h 213"/>
                <a:gd name="T74" fmla="*/ 19 w 213"/>
                <a:gd name="T75" fmla="*/ 71 h 213"/>
                <a:gd name="T76" fmla="*/ 8 w 213"/>
                <a:gd name="T77" fmla="*/ 43 h 213"/>
                <a:gd name="T78" fmla="*/ 0 w 213"/>
                <a:gd name="T79" fmla="*/ 22 h 213"/>
                <a:gd name="T80" fmla="*/ 0 w 213"/>
                <a:gd name="T81" fmla="*/ 11 h 213"/>
                <a:gd name="T82" fmla="*/ 2 w 213"/>
                <a:gd name="T83" fmla="*/ 5 h 213"/>
                <a:gd name="T84" fmla="*/ 6 w 213"/>
                <a:gd name="T85" fmla="*/ 3 h 213"/>
                <a:gd name="T86" fmla="*/ 11 w 213"/>
                <a:gd name="T87" fmla="*/ 1 h 213"/>
                <a:gd name="T88" fmla="*/ 42 w 213"/>
                <a:gd name="T89" fmla="*/ 18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3"/>
                <a:gd name="T137" fmla="*/ 213 w 213"/>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3">
                  <a:moveTo>
                    <a:pt x="42" y="18"/>
                  </a:moveTo>
                  <a:lnTo>
                    <a:pt x="44" y="20"/>
                  </a:lnTo>
                  <a:lnTo>
                    <a:pt x="46" y="26"/>
                  </a:lnTo>
                  <a:lnTo>
                    <a:pt x="50" y="33"/>
                  </a:lnTo>
                  <a:lnTo>
                    <a:pt x="55" y="44"/>
                  </a:lnTo>
                  <a:lnTo>
                    <a:pt x="59" y="54"/>
                  </a:lnTo>
                  <a:lnTo>
                    <a:pt x="64" y="65"/>
                  </a:lnTo>
                  <a:lnTo>
                    <a:pt x="68" y="74"/>
                  </a:lnTo>
                  <a:lnTo>
                    <a:pt x="71" y="81"/>
                  </a:lnTo>
                  <a:lnTo>
                    <a:pt x="73" y="88"/>
                  </a:lnTo>
                  <a:lnTo>
                    <a:pt x="75" y="95"/>
                  </a:lnTo>
                  <a:lnTo>
                    <a:pt x="78" y="103"/>
                  </a:lnTo>
                  <a:lnTo>
                    <a:pt x="81" y="111"/>
                  </a:lnTo>
                  <a:lnTo>
                    <a:pt x="85" y="118"/>
                  </a:lnTo>
                  <a:lnTo>
                    <a:pt x="88" y="124"/>
                  </a:lnTo>
                  <a:lnTo>
                    <a:pt x="91" y="128"/>
                  </a:lnTo>
                  <a:lnTo>
                    <a:pt x="94" y="130"/>
                  </a:lnTo>
                  <a:lnTo>
                    <a:pt x="99" y="133"/>
                  </a:lnTo>
                  <a:lnTo>
                    <a:pt x="108" y="139"/>
                  </a:lnTo>
                  <a:lnTo>
                    <a:pt x="120" y="148"/>
                  </a:lnTo>
                  <a:lnTo>
                    <a:pt x="131" y="158"/>
                  </a:lnTo>
                  <a:lnTo>
                    <a:pt x="143" y="167"/>
                  </a:lnTo>
                  <a:lnTo>
                    <a:pt x="154" y="176"/>
                  </a:lnTo>
                  <a:lnTo>
                    <a:pt x="160" y="182"/>
                  </a:lnTo>
                  <a:lnTo>
                    <a:pt x="164" y="184"/>
                  </a:lnTo>
                  <a:lnTo>
                    <a:pt x="165" y="184"/>
                  </a:lnTo>
                  <a:lnTo>
                    <a:pt x="167" y="183"/>
                  </a:lnTo>
                  <a:lnTo>
                    <a:pt x="169" y="183"/>
                  </a:lnTo>
                  <a:lnTo>
                    <a:pt x="171" y="183"/>
                  </a:lnTo>
                  <a:lnTo>
                    <a:pt x="175" y="183"/>
                  </a:lnTo>
                  <a:lnTo>
                    <a:pt x="177" y="183"/>
                  </a:lnTo>
                  <a:lnTo>
                    <a:pt x="181" y="184"/>
                  </a:lnTo>
                  <a:lnTo>
                    <a:pt x="184" y="185"/>
                  </a:lnTo>
                  <a:lnTo>
                    <a:pt x="189" y="188"/>
                  </a:lnTo>
                  <a:lnTo>
                    <a:pt x="193" y="189"/>
                  </a:lnTo>
                  <a:lnTo>
                    <a:pt x="198" y="193"/>
                  </a:lnTo>
                  <a:lnTo>
                    <a:pt x="202" y="195"/>
                  </a:lnTo>
                  <a:lnTo>
                    <a:pt x="206" y="199"/>
                  </a:lnTo>
                  <a:lnTo>
                    <a:pt x="209" y="201"/>
                  </a:lnTo>
                  <a:lnTo>
                    <a:pt x="212" y="205"/>
                  </a:lnTo>
                  <a:lnTo>
                    <a:pt x="212" y="207"/>
                  </a:lnTo>
                  <a:lnTo>
                    <a:pt x="210" y="209"/>
                  </a:lnTo>
                  <a:lnTo>
                    <a:pt x="207" y="211"/>
                  </a:lnTo>
                  <a:lnTo>
                    <a:pt x="204" y="212"/>
                  </a:lnTo>
                  <a:lnTo>
                    <a:pt x="199" y="212"/>
                  </a:lnTo>
                  <a:lnTo>
                    <a:pt x="194" y="212"/>
                  </a:lnTo>
                  <a:lnTo>
                    <a:pt x="188" y="211"/>
                  </a:lnTo>
                  <a:lnTo>
                    <a:pt x="182" y="209"/>
                  </a:lnTo>
                  <a:lnTo>
                    <a:pt x="176" y="207"/>
                  </a:lnTo>
                  <a:lnTo>
                    <a:pt x="171" y="206"/>
                  </a:lnTo>
                  <a:lnTo>
                    <a:pt x="168" y="205"/>
                  </a:lnTo>
                  <a:lnTo>
                    <a:pt x="165" y="203"/>
                  </a:lnTo>
                  <a:lnTo>
                    <a:pt x="163" y="203"/>
                  </a:lnTo>
                  <a:lnTo>
                    <a:pt x="160" y="202"/>
                  </a:lnTo>
                  <a:lnTo>
                    <a:pt x="158" y="203"/>
                  </a:lnTo>
                  <a:lnTo>
                    <a:pt x="154" y="202"/>
                  </a:lnTo>
                  <a:lnTo>
                    <a:pt x="148" y="200"/>
                  </a:lnTo>
                  <a:lnTo>
                    <a:pt x="140" y="198"/>
                  </a:lnTo>
                  <a:lnTo>
                    <a:pt x="131" y="194"/>
                  </a:lnTo>
                  <a:lnTo>
                    <a:pt x="121" y="189"/>
                  </a:lnTo>
                  <a:lnTo>
                    <a:pt x="112" y="184"/>
                  </a:lnTo>
                  <a:lnTo>
                    <a:pt x="103" y="180"/>
                  </a:lnTo>
                  <a:lnTo>
                    <a:pt x="97" y="176"/>
                  </a:lnTo>
                  <a:lnTo>
                    <a:pt x="91" y="172"/>
                  </a:lnTo>
                  <a:lnTo>
                    <a:pt x="84" y="165"/>
                  </a:lnTo>
                  <a:lnTo>
                    <a:pt x="75" y="158"/>
                  </a:lnTo>
                  <a:lnTo>
                    <a:pt x="67" y="150"/>
                  </a:lnTo>
                  <a:lnTo>
                    <a:pt x="58" y="140"/>
                  </a:lnTo>
                  <a:lnTo>
                    <a:pt x="51" y="130"/>
                  </a:lnTo>
                  <a:lnTo>
                    <a:pt x="44" y="120"/>
                  </a:lnTo>
                  <a:lnTo>
                    <a:pt x="38" y="110"/>
                  </a:lnTo>
                  <a:lnTo>
                    <a:pt x="32" y="98"/>
                  </a:lnTo>
                  <a:lnTo>
                    <a:pt x="26" y="85"/>
                  </a:lnTo>
                  <a:lnTo>
                    <a:pt x="19" y="71"/>
                  </a:lnTo>
                  <a:lnTo>
                    <a:pt x="13" y="56"/>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99FF99"/>
            </a:solidFill>
            <a:ln w="9525" cap="rnd">
              <a:noFill/>
              <a:round/>
              <a:headEnd/>
              <a:tailEnd/>
            </a:ln>
          </p:spPr>
          <p:txBody>
            <a:bodyPr/>
            <a:lstStyle/>
            <a:p>
              <a:endParaRPr lang="ar-SA"/>
            </a:p>
          </p:txBody>
        </p:sp>
        <p:sp>
          <p:nvSpPr>
            <p:cNvPr id="39291" name="Freeform 82"/>
            <p:cNvSpPr>
              <a:spLocks/>
            </p:cNvSpPr>
            <p:nvPr/>
          </p:nvSpPr>
          <p:spPr bwMode="auto">
            <a:xfrm>
              <a:off x="1337" y="1081"/>
              <a:ext cx="135" cy="173"/>
            </a:xfrm>
            <a:custGeom>
              <a:avLst/>
              <a:gdLst>
                <a:gd name="T0" fmla="*/ 36 w 135"/>
                <a:gd name="T1" fmla="*/ 16 h 173"/>
                <a:gd name="T2" fmla="*/ 39 w 135"/>
                <a:gd name="T3" fmla="*/ 25 h 173"/>
                <a:gd name="T4" fmla="*/ 43 w 135"/>
                <a:gd name="T5" fmla="*/ 39 h 173"/>
                <a:gd name="T6" fmla="*/ 46 w 135"/>
                <a:gd name="T7" fmla="*/ 52 h 173"/>
                <a:gd name="T8" fmla="*/ 48 w 135"/>
                <a:gd name="T9" fmla="*/ 63 h 173"/>
                <a:gd name="T10" fmla="*/ 52 w 135"/>
                <a:gd name="T11" fmla="*/ 77 h 173"/>
                <a:gd name="T12" fmla="*/ 58 w 135"/>
                <a:gd name="T13" fmla="*/ 92 h 173"/>
                <a:gd name="T14" fmla="*/ 64 w 135"/>
                <a:gd name="T15" fmla="*/ 103 h 173"/>
                <a:gd name="T16" fmla="*/ 69 w 135"/>
                <a:gd name="T17" fmla="*/ 108 h 173"/>
                <a:gd name="T18" fmla="*/ 76 w 135"/>
                <a:gd name="T19" fmla="*/ 120 h 173"/>
                <a:gd name="T20" fmla="*/ 84 w 135"/>
                <a:gd name="T21" fmla="*/ 136 h 173"/>
                <a:gd name="T22" fmla="*/ 89 w 135"/>
                <a:gd name="T23" fmla="*/ 147 h 173"/>
                <a:gd name="T24" fmla="*/ 91 w 135"/>
                <a:gd name="T25" fmla="*/ 149 h 173"/>
                <a:gd name="T26" fmla="*/ 95 w 135"/>
                <a:gd name="T27" fmla="*/ 148 h 173"/>
                <a:gd name="T28" fmla="*/ 100 w 135"/>
                <a:gd name="T29" fmla="*/ 148 h 173"/>
                <a:gd name="T30" fmla="*/ 106 w 135"/>
                <a:gd name="T31" fmla="*/ 148 h 173"/>
                <a:gd name="T32" fmla="*/ 111 w 135"/>
                <a:gd name="T33" fmla="*/ 149 h 173"/>
                <a:gd name="T34" fmla="*/ 118 w 135"/>
                <a:gd name="T35" fmla="*/ 153 h 173"/>
                <a:gd name="T36" fmla="*/ 126 w 135"/>
                <a:gd name="T37" fmla="*/ 158 h 173"/>
                <a:gd name="T38" fmla="*/ 132 w 135"/>
                <a:gd name="T39" fmla="*/ 163 h 173"/>
                <a:gd name="T40" fmla="*/ 134 w 135"/>
                <a:gd name="T41" fmla="*/ 167 h 173"/>
                <a:gd name="T42" fmla="*/ 129 w 135"/>
                <a:gd name="T43" fmla="*/ 170 h 173"/>
                <a:gd name="T44" fmla="*/ 121 w 135"/>
                <a:gd name="T45" fmla="*/ 172 h 173"/>
                <a:gd name="T46" fmla="*/ 110 w 135"/>
                <a:gd name="T47" fmla="*/ 171 h 173"/>
                <a:gd name="T48" fmla="*/ 102 w 135"/>
                <a:gd name="T49" fmla="*/ 169 h 173"/>
                <a:gd name="T50" fmla="*/ 96 w 135"/>
                <a:gd name="T51" fmla="*/ 167 h 173"/>
                <a:gd name="T52" fmla="*/ 92 w 135"/>
                <a:gd name="T53" fmla="*/ 166 h 173"/>
                <a:gd name="T54" fmla="*/ 90 w 135"/>
                <a:gd name="T55" fmla="*/ 166 h 173"/>
                <a:gd name="T56" fmla="*/ 87 w 135"/>
                <a:gd name="T57" fmla="*/ 166 h 173"/>
                <a:gd name="T58" fmla="*/ 75 w 135"/>
                <a:gd name="T59" fmla="*/ 156 h 173"/>
                <a:gd name="T60" fmla="*/ 61 w 135"/>
                <a:gd name="T61" fmla="*/ 142 h 173"/>
                <a:gd name="T62" fmla="*/ 48 w 135"/>
                <a:gd name="T63" fmla="*/ 129 h 173"/>
                <a:gd name="T64" fmla="*/ 40 w 135"/>
                <a:gd name="T65" fmla="*/ 120 h 173"/>
                <a:gd name="T66" fmla="*/ 29 w 135"/>
                <a:gd name="T67" fmla="*/ 108 h 173"/>
                <a:gd name="T68" fmla="*/ 19 w 135"/>
                <a:gd name="T69" fmla="*/ 95 h 173"/>
                <a:gd name="T70" fmla="*/ 10 w 135"/>
                <a:gd name="T71" fmla="*/ 79 h 173"/>
                <a:gd name="T72" fmla="*/ 5 w 135"/>
                <a:gd name="T73" fmla="*/ 63 h 173"/>
                <a:gd name="T74" fmla="*/ 2 w 135"/>
                <a:gd name="T75" fmla="*/ 43 h 173"/>
                <a:gd name="T76" fmla="*/ 0 w 135"/>
                <a:gd name="T77" fmla="*/ 25 h 173"/>
                <a:gd name="T78" fmla="*/ 0 w 135"/>
                <a:gd name="T79" fmla="*/ 11 h 173"/>
                <a:gd name="T80" fmla="*/ 2 w 135"/>
                <a:gd name="T81" fmla="*/ 4 h 173"/>
                <a:gd name="T82" fmla="*/ 6 w 135"/>
                <a:gd name="T83" fmla="*/ 1 h 173"/>
                <a:gd name="T84" fmla="*/ 11 w 135"/>
                <a:gd name="T85" fmla="*/ 0 h 173"/>
                <a:gd name="T86" fmla="*/ 17 w 135"/>
                <a:gd name="T87" fmla="*/ 0 h 173"/>
                <a:gd name="T88" fmla="*/ 35 w 135"/>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3"/>
                <a:gd name="T137" fmla="*/ 135 w 135"/>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3">
                  <a:moveTo>
                    <a:pt x="35" y="15"/>
                  </a:moveTo>
                  <a:lnTo>
                    <a:pt x="36" y="16"/>
                  </a:lnTo>
                  <a:lnTo>
                    <a:pt x="37" y="20"/>
                  </a:lnTo>
                  <a:lnTo>
                    <a:pt x="39" y="25"/>
                  </a:lnTo>
                  <a:lnTo>
                    <a:pt x="41" y="32"/>
                  </a:lnTo>
                  <a:lnTo>
                    <a:pt x="43" y="39"/>
                  </a:lnTo>
                  <a:lnTo>
                    <a:pt x="45" y="45"/>
                  </a:lnTo>
                  <a:lnTo>
                    <a:pt x="46" y="52"/>
                  </a:lnTo>
                  <a:lnTo>
                    <a:pt x="47" y="57"/>
                  </a:lnTo>
                  <a:lnTo>
                    <a:pt x="48" y="63"/>
                  </a:lnTo>
                  <a:lnTo>
                    <a:pt x="50" y="69"/>
                  </a:lnTo>
                  <a:lnTo>
                    <a:pt x="52" y="77"/>
                  </a:lnTo>
                  <a:lnTo>
                    <a:pt x="55" y="85"/>
                  </a:lnTo>
                  <a:lnTo>
                    <a:pt x="58" y="92"/>
                  </a:lnTo>
                  <a:lnTo>
                    <a:pt x="61" y="98"/>
                  </a:lnTo>
                  <a:lnTo>
                    <a:pt x="64" y="103"/>
                  </a:lnTo>
                  <a:lnTo>
                    <a:pt x="66" y="105"/>
                  </a:lnTo>
                  <a:lnTo>
                    <a:pt x="69" y="108"/>
                  </a:lnTo>
                  <a:lnTo>
                    <a:pt x="72" y="114"/>
                  </a:lnTo>
                  <a:lnTo>
                    <a:pt x="76" y="120"/>
                  </a:lnTo>
                  <a:lnTo>
                    <a:pt x="81" y="128"/>
                  </a:lnTo>
                  <a:lnTo>
                    <a:pt x="84" y="136"/>
                  </a:lnTo>
                  <a:lnTo>
                    <a:pt x="87" y="143"/>
                  </a:lnTo>
                  <a:lnTo>
                    <a:pt x="89" y="147"/>
                  </a:lnTo>
                  <a:lnTo>
                    <a:pt x="90" y="149"/>
                  </a:lnTo>
                  <a:lnTo>
                    <a:pt x="91" y="149"/>
                  </a:lnTo>
                  <a:lnTo>
                    <a:pt x="93" y="149"/>
                  </a:lnTo>
                  <a:lnTo>
                    <a:pt x="95" y="148"/>
                  </a:lnTo>
                  <a:lnTo>
                    <a:pt x="98" y="148"/>
                  </a:lnTo>
                  <a:lnTo>
                    <a:pt x="100" y="148"/>
                  </a:lnTo>
                  <a:lnTo>
                    <a:pt x="104" y="147"/>
                  </a:lnTo>
                  <a:lnTo>
                    <a:pt x="106" y="148"/>
                  </a:lnTo>
                  <a:lnTo>
                    <a:pt x="109" y="148"/>
                  </a:lnTo>
                  <a:lnTo>
                    <a:pt x="111" y="149"/>
                  </a:lnTo>
                  <a:lnTo>
                    <a:pt x="115" y="150"/>
                  </a:lnTo>
                  <a:lnTo>
                    <a:pt x="118" y="153"/>
                  </a:lnTo>
                  <a:lnTo>
                    <a:pt x="122" y="155"/>
                  </a:lnTo>
                  <a:lnTo>
                    <a:pt x="126" y="158"/>
                  </a:lnTo>
                  <a:lnTo>
                    <a:pt x="129" y="160"/>
                  </a:lnTo>
                  <a:lnTo>
                    <a:pt x="132" y="163"/>
                  </a:lnTo>
                  <a:lnTo>
                    <a:pt x="134" y="166"/>
                  </a:lnTo>
                  <a:lnTo>
                    <a:pt x="134" y="167"/>
                  </a:lnTo>
                  <a:lnTo>
                    <a:pt x="132" y="168"/>
                  </a:lnTo>
                  <a:lnTo>
                    <a:pt x="129" y="170"/>
                  </a:lnTo>
                  <a:lnTo>
                    <a:pt x="125" y="171"/>
                  </a:lnTo>
                  <a:lnTo>
                    <a:pt x="121" y="172"/>
                  </a:lnTo>
                  <a:lnTo>
                    <a:pt x="116" y="172"/>
                  </a:lnTo>
                  <a:lnTo>
                    <a:pt x="110" y="171"/>
                  </a:lnTo>
                  <a:lnTo>
                    <a:pt x="106" y="171"/>
                  </a:lnTo>
                  <a:lnTo>
                    <a:pt x="102" y="169"/>
                  </a:lnTo>
                  <a:lnTo>
                    <a:pt x="99" y="168"/>
                  </a:lnTo>
                  <a:lnTo>
                    <a:pt x="96" y="167"/>
                  </a:lnTo>
                  <a:lnTo>
                    <a:pt x="93" y="167"/>
                  </a:lnTo>
                  <a:lnTo>
                    <a:pt x="92" y="166"/>
                  </a:lnTo>
                  <a:lnTo>
                    <a:pt x="91" y="166"/>
                  </a:lnTo>
                  <a:lnTo>
                    <a:pt x="90" y="166"/>
                  </a:lnTo>
                  <a:lnTo>
                    <a:pt x="88" y="167"/>
                  </a:lnTo>
                  <a:lnTo>
                    <a:pt x="87" y="166"/>
                  </a:lnTo>
                  <a:lnTo>
                    <a:pt x="81" y="162"/>
                  </a:lnTo>
                  <a:lnTo>
                    <a:pt x="75" y="156"/>
                  </a:lnTo>
                  <a:lnTo>
                    <a:pt x="69" y="149"/>
                  </a:lnTo>
                  <a:lnTo>
                    <a:pt x="61" y="142"/>
                  </a:lnTo>
                  <a:lnTo>
                    <a:pt x="54" y="135"/>
                  </a:lnTo>
                  <a:lnTo>
                    <a:pt x="48" y="129"/>
                  </a:lnTo>
                  <a:lnTo>
                    <a:pt x="44" y="124"/>
                  </a:lnTo>
                  <a:lnTo>
                    <a:pt x="40" y="120"/>
                  </a:lnTo>
                  <a:lnTo>
                    <a:pt x="35" y="114"/>
                  </a:lnTo>
                  <a:lnTo>
                    <a:pt x="29" y="108"/>
                  </a:lnTo>
                  <a:lnTo>
                    <a:pt x="24" y="102"/>
                  </a:lnTo>
                  <a:lnTo>
                    <a:pt x="19" y="95"/>
                  </a:lnTo>
                  <a:lnTo>
                    <a:pt x="14" y="86"/>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99FF99"/>
            </a:solidFill>
            <a:ln w="9525" cap="rnd">
              <a:noFill/>
              <a:round/>
              <a:headEnd/>
              <a:tailEnd/>
            </a:ln>
          </p:spPr>
          <p:txBody>
            <a:bodyPr/>
            <a:lstStyle/>
            <a:p>
              <a:endParaRPr lang="ar-SA"/>
            </a:p>
          </p:txBody>
        </p:sp>
        <p:sp>
          <p:nvSpPr>
            <p:cNvPr id="39292" name="Freeform 83"/>
            <p:cNvSpPr>
              <a:spLocks/>
            </p:cNvSpPr>
            <p:nvPr/>
          </p:nvSpPr>
          <p:spPr bwMode="auto">
            <a:xfrm>
              <a:off x="1431" y="1264"/>
              <a:ext cx="193" cy="93"/>
            </a:xfrm>
            <a:custGeom>
              <a:avLst/>
              <a:gdLst>
                <a:gd name="T0" fmla="*/ 0 w 193"/>
                <a:gd name="T1" fmla="*/ 0 h 93"/>
                <a:gd name="T2" fmla="*/ 0 w 193"/>
                <a:gd name="T3" fmla="*/ 50 h 93"/>
                <a:gd name="T4" fmla="*/ 192 w 193"/>
                <a:gd name="T5" fmla="*/ 92 h 93"/>
                <a:gd name="T6" fmla="*/ 192 w 193"/>
                <a:gd name="T7" fmla="*/ 41 h 93"/>
                <a:gd name="T8" fmla="*/ 0 w 193"/>
                <a:gd name="T9" fmla="*/ 0 h 93"/>
                <a:gd name="T10" fmla="*/ 0 60000 65536"/>
                <a:gd name="T11" fmla="*/ 0 60000 65536"/>
                <a:gd name="T12" fmla="*/ 0 60000 65536"/>
                <a:gd name="T13" fmla="*/ 0 60000 65536"/>
                <a:gd name="T14" fmla="*/ 0 60000 65536"/>
                <a:gd name="T15" fmla="*/ 0 w 193"/>
                <a:gd name="T16" fmla="*/ 0 h 93"/>
                <a:gd name="T17" fmla="*/ 193 w 193"/>
                <a:gd name="T18" fmla="*/ 93 h 93"/>
              </a:gdLst>
              <a:ahLst/>
              <a:cxnLst>
                <a:cxn ang="T10">
                  <a:pos x="T0" y="T1"/>
                </a:cxn>
                <a:cxn ang="T11">
                  <a:pos x="T2" y="T3"/>
                </a:cxn>
                <a:cxn ang="T12">
                  <a:pos x="T4" y="T5"/>
                </a:cxn>
                <a:cxn ang="T13">
                  <a:pos x="T6" y="T7"/>
                </a:cxn>
                <a:cxn ang="T14">
                  <a:pos x="T8" y="T9"/>
                </a:cxn>
              </a:cxnLst>
              <a:rect l="T15" t="T16" r="T17" b="T18"/>
              <a:pathLst>
                <a:path w="193" h="93">
                  <a:moveTo>
                    <a:pt x="0" y="0"/>
                  </a:moveTo>
                  <a:lnTo>
                    <a:pt x="0" y="50"/>
                  </a:lnTo>
                  <a:lnTo>
                    <a:pt x="192" y="92"/>
                  </a:lnTo>
                  <a:lnTo>
                    <a:pt x="192" y="41"/>
                  </a:lnTo>
                  <a:lnTo>
                    <a:pt x="0" y="0"/>
                  </a:lnTo>
                </a:path>
              </a:pathLst>
            </a:custGeom>
            <a:solidFill>
              <a:srgbClr val="B2B2B2"/>
            </a:solidFill>
            <a:ln w="9525" cap="rnd">
              <a:noFill/>
              <a:round/>
              <a:headEnd/>
              <a:tailEnd/>
            </a:ln>
          </p:spPr>
          <p:txBody>
            <a:bodyPr/>
            <a:lstStyle/>
            <a:p>
              <a:endParaRPr lang="ar-SA"/>
            </a:p>
          </p:txBody>
        </p:sp>
        <p:sp>
          <p:nvSpPr>
            <p:cNvPr id="39293" name="Freeform 84"/>
            <p:cNvSpPr>
              <a:spLocks/>
            </p:cNvSpPr>
            <p:nvPr/>
          </p:nvSpPr>
          <p:spPr bwMode="auto">
            <a:xfrm>
              <a:off x="1623" y="1258"/>
              <a:ext cx="59" cy="99"/>
            </a:xfrm>
            <a:custGeom>
              <a:avLst/>
              <a:gdLst>
                <a:gd name="T0" fmla="*/ 0 w 59"/>
                <a:gd name="T1" fmla="*/ 47 h 99"/>
                <a:gd name="T2" fmla="*/ 0 w 59"/>
                <a:gd name="T3" fmla="*/ 98 h 99"/>
                <a:gd name="T4" fmla="*/ 58 w 59"/>
                <a:gd name="T5" fmla="*/ 43 h 99"/>
                <a:gd name="T6" fmla="*/ 58 w 59"/>
                <a:gd name="T7" fmla="*/ 0 h 99"/>
                <a:gd name="T8" fmla="*/ 0 w 59"/>
                <a:gd name="T9" fmla="*/ 47 h 99"/>
                <a:gd name="T10" fmla="*/ 0 60000 65536"/>
                <a:gd name="T11" fmla="*/ 0 60000 65536"/>
                <a:gd name="T12" fmla="*/ 0 60000 65536"/>
                <a:gd name="T13" fmla="*/ 0 60000 65536"/>
                <a:gd name="T14" fmla="*/ 0 60000 65536"/>
                <a:gd name="T15" fmla="*/ 0 w 59"/>
                <a:gd name="T16" fmla="*/ 0 h 99"/>
                <a:gd name="T17" fmla="*/ 59 w 59"/>
                <a:gd name="T18" fmla="*/ 99 h 99"/>
              </a:gdLst>
              <a:ahLst/>
              <a:cxnLst>
                <a:cxn ang="T10">
                  <a:pos x="T0" y="T1"/>
                </a:cxn>
                <a:cxn ang="T11">
                  <a:pos x="T2" y="T3"/>
                </a:cxn>
                <a:cxn ang="T12">
                  <a:pos x="T4" y="T5"/>
                </a:cxn>
                <a:cxn ang="T13">
                  <a:pos x="T6" y="T7"/>
                </a:cxn>
                <a:cxn ang="T14">
                  <a:pos x="T8" y="T9"/>
                </a:cxn>
              </a:cxnLst>
              <a:rect l="T15" t="T16" r="T17" b="T18"/>
              <a:pathLst>
                <a:path w="59" h="99">
                  <a:moveTo>
                    <a:pt x="0" y="47"/>
                  </a:moveTo>
                  <a:lnTo>
                    <a:pt x="0" y="98"/>
                  </a:lnTo>
                  <a:lnTo>
                    <a:pt x="58" y="43"/>
                  </a:lnTo>
                  <a:lnTo>
                    <a:pt x="58" y="0"/>
                  </a:lnTo>
                  <a:lnTo>
                    <a:pt x="0" y="47"/>
                  </a:lnTo>
                </a:path>
              </a:pathLst>
            </a:custGeom>
            <a:solidFill>
              <a:srgbClr val="7F7F7F"/>
            </a:solidFill>
            <a:ln w="9525" cap="rnd">
              <a:noFill/>
              <a:round/>
              <a:headEnd/>
              <a:tailEnd/>
            </a:ln>
          </p:spPr>
          <p:txBody>
            <a:bodyPr/>
            <a:lstStyle/>
            <a:p>
              <a:endParaRPr lang="ar-SA"/>
            </a:p>
          </p:txBody>
        </p:sp>
        <p:sp>
          <p:nvSpPr>
            <p:cNvPr id="39294" name="Freeform 85"/>
            <p:cNvSpPr>
              <a:spLocks/>
            </p:cNvSpPr>
            <p:nvPr/>
          </p:nvSpPr>
          <p:spPr bwMode="auto">
            <a:xfrm>
              <a:off x="1431" y="1218"/>
              <a:ext cx="250" cy="88"/>
            </a:xfrm>
            <a:custGeom>
              <a:avLst/>
              <a:gdLst>
                <a:gd name="T0" fmla="*/ 79 w 250"/>
                <a:gd name="T1" fmla="*/ 0 h 88"/>
                <a:gd name="T2" fmla="*/ 0 w 250"/>
                <a:gd name="T3" fmla="*/ 46 h 88"/>
                <a:gd name="T4" fmla="*/ 191 w 250"/>
                <a:gd name="T5" fmla="*/ 87 h 88"/>
                <a:gd name="T6" fmla="*/ 249 w 250"/>
                <a:gd name="T7" fmla="*/ 39 h 88"/>
                <a:gd name="T8" fmla="*/ 79 w 250"/>
                <a:gd name="T9" fmla="*/ 0 h 88"/>
                <a:gd name="T10" fmla="*/ 0 60000 65536"/>
                <a:gd name="T11" fmla="*/ 0 60000 65536"/>
                <a:gd name="T12" fmla="*/ 0 60000 65536"/>
                <a:gd name="T13" fmla="*/ 0 60000 65536"/>
                <a:gd name="T14" fmla="*/ 0 60000 65536"/>
                <a:gd name="T15" fmla="*/ 0 w 250"/>
                <a:gd name="T16" fmla="*/ 0 h 88"/>
                <a:gd name="T17" fmla="*/ 250 w 250"/>
                <a:gd name="T18" fmla="*/ 88 h 88"/>
              </a:gdLst>
              <a:ahLst/>
              <a:cxnLst>
                <a:cxn ang="T10">
                  <a:pos x="T0" y="T1"/>
                </a:cxn>
                <a:cxn ang="T11">
                  <a:pos x="T2" y="T3"/>
                </a:cxn>
                <a:cxn ang="T12">
                  <a:pos x="T4" y="T5"/>
                </a:cxn>
                <a:cxn ang="T13">
                  <a:pos x="T6" y="T7"/>
                </a:cxn>
                <a:cxn ang="T14">
                  <a:pos x="T8" y="T9"/>
                </a:cxn>
              </a:cxnLst>
              <a:rect l="T15" t="T16" r="T17" b="T18"/>
              <a:pathLst>
                <a:path w="250" h="88">
                  <a:moveTo>
                    <a:pt x="79" y="0"/>
                  </a:moveTo>
                  <a:lnTo>
                    <a:pt x="0" y="46"/>
                  </a:lnTo>
                  <a:lnTo>
                    <a:pt x="191" y="87"/>
                  </a:lnTo>
                  <a:lnTo>
                    <a:pt x="249" y="39"/>
                  </a:lnTo>
                  <a:lnTo>
                    <a:pt x="79" y="0"/>
                  </a:lnTo>
                </a:path>
              </a:pathLst>
            </a:custGeom>
            <a:solidFill>
              <a:srgbClr val="E5E5E5"/>
            </a:solidFill>
            <a:ln w="9525" cap="rnd">
              <a:noFill/>
              <a:round/>
              <a:headEnd/>
              <a:tailEnd/>
            </a:ln>
          </p:spPr>
          <p:txBody>
            <a:bodyPr/>
            <a:lstStyle/>
            <a:p>
              <a:endParaRPr lang="ar-SA"/>
            </a:p>
          </p:txBody>
        </p:sp>
        <p:sp>
          <p:nvSpPr>
            <p:cNvPr id="39295" name="Freeform 86"/>
            <p:cNvSpPr>
              <a:spLocks/>
            </p:cNvSpPr>
            <p:nvPr/>
          </p:nvSpPr>
          <p:spPr bwMode="auto">
            <a:xfrm>
              <a:off x="1466" y="1101"/>
              <a:ext cx="31" cy="133"/>
            </a:xfrm>
            <a:custGeom>
              <a:avLst/>
              <a:gdLst>
                <a:gd name="T0" fmla="*/ 30 w 31"/>
                <a:gd name="T1" fmla="*/ 0 h 133"/>
                <a:gd name="T2" fmla="*/ 29 w 31"/>
                <a:gd name="T3" fmla="*/ 0 h 133"/>
                <a:gd name="T4" fmla="*/ 27 w 31"/>
                <a:gd name="T5" fmla="*/ 3 h 133"/>
                <a:gd name="T6" fmla="*/ 24 w 31"/>
                <a:gd name="T7" fmla="*/ 6 h 133"/>
                <a:gd name="T8" fmla="*/ 21 w 31"/>
                <a:gd name="T9" fmla="*/ 12 h 133"/>
                <a:gd name="T10" fmla="*/ 17 w 31"/>
                <a:gd name="T11" fmla="*/ 21 h 133"/>
                <a:gd name="T12" fmla="*/ 13 w 31"/>
                <a:gd name="T13" fmla="*/ 31 h 133"/>
                <a:gd name="T14" fmla="*/ 9 w 31"/>
                <a:gd name="T15" fmla="*/ 44 h 133"/>
                <a:gd name="T16" fmla="*/ 6 w 31"/>
                <a:gd name="T17" fmla="*/ 60 h 133"/>
                <a:gd name="T18" fmla="*/ 2 w 31"/>
                <a:gd name="T19" fmla="*/ 76 h 133"/>
                <a:gd name="T20" fmla="*/ 0 w 31"/>
                <a:gd name="T21" fmla="*/ 90 h 133"/>
                <a:gd name="T22" fmla="*/ 0 w 31"/>
                <a:gd name="T23" fmla="*/ 103 h 133"/>
                <a:gd name="T24" fmla="*/ 0 w 31"/>
                <a:gd name="T25" fmla="*/ 113 h 133"/>
                <a:gd name="T26" fmla="*/ 0 w 31"/>
                <a:gd name="T27" fmla="*/ 121 h 133"/>
                <a:gd name="T28" fmla="*/ 1 w 31"/>
                <a:gd name="T29" fmla="*/ 127 h 133"/>
                <a:gd name="T30" fmla="*/ 2 w 31"/>
                <a:gd name="T31" fmla="*/ 131 h 133"/>
                <a:gd name="T32" fmla="*/ 2 w 31"/>
                <a:gd name="T33" fmla="*/ 132 h 133"/>
                <a:gd name="T34" fmla="*/ 30 w 31"/>
                <a:gd name="T35" fmla="*/ 0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3"/>
                <a:gd name="T56" fmla="*/ 31 w 31"/>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3">
                  <a:moveTo>
                    <a:pt x="30" y="0"/>
                  </a:moveTo>
                  <a:lnTo>
                    <a:pt x="29" y="0"/>
                  </a:lnTo>
                  <a:lnTo>
                    <a:pt x="27" y="3"/>
                  </a:lnTo>
                  <a:lnTo>
                    <a:pt x="24" y="6"/>
                  </a:lnTo>
                  <a:lnTo>
                    <a:pt x="21" y="12"/>
                  </a:lnTo>
                  <a:lnTo>
                    <a:pt x="17" y="21"/>
                  </a:lnTo>
                  <a:lnTo>
                    <a:pt x="13" y="31"/>
                  </a:lnTo>
                  <a:lnTo>
                    <a:pt x="9" y="44"/>
                  </a:lnTo>
                  <a:lnTo>
                    <a:pt x="6" y="60"/>
                  </a:lnTo>
                  <a:lnTo>
                    <a:pt x="2" y="76"/>
                  </a:lnTo>
                  <a:lnTo>
                    <a:pt x="0" y="90"/>
                  </a:lnTo>
                  <a:lnTo>
                    <a:pt x="0" y="103"/>
                  </a:lnTo>
                  <a:lnTo>
                    <a:pt x="0" y="113"/>
                  </a:lnTo>
                  <a:lnTo>
                    <a:pt x="0" y="121"/>
                  </a:lnTo>
                  <a:lnTo>
                    <a:pt x="1" y="127"/>
                  </a:lnTo>
                  <a:lnTo>
                    <a:pt x="2" y="131"/>
                  </a:lnTo>
                  <a:lnTo>
                    <a:pt x="2" y="132"/>
                  </a:lnTo>
                  <a:lnTo>
                    <a:pt x="30" y="0"/>
                  </a:lnTo>
                </a:path>
              </a:pathLst>
            </a:custGeom>
            <a:solidFill>
              <a:srgbClr val="000000"/>
            </a:solidFill>
            <a:ln w="9525" cap="rnd">
              <a:noFill/>
              <a:round/>
              <a:headEnd/>
              <a:tailEnd/>
            </a:ln>
          </p:spPr>
          <p:txBody>
            <a:bodyPr/>
            <a:lstStyle/>
            <a:p>
              <a:endParaRPr lang="ar-SA"/>
            </a:p>
          </p:txBody>
        </p:sp>
        <p:sp>
          <p:nvSpPr>
            <p:cNvPr id="39296" name="Freeform 87"/>
            <p:cNvSpPr>
              <a:spLocks/>
            </p:cNvSpPr>
            <p:nvPr/>
          </p:nvSpPr>
          <p:spPr bwMode="auto">
            <a:xfrm>
              <a:off x="1495" y="1162"/>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297" name="Freeform 88"/>
            <p:cNvSpPr>
              <a:spLocks/>
            </p:cNvSpPr>
            <p:nvPr/>
          </p:nvSpPr>
          <p:spPr bwMode="auto">
            <a:xfrm>
              <a:off x="1462" y="1085"/>
              <a:ext cx="164" cy="190"/>
            </a:xfrm>
            <a:custGeom>
              <a:avLst/>
              <a:gdLst>
                <a:gd name="T0" fmla="*/ 124 w 164"/>
                <a:gd name="T1" fmla="*/ 47 h 190"/>
                <a:gd name="T2" fmla="*/ 73 w 164"/>
                <a:gd name="T3" fmla="*/ 11 h 190"/>
                <a:gd name="T4" fmla="*/ 35 w 164"/>
                <a:gd name="T5" fmla="*/ 0 h 190"/>
                <a:gd name="T6" fmla="*/ 0 w 164"/>
                <a:gd name="T7" fmla="*/ 177 h 190"/>
                <a:gd name="T8" fmla="*/ 38 w 164"/>
                <a:gd name="T9" fmla="*/ 189 h 190"/>
                <a:gd name="T10" fmla="*/ 98 w 164"/>
                <a:gd name="T11" fmla="*/ 173 h 190"/>
                <a:gd name="T12" fmla="*/ 138 w 164"/>
                <a:gd name="T13" fmla="*/ 184 h 190"/>
                <a:gd name="T14" fmla="*/ 163 w 164"/>
                <a:gd name="T15" fmla="*/ 60 h 190"/>
                <a:gd name="T16" fmla="*/ 124 w 164"/>
                <a:gd name="T17" fmla="*/ 47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0"/>
                <a:gd name="T29" fmla="*/ 164 w 164"/>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0">
                  <a:moveTo>
                    <a:pt x="124" y="47"/>
                  </a:moveTo>
                  <a:lnTo>
                    <a:pt x="73" y="11"/>
                  </a:lnTo>
                  <a:lnTo>
                    <a:pt x="35" y="0"/>
                  </a:lnTo>
                  <a:lnTo>
                    <a:pt x="0" y="177"/>
                  </a:lnTo>
                  <a:lnTo>
                    <a:pt x="38" y="189"/>
                  </a:lnTo>
                  <a:lnTo>
                    <a:pt x="98" y="173"/>
                  </a:lnTo>
                  <a:lnTo>
                    <a:pt x="138" y="184"/>
                  </a:lnTo>
                  <a:lnTo>
                    <a:pt x="163" y="60"/>
                  </a:lnTo>
                  <a:lnTo>
                    <a:pt x="124" y="47"/>
                  </a:lnTo>
                </a:path>
              </a:pathLst>
            </a:custGeom>
            <a:solidFill>
              <a:srgbClr val="B2B2B2"/>
            </a:solidFill>
            <a:ln w="9525" cap="rnd">
              <a:noFill/>
              <a:round/>
              <a:headEnd/>
              <a:tailEnd/>
            </a:ln>
          </p:spPr>
          <p:txBody>
            <a:bodyPr/>
            <a:lstStyle/>
            <a:p>
              <a:endParaRPr lang="ar-SA"/>
            </a:p>
          </p:txBody>
        </p:sp>
        <p:sp>
          <p:nvSpPr>
            <p:cNvPr id="39298" name="Freeform 89"/>
            <p:cNvSpPr>
              <a:spLocks/>
            </p:cNvSpPr>
            <p:nvPr/>
          </p:nvSpPr>
          <p:spPr bwMode="auto">
            <a:xfrm>
              <a:off x="1601" y="1132"/>
              <a:ext cx="61" cy="138"/>
            </a:xfrm>
            <a:custGeom>
              <a:avLst/>
              <a:gdLst>
                <a:gd name="T0" fmla="*/ 24 w 61"/>
                <a:gd name="T1" fmla="*/ 13 h 138"/>
                <a:gd name="T2" fmla="*/ 0 w 61"/>
                <a:gd name="T3" fmla="*/ 137 h 138"/>
                <a:gd name="T4" fmla="*/ 41 w 61"/>
                <a:gd name="T5" fmla="*/ 109 h 138"/>
                <a:gd name="T6" fmla="*/ 60 w 61"/>
                <a:gd name="T7" fmla="*/ 0 h 138"/>
                <a:gd name="T8" fmla="*/ 24 w 61"/>
                <a:gd name="T9" fmla="*/ 13 h 138"/>
                <a:gd name="T10" fmla="*/ 0 60000 65536"/>
                <a:gd name="T11" fmla="*/ 0 60000 65536"/>
                <a:gd name="T12" fmla="*/ 0 60000 65536"/>
                <a:gd name="T13" fmla="*/ 0 60000 65536"/>
                <a:gd name="T14" fmla="*/ 0 60000 65536"/>
                <a:gd name="T15" fmla="*/ 0 w 61"/>
                <a:gd name="T16" fmla="*/ 0 h 138"/>
                <a:gd name="T17" fmla="*/ 61 w 61"/>
                <a:gd name="T18" fmla="*/ 138 h 138"/>
              </a:gdLst>
              <a:ahLst/>
              <a:cxnLst>
                <a:cxn ang="T10">
                  <a:pos x="T0" y="T1"/>
                </a:cxn>
                <a:cxn ang="T11">
                  <a:pos x="T2" y="T3"/>
                </a:cxn>
                <a:cxn ang="T12">
                  <a:pos x="T4" y="T5"/>
                </a:cxn>
                <a:cxn ang="T13">
                  <a:pos x="T6" y="T7"/>
                </a:cxn>
                <a:cxn ang="T14">
                  <a:pos x="T8" y="T9"/>
                </a:cxn>
              </a:cxnLst>
              <a:rect l="T15" t="T16" r="T17" b="T18"/>
              <a:pathLst>
                <a:path w="61" h="138">
                  <a:moveTo>
                    <a:pt x="24" y="13"/>
                  </a:moveTo>
                  <a:lnTo>
                    <a:pt x="0" y="137"/>
                  </a:lnTo>
                  <a:lnTo>
                    <a:pt x="41" y="109"/>
                  </a:lnTo>
                  <a:lnTo>
                    <a:pt x="60" y="0"/>
                  </a:lnTo>
                  <a:lnTo>
                    <a:pt x="24" y="13"/>
                  </a:lnTo>
                </a:path>
              </a:pathLst>
            </a:custGeom>
            <a:solidFill>
              <a:srgbClr val="7F7F7F"/>
            </a:solidFill>
            <a:ln w="9525" cap="rnd">
              <a:noFill/>
              <a:round/>
              <a:headEnd/>
              <a:tailEnd/>
            </a:ln>
          </p:spPr>
          <p:txBody>
            <a:bodyPr/>
            <a:lstStyle/>
            <a:p>
              <a:endParaRPr lang="ar-SA"/>
            </a:p>
          </p:txBody>
        </p:sp>
        <p:sp>
          <p:nvSpPr>
            <p:cNvPr id="39299" name="Freeform 90"/>
            <p:cNvSpPr>
              <a:spLocks/>
            </p:cNvSpPr>
            <p:nvPr/>
          </p:nvSpPr>
          <p:spPr bwMode="auto">
            <a:xfrm>
              <a:off x="1563" y="1141"/>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300" name="Freeform 91"/>
            <p:cNvSpPr>
              <a:spLocks/>
            </p:cNvSpPr>
            <p:nvPr/>
          </p:nvSpPr>
          <p:spPr bwMode="auto">
            <a:xfrm>
              <a:off x="1502" y="1106"/>
              <a:ext cx="78" cy="159"/>
            </a:xfrm>
            <a:custGeom>
              <a:avLst/>
              <a:gdLst>
                <a:gd name="T0" fmla="*/ 77 w 78"/>
                <a:gd name="T1" fmla="*/ 30 h 159"/>
                <a:gd name="T2" fmla="*/ 34 w 78"/>
                <a:gd name="T3" fmla="*/ 0 h 159"/>
                <a:gd name="T4" fmla="*/ 0 w 78"/>
                <a:gd name="T5" fmla="*/ 158 h 159"/>
                <a:gd name="T6" fmla="*/ 54 w 78"/>
                <a:gd name="T7" fmla="*/ 145 h 159"/>
                <a:gd name="T8" fmla="*/ 77 w 78"/>
                <a:gd name="T9" fmla="*/ 30 h 159"/>
                <a:gd name="T10" fmla="*/ 0 60000 65536"/>
                <a:gd name="T11" fmla="*/ 0 60000 65536"/>
                <a:gd name="T12" fmla="*/ 0 60000 65536"/>
                <a:gd name="T13" fmla="*/ 0 60000 65536"/>
                <a:gd name="T14" fmla="*/ 0 60000 65536"/>
                <a:gd name="T15" fmla="*/ 0 w 78"/>
                <a:gd name="T16" fmla="*/ 0 h 159"/>
                <a:gd name="T17" fmla="*/ 78 w 78"/>
                <a:gd name="T18" fmla="*/ 159 h 159"/>
              </a:gdLst>
              <a:ahLst/>
              <a:cxnLst>
                <a:cxn ang="T10">
                  <a:pos x="T0" y="T1"/>
                </a:cxn>
                <a:cxn ang="T11">
                  <a:pos x="T2" y="T3"/>
                </a:cxn>
                <a:cxn ang="T12">
                  <a:pos x="T4" y="T5"/>
                </a:cxn>
                <a:cxn ang="T13">
                  <a:pos x="T6" y="T7"/>
                </a:cxn>
                <a:cxn ang="T14">
                  <a:pos x="T8" y="T9"/>
                </a:cxn>
              </a:cxnLst>
              <a:rect l="T15" t="T16" r="T17" b="T18"/>
              <a:pathLst>
                <a:path w="78" h="159">
                  <a:moveTo>
                    <a:pt x="77" y="30"/>
                  </a:moveTo>
                  <a:lnTo>
                    <a:pt x="34" y="0"/>
                  </a:lnTo>
                  <a:lnTo>
                    <a:pt x="0" y="158"/>
                  </a:lnTo>
                  <a:lnTo>
                    <a:pt x="54" y="145"/>
                  </a:lnTo>
                  <a:lnTo>
                    <a:pt x="77" y="30"/>
                  </a:lnTo>
                </a:path>
              </a:pathLst>
            </a:custGeom>
            <a:solidFill>
              <a:srgbClr val="7F7F7F"/>
            </a:solidFill>
            <a:ln w="9525" cap="rnd">
              <a:noFill/>
              <a:round/>
              <a:headEnd/>
              <a:tailEnd/>
            </a:ln>
          </p:spPr>
          <p:txBody>
            <a:bodyPr/>
            <a:lstStyle/>
            <a:p>
              <a:endParaRPr lang="ar-SA"/>
            </a:p>
          </p:txBody>
        </p:sp>
        <p:sp>
          <p:nvSpPr>
            <p:cNvPr id="39301" name="Freeform 92"/>
            <p:cNvSpPr>
              <a:spLocks/>
            </p:cNvSpPr>
            <p:nvPr/>
          </p:nvSpPr>
          <p:spPr bwMode="auto">
            <a:xfrm>
              <a:off x="1468" y="1094"/>
              <a:ext cx="61" cy="170"/>
            </a:xfrm>
            <a:custGeom>
              <a:avLst/>
              <a:gdLst>
                <a:gd name="T0" fmla="*/ 60 w 61"/>
                <a:gd name="T1" fmla="*/ 7 h 170"/>
                <a:gd name="T2" fmla="*/ 32 w 61"/>
                <a:gd name="T3" fmla="*/ 0 h 170"/>
                <a:gd name="T4" fmla="*/ 0 w 61"/>
                <a:gd name="T5" fmla="*/ 161 h 170"/>
                <a:gd name="T6" fmla="*/ 26 w 61"/>
                <a:gd name="T7" fmla="*/ 169 h 170"/>
                <a:gd name="T8" fmla="*/ 60 w 61"/>
                <a:gd name="T9" fmla="*/ 7 h 170"/>
                <a:gd name="T10" fmla="*/ 0 60000 65536"/>
                <a:gd name="T11" fmla="*/ 0 60000 65536"/>
                <a:gd name="T12" fmla="*/ 0 60000 65536"/>
                <a:gd name="T13" fmla="*/ 0 60000 65536"/>
                <a:gd name="T14" fmla="*/ 0 60000 65536"/>
                <a:gd name="T15" fmla="*/ 0 w 61"/>
                <a:gd name="T16" fmla="*/ 0 h 170"/>
                <a:gd name="T17" fmla="*/ 61 w 61"/>
                <a:gd name="T18" fmla="*/ 170 h 170"/>
              </a:gdLst>
              <a:ahLst/>
              <a:cxnLst>
                <a:cxn ang="T10">
                  <a:pos x="T0" y="T1"/>
                </a:cxn>
                <a:cxn ang="T11">
                  <a:pos x="T2" y="T3"/>
                </a:cxn>
                <a:cxn ang="T12">
                  <a:pos x="T4" y="T5"/>
                </a:cxn>
                <a:cxn ang="T13">
                  <a:pos x="T6" y="T7"/>
                </a:cxn>
                <a:cxn ang="T14">
                  <a:pos x="T8" y="T9"/>
                </a:cxn>
              </a:cxnLst>
              <a:rect l="T15" t="T16" r="T17" b="T18"/>
              <a:pathLst>
                <a:path w="61" h="170">
                  <a:moveTo>
                    <a:pt x="60" y="7"/>
                  </a:moveTo>
                  <a:lnTo>
                    <a:pt x="32" y="0"/>
                  </a:lnTo>
                  <a:lnTo>
                    <a:pt x="0" y="161"/>
                  </a:lnTo>
                  <a:lnTo>
                    <a:pt x="26" y="169"/>
                  </a:lnTo>
                  <a:lnTo>
                    <a:pt x="60" y="7"/>
                  </a:lnTo>
                </a:path>
              </a:pathLst>
            </a:custGeom>
            <a:solidFill>
              <a:srgbClr val="7F7F7F"/>
            </a:solidFill>
            <a:ln w="9525" cap="rnd">
              <a:noFill/>
              <a:round/>
              <a:headEnd/>
              <a:tailEnd/>
            </a:ln>
          </p:spPr>
          <p:txBody>
            <a:bodyPr/>
            <a:lstStyle/>
            <a:p>
              <a:endParaRPr lang="ar-SA"/>
            </a:p>
          </p:txBody>
        </p:sp>
        <p:sp>
          <p:nvSpPr>
            <p:cNvPr id="39302" name="Freeform 93"/>
            <p:cNvSpPr>
              <a:spLocks/>
            </p:cNvSpPr>
            <p:nvPr/>
          </p:nvSpPr>
          <p:spPr bwMode="auto">
            <a:xfrm>
              <a:off x="1498" y="1066"/>
              <a:ext cx="164" cy="78"/>
            </a:xfrm>
            <a:custGeom>
              <a:avLst/>
              <a:gdLst>
                <a:gd name="T0" fmla="*/ 0 w 164"/>
                <a:gd name="T1" fmla="*/ 18 h 78"/>
                <a:gd name="T2" fmla="*/ 42 w 164"/>
                <a:gd name="T3" fmla="*/ 0 h 78"/>
                <a:gd name="T4" fmla="*/ 75 w 164"/>
                <a:gd name="T5" fmla="*/ 11 h 78"/>
                <a:gd name="T6" fmla="*/ 116 w 164"/>
                <a:gd name="T7" fmla="*/ 49 h 78"/>
                <a:gd name="T8" fmla="*/ 163 w 164"/>
                <a:gd name="T9" fmla="*/ 65 h 78"/>
                <a:gd name="T10" fmla="*/ 127 w 164"/>
                <a:gd name="T11" fmla="*/ 77 h 78"/>
                <a:gd name="T12" fmla="*/ 89 w 164"/>
                <a:gd name="T13" fmla="*/ 66 h 78"/>
                <a:gd name="T14" fmla="*/ 39 w 164"/>
                <a:gd name="T15" fmla="*/ 28 h 78"/>
                <a:gd name="T16" fmla="*/ 0 w 164"/>
                <a:gd name="T17" fmla="*/ 18 h 7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78"/>
                <a:gd name="T29" fmla="*/ 164 w 164"/>
                <a:gd name="T30" fmla="*/ 78 h 7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78">
                  <a:moveTo>
                    <a:pt x="0" y="18"/>
                  </a:moveTo>
                  <a:lnTo>
                    <a:pt x="42" y="0"/>
                  </a:lnTo>
                  <a:lnTo>
                    <a:pt x="75" y="11"/>
                  </a:lnTo>
                  <a:lnTo>
                    <a:pt x="116" y="49"/>
                  </a:lnTo>
                  <a:lnTo>
                    <a:pt x="163" y="65"/>
                  </a:lnTo>
                  <a:lnTo>
                    <a:pt x="127" y="77"/>
                  </a:lnTo>
                  <a:lnTo>
                    <a:pt x="89" y="66"/>
                  </a:lnTo>
                  <a:lnTo>
                    <a:pt x="39" y="28"/>
                  </a:lnTo>
                  <a:lnTo>
                    <a:pt x="0" y="18"/>
                  </a:lnTo>
                </a:path>
              </a:pathLst>
            </a:custGeom>
            <a:solidFill>
              <a:srgbClr val="E5E5E5"/>
            </a:solidFill>
            <a:ln w="9525" cap="rnd">
              <a:noFill/>
              <a:round/>
              <a:headEnd/>
              <a:tailEnd/>
            </a:ln>
          </p:spPr>
          <p:txBody>
            <a:bodyPr/>
            <a:lstStyle/>
            <a:p>
              <a:endParaRPr lang="ar-SA"/>
            </a:p>
          </p:txBody>
        </p:sp>
      </p:grpSp>
      <p:grpSp>
        <p:nvGrpSpPr>
          <p:cNvPr id="38949" name="Group 150"/>
          <p:cNvGrpSpPr>
            <a:grpSpLocks/>
          </p:cNvGrpSpPr>
          <p:nvPr/>
        </p:nvGrpSpPr>
        <p:grpSpPr bwMode="auto">
          <a:xfrm>
            <a:off x="673100" y="1477963"/>
            <a:ext cx="1106488" cy="1281112"/>
            <a:chOff x="424" y="931"/>
            <a:chExt cx="697" cy="807"/>
          </a:xfrm>
        </p:grpSpPr>
        <p:sp>
          <p:nvSpPr>
            <p:cNvPr id="39190" name="Freeform 95"/>
            <p:cNvSpPr>
              <a:spLocks/>
            </p:cNvSpPr>
            <p:nvPr/>
          </p:nvSpPr>
          <p:spPr bwMode="auto">
            <a:xfrm>
              <a:off x="496" y="931"/>
              <a:ext cx="332" cy="624"/>
            </a:xfrm>
            <a:custGeom>
              <a:avLst/>
              <a:gdLst>
                <a:gd name="T0" fmla="*/ 147 w 332"/>
                <a:gd name="T1" fmla="*/ 193 h 624"/>
                <a:gd name="T2" fmla="*/ 139 w 332"/>
                <a:gd name="T3" fmla="*/ 142 h 624"/>
                <a:gd name="T4" fmla="*/ 110 w 332"/>
                <a:gd name="T5" fmla="*/ 126 h 624"/>
                <a:gd name="T6" fmla="*/ 109 w 332"/>
                <a:gd name="T7" fmla="*/ 117 h 624"/>
                <a:gd name="T8" fmla="*/ 110 w 332"/>
                <a:gd name="T9" fmla="*/ 114 h 624"/>
                <a:gd name="T10" fmla="*/ 118 w 332"/>
                <a:gd name="T11" fmla="*/ 115 h 624"/>
                <a:gd name="T12" fmla="*/ 127 w 332"/>
                <a:gd name="T13" fmla="*/ 104 h 624"/>
                <a:gd name="T14" fmla="*/ 131 w 332"/>
                <a:gd name="T15" fmla="*/ 87 h 624"/>
                <a:gd name="T16" fmla="*/ 134 w 332"/>
                <a:gd name="T17" fmla="*/ 86 h 624"/>
                <a:gd name="T18" fmla="*/ 138 w 332"/>
                <a:gd name="T19" fmla="*/ 81 h 624"/>
                <a:gd name="T20" fmla="*/ 131 w 332"/>
                <a:gd name="T21" fmla="*/ 61 h 624"/>
                <a:gd name="T22" fmla="*/ 126 w 332"/>
                <a:gd name="T23" fmla="*/ 42 h 624"/>
                <a:gd name="T24" fmla="*/ 111 w 332"/>
                <a:gd name="T25" fmla="*/ 16 h 624"/>
                <a:gd name="T26" fmla="*/ 87 w 332"/>
                <a:gd name="T27" fmla="*/ 0 h 624"/>
                <a:gd name="T28" fmla="*/ 58 w 332"/>
                <a:gd name="T29" fmla="*/ 5 h 624"/>
                <a:gd name="T30" fmla="*/ 41 w 332"/>
                <a:gd name="T31" fmla="*/ 20 h 624"/>
                <a:gd name="T32" fmla="*/ 40 w 332"/>
                <a:gd name="T33" fmla="*/ 50 h 624"/>
                <a:gd name="T34" fmla="*/ 46 w 332"/>
                <a:gd name="T35" fmla="*/ 71 h 624"/>
                <a:gd name="T36" fmla="*/ 52 w 332"/>
                <a:gd name="T37" fmla="*/ 99 h 624"/>
                <a:gd name="T38" fmla="*/ 40 w 332"/>
                <a:gd name="T39" fmla="*/ 120 h 624"/>
                <a:gd name="T40" fmla="*/ 7 w 332"/>
                <a:gd name="T41" fmla="*/ 142 h 624"/>
                <a:gd name="T42" fmla="*/ 0 w 332"/>
                <a:gd name="T43" fmla="*/ 164 h 624"/>
                <a:gd name="T44" fmla="*/ 13 w 332"/>
                <a:gd name="T45" fmla="*/ 222 h 624"/>
                <a:gd name="T46" fmla="*/ 18 w 332"/>
                <a:gd name="T47" fmla="*/ 291 h 624"/>
                <a:gd name="T48" fmla="*/ 18 w 332"/>
                <a:gd name="T49" fmla="*/ 331 h 624"/>
                <a:gd name="T50" fmla="*/ 37 w 332"/>
                <a:gd name="T51" fmla="*/ 386 h 624"/>
                <a:gd name="T52" fmla="*/ 79 w 332"/>
                <a:gd name="T53" fmla="*/ 403 h 624"/>
                <a:gd name="T54" fmla="*/ 118 w 332"/>
                <a:gd name="T55" fmla="*/ 406 h 624"/>
                <a:gd name="T56" fmla="*/ 170 w 332"/>
                <a:gd name="T57" fmla="*/ 410 h 624"/>
                <a:gd name="T58" fmla="*/ 217 w 332"/>
                <a:gd name="T59" fmla="*/ 426 h 624"/>
                <a:gd name="T60" fmla="*/ 232 w 332"/>
                <a:gd name="T61" fmla="*/ 439 h 624"/>
                <a:gd name="T62" fmla="*/ 228 w 332"/>
                <a:gd name="T63" fmla="*/ 482 h 624"/>
                <a:gd name="T64" fmla="*/ 234 w 332"/>
                <a:gd name="T65" fmla="*/ 532 h 624"/>
                <a:gd name="T66" fmla="*/ 234 w 332"/>
                <a:gd name="T67" fmla="*/ 575 h 624"/>
                <a:gd name="T68" fmla="*/ 232 w 332"/>
                <a:gd name="T69" fmla="*/ 592 h 624"/>
                <a:gd name="T70" fmla="*/ 243 w 332"/>
                <a:gd name="T71" fmla="*/ 611 h 624"/>
                <a:gd name="T72" fmla="*/ 273 w 332"/>
                <a:gd name="T73" fmla="*/ 612 h 624"/>
                <a:gd name="T74" fmla="*/ 300 w 332"/>
                <a:gd name="T75" fmla="*/ 620 h 624"/>
                <a:gd name="T76" fmla="*/ 322 w 332"/>
                <a:gd name="T77" fmla="*/ 621 h 624"/>
                <a:gd name="T78" fmla="*/ 331 w 332"/>
                <a:gd name="T79" fmla="*/ 611 h 624"/>
                <a:gd name="T80" fmla="*/ 301 w 332"/>
                <a:gd name="T81" fmla="*/ 596 h 624"/>
                <a:gd name="T82" fmla="*/ 272 w 332"/>
                <a:gd name="T83" fmla="*/ 574 h 624"/>
                <a:gd name="T84" fmla="*/ 274 w 332"/>
                <a:gd name="T85" fmla="*/ 544 h 624"/>
                <a:gd name="T86" fmla="*/ 282 w 332"/>
                <a:gd name="T87" fmla="*/ 503 h 624"/>
                <a:gd name="T88" fmla="*/ 287 w 332"/>
                <a:gd name="T89" fmla="*/ 459 h 624"/>
                <a:gd name="T90" fmla="*/ 291 w 332"/>
                <a:gd name="T91" fmla="*/ 446 h 624"/>
                <a:gd name="T92" fmla="*/ 294 w 332"/>
                <a:gd name="T93" fmla="*/ 425 h 624"/>
                <a:gd name="T94" fmla="*/ 279 w 332"/>
                <a:gd name="T95" fmla="*/ 399 h 624"/>
                <a:gd name="T96" fmla="*/ 232 w 332"/>
                <a:gd name="T97" fmla="*/ 372 h 624"/>
                <a:gd name="T98" fmla="*/ 203 w 332"/>
                <a:gd name="T99" fmla="*/ 355 h 624"/>
                <a:gd name="T100" fmla="*/ 171 w 332"/>
                <a:gd name="T101" fmla="*/ 339 h 6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4"/>
                <a:gd name="T155" fmla="*/ 332 w 332"/>
                <a:gd name="T156" fmla="*/ 624 h 62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4">
                  <a:moveTo>
                    <a:pt x="142" y="232"/>
                  </a:moveTo>
                  <a:lnTo>
                    <a:pt x="143" y="229"/>
                  </a:lnTo>
                  <a:lnTo>
                    <a:pt x="144" y="221"/>
                  </a:lnTo>
                  <a:lnTo>
                    <a:pt x="145" y="208"/>
                  </a:lnTo>
                  <a:lnTo>
                    <a:pt x="147" y="193"/>
                  </a:lnTo>
                  <a:lnTo>
                    <a:pt x="148" y="179"/>
                  </a:lnTo>
                  <a:lnTo>
                    <a:pt x="148" y="165"/>
                  </a:lnTo>
                  <a:lnTo>
                    <a:pt x="147" y="153"/>
                  </a:lnTo>
                  <a:lnTo>
                    <a:pt x="145" y="146"/>
                  </a:lnTo>
                  <a:lnTo>
                    <a:pt x="139" y="142"/>
                  </a:lnTo>
                  <a:lnTo>
                    <a:pt x="133" y="138"/>
                  </a:lnTo>
                  <a:lnTo>
                    <a:pt x="127" y="135"/>
                  </a:lnTo>
                  <a:lnTo>
                    <a:pt x="121" y="131"/>
                  </a:lnTo>
                  <a:lnTo>
                    <a:pt x="115" y="129"/>
                  </a:lnTo>
                  <a:lnTo>
                    <a:pt x="110" y="126"/>
                  </a:lnTo>
                  <a:lnTo>
                    <a:pt x="107" y="123"/>
                  </a:lnTo>
                  <a:lnTo>
                    <a:pt x="106" y="122"/>
                  </a:lnTo>
                  <a:lnTo>
                    <a:pt x="107" y="120"/>
                  </a:lnTo>
                  <a:lnTo>
                    <a:pt x="108" y="118"/>
                  </a:lnTo>
                  <a:lnTo>
                    <a:pt x="109" y="117"/>
                  </a:lnTo>
                  <a:lnTo>
                    <a:pt x="110"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4"/>
                  </a:lnTo>
                  <a:lnTo>
                    <a:pt x="128" y="99"/>
                  </a:lnTo>
                  <a:lnTo>
                    <a:pt x="129" y="95"/>
                  </a:lnTo>
                  <a:lnTo>
                    <a:pt x="130" y="92"/>
                  </a:lnTo>
                  <a:lnTo>
                    <a:pt x="131" y="88"/>
                  </a:lnTo>
                  <a:lnTo>
                    <a:pt x="131" y="87"/>
                  </a:lnTo>
                  <a:lnTo>
                    <a:pt x="131" y="86"/>
                  </a:lnTo>
                  <a:lnTo>
                    <a:pt x="132" y="86"/>
                  </a:lnTo>
                  <a:lnTo>
                    <a:pt x="133" y="86"/>
                  </a:lnTo>
                  <a:lnTo>
                    <a:pt x="134" y="86"/>
                  </a:lnTo>
                  <a:lnTo>
                    <a:pt x="135" y="86"/>
                  </a:lnTo>
                  <a:lnTo>
                    <a:pt x="136" y="85"/>
                  </a:lnTo>
                  <a:lnTo>
                    <a:pt x="137" y="84"/>
                  </a:lnTo>
                  <a:lnTo>
                    <a:pt x="138" y="83"/>
                  </a:lnTo>
                  <a:lnTo>
                    <a:pt x="138" y="81"/>
                  </a:lnTo>
                  <a:lnTo>
                    <a:pt x="137" y="77"/>
                  </a:lnTo>
                  <a:lnTo>
                    <a:pt x="136" y="74"/>
                  </a:lnTo>
                  <a:lnTo>
                    <a:pt x="134" y="70"/>
                  </a:lnTo>
                  <a:lnTo>
                    <a:pt x="133" y="65"/>
                  </a:lnTo>
                  <a:lnTo>
                    <a:pt x="131" y="61"/>
                  </a:lnTo>
                  <a:lnTo>
                    <a:pt x="130" y="58"/>
                  </a:lnTo>
                  <a:lnTo>
                    <a:pt x="129" y="55"/>
                  </a:lnTo>
                  <a:lnTo>
                    <a:pt x="128" y="52"/>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2"/>
                  </a:lnTo>
                  <a:lnTo>
                    <a:pt x="51" y="88"/>
                  </a:lnTo>
                  <a:lnTo>
                    <a:pt x="52" y="94"/>
                  </a:lnTo>
                  <a:lnTo>
                    <a:pt x="52" y="99"/>
                  </a:lnTo>
                  <a:lnTo>
                    <a:pt x="53" y="105"/>
                  </a:lnTo>
                  <a:lnTo>
                    <a:pt x="54" y="108"/>
                  </a:lnTo>
                  <a:lnTo>
                    <a:pt x="52" y="111"/>
                  </a:lnTo>
                  <a:lnTo>
                    <a:pt x="47" y="116"/>
                  </a:lnTo>
                  <a:lnTo>
                    <a:pt x="40" y="120"/>
                  </a:lnTo>
                  <a:lnTo>
                    <a:pt x="31" y="124"/>
                  </a:lnTo>
                  <a:lnTo>
                    <a:pt x="23" y="129"/>
                  </a:lnTo>
                  <a:lnTo>
                    <a:pt x="15" y="134"/>
                  </a:lnTo>
                  <a:lnTo>
                    <a:pt x="9" y="138"/>
                  </a:lnTo>
                  <a:lnTo>
                    <a:pt x="7" y="142"/>
                  </a:lnTo>
                  <a:lnTo>
                    <a:pt x="5" y="146"/>
                  </a:lnTo>
                  <a:lnTo>
                    <a:pt x="4" y="149"/>
                  </a:lnTo>
                  <a:lnTo>
                    <a:pt x="2" y="153"/>
                  </a:lnTo>
                  <a:lnTo>
                    <a:pt x="0" y="158"/>
                  </a:lnTo>
                  <a:lnTo>
                    <a:pt x="0" y="164"/>
                  </a:lnTo>
                  <a:lnTo>
                    <a:pt x="0" y="171"/>
                  </a:lnTo>
                  <a:lnTo>
                    <a:pt x="1" y="181"/>
                  </a:lnTo>
                  <a:lnTo>
                    <a:pt x="5" y="193"/>
                  </a:lnTo>
                  <a:lnTo>
                    <a:pt x="10" y="206"/>
                  </a:lnTo>
                  <a:lnTo>
                    <a:pt x="13" y="222"/>
                  </a:lnTo>
                  <a:lnTo>
                    <a:pt x="16" y="237"/>
                  </a:lnTo>
                  <a:lnTo>
                    <a:pt x="17" y="253"/>
                  </a:lnTo>
                  <a:lnTo>
                    <a:pt x="18" y="268"/>
                  </a:lnTo>
                  <a:lnTo>
                    <a:pt x="18" y="281"/>
                  </a:lnTo>
                  <a:lnTo>
                    <a:pt x="18" y="291"/>
                  </a:lnTo>
                  <a:lnTo>
                    <a:pt x="17" y="298"/>
                  </a:lnTo>
                  <a:lnTo>
                    <a:pt x="17" y="305"/>
                  </a:lnTo>
                  <a:lnTo>
                    <a:pt x="17" y="312"/>
                  </a:lnTo>
                  <a:lnTo>
                    <a:pt x="17" y="321"/>
                  </a:lnTo>
                  <a:lnTo>
                    <a:pt x="18" y="331"/>
                  </a:lnTo>
                  <a:lnTo>
                    <a:pt x="20" y="342"/>
                  </a:lnTo>
                  <a:lnTo>
                    <a:pt x="23" y="353"/>
                  </a:lnTo>
                  <a:lnTo>
                    <a:pt x="26" y="365"/>
                  </a:lnTo>
                  <a:lnTo>
                    <a:pt x="31" y="377"/>
                  </a:lnTo>
                  <a:lnTo>
                    <a:pt x="37" y="386"/>
                  </a:lnTo>
                  <a:lnTo>
                    <a:pt x="45" y="393"/>
                  </a:lnTo>
                  <a:lnTo>
                    <a:pt x="53" y="397"/>
                  </a:lnTo>
                  <a:lnTo>
                    <a:pt x="63" y="399"/>
                  </a:lnTo>
                  <a:lnTo>
                    <a:pt x="71" y="402"/>
                  </a:lnTo>
                  <a:lnTo>
                    <a:pt x="79" y="403"/>
                  </a:lnTo>
                  <a:lnTo>
                    <a:pt x="85" y="403"/>
                  </a:lnTo>
                  <a:lnTo>
                    <a:pt x="89" y="404"/>
                  </a:lnTo>
                  <a:lnTo>
                    <a:pt x="97" y="405"/>
                  </a:lnTo>
                  <a:lnTo>
                    <a:pt x="107" y="405"/>
                  </a:lnTo>
                  <a:lnTo>
                    <a:pt x="118" y="406"/>
                  </a:lnTo>
                  <a:lnTo>
                    <a:pt x="130" y="407"/>
                  </a:lnTo>
                  <a:lnTo>
                    <a:pt x="142" y="407"/>
                  </a:lnTo>
                  <a:lnTo>
                    <a:pt x="153" y="408"/>
                  </a:lnTo>
                  <a:lnTo>
                    <a:pt x="162" y="409"/>
                  </a:lnTo>
                  <a:lnTo>
                    <a:pt x="170" y="410"/>
                  </a:lnTo>
                  <a:lnTo>
                    <a:pt x="178" y="411"/>
                  </a:lnTo>
                  <a:lnTo>
                    <a:pt x="187" y="415"/>
                  </a:lnTo>
                  <a:lnTo>
                    <a:pt x="197" y="418"/>
                  </a:lnTo>
                  <a:lnTo>
                    <a:pt x="208" y="423"/>
                  </a:lnTo>
                  <a:lnTo>
                    <a:pt x="217" y="426"/>
                  </a:lnTo>
                  <a:lnTo>
                    <a:pt x="226" y="429"/>
                  </a:lnTo>
                  <a:lnTo>
                    <a:pt x="231" y="432"/>
                  </a:lnTo>
                  <a:lnTo>
                    <a:pt x="233" y="433"/>
                  </a:lnTo>
                  <a:lnTo>
                    <a:pt x="232" y="434"/>
                  </a:lnTo>
                  <a:lnTo>
                    <a:pt x="232" y="439"/>
                  </a:lnTo>
                  <a:lnTo>
                    <a:pt x="232" y="446"/>
                  </a:lnTo>
                  <a:lnTo>
                    <a:pt x="231" y="454"/>
                  </a:lnTo>
                  <a:lnTo>
                    <a:pt x="230" y="464"/>
                  </a:lnTo>
                  <a:lnTo>
                    <a:pt x="229" y="473"/>
                  </a:lnTo>
                  <a:lnTo>
                    <a:pt x="228" y="482"/>
                  </a:lnTo>
                  <a:lnTo>
                    <a:pt x="228" y="490"/>
                  </a:lnTo>
                  <a:lnTo>
                    <a:pt x="229" y="498"/>
                  </a:lnTo>
                  <a:lnTo>
                    <a:pt x="230" y="509"/>
                  </a:lnTo>
                  <a:lnTo>
                    <a:pt x="232" y="520"/>
                  </a:lnTo>
                  <a:lnTo>
                    <a:pt x="234" y="532"/>
                  </a:lnTo>
                  <a:lnTo>
                    <a:pt x="236" y="544"/>
                  </a:lnTo>
                  <a:lnTo>
                    <a:pt x="237" y="554"/>
                  </a:lnTo>
                  <a:lnTo>
                    <a:pt x="237" y="564"/>
                  </a:lnTo>
                  <a:lnTo>
                    <a:pt x="236" y="570"/>
                  </a:lnTo>
                  <a:lnTo>
                    <a:pt x="234" y="575"/>
                  </a:lnTo>
                  <a:lnTo>
                    <a:pt x="233" y="579"/>
                  </a:lnTo>
                  <a:lnTo>
                    <a:pt x="232" y="583"/>
                  </a:lnTo>
                  <a:lnTo>
                    <a:pt x="232" y="587"/>
                  </a:lnTo>
                  <a:lnTo>
                    <a:pt x="232" y="589"/>
                  </a:lnTo>
                  <a:lnTo>
                    <a:pt x="232" y="592"/>
                  </a:lnTo>
                  <a:lnTo>
                    <a:pt x="232" y="593"/>
                  </a:lnTo>
                  <a:lnTo>
                    <a:pt x="238" y="611"/>
                  </a:lnTo>
                  <a:lnTo>
                    <a:pt x="239" y="611"/>
                  </a:lnTo>
                  <a:lnTo>
                    <a:pt x="243" y="611"/>
                  </a:lnTo>
                  <a:lnTo>
                    <a:pt x="248" y="611"/>
                  </a:lnTo>
                  <a:lnTo>
                    <a:pt x="255" y="611"/>
                  </a:lnTo>
                  <a:lnTo>
                    <a:pt x="261" y="611"/>
                  </a:lnTo>
                  <a:lnTo>
                    <a:pt x="267" y="611"/>
                  </a:lnTo>
                  <a:lnTo>
                    <a:pt x="273" y="612"/>
                  </a:lnTo>
                  <a:lnTo>
                    <a:pt x="278" y="614"/>
                  </a:lnTo>
                  <a:lnTo>
                    <a:pt x="283" y="615"/>
                  </a:lnTo>
                  <a:lnTo>
                    <a:pt x="288" y="617"/>
                  </a:lnTo>
                  <a:lnTo>
                    <a:pt x="294" y="618"/>
                  </a:lnTo>
                  <a:lnTo>
                    <a:pt x="300" y="620"/>
                  </a:lnTo>
                  <a:lnTo>
                    <a:pt x="306" y="621"/>
                  </a:lnTo>
                  <a:lnTo>
                    <a:pt x="312" y="622"/>
                  </a:lnTo>
                  <a:lnTo>
                    <a:pt x="316" y="623"/>
                  </a:lnTo>
                  <a:lnTo>
                    <a:pt x="319" y="622"/>
                  </a:lnTo>
                  <a:lnTo>
                    <a:pt x="322" y="621"/>
                  </a:lnTo>
                  <a:lnTo>
                    <a:pt x="325" y="619"/>
                  </a:lnTo>
                  <a:lnTo>
                    <a:pt x="327" y="617"/>
                  </a:lnTo>
                  <a:lnTo>
                    <a:pt x="330" y="616"/>
                  </a:lnTo>
                  <a:lnTo>
                    <a:pt x="331" y="613"/>
                  </a:lnTo>
                  <a:lnTo>
                    <a:pt x="331" y="611"/>
                  </a:lnTo>
                  <a:lnTo>
                    <a:pt x="328" y="609"/>
                  </a:lnTo>
                  <a:lnTo>
                    <a:pt x="324" y="606"/>
                  </a:lnTo>
                  <a:lnTo>
                    <a:pt x="318" y="603"/>
                  </a:lnTo>
                  <a:lnTo>
                    <a:pt x="309" y="600"/>
                  </a:lnTo>
                  <a:lnTo>
                    <a:pt x="301" y="596"/>
                  </a:lnTo>
                  <a:lnTo>
                    <a:pt x="292" y="592"/>
                  </a:lnTo>
                  <a:lnTo>
                    <a:pt x="284" y="587"/>
                  </a:lnTo>
                  <a:lnTo>
                    <a:pt x="278" y="583"/>
                  </a:lnTo>
                  <a:lnTo>
                    <a:pt x="273" y="578"/>
                  </a:lnTo>
                  <a:lnTo>
                    <a:pt x="272" y="574"/>
                  </a:lnTo>
                  <a:lnTo>
                    <a:pt x="272" y="570"/>
                  </a:lnTo>
                  <a:lnTo>
                    <a:pt x="272" y="564"/>
                  </a:lnTo>
                  <a:lnTo>
                    <a:pt x="272" y="558"/>
                  </a:lnTo>
                  <a:lnTo>
                    <a:pt x="273" y="552"/>
                  </a:lnTo>
                  <a:lnTo>
                    <a:pt x="274" y="544"/>
                  </a:lnTo>
                  <a:lnTo>
                    <a:pt x="275" y="537"/>
                  </a:lnTo>
                  <a:lnTo>
                    <a:pt x="277" y="529"/>
                  </a:lnTo>
                  <a:lnTo>
                    <a:pt x="278" y="521"/>
                  </a:lnTo>
                  <a:lnTo>
                    <a:pt x="280" y="512"/>
                  </a:lnTo>
                  <a:lnTo>
                    <a:pt x="282" y="503"/>
                  </a:lnTo>
                  <a:lnTo>
                    <a:pt x="284" y="493"/>
                  </a:lnTo>
                  <a:lnTo>
                    <a:pt x="284" y="482"/>
                  </a:lnTo>
                  <a:lnTo>
                    <a:pt x="286" y="473"/>
                  </a:lnTo>
                  <a:lnTo>
                    <a:pt x="286" y="465"/>
                  </a:lnTo>
                  <a:lnTo>
                    <a:pt x="287" y="459"/>
                  </a:lnTo>
                  <a:lnTo>
                    <a:pt x="287" y="456"/>
                  </a:lnTo>
                  <a:lnTo>
                    <a:pt x="287" y="454"/>
                  </a:lnTo>
                  <a:lnTo>
                    <a:pt x="288" y="452"/>
                  </a:lnTo>
                  <a:lnTo>
                    <a:pt x="290" y="449"/>
                  </a:lnTo>
                  <a:lnTo>
                    <a:pt x="291" y="446"/>
                  </a:lnTo>
                  <a:lnTo>
                    <a:pt x="293" y="442"/>
                  </a:lnTo>
                  <a:lnTo>
                    <a:pt x="295" y="439"/>
                  </a:lnTo>
                  <a:lnTo>
                    <a:pt x="296" y="434"/>
                  </a:lnTo>
                  <a:lnTo>
                    <a:pt x="295" y="430"/>
                  </a:lnTo>
                  <a:lnTo>
                    <a:pt x="294" y="425"/>
                  </a:lnTo>
                  <a:lnTo>
                    <a:pt x="293" y="420"/>
                  </a:lnTo>
                  <a:lnTo>
                    <a:pt x="291" y="415"/>
                  </a:lnTo>
                  <a:lnTo>
                    <a:pt x="289" y="410"/>
                  </a:lnTo>
                  <a:lnTo>
                    <a:pt x="285" y="404"/>
                  </a:lnTo>
                  <a:lnTo>
                    <a:pt x="279" y="399"/>
                  </a:lnTo>
                  <a:lnTo>
                    <a:pt x="272" y="393"/>
                  </a:lnTo>
                  <a:lnTo>
                    <a:pt x="261" y="387"/>
                  </a:lnTo>
                  <a:lnTo>
                    <a:pt x="249" y="382"/>
                  </a:lnTo>
                  <a:lnTo>
                    <a:pt x="240" y="376"/>
                  </a:lnTo>
                  <a:lnTo>
                    <a:pt x="232" y="372"/>
                  </a:lnTo>
                  <a:lnTo>
                    <a:pt x="226" y="367"/>
                  </a:lnTo>
                  <a:lnTo>
                    <a:pt x="220" y="364"/>
                  </a:lnTo>
                  <a:lnTo>
                    <a:pt x="215" y="359"/>
                  </a:lnTo>
                  <a:lnTo>
                    <a:pt x="210" y="357"/>
                  </a:lnTo>
                  <a:lnTo>
                    <a:pt x="203" y="355"/>
                  </a:lnTo>
                  <a:lnTo>
                    <a:pt x="197" y="352"/>
                  </a:lnTo>
                  <a:lnTo>
                    <a:pt x="190" y="350"/>
                  </a:lnTo>
                  <a:lnTo>
                    <a:pt x="183" y="346"/>
                  </a:lnTo>
                  <a:lnTo>
                    <a:pt x="176" y="342"/>
                  </a:lnTo>
                  <a:lnTo>
                    <a:pt x="171" y="339"/>
                  </a:lnTo>
                  <a:lnTo>
                    <a:pt x="167" y="336"/>
                  </a:lnTo>
                  <a:lnTo>
                    <a:pt x="164" y="334"/>
                  </a:lnTo>
                  <a:lnTo>
                    <a:pt x="163" y="333"/>
                  </a:lnTo>
                  <a:lnTo>
                    <a:pt x="142" y="232"/>
                  </a:lnTo>
                </a:path>
              </a:pathLst>
            </a:custGeom>
            <a:solidFill>
              <a:srgbClr val="4C4C4C"/>
            </a:solidFill>
            <a:ln w="9525" cap="rnd">
              <a:noFill/>
              <a:round/>
              <a:headEnd/>
              <a:tailEnd/>
            </a:ln>
          </p:spPr>
          <p:txBody>
            <a:bodyPr/>
            <a:lstStyle/>
            <a:p>
              <a:endParaRPr lang="ar-SA"/>
            </a:p>
          </p:txBody>
        </p:sp>
        <p:sp>
          <p:nvSpPr>
            <p:cNvPr id="39191" name="Freeform 96"/>
            <p:cNvSpPr>
              <a:spLocks/>
            </p:cNvSpPr>
            <p:nvPr/>
          </p:nvSpPr>
          <p:spPr bwMode="auto">
            <a:xfrm>
              <a:off x="449" y="1074"/>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9192" name="Freeform 97"/>
            <p:cNvSpPr>
              <a:spLocks/>
            </p:cNvSpPr>
            <p:nvPr/>
          </p:nvSpPr>
          <p:spPr bwMode="auto">
            <a:xfrm>
              <a:off x="493" y="933"/>
              <a:ext cx="332" cy="623"/>
            </a:xfrm>
            <a:custGeom>
              <a:avLst/>
              <a:gdLst>
                <a:gd name="T0" fmla="*/ 147 w 332"/>
                <a:gd name="T1" fmla="*/ 197 h 623"/>
                <a:gd name="T2" fmla="*/ 140 w 332"/>
                <a:gd name="T3" fmla="*/ 142 h 623"/>
                <a:gd name="T4" fmla="*/ 110 w 332"/>
                <a:gd name="T5" fmla="*/ 126 h 623"/>
                <a:gd name="T6" fmla="*/ 109 w 332"/>
                <a:gd name="T7" fmla="*/ 117 h 623"/>
                <a:gd name="T8" fmla="*/ 110 w 332"/>
                <a:gd name="T9" fmla="*/ 115 h 623"/>
                <a:gd name="T10" fmla="*/ 118 w 332"/>
                <a:gd name="T11" fmla="*/ 115 h 623"/>
                <a:gd name="T12" fmla="*/ 127 w 332"/>
                <a:gd name="T13" fmla="*/ 104 h 623"/>
                <a:gd name="T14" fmla="*/ 131 w 332"/>
                <a:gd name="T15" fmla="*/ 87 h 623"/>
                <a:gd name="T16" fmla="*/ 134 w 332"/>
                <a:gd name="T17" fmla="*/ 87 h 623"/>
                <a:gd name="T18" fmla="*/ 138 w 332"/>
                <a:gd name="T19" fmla="*/ 81 h 623"/>
                <a:gd name="T20" fmla="*/ 131 w 332"/>
                <a:gd name="T21" fmla="*/ 61 h 623"/>
                <a:gd name="T22" fmla="*/ 127 w 332"/>
                <a:gd name="T23" fmla="*/ 42 h 623"/>
                <a:gd name="T24" fmla="*/ 111 w 332"/>
                <a:gd name="T25" fmla="*/ 16 h 623"/>
                <a:gd name="T26" fmla="*/ 87 w 332"/>
                <a:gd name="T27" fmla="*/ 0 h 623"/>
                <a:gd name="T28" fmla="*/ 58 w 332"/>
                <a:gd name="T29" fmla="*/ 5 h 623"/>
                <a:gd name="T30" fmla="*/ 42 w 332"/>
                <a:gd name="T31" fmla="*/ 20 h 623"/>
                <a:gd name="T32" fmla="*/ 40 w 332"/>
                <a:gd name="T33" fmla="*/ 50 h 623"/>
                <a:gd name="T34" fmla="*/ 46 w 332"/>
                <a:gd name="T35" fmla="*/ 71 h 623"/>
                <a:gd name="T36" fmla="*/ 53 w 332"/>
                <a:gd name="T37" fmla="*/ 99 h 623"/>
                <a:gd name="T38" fmla="*/ 40 w 332"/>
                <a:gd name="T39" fmla="*/ 120 h 623"/>
                <a:gd name="T40" fmla="*/ 7 w 332"/>
                <a:gd name="T41" fmla="*/ 142 h 623"/>
                <a:gd name="T42" fmla="*/ 0 w 332"/>
                <a:gd name="T43" fmla="*/ 163 h 623"/>
                <a:gd name="T44" fmla="*/ 13 w 332"/>
                <a:gd name="T45" fmla="*/ 221 h 623"/>
                <a:gd name="T46" fmla="*/ 18 w 332"/>
                <a:gd name="T47" fmla="*/ 290 h 623"/>
                <a:gd name="T48" fmla="*/ 18 w 332"/>
                <a:gd name="T49" fmla="*/ 331 h 623"/>
                <a:gd name="T50" fmla="*/ 38 w 332"/>
                <a:gd name="T51" fmla="*/ 386 h 623"/>
                <a:gd name="T52" fmla="*/ 80 w 332"/>
                <a:gd name="T53" fmla="*/ 413 h 623"/>
                <a:gd name="T54" fmla="*/ 119 w 332"/>
                <a:gd name="T55" fmla="*/ 415 h 623"/>
                <a:gd name="T56" fmla="*/ 170 w 332"/>
                <a:gd name="T57" fmla="*/ 409 h 623"/>
                <a:gd name="T58" fmla="*/ 218 w 332"/>
                <a:gd name="T59" fmla="*/ 426 h 623"/>
                <a:gd name="T60" fmla="*/ 232 w 332"/>
                <a:gd name="T61" fmla="*/ 439 h 623"/>
                <a:gd name="T62" fmla="*/ 228 w 332"/>
                <a:gd name="T63" fmla="*/ 482 h 623"/>
                <a:gd name="T64" fmla="*/ 234 w 332"/>
                <a:gd name="T65" fmla="*/ 531 h 623"/>
                <a:gd name="T66" fmla="*/ 234 w 332"/>
                <a:gd name="T67" fmla="*/ 574 h 623"/>
                <a:gd name="T68" fmla="*/ 232 w 332"/>
                <a:gd name="T69" fmla="*/ 591 h 623"/>
                <a:gd name="T70" fmla="*/ 243 w 332"/>
                <a:gd name="T71" fmla="*/ 610 h 623"/>
                <a:gd name="T72" fmla="*/ 274 w 332"/>
                <a:gd name="T73" fmla="*/ 611 h 623"/>
                <a:gd name="T74" fmla="*/ 301 w 332"/>
                <a:gd name="T75" fmla="*/ 619 h 623"/>
                <a:gd name="T76" fmla="*/ 322 w 332"/>
                <a:gd name="T77" fmla="*/ 620 h 623"/>
                <a:gd name="T78" fmla="*/ 331 w 332"/>
                <a:gd name="T79" fmla="*/ 610 h 623"/>
                <a:gd name="T80" fmla="*/ 301 w 332"/>
                <a:gd name="T81" fmla="*/ 595 h 623"/>
                <a:gd name="T82" fmla="*/ 272 w 332"/>
                <a:gd name="T83" fmla="*/ 574 h 623"/>
                <a:gd name="T84" fmla="*/ 274 w 332"/>
                <a:gd name="T85" fmla="*/ 544 h 623"/>
                <a:gd name="T86" fmla="*/ 282 w 332"/>
                <a:gd name="T87" fmla="*/ 502 h 623"/>
                <a:gd name="T88" fmla="*/ 287 w 332"/>
                <a:gd name="T89" fmla="*/ 459 h 623"/>
                <a:gd name="T90" fmla="*/ 292 w 332"/>
                <a:gd name="T91" fmla="*/ 446 h 623"/>
                <a:gd name="T92" fmla="*/ 294 w 332"/>
                <a:gd name="T93" fmla="*/ 424 h 623"/>
                <a:gd name="T94" fmla="*/ 279 w 332"/>
                <a:gd name="T95" fmla="*/ 398 h 623"/>
                <a:gd name="T96" fmla="*/ 233 w 332"/>
                <a:gd name="T97" fmla="*/ 372 h 623"/>
                <a:gd name="T98" fmla="*/ 204 w 332"/>
                <a:gd name="T99" fmla="*/ 354 h 623"/>
                <a:gd name="T100" fmla="*/ 171 w 332"/>
                <a:gd name="T101" fmla="*/ 338 h 62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3"/>
                <a:gd name="T155" fmla="*/ 332 w 332"/>
                <a:gd name="T156" fmla="*/ 623 h 62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3">
                  <a:moveTo>
                    <a:pt x="143" y="237"/>
                  </a:moveTo>
                  <a:lnTo>
                    <a:pt x="143" y="233"/>
                  </a:lnTo>
                  <a:lnTo>
                    <a:pt x="145" y="225"/>
                  </a:lnTo>
                  <a:lnTo>
                    <a:pt x="145" y="212"/>
                  </a:lnTo>
                  <a:lnTo>
                    <a:pt x="147" y="197"/>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2"/>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7"/>
                  </a:lnTo>
                  <a:lnTo>
                    <a:pt x="131" y="86"/>
                  </a:lnTo>
                  <a:lnTo>
                    <a:pt x="132" y="86"/>
                  </a:lnTo>
                  <a:lnTo>
                    <a:pt x="133" y="86"/>
                  </a:lnTo>
                  <a:lnTo>
                    <a:pt x="133" y="87"/>
                  </a:lnTo>
                  <a:lnTo>
                    <a:pt x="134" y="87"/>
                  </a:lnTo>
                  <a:lnTo>
                    <a:pt x="135" y="86"/>
                  </a:lnTo>
                  <a:lnTo>
                    <a:pt x="137" y="86"/>
                  </a:lnTo>
                  <a:lnTo>
                    <a:pt x="138" y="85"/>
                  </a:lnTo>
                  <a:lnTo>
                    <a:pt x="139" y="83"/>
                  </a:lnTo>
                  <a:lnTo>
                    <a:pt x="138" y="81"/>
                  </a:lnTo>
                  <a:lnTo>
                    <a:pt x="137" y="77"/>
                  </a:lnTo>
                  <a:lnTo>
                    <a:pt x="136" y="74"/>
                  </a:lnTo>
                  <a:lnTo>
                    <a:pt x="134" y="69"/>
                  </a:lnTo>
                  <a:lnTo>
                    <a:pt x="133" y="65"/>
                  </a:lnTo>
                  <a:lnTo>
                    <a:pt x="131" y="61"/>
                  </a:lnTo>
                  <a:lnTo>
                    <a:pt x="130" y="58"/>
                  </a:lnTo>
                  <a:lnTo>
                    <a:pt x="129" y="55"/>
                  </a:lnTo>
                  <a:lnTo>
                    <a:pt x="128" y="52"/>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6"/>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8"/>
                  </a:lnTo>
                  <a:lnTo>
                    <a:pt x="17" y="253"/>
                  </a:lnTo>
                  <a:lnTo>
                    <a:pt x="18" y="267"/>
                  </a:lnTo>
                  <a:lnTo>
                    <a:pt x="19" y="280"/>
                  </a:lnTo>
                  <a:lnTo>
                    <a:pt x="18" y="290"/>
                  </a:lnTo>
                  <a:lnTo>
                    <a:pt x="18" y="297"/>
                  </a:lnTo>
                  <a:lnTo>
                    <a:pt x="17" y="304"/>
                  </a:lnTo>
                  <a:lnTo>
                    <a:pt x="17" y="312"/>
                  </a:lnTo>
                  <a:lnTo>
                    <a:pt x="17" y="320"/>
                  </a:lnTo>
                  <a:lnTo>
                    <a:pt x="18" y="331"/>
                  </a:lnTo>
                  <a:lnTo>
                    <a:pt x="20" y="342"/>
                  </a:lnTo>
                  <a:lnTo>
                    <a:pt x="23" y="353"/>
                  </a:lnTo>
                  <a:lnTo>
                    <a:pt x="27" y="365"/>
                  </a:lnTo>
                  <a:lnTo>
                    <a:pt x="32" y="377"/>
                  </a:lnTo>
                  <a:lnTo>
                    <a:pt x="38" y="386"/>
                  </a:lnTo>
                  <a:lnTo>
                    <a:pt x="46" y="394"/>
                  </a:lnTo>
                  <a:lnTo>
                    <a:pt x="54" y="401"/>
                  </a:lnTo>
                  <a:lnTo>
                    <a:pt x="63" y="406"/>
                  </a:lnTo>
                  <a:lnTo>
                    <a:pt x="72" y="410"/>
                  </a:lnTo>
                  <a:lnTo>
                    <a:pt x="80" y="413"/>
                  </a:lnTo>
                  <a:lnTo>
                    <a:pt x="86" y="415"/>
                  </a:lnTo>
                  <a:lnTo>
                    <a:pt x="90" y="416"/>
                  </a:lnTo>
                  <a:lnTo>
                    <a:pt x="98" y="417"/>
                  </a:lnTo>
                  <a:lnTo>
                    <a:pt x="108" y="416"/>
                  </a:lnTo>
                  <a:lnTo>
                    <a:pt x="119" y="415"/>
                  </a:lnTo>
                  <a:lnTo>
                    <a:pt x="131" y="412"/>
                  </a:lnTo>
                  <a:lnTo>
                    <a:pt x="143" y="411"/>
                  </a:lnTo>
                  <a:lnTo>
                    <a:pt x="154" y="410"/>
                  </a:lnTo>
                  <a:lnTo>
                    <a:pt x="163" y="409"/>
                  </a:lnTo>
                  <a:lnTo>
                    <a:pt x="170" y="409"/>
                  </a:lnTo>
                  <a:lnTo>
                    <a:pt x="178" y="412"/>
                  </a:lnTo>
                  <a:lnTo>
                    <a:pt x="187" y="414"/>
                  </a:lnTo>
                  <a:lnTo>
                    <a:pt x="197" y="418"/>
                  </a:lnTo>
                  <a:lnTo>
                    <a:pt x="209" y="422"/>
                  </a:lnTo>
                  <a:lnTo>
                    <a:pt x="218" y="426"/>
                  </a:lnTo>
                  <a:lnTo>
                    <a:pt x="226" y="429"/>
                  </a:lnTo>
                  <a:lnTo>
                    <a:pt x="232" y="431"/>
                  </a:lnTo>
                  <a:lnTo>
                    <a:pt x="233" y="432"/>
                  </a:lnTo>
                  <a:lnTo>
                    <a:pt x="233" y="434"/>
                  </a:lnTo>
                  <a:lnTo>
                    <a:pt x="232" y="439"/>
                  </a:lnTo>
                  <a:lnTo>
                    <a:pt x="232" y="446"/>
                  </a:lnTo>
                  <a:lnTo>
                    <a:pt x="231" y="453"/>
                  </a:lnTo>
                  <a:lnTo>
                    <a:pt x="230" y="463"/>
                  </a:lnTo>
                  <a:lnTo>
                    <a:pt x="229" y="472"/>
                  </a:lnTo>
                  <a:lnTo>
                    <a:pt x="228" y="482"/>
                  </a:lnTo>
                  <a:lnTo>
                    <a:pt x="228" y="489"/>
                  </a:lnTo>
                  <a:lnTo>
                    <a:pt x="229" y="498"/>
                  </a:lnTo>
                  <a:lnTo>
                    <a:pt x="230" y="508"/>
                  </a:lnTo>
                  <a:lnTo>
                    <a:pt x="232" y="519"/>
                  </a:lnTo>
                  <a:lnTo>
                    <a:pt x="234" y="531"/>
                  </a:lnTo>
                  <a:lnTo>
                    <a:pt x="236" y="543"/>
                  </a:lnTo>
                  <a:lnTo>
                    <a:pt x="238" y="554"/>
                  </a:lnTo>
                  <a:lnTo>
                    <a:pt x="238" y="563"/>
                  </a:lnTo>
                  <a:lnTo>
                    <a:pt x="236" y="569"/>
                  </a:lnTo>
                  <a:lnTo>
                    <a:pt x="234" y="574"/>
                  </a:lnTo>
                  <a:lnTo>
                    <a:pt x="233" y="578"/>
                  </a:lnTo>
                  <a:lnTo>
                    <a:pt x="232" y="582"/>
                  </a:lnTo>
                  <a:lnTo>
                    <a:pt x="232" y="586"/>
                  </a:lnTo>
                  <a:lnTo>
                    <a:pt x="232" y="589"/>
                  </a:lnTo>
                  <a:lnTo>
                    <a:pt x="232" y="591"/>
                  </a:lnTo>
                  <a:lnTo>
                    <a:pt x="232" y="592"/>
                  </a:lnTo>
                  <a:lnTo>
                    <a:pt x="238" y="610"/>
                  </a:lnTo>
                  <a:lnTo>
                    <a:pt x="239" y="610"/>
                  </a:lnTo>
                  <a:lnTo>
                    <a:pt x="243" y="610"/>
                  </a:lnTo>
                  <a:lnTo>
                    <a:pt x="249" y="610"/>
                  </a:lnTo>
                  <a:lnTo>
                    <a:pt x="255" y="610"/>
                  </a:lnTo>
                  <a:lnTo>
                    <a:pt x="261" y="610"/>
                  </a:lnTo>
                  <a:lnTo>
                    <a:pt x="268" y="610"/>
                  </a:lnTo>
                  <a:lnTo>
                    <a:pt x="274" y="611"/>
                  </a:lnTo>
                  <a:lnTo>
                    <a:pt x="278" y="613"/>
                  </a:lnTo>
                  <a:lnTo>
                    <a:pt x="283" y="614"/>
                  </a:lnTo>
                  <a:lnTo>
                    <a:pt x="288" y="616"/>
                  </a:lnTo>
                  <a:lnTo>
                    <a:pt x="294" y="617"/>
                  </a:lnTo>
                  <a:lnTo>
                    <a:pt x="301" y="619"/>
                  </a:lnTo>
                  <a:lnTo>
                    <a:pt x="307" y="620"/>
                  </a:lnTo>
                  <a:lnTo>
                    <a:pt x="312" y="621"/>
                  </a:lnTo>
                  <a:lnTo>
                    <a:pt x="317" y="622"/>
                  </a:lnTo>
                  <a:lnTo>
                    <a:pt x="319" y="621"/>
                  </a:lnTo>
                  <a:lnTo>
                    <a:pt x="322" y="620"/>
                  </a:lnTo>
                  <a:lnTo>
                    <a:pt x="325" y="619"/>
                  </a:lnTo>
                  <a:lnTo>
                    <a:pt x="327" y="617"/>
                  </a:lnTo>
                  <a:lnTo>
                    <a:pt x="330" y="615"/>
                  </a:lnTo>
                  <a:lnTo>
                    <a:pt x="331" y="612"/>
                  </a:lnTo>
                  <a:lnTo>
                    <a:pt x="331" y="610"/>
                  </a:lnTo>
                  <a:lnTo>
                    <a:pt x="329" y="608"/>
                  </a:lnTo>
                  <a:lnTo>
                    <a:pt x="325" y="605"/>
                  </a:lnTo>
                  <a:lnTo>
                    <a:pt x="318" y="603"/>
                  </a:lnTo>
                  <a:lnTo>
                    <a:pt x="310" y="599"/>
                  </a:lnTo>
                  <a:lnTo>
                    <a:pt x="301" y="595"/>
                  </a:lnTo>
                  <a:lnTo>
                    <a:pt x="293" y="591"/>
                  </a:lnTo>
                  <a:lnTo>
                    <a:pt x="285" y="587"/>
                  </a:lnTo>
                  <a:lnTo>
                    <a:pt x="278" y="582"/>
                  </a:lnTo>
                  <a:lnTo>
                    <a:pt x="274" y="578"/>
                  </a:lnTo>
                  <a:lnTo>
                    <a:pt x="272" y="574"/>
                  </a:lnTo>
                  <a:lnTo>
                    <a:pt x="272" y="569"/>
                  </a:lnTo>
                  <a:lnTo>
                    <a:pt x="272" y="563"/>
                  </a:lnTo>
                  <a:lnTo>
                    <a:pt x="273" y="558"/>
                  </a:lnTo>
                  <a:lnTo>
                    <a:pt x="273" y="551"/>
                  </a:lnTo>
                  <a:lnTo>
                    <a:pt x="274" y="544"/>
                  </a:lnTo>
                  <a:lnTo>
                    <a:pt x="275" y="536"/>
                  </a:lnTo>
                  <a:lnTo>
                    <a:pt x="277" y="528"/>
                  </a:lnTo>
                  <a:lnTo>
                    <a:pt x="278" y="521"/>
                  </a:lnTo>
                  <a:lnTo>
                    <a:pt x="280" y="512"/>
                  </a:lnTo>
                  <a:lnTo>
                    <a:pt x="282" y="502"/>
                  </a:lnTo>
                  <a:lnTo>
                    <a:pt x="284" y="492"/>
                  </a:lnTo>
                  <a:lnTo>
                    <a:pt x="285" y="482"/>
                  </a:lnTo>
                  <a:lnTo>
                    <a:pt x="286" y="472"/>
                  </a:lnTo>
                  <a:lnTo>
                    <a:pt x="287" y="465"/>
                  </a:lnTo>
                  <a:lnTo>
                    <a:pt x="287" y="459"/>
                  </a:lnTo>
                  <a:lnTo>
                    <a:pt x="287" y="455"/>
                  </a:lnTo>
                  <a:lnTo>
                    <a:pt x="287" y="453"/>
                  </a:lnTo>
                  <a:lnTo>
                    <a:pt x="289" y="452"/>
                  </a:lnTo>
                  <a:lnTo>
                    <a:pt x="290" y="448"/>
                  </a:lnTo>
                  <a:lnTo>
                    <a:pt x="292" y="446"/>
                  </a:lnTo>
                  <a:lnTo>
                    <a:pt x="294" y="441"/>
                  </a:lnTo>
                  <a:lnTo>
                    <a:pt x="295" y="438"/>
                  </a:lnTo>
                  <a:lnTo>
                    <a:pt x="296" y="434"/>
                  </a:lnTo>
                  <a:lnTo>
                    <a:pt x="295" y="430"/>
                  </a:lnTo>
                  <a:lnTo>
                    <a:pt x="294" y="424"/>
                  </a:lnTo>
                  <a:lnTo>
                    <a:pt x="293" y="419"/>
                  </a:lnTo>
                  <a:lnTo>
                    <a:pt x="291" y="414"/>
                  </a:lnTo>
                  <a:lnTo>
                    <a:pt x="290" y="409"/>
                  </a:lnTo>
                  <a:lnTo>
                    <a:pt x="285" y="404"/>
                  </a:lnTo>
                  <a:lnTo>
                    <a:pt x="279" y="398"/>
                  </a:lnTo>
                  <a:lnTo>
                    <a:pt x="272" y="393"/>
                  </a:lnTo>
                  <a:lnTo>
                    <a:pt x="261" y="387"/>
                  </a:lnTo>
                  <a:lnTo>
                    <a:pt x="249" y="382"/>
                  </a:lnTo>
                  <a:lnTo>
                    <a:pt x="240" y="377"/>
                  </a:lnTo>
                  <a:lnTo>
                    <a:pt x="233" y="372"/>
                  </a:lnTo>
                  <a:lnTo>
                    <a:pt x="226" y="366"/>
                  </a:lnTo>
                  <a:lnTo>
                    <a:pt x="221" y="363"/>
                  </a:lnTo>
                  <a:lnTo>
                    <a:pt x="216" y="360"/>
                  </a:lnTo>
                  <a:lnTo>
                    <a:pt x="210" y="356"/>
                  </a:lnTo>
                  <a:lnTo>
                    <a:pt x="204" y="354"/>
                  </a:lnTo>
                  <a:lnTo>
                    <a:pt x="197" y="352"/>
                  </a:lnTo>
                  <a:lnTo>
                    <a:pt x="190" y="349"/>
                  </a:lnTo>
                  <a:lnTo>
                    <a:pt x="183" y="345"/>
                  </a:lnTo>
                  <a:lnTo>
                    <a:pt x="177" y="342"/>
                  </a:lnTo>
                  <a:lnTo>
                    <a:pt x="171" y="338"/>
                  </a:lnTo>
                  <a:lnTo>
                    <a:pt x="167" y="335"/>
                  </a:lnTo>
                  <a:lnTo>
                    <a:pt x="164" y="333"/>
                  </a:lnTo>
                  <a:lnTo>
                    <a:pt x="163" y="332"/>
                  </a:lnTo>
                  <a:lnTo>
                    <a:pt x="143" y="237"/>
                  </a:lnTo>
                </a:path>
              </a:pathLst>
            </a:custGeom>
            <a:solidFill>
              <a:srgbClr val="CCCCFF"/>
            </a:solidFill>
            <a:ln w="9525" cap="rnd">
              <a:noFill/>
              <a:round/>
              <a:headEnd/>
              <a:tailEnd/>
            </a:ln>
          </p:spPr>
          <p:txBody>
            <a:bodyPr/>
            <a:lstStyle/>
            <a:p>
              <a:endParaRPr lang="ar-SA"/>
            </a:p>
          </p:txBody>
        </p:sp>
        <p:sp>
          <p:nvSpPr>
            <p:cNvPr id="39193" name="Freeform 98"/>
            <p:cNvSpPr>
              <a:spLocks/>
            </p:cNvSpPr>
            <p:nvPr/>
          </p:nvSpPr>
          <p:spPr bwMode="auto">
            <a:xfrm>
              <a:off x="464" y="1127"/>
              <a:ext cx="33" cy="136"/>
            </a:xfrm>
            <a:custGeom>
              <a:avLst/>
              <a:gdLst>
                <a:gd name="T0" fmla="*/ 15 w 33"/>
                <a:gd name="T1" fmla="*/ 112 h 136"/>
                <a:gd name="T2" fmla="*/ 13 w 33"/>
                <a:gd name="T3" fmla="*/ 102 h 136"/>
                <a:gd name="T4" fmla="*/ 12 w 33"/>
                <a:gd name="T5" fmla="*/ 88 h 136"/>
                <a:gd name="T6" fmla="*/ 13 w 33"/>
                <a:gd name="T7" fmla="*/ 72 h 136"/>
                <a:gd name="T8" fmla="*/ 17 w 33"/>
                <a:gd name="T9" fmla="*/ 58 h 136"/>
                <a:gd name="T10" fmla="*/ 18 w 33"/>
                <a:gd name="T11" fmla="*/ 49 h 136"/>
                <a:gd name="T12" fmla="*/ 18 w 33"/>
                <a:gd name="T13" fmla="*/ 39 h 136"/>
                <a:gd name="T14" fmla="*/ 15 w 33"/>
                <a:gd name="T15" fmla="*/ 29 h 136"/>
                <a:gd name="T16" fmla="*/ 12 w 33"/>
                <a:gd name="T17" fmla="*/ 22 h 136"/>
                <a:gd name="T18" fmla="*/ 10 w 33"/>
                <a:gd name="T19" fmla="*/ 17 h 136"/>
                <a:gd name="T20" fmla="*/ 6 w 33"/>
                <a:gd name="T21" fmla="*/ 10 h 136"/>
                <a:gd name="T22" fmla="*/ 2 w 33"/>
                <a:gd name="T23" fmla="*/ 3 h 136"/>
                <a:gd name="T24" fmla="*/ 1 w 33"/>
                <a:gd name="T25" fmla="*/ 6 h 136"/>
                <a:gd name="T26" fmla="*/ 5 w 33"/>
                <a:gd name="T27" fmla="*/ 14 h 136"/>
                <a:gd name="T28" fmla="*/ 7 w 33"/>
                <a:gd name="T29" fmla="*/ 22 h 136"/>
                <a:gd name="T30" fmla="*/ 8 w 33"/>
                <a:gd name="T31" fmla="*/ 35 h 136"/>
                <a:gd name="T32" fmla="*/ 9 w 33"/>
                <a:gd name="T33" fmla="*/ 55 h 136"/>
                <a:gd name="T34" fmla="*/ 8 w 33"/>
                <a:gd name="T35" fmla="*/ 71 h 136"/>
                <a:gd name="T36" fmla="*/ 6 w 33"/>
                <a:gd name="T37" fmla="*/ 82 h 136"/>
                <a:gd name="T38" fmla="*/ 6 w 33"/>
                <a:gd name="T39" fmla="*/ 93 h 136"/>
                <a:gd name="T40" fmla="*/ 7 w 33"/>
                <a:gd name="T41" fmla="*/ 107 h 136"/>
                <a:gd name="T42" fmla="*/ 10 w 33"/>
                <a:gd name="T43" fmla="*/ 117 h 136"/>
                <a:gd name="T44" fmla="*/ 12 w 33"/>
                <a:gd name="T45" fmla="*/ 124 h 136"/>
                <a:gd name="T46" fmla="*/ 16 w 33"/>
                <a:gd name="T47" fmla="*/ 128 h 136"/>
                <a:gd name="T48" fmla="*/ 20 w 33"/>
                <a:gd name="T49" fmla="*/ 130 h 136"/>
                <a:gd name="T50" fmla="*/ 25 w 33"/>
                <a:gd name="T51" fmla="*/ 133 h 136"/>
                <a:gd name="T52" fmla="*/ 28 w 33"/>
                <a:gd name="T53" fmla="*/ 134 h 136"/>
                <a:gd name="T54" fmla="*/ 31 w 33"/>
                <a:gd name="T55" fmla="*/ 135 h 136"/>
                <a:gd name="T56" fmla="*/ 29 w 33"/>
                <a:gd name="T57" fmla="*/ 132 h 136"/>
                <a:gd name="T58" fmla="*/ 24 w 33"/>
                <a:gd name="T59" fmla="*/ 128 h 136"/>
                <a:gd name="T60" fmla="*/ 19 w 33"/>
                <a:gd name="T61" fmla="*/ 122 h 136"/>
                <a:gd name="T62" fmla="*/ 16 w 33"/>
                <a:gd name="T63" fmla="*/ 117 h 1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3"/>
                <a:gd name="T97" fmla="*/ 0 h 136"/>
                <a:gd name="T98" fmla="*/ 33 w 33"/>
                <a:gd name="T99" fmla="*/ 136 h 1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3" h="136">
                  <a:moveTo>
                    <a:pt x="16" y="115"/>
                  </a:moveTo>
                  <a:lnTo>
                    <a:pt x="15" y="112"/>
                  </a:lnTo>
                  <a:lnTo>
                    <a:pt x="14" y="108"/>
                  </a:lnTo>
                  <a:lnTo>
                    <a:pt x="13" y="102"/>
                  </a:lnTo>
                  <a:lnTo>
                    <a:pt x="12" y="96"/>
                  </a:lnTo>
                  <a:lnTo>
                    <a:pt x="12" y="88"/>
                  </a:lnTo>
                  <a:lnTo>
                    <a:pt x="12" y="80"/>
                  </a:lnTo>
                  <a:lnTo>
                    <a:pt x="13" y="72"/>
                  </a:lnTo>
                  <a:lnTo>
                    <a:pt x="15" y="63"/>
                  </a:lnTo>
                  <a:lnTo>
                    <a:pt x="17" y="58"/>
                  </a:lnTo>
                  <a:lnTo>
                    <a:pt x="18" y="54"/>
                  </a:lnTo>
                  <a:lnTo>
                    <a:pt x="18" y="49"/>
                  </a:lnTo>
                  <a:lnTo>
                    <a:pt x="18" y="43"/>
                  </a:lnTo>
                  <a:lnTo>
                    <a:pt x="18" y="39"/>
                  </a:lnTo>
                  <a:lnTo>
                    <a:pt x="17" y="34"/>
                  </a:lnTo>
                  <a:lnTo>
                    <a:pt x="15" y="29"/>
                  </a:lnTo>
                  <a:lnTo>
                    <a:pt x="13" y="24"/>
                  </a:lnTo>
                  <a:lnTo>
                    <a:pt x="12" y="22"/>
                  </a:lnTo>
                  <a:lnTo>
                    <a:pt x="12" y="19"/>
                  </a:lnTo>
                  <a:lnTo>
                    <a:pt x="10" y="17"/>
                  </a:lnTo>
                  <a:lnTo>
                    <a:pt x="8" y="13"/>
                  </a:lnTo>
                  <a:lnTo>
                    <a:pt x="6" y="10"/>
                  </a:lnTo>
                  <a:lnTo>
                    <a:pt x="4" y="6"/>
                  </a:lnTo>
                  <a:lnTo>
                    <a:pt x="2" y="3"/>
                  </a:lnTo>
                  <a:lnTo>
                    <a:pt x="0" y="0"/>
                  </a:lnTo>
                  <a:lnTo>
                    <a:pt x="1" y="6"/>
                  </a:lnTo>
                  <a:lnTo>
                    <a:pt x="4" y="10"/>
                  </a:lnTo>
                  <a:lnTo>
                    <a:pt x="5" y="14"/>
                  </a:lnTo>
                  <a:lnTo>
                    <a:pt x="6" y="18"/>
                  </a:lnTo>
                  <a:lnTo>
                    <a:pt x="7" y="22"/>
                  </a:lnTo>
                  <a:lnTo>
                    <a:pt x="8" y="28"/>
                  </a:lnTo>
                  <a:lnTo>
                    <a:pt x="8" y="35"/>
                  </a:lnTo>
                  <a:lnTo>
                    <a:pt x="9" y="44"/>
                  </a:lnTo>
                  <a:lnTo>
                    <a:pt x="9" y="55"/>
                  </a:lnTo>
                  <a:lnTo>
                    <a:pt x="9" y="64"/>
                  </a:lnTo>
                  <a:lnTo>
                    <a:pt x="8" y="71"/>
                  </a:lnTo>
                  <a:lnTo>
                    <a:pt x="7" y="77"/>
                  </a:lnTo>
                  <a:lnTo>
                    <a:pt x="6" y="82"/>
                  </a:lnTo>
                  <a:lnTo>
                    <a:pt x="6" y="87"/>
                  </a:lnTo>
                  <a:lnTo>
                    <a:pt x="6" y="93"/>
                  </a:lnTo>
                  <a:lnTo>
                    <a:pt x="6" y="100"/>
                  </a:lnTo>
                  <a:lnTo>
                    <a:pt x="7" y="107"/>
                  </a:lnTo>
                  <a:lnTo>
                    <a:pt x="8" y="113"/>
                  </a:lnTo>
                  <a:lnTo>
                    <a:pt x="10" y="117"/>
                  </a:lnTo>
                  <a:lnTo>
                    <a:pt x="11" y="121"/>
                  </a:lnTo>
                  <a:lnTo>
                    <a:pt x="12" y="124"/>
                  </a:lnTo>
                  <a:lnTo>
                    <a:pt x="14" y="126"/>
                  </a:lnTo>
                  <a:lnTo>
                    <a:pt x="16" y="128"/>
                  </a:lnTo>
                  <a:lnTo>
                    <a:pt x="19" y="129"/>
                  </a:lnTo>
                  <a:lnTo>
                    <a:pt x="20" y="130"/>
                  </a:lnTo>
                  <a:lnTo>
                    <a:pt x="22" y="132"/>
                  </a:lnTo>
                  <a:lnTo>
                    <a:pt x="25" y="133"/>
                  </a:lnTo>
                  <a:lnTo>
                    <a:pt x="26" y="133"/>
                  </a:lnTo>
                  <a:lnTo>
                    <a:pt x="28" y="134"/>
                  </a:lnTo>
                  <a:lnTo>
                    <a:pt x="30" y="134"/>
                  </a:lnTo>
                  <a:lnTo>
                    <a:pt x="31" y="135"/>
                  </a:lnTo>
                  <a:lnTo>
                    <a:pt x="32" y="135"/>
                  </a:lnTo>
                  <a:lnTo>
                    <a:pt x="29" y="132"/>
                  </a:lnTo>
                  <a:lnTo>
                    <a:pt x="26" y="130"/>
                  </a:lnTo>
                  <a:lnTo>
                    <a:pt x="24" y="128"/>
                  </a:lnTo>
                  <a:lnTo>
                    <a:pt x="21" y="124"/>
                  </a:lnTo>
                  <a:lnTo>
                    <a:pt x="19" y="122"/>
                  </a:lnTo>
                  <a:lnTo>
                    <a:pt x="18" y="119"/>
                  </a:lnTo>
                  <a:lnTo>
                    <a:pt x="16" y="117"/>
                  </a:lnTo>
                  <a:lnTo>
                    <a:pt x="16" y="115"/>
                  </a:lnTo>
                </a:path>
              </a:pathLst>
            </a:custGeom>
            <a:solidFill>
              <a:srgbClr val="008080"/>
            </a:solidFill>
            <a:ln w="9525" cap="rnd">
              <a:noFill/>
              <a:round/>
              <a:headEnd/>
              <a:tailEnd/>
            </a:ln>
          </p:spPr>
          <p:txBody>
            <a:bodyPr/>
            <a:lstStyle/>
            <a:p>
              <a:endParaRPr lang="ar-SA"/>
            </a:p>
          </p:txBody>
        </p:sp>
        <p:sp>
          <p:nvSpPr>
            <p:cNvPr id="39194" name="Freeform 99"/>
            <p:cNvSpPr>
              <a:spLocks/>
            </p:cNvSpPr>
            <p:nvPr/>
          </p:nvSpPr>
          <p:spPr bwMode="auto">
            <a:xfrm>
              <a:off x="667" y="1314"/>
              <a:ext cx="447" cy="403"/>
            </a:xfrm>
            <a:custGeom>
              <a:avLst/>
              <a:gdLst>
                <a:gd name="T0" fmla="*/ 0 w 447"/>
                <a:gd name="T1" fmla="*/ 402 h 403"/>
                <a:gd name="T2" fmla="*/ 0 w 447"/>
                <a:gd name="T3" fmla="*/ 106 h 403"/>
                <a:gd name="T4" fmla="*/ 446 w 447"/>
                <a:gd name="T5" fmla="*/ 0 h 403"/>
                <a:gd name="T6" fmla="*/ 446 w 447"/>
                <a:gd name="T7" fmla="*/ 303 h 403"/>
                <a:gd name="T8" fmla="*/ 0 w 447"/>
                <a:gd name="T9" fmla="*/ 402 h 403"/>
                <a:gd name="T10" fmla="*/ 0 60000 65536"/>
                <a:gd name="T11" fmla="*/ 0 60000 65536"/>
                <a:gd name="T12" fmla="*/ 0 60000 65536"/>
                <a:gd name="T13" fmla="*/ 0 60000 65536"/>
                <a:gd name="T14" fmla="*/ 0 60000 65536"/>
                <a:gd name="T15" fmla="*/ 0 w 447"/>
                <a:gd name="T16" fmla="*/ 0 h 403"/>
                <a:gd name="T17" fmla="*/ 447 w 447"/>
                <a:gd name="T18" fmla="*/ 403 h 403"/>
              </a:gdLst>
              <a:ahLst/>
              <a:cxnLst>
                <a:cxn ang="T10">
                  <a:pos x="T0" y="T1"/>
                </a:cxn>
                <a:cxn ang="T11">
                  <a:pos x="T2" y="T3"/>
                </a:cxn>
                <a:cxn ang="T12">
                  <a:pos x="T4" y="T5"/>
                </a:cxn>
                <a:cxn ang="T13">
                  <a:pos x="T6" y="T7"/>
                </a:cxn>
                <a:cxn ang="T14">
                  <a:pos x="T8" y="T9"/>
                </a:cxn>
              </a:cxnLst>
              <a:rect l="T15" t="T16" r="T17" b="T18"/>
              <a:pathLst>
                <a:path w="447" h="403">
                  <a:moveTo>
                    <a:pt x="0" y="402"/>
                  </a:moveTo>
                  <a:lnTo>
                    <a:pt x="0" y="106"/>
                  </a:lnTo>
                  <a:lnTo>
                    <a:pt x="446" y="0"/>
                  </a:lnTo>
                  <a:lnTo>
                    <a:pt x="446" y="303"/>
                  </a:lnTo>
                  <a:lnTo>
                    <a:pt x="0" y="402"/>
                  </a:lnTo>
                </a:path>
              </a:pathLst>
            </a:custGeom>
            <a:solidFill>
              <a:srgbClr val="4C4C4C"/>
            </a:solidFill>
            <a:ln w="9525" cap="rnd">
              <a:noFill/>
              <a:round/>
              <a:headEnd/>
              <a:tailEnd/>
            </a:ln>
          </p:spPr>
          <p:txBody>
            <a:bodyPr/>
            <a:lstStyle/>
            <a:p>
              <a:endParaRPr lang="ar-SA"/>
            </a:p>
          </p:txBody>
        </p:sp>
        <p:sp>
          <p:nvSpPr>
            <p:cNvPr id="39195" name="Freeform 100"/>
            <p:cNvSpPr>
              <a:spLocks/>
            </p:cNvSpPr>
            <p:nvPr/>
          </p:nvSpPr>
          <p:spPr bwMode="auto">
            <a:xfrm>
              <a:off x="626" y="1430"/>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96" name="Freeform 101"/>
            <p:cNvSpPr>
              <a:spLocks/>
            </p:cNvSpPr>
            <p:nvPr/>
          </p:nvSpPr>
          <p:spPr bwMode="auto">
            <a:xfrm>
              <a:off x="538" y="1404"/>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97" name="Freeform 102"/>
            <p:cNvSpPr>
              <a:spLocks/>
            </p:cNvSpPr>
            <p:nvPr/>
          </p:nvSpPr>
          <p:spPr bwMode="auto">
            <a:xfrm>
              <a:off x="575" y="1345"/>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198" name="Freeform 103"/>
            <p:cNvSpPr>
              <a:spLocks/>
            </p:cNvSpPr>
            <p:nvPr/>
          </p:nvSpPr>
          <p:spPr bwMode="auto">
            <a:xfrm>
              <a:off x="576" y="1430"/>
              <a:ext cx="69" cy="68"/>
            </a:xfrm>
            <a:custGeom>
              <a:avLst/>
              <a:gdLst>
                <a:gd name="T0" fmla="*/ 10 w 69"/>
                <a:gd name="T1" fmla="*/ 0 h 68"/>
                <a:gd name="T2" fmla="*/ 68 w 69"/>
                <a:gd name="T3" fmla="*/ 59 h 68"/>
                <a:gd name="T4" fmla="*/ 68 w 69"/>
                <a:gd name="T5" fmla="*/ 67 h 68"/>
                <a:gd name="T6" fmla="*/ 0 w 69"/>
                <a:gd name="T7" fmla="*/ 13 h 68"/>
                <a:gd name="T8" fmla="*/ 10 w 69"/>
                <a:gd name="T9" fmla="*/ 0 h 68"/>
                <a:gd name="T10" fmla="*/ 0 60000 65536"/>
                <a:gd name="T11" fmla="*/ 0 60000 65536"/>
                <a:gd name="T12" fmla="*/ 0 60000 65536"/>
                <a:gd name="T13" fmla="*/ 0 60000 65536"/>
                <a:gd name="T14" fmla="*/ 0 60000 65536"/>
                <a:gd name="T15" fmla="*/ 0 w 69"/>
                <a:gd name="T16" fmla="*/ 0 h 68"/>
                <a:gd name="T17" fmla="*/ 69 w 69"/>
                <a:gd name="T18" fmla="*/ 68 h 68"/>
              </a:gdLst>
              <a:ahLst/>
              <a:cxnLst>
                <a:cxn ang="T10">
                  <a:pos x="T0" y="T1"/>
                </a:cxn>
                <a:cxn ang="T11">
                  <a:pos x="T2" y="T3"/>
                </a:cxn>
                <a:cxn ang="T12">
                  <a:pos x="T4" y="T5"/>
                </a:cxn>
                <a:cxn ang="T13">
                  <a:pos x="T6" y="T7"/>
                </a:cxn>
                <a:cxn ang="T14">
                  <a:pos x="T8" y="T9"/>
                </a:cxn>
              </a:cxnLst>
              <a:rect l="T15" t="T16" r="T17" b="T18"/>
              <a:pathLst>
                <a:path w="69" h="68">
                  <a:moveTo>
                    <a:pt x="10" y="0"/>
                  </a:moveTo>
                  <a:lnTo>
                    <a:pt x="68" y="59"/>
                  </a:lnTo>
                  <a:lnTo>
                    <a:pt x="68" y="67"/>
                  </a:lnTo>
                  <a:lnTo>
                    <a:pt x="0" y="13"/>
                  </a:lnTo>
                  <a:lnTo>
                    <a:pt x="10" y="0"/>
                  </a:lnTo>
                </a:path>
              </a:pathLst>
            </a:custGeom>
            <a:solidFill>
              <a:srgbClr val="000000"/>
            </a:solidFill>
            <a:ln w="9525" cap="rnd">
              <a:noFill/>
              <a:round/>
              <a:headEnd/>
              <a:tailEnd/>
            </a:ln>
          </p:spPr>
          <p:txBody>
            <a:bodyPr/>
            <a:lstStyle/>
            <a:p>
              <a:endParaRPr lang="ar-SA"/>
            </a:p>
          </p:txBody>
        </p:sp>
        <p:sp>
          <p:nvSpPr>
            <p:cNvPr id="39199" name="Freeform 104"/>
            <p:cNvSpPr>
              <a:spLocks/>
            </p:cNvSpPr>
            <p:nvPr/>
          </p:nvSpPr>
          <p:spPr bwMode="auto">
            <a:xfrm>
              <a:off x="539" y="1435"/>
              <a:ext cx="47" cy="65"/>
            </a:xfrm>
            <a:custGeom>
              <a:avLst/>
              <a:gdLst>
                <a:gd name="T0" fmla="*/ 36 w 47"/>
                <a:gd name="T1" fmla="*/ 0 h 65"/>
                <a:gd name="T2" fmla="*/ 0 w 47"/>
                <a:gd name="T3" fmla="*/ 51 h 65"/>
                <a:gd name="T4" fmla="*/ 0 w 47"/>
                <a:gd name="T5" fmla="*/ 64 h 65"/>
                <a:gd name="T6" fmla="*/ 46 w 47"/>
                <a:gd name="T7" fmla="*/ 13 h 65"/>
                <a:gd name="T8" fmla="*/ 36 w 47"/>
                <a:gd name="T9" fmla="*/ 0 h 65"/>
                <a:gd name="T10" fmla="*/ 0 60000 65536"/>
                <a:gd name="T11" fmla="*/ 0 60000 65536"/>
                <a:gd name="T12" fmla="*/ 0 60000 65536"/>
                <a:gd name="T13" fmla="*/ 0 60000 65536"/>
                <a:gd name="T14" fmla="*/ 0 60000 65536"/>
                <a:gd name="T15" fmla="*/ 0 w 47"/>
                <a:gd name="T16" fmla="*/ 0 h 65"/>
                <a:gd name="T17" fmla="*/ 47 w 47"/>
                <a:gd name="T18" fmla="*/ 65 h 65"/>
              </a:gdLst>
              <a:ahLst/>
              <a:cxnLst>
                <a:cxn ang="T10">
                  <a:pos x="T0" y="T1"/>
                </a:cxn>
                <a:cxn ang="T11">
                  <a:pos x="T2" y="T3"/>
                </a:cxn>
                <a:cxn ang="T12">
                  <a:pos x="T4" y="T5"/>
                </a:cxn>
                <a:cxn ang="T13">
                  <a:pos x="T6" y="T7"/>
                </a:cxn>
                <a:cxn ang="T14">
                  <a:pos x="T8" y="T9"/>
                </a:cxn>
              </a:cxnLst>
              <a:rect l="T15" t="T16" r="T17" b="T18"/>
              <a:pathLst>
                <a:path w="47" h="65">
                  <a:moveTo>
                    <a:pt x="36" y="0"/>
                  </a:moveTo>
                  <a:lnTo>
                    <a:pt x="0" y="51"/>
                  </a:lnTo>
                  <a:lnTo>
                    <a:pt x="0" y="64"/>
                  </a:lnTo>
                  <a:lnTo>
                    <a:pt x="46" y="13"/>
                  </a:lnTo>
                  <a:lnTo>
                    <a:pt x="36" y="0"/>
                  </a:lnTo>
                </a:path>
              </a:pathLst>
            </a:custGeom>
            <a:solidFill>
              <a:srgbClr val="000000"/>
            </a:solidFill>
            <a:ln w="9525" cap="rnd">
              <a:noFill/>
              <a:round/>
              <a:headEnd/>
              <a:tailEnd/>
            </a:ln>
          </p:spPr>
          <p:txBody>
            <a:bodyPr/>
            <a:lstStyle/>
            <a:p>
              <a:endParaRPr lang="ar-SA"/>
            </a:p>
          </p:txBody>
        </p:sp>
        <p:sp>
          <p:nvSpPr>
            <p:cNvPr id="39200" name="Freeform 105"/>
            <p:cNvSpPr>
              <a:spLocks/>
            </p:cNvSpPr>
            <p:nvPr/>
          </p:nvSpPr>
          <p:spPr bwMode="auto">
            <a:xfrm>
              <a:off x="504" y="1431"/>
              <a:ext cx="74" cy="17"/>
            </a:xfrm>
            <a:custGeom>
              <a:avLst/>
              <a:gdLst>
                <a:gd name="T0" fmla="*/ 67 w 74"/>
                <a:gd name="T1" fmla="*/ 2 h 17"/>
                <a:gd name="T2" fmla="*/ 0 w 74"/>
                <a:gd name="T3" fmla="*/ 0 h 17"/>
                <a:gd name="T4" fmla="*/ 0 w 74"/>
                <a:gd name="T5" fmla="*/ 5 h 17"/>
                <a:gd name="T6" fmla="*/ 73 w 74"/>
                <a:gd name="T7" fmla="*/ 16 h 17"/>
                <a:gd name="T8" fmla="*/ 67 w 74"/>
                <a:gd name="T9" fmla="*/ 2 h 17"/>
                <a:gd name="T10" fmla="*/ 0 60000 65536"/>
                <a:gd name="T11" fmla="*/ 0 60000 65536"/>
                <a:gd name="T12" fmla="*/ 0 60000 65536"/>
                <a:gd name="T13" fmla="*/ 0 60000 65536"/>
                <a:gd name="T14" fmla="*/ 0 60000 65536"/>
                <a:gd name="T15" fmla="*/ 0 w 74"/>
                <a:gd name="T16" fmla="*/ 0 h 17"/>
                <a:gd name="T17" fmla="*/ 74 w 74"/>
                <a:gd name="T18" fmla="*/ 17 h 17"/>
              </a:gdLst>
              <a:ahLst/>
              <a:cxnLst>
                <a:cxn ang="T10">
                  <a:pos x="T0" y="T1"/>
                </a:cxn>
                <a:cxn ang="T11">
                  <a:pos x="T2" y="T3"/>
                </a:cxn>
                <a:cxn ang="T12">
                  <a:pos x="T4" y="T5"/>
                </a:cxn>
                <a:cxn ang="T13">
                  <a:pos x="T6" y="T7"/>
                </a:cxn>
                <a:cxn ang="T14">
                  <a:pos x="T8" y="T9"/>
                </a:cxn>
              </a:cxnLst>
              <a:rect l="T15" t="T16" r="T17" b="T18"/>
              <a:pathLst>
                <a:path w="74" h="17">
                  <a:moveTo>
                    <a:pt x="67" y="2"/>
                  </a:moveTo>
                  <a:lnTo>
                    <a:pt x="0" y="0"/>
                  </a:lnTo>
                  <a:lnTo>
                    <a:pt x="0" y="5"/>
                  </a:lnTo>
                  <a:lnTo>
                    <a:pt x="73" y="16"/>
                  </a:lnTo>
                  <a:lnTo>
                    <a:pt x="67" y="2"/>
                  </a:lnTo>
                </a:path>
              </a:pathLst>
            </a:custGeom>
            <a:solidFill>
              <a:srgbClr val="000000"/>
            </a:solidFill>
            <a:ln w="9525" cap="rnd">
              <a:noFill/>
              <a:round/>
              <a:headEnd/>
              <a:tailEnd/>
            </a:ln>
          </p:spPr>
          <p:txBody>
            <a:bodyPr/>
            <a:lstStyle/>
            <a:p>
              <a:endParaRPr lang="ar-SA"/>
            </a:p>
          </p:txBody>
        </p:sp>
        <p:sp>
          <p:nvSpPr>
            <p:cNvPr id="39201" name="Freeform 106"/>
            <p:cNvSpPr>
              <a:spLocks/>
            </p:cNvSpPr>
            <p:nvPr/>
          </p:nvSpPr>
          <p:spPr bwMode="auto">
            <a:xfrm>
              <a:off x="585" y="1426"/>
              <a:ext cx="55" cy="18"/>
            </a:xfrm>
            <a:custGeom>
              <a:avLst/>
              <a:gdLst>
                <a:gd name="T0" fmla="*/ 0 w 55"/>
                <a:gd name="T1" fmla="*/ 8 h 18"/>
                <a:gd name="T2" fmla="*/ 54 w 55"/>
                <a:gd name="T3" fmla="*/ 0 h 18"/>
                <a:gd name="T4" fmla="*/ 54 w 55"/>
                <a:gd name="T5" fmla="*/ 4 h 18"/>
                <a:gd name="T6" fmla="*/ 0 w 55"/>
                <a:gd name="T7" fmla="*/ 17 h 18"/>
                <a:gd name="T8" fmla="*/ 0 w 55"/>
                <a:gd name="T9" fmla="*/ 8 h 18"/>
                <a:gd name="T10" fmla="*/ 0 60000 65536"/>
                <a:gd name="T11" fmla="*/ 0 60000 65536"/>
                <a:gd name="T12" fmla="*/ 0 60000 65536"/>
                <a:gd name="T13" fmla="*/ 0 60000 65536"/>
                <a:gd name="T14" fmla="*/ 0 60000 65536"/>
                <a:gd name="T15" fmla="*/ 0 w 55"/>
                <a:gd name="T16" fmla="*/ 0 h 18"/>
                <a:gd name="T17" fmla="*/ 55 w 55"/>
                <a:gd name="T18" fmla="*/ 18 h 18"/>
              </a:gdLst>
              <a:ahLst/>
              <a:cxnLst>
                <a:cxn ang="T10">
                  <a:pos x="T0" y="T1"/>
                </a:cxn>
                <a:cxn ang="T11">
                  <a:pos x="T2" y="T3"/>
                </a:cxn>
                <a:cxn ang="T12">
                  <a:pos x="T4" y="T5"/>
                </a:cxn>
                <a:cxn ang="T13">
                  <a:pos x="T6" y="T7"/>
                </a:cxn>
                <a:cxn ang="T14">
                  <a:pos x="T8" y="T9"/>
                </a:cxn>
              </a:cxnLst>
              <a:rect l="T15" t="T16" r="T17" b="T18"/>
              <a:pathLst>
                <a:path w="55" h="18">
                  <a:moveTo>
                    <a:pt x="0" y="8"/>
                  </a:moveTo>
                  <a:lnTo>
                    <a:pt x="54" y="0"/>
                  </a:lnTo>
                  <a:lnTo>
                    <a:pt x="54" y="4"/>
                  </a:lnTo>
                  <a:lnTo>
                    <a:pt x="0" y="17"/>
                  </a:lnTo>
                  <a:lnTo>
                    <a:pt x="0" y="8"/>
                  </a:lnTo>
                </a:path>
              </a:pathLst>
            </a:custGeom>
            <a:solidFill>
              <a:srgbClr val="000000"/>
            </a:solidFill>
            <a:ln w="9525" cap="rnd">
              <a:noFill/>
              <a:round/>
              <a:headEnd/>
              <a:tailEnd/>
            </a:ln>
          </p:spPr>
          <p:txBody>
            <a:bodyPr/>
            <a:lstStyle/>
            <a:p>
              <a:endParaRPr lang="ar-SA"/>
            </a:p>
          </p:txBody>
        </p:sp>
        <p:sp>
          <p:nvSpPr>
            <p:cNvPr id="39202" name="Freeform 107"/>
            <p:cNvSpPr>
              <a:spLocks/>
            </p:cNvSpPr>
            <p:nvPr/>
          </p:nvSpPr>
          <p:spPr bwMode="auto">
            <a:xfrm>
              <a:off x="551" y="1398"/>
              <a:ext cx="29" cy="43"/>
            </a:xfrm>
            <a:custGeom>
              <a:avLst/>
              <a:gdLst>
                <a:gd name="T0" fmla="*/ 28 w 29"/>
                <a:gd name="T1" fmla="*/ 32 h 43"/>
                <a:gd name="T2" fmla="*/ 0 w 29"/>
                <a:gd name="T3" fmla="*/ 0 h 43"/>
                <a:gd name="T4" fmla="*/ 0 w 29"/>
                <a:gd name="T5" fmla="*/ 5 h 43"/>
                <a:gd name="T6" fmla="*/ 23 w 29"/>
                <a:gd name="T7" fmla="*/ 42 h 43"/>
                <a:gd name="T8" fmla="*/ 28 w 29"/>
                <a:gd name="T9" fmla="*/ 32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28" y="32"/>
                  </a:moveTo>
                  <a:lnTo>
                    <a:pt x="0" y="0"/>
                  </a:lnTo>
                  <a:lnTo>
                    <a:pt x="0" y="5"/>
                  </a:lnTo>
                  <a:lnTo>
                    <a:pt x="23" y="42"/>
                  </a:lnTo>
                  <a:lnTo>
                    <a:pt x="28" y="32"/>
                  </a:lnTo>
                </a:path>
              </a:pathLst>
            </a:custGeom>
            <a:solidFill>
              <a:srgbClr val="000000"/>
            </a:solidFill>
            <a:ln w="9525" cap="rnd">
              <a:noFill/>
              <a:round/>
              <a:headEnd/>
              <a:tailEnd/>
            </a:ln>
          </p:spPr>
          <p:txBody>
            <a:bodyPr/>
            <a:lstStyle/>
            <a:p>
              <a:endParaRPr lang="ar-SA"/>
            </a:p>
          </p:txBody>
        </p:sp>
        <p:sp>
          <p:nvSpPr>
            <p:cNvPr id="39203" name="Freeform 108"/>
            <p:cNvSpPr>
              <a:spLocks/>
            </p:cNvSpPr>
            <p:nvPr/>
          </p:nvSpPr>
          <p:spPr bwMode="auto">
            <a:xfrm>
              <a:off x="528" y="1494"/>
              <a:ext cx="29" cy="29"/>
            </a:xfrm>
            <a:custGeom>
              <a:avLst/>
              <a:gdLst>
                <a:gd name="T0" fmla="*/ 13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1 h 29"/>
                <a:gd name="T14" fmla="*/ 28 w 29"/>
                <a:gd name="T15" fmla="*/ 18 h 29"/>
                <a:gd name="T16" fmla="*/ 28 w 29"/>
                <a:gd name="T17" fmla="*/ 16 h 29"/>
                <a:gd name="T18" fmla="*/ 28 w 29"/>
                <a:gd name="T19" fmla="*/ 13 h 29"/>
                <a:gd name="T20" fmla="*/ 27 w 29"/>
                <a:gd name="T21" fmla="*/ 11 h 29"/>
                <a:gd name="T22" fmla="*/ 25 w 29"/>
                <a:gd name="T23" fmla="*/ 7 h 29"/>
                <a:gd name="T24" fmla="*/ 23 w 29"/>
                <a:gd name="T25" fmla="*/ 5 h 29"/>
                <a:gd name="T26" fmla="*/ 22 w 29"/>
                <a:gd name="T27" fmla="*/ 3 h 29"/>
                <a:gd name="T28" fmla="*/ 19 w 29"/>
                <a:gd name="T29" fmla="*/ 1 h 29"/>
                <a:gd name="T30" fmla="*/ 16 w 29"/>
                <a:gd name="T31" fmla="*/ 0 h 29"/>
                <a:gd name="T32" fmla="*/ 13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3 h 29"/>
                <a:gd name="T60" fmla="*/ 8 w 29"/>
                <a:gd name="T61" fmla="*/ 25 h 29"/>
                <a:gd name="T62" fmla="*/ 11 w 29"/>
                <a:gd name="T63" fmla="*/ 27 h 29"/>
                <a:gd name="T64" fmla="*/ 13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3" y="28"/>
                  </a:moveTo>
                  <a:lnTo>
                    <a:pt x="16" y="28"/>
                  </a:lnTo>
                  <a:lnTo>
                    <a:pt x="19" y="28"/>
                  </a:lnTo>
                  <a:lnTo>
                    <a:pt x="22" y="27"/>
                  </a:lnTo>
                  <a:lnTo>
                    <a:pt x="23" y="25"/>
                  </a:lnTo>
                  <a:lnTo>
                    <a:pt x="25" y="23"/>
                  </a:lnTo>
                  <a:lnTo>
                    <a:pt x="27" y="21"/>
                  </a:lnTo>
                  <a:lnTo>
                    <a:pt x="28" y="18"/>
                  </a:lnTo>
                  <a:lnTo>
                    <a:pt x="28" y="16"/>
                  </a:lnTo>
                  <a:lnTo>
                    <a:pt x="28" y="13"/>
                  </a:lnTo>
                  <a:lnTo>
                    <a:pt x="27" y="11"/>
                  </a:lnTo>
                  <a:lnTo>
                    <a:pt x="25" y="7"/>
                  </a:lnTo>
                  <a:lnTo>
                    <a:pt x="23" y="5"/>
                  </a:lnTo>
                  <a:lnTo>
                    <a:pt x="22" y="3"/>
                  </a:lnTo>
                  <a:lnTo>
                    <a:pt x="19" y="1"/>
                  </a:lnTo>
                  <a:lnTo>
                    <a:pt x="16" y="0"/>
                  </a:lnTo>
                  <a:lnTo>
                    <a:pt x="13"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3"/>
                  </a:lnTo>
                  <a:lnTo>
                    <a:pt x="8" y="25"/>
                  </a:lnTo>
                  <a:lnTo>
                    <a:pt x="11" y="27"/>
                  </a:lnTo>
                  <a:lnTo>
                    <a:pt x="13" y="28"/>
                  </a:lnTo>
                </a:path>
              </a:pathLst>
            </a:custGeom>
            <a:solidFill>
              <a:srgbClr val="4C4C4C"/>
            </a:solidFill>
            <a:ln w="9525" cap="rnd">
              <a:noFill/>
              <a:round/>
              <a:headEnd/>
              <a:tailEnd/>
            </a:ln>
          </p:spPr>
          <p:txBody>
            <a:bodyPr/>
            <a:lstStyle/>
            <a:p>
              <a:endParaRPr lang="ar-SA"/>
            </a:p>
          </p:txBody>
        </p:sp>
        <p:sp>
          <p:nvSpPr>
            <p:cNvPr id="39204" name="Freeform 109"/>
            <p:cNvSpPr>
              <a:spLocks/>
            </p:cNvSpPr>
            <p:nvPr/>
          </p:nvSpPr>
          <p:spPr bwMode="auto">
            <a:xfrm>
              <a:off x="489" y="1436"/>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3 h 29"/>
                <a:gd name="T28" fmla="*/ 19 w 29"/>
                <a:gd name="T29" fmla="*/ 1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3"/>
                  </a:lnTo>
                  <a:lnTo>
                    <a:pt x="19" y="1"/>
                  </a:lnTo>
                  <a:lnTo>
                    <a:pt x="16" y="0"/>
                  </a:lnTo>
                  <a:lnTo>
                    <a:pt x="14"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05" name="Freeform 110"/>
            <p:cNvSpPr>
              <a:spLocks/>
            </p:cNvSpPr>
            <p:nvPr/>
          </p:nvSpPr>
          <p:spPr bwMode="auto">
            <a:xfrm>
              <a:off x="631" y="1495"/>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4 h 29"/>
                <a:gd name="T28" fmla="*/ 19 w 29"/>
                <a:gd name="T29" fmla="*/ 2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6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4"/>
                  </a:lnTo>
                  <a:lnTo>
                    <a:pt x="19" y="2"/>
                  </a:lnTo>
                  <a:lnTo>
                    <a:pt x="16" y="0"/>
                  </a:lnTo>
                  <a:lnTo>
                    <a:pt x="14" y="0"/>
                  </a:lnTo>
                  <a:lnTo>
                    <a:pt x="11" y="0"/>
                  </a:lnTo>
                  <a:lnTo>
                    <a:pt x="8" y="0"/>
                  </a:lnTo>
                  <a:lnTo>
                    <a:pt x="5" y="0"/>
                  </a:lnTo>
                  <a:lnTo>
                    <a:pt x="4" y="2"/>
                  </a:lnTo>
                  <a:lnTo>
                    <a:pt x="2" y="4"/>
                  </a:lnTo>
                  <a:lnTo>
                    <a:pt x="0" y="6"/>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06" name="Freeform 111"/>
            <p:cNvSpPr>
              <a:spLocks/>
            </p:cNvSpPr>
            <p:nvPr/>
          </p:nvSpPr>
          <p:spPr bwMode="auto">
            <a:xfrm>
              <a:off x="626" y="1430"/>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07" name="Freeform 112"/>
            <p:cNvSpPr>
              <a:spLocks/>
            </p:cNvSpPr>
            <p:nvPr/>
          </p:nvSpPr>
          <p:spPr bwMode="auto">
            <a:xfrm>
              <a:off x="538" y="1404"/>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208" name="Freeform 113"/>
            <p:cNvSpPr>
              <a:spLocks/>
            </p:cNvSpPr>
            <p:nvPr/>
          </p:nvSpPr>
          <p:spPr bwMode="auto">
            <a:xfrm>
              <a:off x="575" y="1345"/>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209" name="Freeform 114"/>
            <p:cNvSpPr>
              <a:spLocks/>
            </p:cNvSpPr>
            <p:nvPr/>
          </p:nvSpPr>
          <p:spPr bwMode="auto">
            <a:xfrm>
              <a:off x="576" y="1430"/>
              <a:ext cx="69" cy="68"/>
            </a:xfrm>
            <a:custGeom>
              <a:avLst/>
              <a:gdLst>
                <a:gd name="T0" fmla="*/ 10 w 69"/>
                <a:gd name="T1" fmla="*/ 0 h 68"/>
                <a:gd name="T2" fmla="*/ 68 w 69"/>
                <a:gd name="T3" fmla="*/ 59 h 68"/>
                <a:gd name="T4" fmla="*/ 68 w 69"/>
                <a:gd name="T5" fmla="*/ 67 h 68"/>
                <a:gd name="T6" fmla="*/ 0 w 69"/>
                <a:gd name="T7" fmla="*/ 13 h 68"/>
                <a:gd name="T8" fmla="*/ 10 w 69"/>
                <a:gd name="T9" fmla="*/ 0 h 68"/>
                <a:gd name="T10" fmla="*/ 0 60000 65536"/>
                <a:gd name="T11" fmla="*/ 0 60000 65536"/>
                <a:gd name="T12" fmla="*/ 0 60000 65536"/>
                <a:gd name="T13" fmla="*/ 0 60000 65536"/>
                <a:gd name="T14" fmla="*/ 0 60000 65536"/>
                <a:gd name="T15" fmla="*/ 0 w 69"/>
                <a:gd name="T16" fmla="*/ 0 h 68"/>
                <a:gd name="T17" fmla="*/ 69 w 69"/>
                <a:gd name="T18" fmla="*/ 68 h 68"/>
              </a:gdLst>
              <a:ahLst/>
              <a:cxnLst>
                <a:cxn ang="T10">
                  <a:pos x="T0" y="T1"/>
                </a:cxn>
                <a:cxn ang="T11">
                  <a:pos x="T2" y="T3"/>
                </a:cxn>
                <a:cxn ang="T12">
                  <a:pos x="T4" y="T5"/>
                </a:cxn>
                <a:cxn ang="T13">
                  <a:pos x="T6" y="T7"/>
                </a:cxn>
                <a:cxn ang="T14">
                  <a:pos x="T8" y="T9"/>
                </a:cxn>
              </a:cxnLst>
              <a:rect l="T15" t="T16" r="T17" b="T18"/>
              <a:pathLst>
                <a:path w="69" h="68">
                  <a:moveTo>
                    <a:pt x="10" y="0"/>
                  </a:moveTo>
                  <a:lnTo>
                    <a:pt x="68" y="59"/>
                  </a:lnTo>
                  <a:lnTo>
                    <a:pt x="68" y="67"/>
                  </a:lnTo>
                  <a:lnTo>
                    <a:pt x="0" y="13"/>
                  </a:lnTo>
                  <a:lnTo>
                    <a:pt x="10" y="0"/>
                  </a:lnTo>
                </a:path>
              </a:pathLst>
            </a:custGeom>
            <a:solidFill>
              <a:srgbClr val="000000"/>
            </a:solidFill>
            <a:ln w="9525" cap="rnd">
              <a:noFill/>
              <a:round/>
              <a:headEnd/>
              <a:tailEnd/>
            </a:ln>
          </p:spPr>
          <p:txBody>
            <a:bodyPr/>
            <a:lstStyle/>
            <a:p>
              <a:endParaRPr lang="ar-SA"/>
            </a:p>
          </p:txBody>
        </p:sp>
        <p:sp>
          <p:nvSpPr>
            <p:cNvPr id="39210" name="Freeform 115"/>
            <p:cNvSpPr>
              <a:spLocks/>
            </p:cNvSpPr>
            <p:nvPr/>
          </p:nvSpPr>
          <p:spPr bwMode="auto">
            <a:xfrm>
              <a:off x="539" y="1435"/>
              <a:ext cx="47" cy="65"/>
            </a:xfrm>
            <a:custGeom>
              <a:avLst/>
              <a:gdLst>
                <a:gd name="T0" fmla="*/ 36 w 47"/>
                <a:gd name="T1" fmla="*/ 0 h 65"/>
                <a:gd name="T2" fmla="*/ 0 w 47"/>
                <a:gd name="T3" fmla="*/ 51 h 65"/>
                <a:gd name="T4" fmla="*/ 0 w 47"/>
                <a:gd name="T5" fmla="*/ 64 h 65"/>
                <a:gd name="T6" fmla="*/ 46 w 47"/>
                <a:gd name="T7" fmla="*/ 13 h 65"/>
                <a:gd name="T8" fmla="*/ 36 w 47"/>
                <a:gd name="T9" fmla="*/ 0 h 65"/>
                <a:gd name="T10" fmla="*/ 0 60000 65536"/>
                <a:gd name="T11" fmla="*/ 0 60000 65536"/>
                <a:gd name="T12" fmla="*/ 0 60000 65536"/>
                <a:gd name="T13" fmla="*/ 0 60000 65536"/>
                <a:gd name="T14" fmla="*/ 0 60000 65536"/>
                <a:gd name="T15" fmla="*/ 0 w 47"/>
                <a:gd name="T16" fmla="*/ 0 h 65"/>
                <a:gd name="T17" fmla="*/ 47 w 47"/>
                <a:gd name="T18" fmla="*/ 65 h 65"/>
              </a:gdLst>
              <a:ahLst/>
              <a:cxnLst>
                <a:cxn ang="T10">
                  <a:pos x="T0" y="T1"/>
                </a:cxn>
                <a:cxn ang="T11">
                  <a:pos x="T2" y="T3"/>
                </a:cxn>
                <a:cxn ang="T12">
                  <a:pos x="T4" y="T5"/>
                </a:cxn>
                <a:cxn ang="T13">
                  <a:pos x="T6" y="T7"/>
                </a:cxn>
                <a:cxn ang="T14">
                  <a:pos x="T8" y="T9"/>
                </a:cxn>
              </a:cxnLst>
              <a:rect l="T15" t="T16" r="T17" b="T18"/>
              <a:pathLst>
                <a:path w="47" h="65">
                  <a:moveTo>
                    <a:pt x="36" y="0"/>
                  </a:moveTo>
                  <a:lnTo>
                    <a:pt x="0" y="51"/>
                  </a:lnTo>
                  <a:lnTo>
                    <a:pt x="0" y="64"/>
                  </a:lnTo>
                  <a:lnTo>
                    <a:pt x="46" y="13"/>
                  </a:lnTo>
                  <a:lnTo>
                    <a:pt x="36" y="0"/>
                  </a:lnTo>
                </a:path>
              </a:pathLst>
            </a:custGeom>
            <a:solidFill>
              <a:srgbClr val="000000"/>
            </a:solidFill>
            <a:ln w="9525" cap="rnd">
              <a:noFill/>
              <a:round/>
              <a:headEnd/>
              <a:tailEnd/>
            </a:ln>
          </p:spPr>
          <p:txBody>
            <a:bodyPr/>
            <a:lstStyle/>
            <a:p>
              <a:endParaRPr lang="ar-SA"/>
            </a:p>
          </p:txBody>
        </p:sp>
        <p:sp>
          <p:nvSpPr>
            <p:cNvPr id="39211" name="Freeform 116"/>
            <p:cNvSpPr>
              <a:spLocks/>
            </p:cNvSpPr>
            <p:nvPr/>
          </p:nvSpPr>
          <p:spPr bwMode="auto">
            <a:xfrm>
              <a:off x="504" y="1431"/>
              <a:ext cx="74" cy="17"/>
            </a:xfrm>
            <a:custGeom>
              <a:avLst/>
              <a:gdLst>
                <a:gd name="T0" fmla="*/ 67 w 74"/>
                <a:gd name="T1" fmla="*/ 2 h 17"/>
                <a:gd name="T2" fmla="*/ 0 w 74"/>
                <a:gd name="T3" fmla="*/ 0 h 17"/>
                <a:gd name="T4" fmla="*/ 0 w 74"/>
                <a:gd name="T5" fmla="*/ 5 h 17"/>
                <a:gd name="T6" fmla="*/ 73 w 74"/>
                <a:gd name="T7" fmla="*/ 16 h 17"/>
                <a:gd name="T8" fmla="*/ 67 w 74"/>
                <a:gd name="T9" fmla="*/ 2 h 17"/>
                <a:gd name="T10" fmla="*/ 0 60000 65536"/>
                <a:gd name="T11" fmla="*/ 0 60000 65536"/>
                <a:gd name="T12" fmla="*/ 0 60000 65536"/>
                <a:gd name="T13" fmla="*/ 0 60000 65536"/>
                <a:gd name="T14" fmla="*/ 0 60000 65536"/>
                <a:gd name="T15" fmla="*/ 0 w 74"/>
                <a:gd name="T16" fmla="*/ 0 h 17"/>
                <a:gd name="T17" fmla="*/ 74 w 74"/>
                <a:gd name="T18" fmla="*/ 17 h 17"/>
              </a:gdLst>
              <a:ahLst/>
              <a:cxnLst>
                <a:cxn ang="T10">
                  <a:pos x="T0" y="T1"/>
                </a:cxn>
                <a:cxn ang="T11">
                  <a:pos x="T2" y="T3"/>
                </a:cxn>
                <a:cxn ang="T12">
                  <a:pos x="T4" y="T5"/>
                </a:cxn>
                <a:cxn ang="T13">
                  <a:pos x="T6" y="T7"/>
                </a:cxn>
                <a:cxn ang="T14">
                  <a:pos x="T8" y="T9"/>
                </a:cxn>
              </a:cxnLst>
              <a:rect l="T15" t="T16" r="T17" b="T18"/>
              <a:pathLst>
                <a:path w="74" h="17">
                  <a:moveTo>
                    <a:pt x="67" y="2"/>
                  </a:moveTo>
                  <a:lnTo>
                    <a:pt x="0" y="0"/>
                  </a:lnTo>
                  <a:lnTo>
                    <a:pt x="0" y="5"/>
                  </a:lnTo>
                  <a:lnTo>
                    <a:pt x="73" y="16"/>
                  </a:lnTo>
                  <a:lnTo>
                    <a:pt x="67" y="2"/>
                  </a:lnTo>
                </a:path>
              </a:pathLst>
            </a:custGeom>
            <a:solidFill>
              <a:srgbClr val="000000"/>
            </a:solidFill>
            <a:ln w="9525" cap="rnd">
              <a:noFill/>
              <a:round/>
              <a:headEnd/>
              <a:tailEnd/>
            </a:ln>
          </p:spPr>
          <p:txBody>
            <a:bodyPr/>
            <a:lstStyle/>
            <a:p>
              <a:endParaRPr lang="ar-SA"/>
            </a:p>
          </p:txBody>
        </p:sp>
        <p:sp>
          <p:nvSpPr>
            <p:cNvPr id="39212" name="Freeform 117"/>
            <p:cNvSpPr>
              <a:spLocks/>
            </p:cNvSpPr>
            <p:nvPr/>
          </p:nvSpPr>
          <p:spPr bwMode="auto">
            <a:xfrm>
              <a:off x="585" y="1426"/>
              <a:ext cx="55" cy="18"/>
            </a:xfrm>
            <a:custGeom>
              <a:avLst/>
              <a:gdLst>
                <a:gd name="T0" fmla="*/ 0 w 55"/>
                <a:gd name="T1" fmla="*/ 8 h 18"/>
                <a:gd name="T2" fmla="*/ 54 w 55"/>
                <a:gd name="T3" fmla="*/ 0 h 18"/>
                <a:gd name="T4" fmla="*/ 54 w 55"/>
                <a:gd name="T5" fmla="*/ 4 h 18"/>
                <a:gd name="T6" fmla="*/ 0 w 55"/>
                <a:gd name="T7" fmla="*/ 17 h 18"/>
                <a:gd name="T8" fmla="*/ 0 w 55"/>
                <a:gd name="T9" fmla="*/ 8 h 18"/>
                <a:gd name="T10" fmla="*/ 0 60000 65536"/>
                <a:gd name="T11" fmla="*/ 0 60000 65536"/>
                <a:gd name="T12" fmla="*/ 0 60000 65536"/>
                <a:gd name="T13" fmla="*/ 0 60000 65536"/>
                <a:gd name="T14" fmla="*/ 0 60000 65536"/>
                <a:gd name="T15" fmla="*/ 0 w 55"/>
                <a:gd name="T16" fmla="*/ 0 h 18"/>
                <a:gd name="T17" fmla="*/ 55 w 55"/>
                <a:gd name="T18" fmla="*/ 18 h 18"/>
              </a:gdLst>
              <a:ahLst/>
              <a:cxnLst>
                <a:cxn ang="T10">
                  <a:pos x="T0" y="T1"/>
                </a:cxn>
                <a:cxn ang="T11">
                  <a:pos x="T2" y="T3"/>
                </a:cxn>
                <a:cxn ang="T12">
                  <a:pos x="T4" y="T5"/>
                </a:cxn>
                <a:cxn ang="T13">
                  <a:pos x="T6" y="T7"/>
                </a:cxn>
                <a:cxn ang="T14">
                  <a:pos x="T8" y="T9"/>
                </a:cxn>
              </a:cxnLst>
              <a:rect l="T15" t="T16" r="T17" b="T18"/>
              <a:pathLst>
                <a:path w="55" h="18">
                  <a:moveTo>
                    <a:pt x="0" y="8"/>
                  </a:moveTo>
                  <a:lnTo>
                    <a:pt x="54" y="0"/>
                  </a:lnTo>
                  <a:lnTo>
                    <a:pt x="54" y="4"/>
                  </a:lnTo>
                  <a:lnTo>
                    <a:pt x="0" y="17"/>
                  </a:lnTo>
                  <a:lnTo>
                    <a:pt x="0" y="8"/>
                  </a:lnTo>
                </a:path>
              </a:pathLst>
            </a:custGeom>
            <a:solidFill>
              <a:srgbClr val="000000"/>
            </a:solidFill>
            <a:ln w="9525" cap="rnd">
              <a:noFill/>
              <a:round/>
              <a:headEnd/>
              <a:tailEnd/>
            </a:ln>
          </p:spPr>
          <p:txBody>
            <a:bodyPr/>
            <a:lstStyle/>
            <a:p>
              <a:endParaRPr lang="ar-SA"/>
            </a:p>
          </p:txBody>
        </p:sp>
        <p:sp>
          <p:nvSpPr>
            <p:cNvPr id="39213" name="Freeform 118"/>
            <p:cNvSpPr>
              <a:spLocks/>
            </p:cNvSpPr>
            <p:nvPr/>
          </p:nvSpPr>
          <p:spPr bwMode="auto">
            <a:xfrm>
              <a:off x="551" y="1398"/>
              <a:ext cx="29" cy="43"/>
            </a:xfrm>
            <a:custGeom>
              <a:avLst/>
              <a:gdLst>
                <a:gd name="T0" fmla="*/ 28 w 29"/>
                <a:gd name="T1" fmla="*/ 32 h 43"/>
                <a:gd name="T2" fmla="*/ 0 w 29"/>
                <a:gd name="T3" fmla="*/ 0 h 43"/>
                <a:gd name="T4" fmla="*/ 0 w 29"/>
                <a:gd name="T5" fmla="*/ 5 h 43"/>
                <a:gd name="T6" fmla="*/ 23 w 29"/>
                <a:gd name="T7" fmla="*/ 42 h 43"/>
                <a:gd name="T8" fmla="*/ 28 w 29"/>
                <a:gd name="T9" fmla="*/ 32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28" y="32"/>
                  </a:moveTo>
                  <a:lnTo>
                    <a:pt x="0" y="0"/>
                  </a:lnTo>
                  <a:lnTo>
                    <a:pt x="0" y="5"/>
                  </a:lnTo>
                  <a:lnTo>
                    <a:pt x="23" y="42"/>
                  </a:lnTo>
                  <a:lnTo>
                    <a:pt x="28" y="32"/>
                  </a:lnTo>
                </a:path>
              </a:pathLst>
            </a:custGeom>
            <a:solidFill>
              <a:srgbClr val="000000"/>
            </a:solidFill>
            <a:ln w="9525" cap="rnd">
              <a:noFill/>
              <a:round/>
              <a:headEnd/>
              <a:tailEnd/>
            </a:ln>
          </p:spPr>
          <p:txBody>
            <a:bodyPr/>
            <a:lstStyle/>
            <a:p>
              <a:endParaRPr lang="ar-SA"/>
            </a:p>
          </p:txBody>
        </p:sp>
        <p:sp>
          <p:nvSpPr>
            <p:cNvPr id="39214" name="Freeform 119"/>
            <p:cNvSpPr>
              <a:spLocks/>
            </p:cNvSpPr>
            <p:nvPr/>
          </p:nvSpPr>
          <p:spPr bwMode="auto">
            <a:xfrm>
              <a:off x="528" y="1494"/>
              <a:ext cx="29" cy="29"/>
            </a:xfrm>
            <a:custGeom>
              <a:avLst/>
              <a:gdLst>
                <a:gd name="T0" fmla="*/ 13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1 h 29"/>
                <a:gd name="T14" fmla="*/ 28 w 29"/>
                <a:gd name="T15" fmla="*/ 18 h 29"/>
                <a:gd name="T16" fmla="*/ 28 w 29"/>
                <a:gd name="T17" fmla="*/ 16 h 29"/>
                <a:gd name="T18" fmla="*/ 28 w 29"/>
                <a:gd name="T19" fmla="*/ 13 h 29"/>
                <a:gd name="T20" fmla="*/ 27 w 29"/>
                <a:gd name="T21" fmla="*/ 11 h 29"/>
                <a:gd name="T22" fmla="*/ 25 w 29"/>
                <a:gd name="T23" fmla="*/ 7 h 29"/>
                <a:gd name="T24" fmla="*/ 23 w 29"/>
                <a:gd name="T25" fmla="*/ 5 h 29"/>
                <a:gd name="T26" fmla="*/ 22 w 29"/>
                <a:gd name="T27" fmla="*/ 3 h 29"/>
                <a:gd name="T28" fmla="*/ 19 w 29"/>
                <a:gd name="T29" fmla="*/ 1 h 29"/>
                <a:gd name="T30" fmla="*/ 16 w 29"/>
                <a:gd name="T31" fmla="*/ 0 h 29"/>
                <a:gd name="T32" fmla="*/ 13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3 h 29"/>
                <a:gd name="T60" fmla="*/ 8 w 29"/>
                <a:gd name="T61" fmla="*/ 25 h 29"/>
                <a:gd name="T62" fmla="*/ 11 w 29"/>
                <a:gd name="T63" fmla="*/ 27 h 29"/>
                <a:gd name="T64" fmla="*/ 13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3" y="28"/>
                  </a:moveTo>
                  <a:lnTo>
                    <a:pt x="16" y="28"/>
                  </a:lnTo>
                  <a:lnTo>
                    <a:pt x="19" y="28"/>
                  </a:lnTo>
                  <a:lnTo>
                    <a:pt x="22" y="27"/>
                  </a:lnTo>
                  <a:lnTo>
                    <a:pt x="23" y="25"/>
                  </a:lnTo>
                  <a:lnTo>
                    <a:pt x="25" y="23"/>
                  </a:lnTo>
                  <a:lnTo>
                    <a:pt x="27" y="21"/>
                  </a:lnTo>
                  <a:lnTo>
                    <a:pt x="28" y="18"/>
                  </a:lnTo>
                  <a:lnTo>
                    <a:pt x="28" y="16"/>
                  </a:lnTo>
                  <a:lnTo>
                    <a:pt x="28" y="13"/>
                  </a:lnTo>
                  <a:lnTo>
                    <a:pt x="27" y="11"/>
                  </a:lnTo>
                  <a:lnTo>
                    <a:pt x="25" y="7"/>
                  </a:lnTo>
                  <a:lnTo>
                    <a:pt x="23" y="5"/>
                  </a:lnTo>
                  <a:lnTo>
                    <a:pt x="22" y="3"/>
                  </a:lnTo>
                  <a:lnTo>
                    <a:pt x="19" y="1"/>
                  </a:lnTo>
                  <a:lnTo>
                    <a:pt x="16" y="0"/>
                  </a:lnTo>
                  <a:lnTo>
                    <a:pt x="13"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3"/>
                  </a:lnTo>
                  <a:lnTo>
                    <a:pt x="8" y="25"/>
                  </a:lnTo>
                  <a:lnTo>
                    <a:pt x="11" y="27"/>
                  </a:lnTo>
                  <a:lnTo>
                    <a:pt x="13" y="28"/>
                  </a:lnTo>
                </a:path>
              </a:pathLst>
            </a:custGeom>
            <a:solidFill>
              <a:srgbClr val="4C4C4C"/>
            </a:solidFill>
            <a:ln w="9525" cap="rnd">
              <a:noFill/>
              <a:round/>
              <a:headEnd/>
              <a:tailEnd/>
            </a:ln>
          </p:spPr>
          <p:txBody>
            <a:bodyPr/>
            <a:lstStyle/>
            <a:p>
              <a:endParaRPr lang="ar-SA"/>
            </a:p>
          </p:txBody>
        </p:sp>
        <p:sp>
          <p:nvSpPr>
            <p:cNvPr id="39215" name="Freeform 120"/>
            <p:cNvSpPr>
              <a:spLocks/>
            </p:cNvSpPr>
            <p:nvPr/>
          </p:nvSpPr>
          <p:spPr bwMode="auto">
            <a:xfrm>
              <a:off x="489" y="1436"/>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3 h 29"/>
                <a:gd name="T28" fmla="*/ 19 w 29"/>
                <a:gd name="T29" fmla="*/ 1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3"/>
                  </a:lnTo>
                  <a:lnTo>
                    <a:pt x="19" y="1"/>
                  </a:lnTo>
                  <a:lnTo>
                    <a:pt x="16" y="0"/>
                  </a:lnTo>
                  <a:lnTo>
                    <a:pt x="14"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16" name="Freeform 121"/>
            <p:cNvSpPr>
              <a:spLocks/>
            </p:cNvSpPr>
            <p:nvPr/>
          </p:nvSpPr>
          <p:spPr bwMode="auto">
            <a:xfrm>
              <a:off x="631" y="1495"/>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4 h 29"/>
                <a:gd name="T28" fmla="*/ 19 w 29"/>
                <a:gd name="T29" fmla="*/ 2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6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4"/>
                  </a:lnTo>
                  <a:lnTo>
                    <a:pt x="19" y="2"/>
                  </a:lnTo>
                  <a:lnTo>
                    <a:pt x="16" y="0"/>
                  </a:lnTo>
                  <a:lnTo>
                    <a:pt x="14" y="0"/>
                  </a:lnTo>
                  <a:lnTo>
                    <a:pt x="11" y="0"/>
                  </a:lnTo>
                  <a:lnTo>
                    <a:pt x="8" y="0"/>
                  </a:lnTo>
                  <a:lnTo>
                    <a:pt x="5" y="0"/>
                  </a:lnTo>
                  <a:lnTo>
                    <a:pt x="4" y="2"/>
                  </a:lnTo>
                  <a:lnTo>
                    <a:pt x="2" y="4"/>
                  </a:lnTo>
                  <a:lnTo>
                    <a:pt x="0" y="6"/>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217" name="Freeform 122"/>
            <p:cNvSpPr>
              <a:spLocks/>
            </p:cNvSpPr>
            <p:nvPr/>
          </p:nvSpPr>
          <p:spPr bwMode="auto">
            <a:xfrm>
              <a:off x="501" y="1247"/>
              <a:ext cx="52" cy="95"/>
            </a:xfrm>
            <a:custGeom>
              <a:avLst/>
              <a:gdLst>
                <a:gd name="T0" fmla="*/ 9 w 52"/>
                <a:gd name="T1" fmla="*/ 0 h 95"/>
                <a:gd name="T2" fmla="*/ 8 w 52"/>
                <a:gd name="T3" fmla="*/ 0 h 95"/>
                <a:gd name="T4" fmla="*/ 7 w 52"/>
                <a:gd name="T5" fmla="*/ 3 h 95"/>
                <a:gd name="T6" fmla="*/ 6 w 52"/>
                <a:gd name="T7" fmla="*/ 7 h 95"/>
                <a:gd name="T8" fmla="*/ 5 w 52"/>
                <a:gd name="T9" fmla="*/ 12 h 95"/>
                <a:gd name="T10" fmla="*/ 3 w 52"/>
                <a:gd name="T11" fmla="*/ 18 h 95"/>
                <a:gd name="T12" fmla="*/ 1 w 52"/>
                <a:gd name="T13" fmla="*/ 25 h 95"/>
                <a:gd name="T14" fmla="*/ 0 w 52"/>
                <a:gd name="T15" fmla="*/ 33 h 95"/>
                <a:gd name="T16" fmla="*/ 0 w 52"/>
                <a:gd name="T17" fmla="*/ 39 h 95"/>
                <a:gd name="T18" fmla="*/ 0 w 52"/>
                <a:gd name="T19" fmla="*/ 47 h 95"/>
                <a:gd name="T20" fmla="*/ 1 w 52"/>
                <a:gd name="T21" fmla="*/ 54 h 95"/>
                <a:gd name="T22" fmla="*/ 5 w 52"/>
                <a:gd name="T23" fmla="*/ 60 h 95"/>
                <a:gd name="T24" fmla="*/ 9 w 52"/>
                <a:gd name="T25" fmla="*/ 67 h 95"/>
                <a:gd name="T26" fmla="*/ 13 w 52"/>
                <a:gd name="T27" fmla="*/ 73 h 95"/>
                <a:gd name="T28" fmla="*/ 17 w 52"/>
                <a:gd name="T29" fmla="*/ 78 h 95"/>
                <a:gd name="T30" fmla="*/ 20 w 52"/>
                <a:gd name="T31" fmla="*/ 83 h 95"/>
                <a:gd name="T32" fmla="*/ 22 w 52"/>
                <a:gd name="T33" fmla="*/ 88 h 95"/>
                <a:gd name="T34" fmla="*/ 24 w 52"/>
                <a:gd name="T35" fmla="*/ 91 h 95"/>
                <a:gd name="T36" fmla="*/ 28 w 52"/>
                <a:gd name="T37" fmla="*/ 93 h 95"/>
                <a:gd name="T38" fmla="*/ 33 w 52"/>
                <a:gd name="T39" fmla="*/ 94 h 95"/>
                <a:gd name="T40" fmla="*/ 38 w 52"/>
                <a:gd name="T41" fmla="*/ 94 h 95"/>
                <a:gd name="T42" fmla="*/ 43 w 52"/>
                <a:gd name="T43" fmla="*/ 93 h 95"/>
                <a:gd name="T44" fmla="*/ 46 w 52"/>
                <a:gd name="T45" fmla="*/ 92 h 95"/>
                <a:gd name="T46" fmla="*/ 50 w 52"/>
                <a:gd name="T47" fmla="*/ 91 h 95"/>
                <a:gd name="T48" fmla="*/ 51 w 52"/>
                <a:gd name="T49" fmla="*/ 90 h 95"/>
                <a:gd name="T50" fmla="*/ 50 w 52"/>
                <a:gd name="T51" fmla="*/ 90 h 95"/>
                <a:gd name="T52" fmla="*/ 48 w 52"/>
                <a:gd name="T53" fmla="*/ 90 h 95"/>
                <a:gd name="T54" fmla="*/ 46 w 52"/>
                <a:gd name="T55" fmla="*/ 90 h 95"/>
                <a:gd name="T56" fmla="*/ 44 w 52"/>
                <a:gd name="T57" fmla="*/ 89 h 95"/>
                <a:gd name="T58" fmla="*/ 40 w 52"/>
                <a:gd name="T59" fmla="*/ 88 h 95"/>
                <a:gd name="T60" fmla="*/ 38 w 52"/>
                <a:gd name="T61" fmla="*/ 87 h 95"/>
                <a:gd name="T62" fmla="*/ 35 w 52"/>
                <a:gd name="T63" fmla="*/ 84 h 95"/>
                <a:gd name="T64" fmla="*/ 34 w 52"/>
                <a:gd name="T65" fmla="*/ 82 h 95"/>
                <a:gd name="T66" fmla="*/ 30 w 52"/>
                <a:gd name="T67" fmla="*/ 77 h 95"/>
                <a:gd name="T68" fmla="*/ 27 w 52"/>
                <a:gd name="T69" fmla="*/ 73 h 95"/>
                <a:gd name="T70" fmla="*/ 22 w 52"/>
                <a:gd name="T71" fmla="*/ 67 h 95"/>
                <a:gd name="T72" fmla="*/ 17 w 52"/>
                <a:gd name="T73" fmla="*/ 60 h 95"/>
                <a:gd name="T74" fmla="*/ 11 w 52"/>
                <a:gd name="T75" fmla="*/ 53 h 95"/>
                <a:gd name="T76" fmla="*/ 8 w 52"/>
                <a:gd name="T77" fmla="*/ 45 h 95"/>
                <a:gd name="T78" fmla="*/ 5 w 52"/>
                <a:gd name="T79" fmla="*/ 36 h 95"/>
                <a:gd name="T80" fmla="*/ 6 w 52"/>
                <a:gd name="T81" fmla="*/ 27 h 95"/>
                <a:gd name="T82" fmla="*/ 8 w 52"/>
                <a:gd name="T83" fmla="*/ 22 h 95"/>
                <a:gd name="T84" fmla="*/ 10 w 52"/>
                <a:gd name="T85" fmla="*/ 16 h 95"/>
                <a:gd name="T86" fmla="*/ 11 w 52"/>
                <a:gd name="T87" fmla="*/ 13 h 95"/>
                <a:gd name="T88" fmla="*/ 12 w 52"/>
                <a:gd name="T89" fmla="*/ 10 h 95"/>
                <a:gd name="T90" fmla="*/ 13 w 52"/>
                <a:gd name="T91" fmla="*/ 7 h 95"/>
                <a:gd name="T92" fmla="*/ 14 w 52"/>
                <a:gd name="T93" fmla="*/ 5 h 95"/>
                <a:gd name="T94" fmla="*/ 14 w 52"/>
                <a:gd name="T95" fmla="*/ 4 h 95"/>
                <a:gd name="T96" fmla="*/ 15 w 52"/>
                <a:gd name="T97" fmla="*/ 4 h 95"/>
                <a:gd name="T98" fmla="*/ 9 w 52"/>
                <a:gd name="T99" fmla="*/ 0 h 9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5"/>
                <a:gd name="T152" fmla="*/ 52 w 52"/>
                <a:gd name="T153" fmla="*/ 95 h 9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5">
                  <a:moveTo>
                    <a:pt x="9" y="0"/>
                  </a:moveTo>
                  <a:lnTo>
                    <a:pt x="8" y="0"/>
                  </a:lnTo>
                  <a:lnTo>
                    <a:pt x="7" y="3"/>
                  </a:lnTo>
                  <a:lnTo>
                    <a:pt x="6" y="7"/>
                  </a:lnTo>
                  <a:lnTo>
                    <a:pt x="5" y="12"/>
                  </a:lnTo>
                  <a:lnTo>
                    <a:pt x="3" y="18"/>
                  </a:lnTo>
                  <a:lnTo>
                    <a:pt x="1" y="25"/>
                  </a:lnTo>
                  <a:lnTo>
                    <a:pt x="0" y="33"/>
                  </a:lnTo>
                  <a:lnTo>
                    <a:pt x="0" y="39"/>
                  </a:lnTo>
                  <a:lnTo>
                    <a:pt x="0" y="47"/>
                  </a:lnTo>
                  <a:lnTo>
                    <a:pt x="1" y="54"/>
                  </a:lnTo>
                  <a:lnTo>
                    <a:pt x="5" y="60"/>
                  </a:lnTo>
                  <a:lnTo>
                    <a:pt x="9" y="67"/>
                  </a:lnTo>
                  <a:lnTo>
                    <a:pt x="13" y="73"/>
                  </a:lnTo>
                  <a:lnTo>
                    <a:pt x="17" y="78"/>
                  </a:lnTo>
                  <a:lnTo>
                    <a:pt x="20" y="83"/>
                  </a:lnTo>
                  <a:lnTo>
                    <a:pt x="22" y="88"/>
                  </a:lnTo>
                  <a:lnTo>
                    <a:pt x="24" y="91"/>
                  </a:lnTo>
                  <a:lnTo>
                    <a:pt x="28" y="93"/>
                  </a:lnTo>
                  <a:lnTo>
                    <a:pt x="33" y="94"/>
                  </a:lnTo>
                  <a:lnTo>
                    <a:pt x="38" y="94"/>
                  </a:lnTo>
                  <a:lnTo>
                    <a:pt x="43" y="93"/>
                  </a:lnTo>
                  <a:lnTo>
                    <a:pt x="46" y="92"/>
                  </a:lnTo>
                  <a:lnTo>
                    <a:pt x="50" y="91"/>
                  </a:lnTo>
                  <a:lnTo>
                    <a:pt x="51" y="90"/>
                  </a:lnTo>
                  <a:lnTo>
                    <a:pt x="50" y="90"/>
                  </a:lnTo>
                  <a:lnTo>
                    <a:pt x="48" y="90"/>
                  </a:lnTo>
                  <a:lnTo>
                    <a:pt x="46" y="90"/>
                  </a:lnTo>
                  <a:lnTo>
                    <a:pt x="44" y="89"/>
                  </a:lnTo>
                  <a:lnTo>
                    <a:pt x="40" y="88"/>
                  </a:lnTo>
                  <a:lnTo>
                    <a:pt x="38" y="87"/>
                  </a:lnTo>
                  <a:lnTo>
                    <a:pt x="35" y="84"/>
                  </a:lnTo>
                  <a:lnTo>
                    <a:pt x="34" y="82"/>
                  </a:lnTo>
                  <a:lnTo>
                    <a:pt x="30" y="77"/>
                  </a:lnTo>
                  <a:lnTo>
                    <a:pt x="27" y="73"/>
                  </a:lnTo>
                  <a:lnTo>
                    <a:pt x="22" y="67"/>
                  </a:lnTo>
                  <a:lnTo>
                    <a:pt x="17" y="60"/>
                  </a:lnTo>
                  <a:lnTo>
                    <a:pt x="11" y="53"/>
                  </a:lnTo>
                  <a:lnTo>
                    <a:pt x="8" y="45"/>
                  </a:lnTo>
                  <a:lnTo>
                    <a:pt x="5" y="36"/>
                  </a:lnTo>
                  <a:lnTo>
                    <a:pt x="6" y="27"/>
                  </a:lnTo>
                  <a:lnTo>
                    <a:pt x="8" y="22"/>
                  </a:lnTo>
                  <a:lnTo>
                    <a:pt x="10" y="16"/>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9218" name="Freeform 123"/>
            <p:cNvSpPr>
              <a:spLocks/>
            </p:cNvSpPr>
            <p:nvPr/>
          </p:nvSpPr>
          <p:spPr bwMode="auto">
            <a:xfrm>
              <a:off x="487" y="1304"/>
              <a:ext cx="183" cy="104"/>
            </a:xfrm>
            <a:custGeom>
              <a:avLst/>
              <a:gdLst>
                <a:gd name="T0" fmla="*/ 22 w 183"/>
                <a:gd name="T1" fmla="*/ 78 h 104"/>
                <a:gd name="T2" fmla="*/ 155 w 183"/>
                <a:gd name="T3" fmla="*/ 103 h 104"/>
                <a:gd name="T4" fmla="*/ 156 w 183"/>
                <a:gd name="T5" fmla="*/ 102 h 104"/>
                <a:gd name="T6" fmla="*/ 159 w 183"/>
                <a:gd name="T7" fmla="*/ 99 h 104"/>
                <a:gd name="T8" fmla="*/ 164 w 183"/>
                <a:gd name="T9" fmla="*/ 96 h 104"/>
                <a:gd name="T10" fmla="*/ 170 w 183"/>
                <a:gd name="T11" fmla="*/ 91 h 104"/>
                <a:gd name="T12" fmla="*/ 175 w 183"/>
                <a:gd name="T13" fmla="*/ 86 h 104"/>
                <a:gd name="T14" fmla="*/ 179 w 183"/>
                <a:gd name="T15" fmla="*/ 81 h 104"/>
                <a:gd name="T16" fmla="*/ 182 w 183"/>
                <a:gd name="T17" fmla="*/ 76 h 104"/>
                <a:gd name="T18" fmla="*/ 182 w 183"/>
                <a:gd name="T19" fmla="*/ 72 h 104"/>
                <a:gd name="T20" fmla="*/ 181 w 183"/>
                <a:gd name="T21" fmla="*/ 66 h 104"/>
                <a:gd name="T22" fmla="*/ 180 w 183"/>
                <a:gd name="T23" fmla="*/ 61 h 104"/>
                <a:gd name="T24" fmla="*/ 179 w 183"/>
                <a:gd name="T25" fmla="*/ 57 h 104"/>
                <a:gd name="T26" fmla="*/ 177 w 183"/>
                <a:gd name="T27" fmla="*/ 54 h 104"/>
                <a:gd name="T28" fmla="*/ 176 w 183"/>
                <a:gd name="T29" fmla="*/ 51 h 104"/>
                <a:gd name="T30" fmla="*/ 172 w 183"/>
                <a:gd name="T31" fmla="*/ 48 h 104"/>
                <a:gd name="T32" fmla="*/ 166 w 183"/>
                <a:gd name="T33" fmla="*/ 47 h 104"/>
                <a:gd name="T34" fmla="*/ 158 w 183"/>
                <a:gd name="T35" fmla="*/ 44 h 104"/>
                <a:gd name="T36" fmla="*/ 150 w 183"/>
                <a:gd name="T37" fmla="*/ 42 h 104"/>
                <a:gd name="T38" fmla="*/ 142 w 183"/>
                <a:gd name="T39" fmla="*/ 36 h 104"/>
                <a:gd name="T40" fmla="*/ 135 w 183"/>
                <a:gd name="T41" fmla="*/ 28 h 104"/>
                <a:gd name="T42" fmla="*/ 126 w 183"/>
                <a:gd name="T43" fmla="*/ 20 h 104"/>
                <a:gd name="T44" fmla="*/ 117 w 183"/>
                <a:gd name="T45" fmla="*/ 12 h 104"/>
                <a:gd name="T46" fmla="*/ 109 w 183"/>
                <a:gd name="T47" fmla="*/ 6 h 104"/>
                <a:gd name="T48" fmla="*/ 99 w 183"/>
                <a:gd name="T49" fmla="*/ 1 h 104"/>
                <a:gd name="T50" fmla="*/ 88 w 183"/>
                <a:gd name="T51" fmla="*/ 0 h 104"/>
                <a:gd name="T52" fmla="*/ 76 w 183"/>
                <a:gd name="T53" fmla="*/ 0 h 104"/>
                <a:gd name="T54" fmla="*/ 63 w 183"/>
                <a:gd name="T55" fmla="*/ 4 h 104"/>
                <a:gd name="T56" fmla="*/ 49 w 183"/>
                <a:gd name="T57" fmla="*/ 8 h 104"/>
                <a:gd name="T58" fmla="*/ 36 w 183"/>
                <a:gd name="T59" fmla="*/ 14 h 104"/>
                <a:gd name="T60" fmla="*/ 25 w 183"/>
                <a:gd name="T61" fmla="*/ 20 h 104"/>
                <a:gd name="T62" fmla="*/ 15 w 183"/>
                <a:gd name="T63" fmla="*/ 26 h 104"/>
                <a:gd name="T64" fmla="*/ 8 w 183"/>
                <a:gd name="T65" fmla="*/ 32 h 104"/>
                <a:gd name="T66" fmla="*/ 5 w 183"/>
                <a:gd name="T67" fmla="*/ 36 h 104"/>
                <a:gd name="T68" fmla="*/ 3 w 183"/>
                <a:gd name="T69" fmla="*/ 40 h 104"/>
                <a:gd name="T70" fmla="*/ 2 w 183"/>
                <a:gd name="T71" fmla="*/ 43 h 104"/>
                <a:gd name="T72" fmla="*/ 0 w 183"/>
                <a:gd name="T73" fmla="*/ 47 h 104"/>
                <a:gd name="T74" fmla="*/ 0 w 183"/>
                <a:gd name="T75" fmla="*/ 50 h 104"/>
                <a:gd name="T76" fmla="*/ 0 w 183"/>
                <a:gd name="T77" fmla="*/ 53 h 104"/>
                <a:gd name="T78" fmla="*/ 0 w 183"/>
                <a:gd name="T79" fmla="*/ 55 h 104"/>
                <a:gd name="T80" fmla="*/ 1 w 183"/>
                <a:gd name="T81" fmla="*/ 58 h 104"/>
                <a:gd name="T82" fmla="*/ 3 w 183"/>
                <a:gd name="T83" fmla="*/ 60 h 104"/>
                <a:gd name="T84" fmla="*/ 5 w 183"/>
                <a:gd name="T85" fmla="*/ 64 h 104"/>
                <a:gd name="T86" fmla="*/ 8 w 183"/>
                <a:gd name="T87" fmla="*/ 66 h 104"/>
                <a:gd name="T88" fmla="*/ 11 w 183"/>
                <a:gd name="T89" fmla="*/ 69 h 104"/>
                <a:gd name="T90" fmla="*/ 14 w 183"/>
                <a:gd name="T91" fmla="*/ 72 h 104"/>
                <a:gd name="T92" fmla="*/ 17 w 183"/>
                <a:gd name="T93" fmla="*/ 75 h 104"/>
                <a:gd name="T94" fmla="*/ 19 w 183"/>
                <a:gd name="T95" fmla="*/ 77 h 104"/>
                <a:gd name="T96" fmla="*/ 21 w 183"/>
                <a:gd name="T97" fmla="*/ 78 h 104"/>
                <a:gd name="T98" fmla="*/ 22 w 183"/>
                <a:gd name="T99" fmla="*/ 78 h 10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3"/>
                <a:gd name="T151" fmla="*/ 0 h 104"/>
                <a:gd name="T152" fmla="*/ 183 w 183"/>
                <a:gd name="T153" fmla="*/ 104 h 10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3" h="104">
                  <a:moveTo>
                    <a:pt x="22" y="78"/>
                  </a:moveTo>
                  <a:lnTo>
                    <a:pt x="155" y="103"/>
                  </a:lnTo>
                  <a:lnTo>
                    <a:pt x="156" y="102"/>
                  </a:lnTo>
                  <a:lnTo>
                    <a:pt x="159" y="99"/>
                  </a:lnTo>
                  <a:lnTo>
                    <a:pt x="164" y="96"/>
                  </a:lnTo>
                  <a:lnTo>
                    <a:pt x="170" y="91"/>
                  </a:lnTo>
                  <a:lnTo>
                    <a:pt x="175" y="86"/>
                  </a:lnTo>
                  <a:lnTo>
                    <a:pt x="179" y="81"/>
                  </a:lnTo>
                  <a:lnTo>
                    <a:pt x="182" y="76"/>
                  </a:lnTo>
                  <a:lnTo>
                    <a:pt x="182" y="72"/>
                  </a:lnTo>
                  <a:lnTo>
                    <a:pt x="181" y="66"/>
                  </a:lnTo>
                  <a:lnTo>
                    <a:pt x="180" y="61"/>
                  </a:lnTo>
                  <a:lnTo>
                    <a:pt x="179" y="57"/>
                  </a:lnTo>
                  <a:lnTo>
                    <a:pt x="177" y="54"/>
                  </a:lnTo>
                  <a:lnTo>
                    <a:pt x="176" y="51"/>
                  </a:lnTo>
                  <a:lnTo>
                    <a:pt x="172" y="48"/>
                  </a:lnTo>
                  <a:lnTo>
                    <a:pt x="166" y="47"/>
                  </a:lnTo>
                  <a:lnTo>
                    <a:pt x="158" y="44"/>
                  </a:lnTo>
                  <a:lnTo>
                    <a:pt x="150" y="42"/>
                  </a:lnTo>
                  <a:lnTo>
                    <a:pt x="142" y="36"/>
                  </a:lnTo>
                  <a:lnTo>
                    <a:pt x="135" y="28"/>
                  </a:lnTo>
                  <a:lnTo>
                    <a:pt x="126" y="20"/>
                  </a:lnTo>
                  <a:lnTo>
                    <a:pt x="117" y="12"/>
                  </a:lnTo>
                  <a:lnTo>
                    <a:pt x="109" y="6"/>
                  </a:lnTo>
                  <a:lnTo>
                    <a:pt x="99" y="1"/>
                  </a:lnTo>
                  <a:lnTo>
                    <a:pt x="88" y="0"/>
                  </a:lnTo>
                  <a:lnTo>
                    <a:pt x="76" y="0"/>
                  </a:lnTo>
                  <a:lnTo>
                    <a:pt x="63" y="4"/>
                  </a:lnTo>
                  <a:lnTo>
                    <a:pt x="49" y="8"/>
                  </a:lnTo>
                  <a:lnTo>
                    <a:pt x="36" y="14"/>
                  </a:lnTo>
                  <a:lnTo>
                    <a:pt x="25" y="20"/>
                  </a:lnTo>
                  <a:lnTo>
                    <a:pt x="15" y="26"/>
                  </a:lnTo>
                  <a:lnTo>
                    <a:pt x="8" y="32"/>
                  </a:lnTo>
                  <a:lnTo>
                    <a:pt x="5" y="36"/>
                  </a:lnTo>
                  <a:lnTo>
                    <a:pt x="3" y="40"/>
                  </a:lnTo>
                  <a:lnTo>
                    <a:pt x="2" y="43"/>
                  </a:lnTo>
                  <a:lnTo>
                    <a:pt x="0" y="47"/>
                  </a:lnTo>
                  <a:lnTo>
                    <a:pt x="0" y="50"/>
                  </a:lnTo>
                  <a:lnTo>
                    <a:pt x="0" y="53"/>
                  </a:lnTo>
                  <a:lnTo>
                    <a:pt x="0" y="55"/>
                  </a:lnTo>
                  <a:lnTo>
                    <a:pt x="1" y="58"/>
                  </a:lnTo>
                  <a:lnTo>
                    <a:pt x="3" y="60"/>
                  </a:lnTo>
                  <a:lnTo>
                    <a:pt x="5" y="64"/>
                  </a:lnTo>
                  <a:lnTo>
                    <a:pt x="8" y="66"/>
                  </a:lnTo>
                  <a:lnTo>
                    <a:pt x="11" y="69"/>
                  </a:lnTo>
                  <a:lnTo>
                    <a:pt x="14" y="72"/>
                  </a:lnTo>
                  <a:lnTo>
                    <a:pt x="17" y="75"/>
                  </a:lnTo>
                  <a:lnTo>
                    <a:pt x="19" y="77"/>
                  </a:lnTo>
                  <a:lnTo>
                    <a:pt x="21" y="78"/>
                  </a:lnTo>
                  <a:lnTo>
                    <a:pt x="22" y="78"/>
                  </a:lnTo>
                </a:path>
              </a:pathLst>
            </a:custGeom>
            <a:solidFill>
              <a:srgbClr val="B2B2B2"/>
            </a:solidFill>
            <a:ln w="9525" cap="rnd">
              <a:noFill/>
              <a:round/>
              <a:headEnd/>
              <a:tailEnd/>
            </a:ln>
          </p:spPr>
          <p:txBody>
            <a:bodyPr/>
            <a:lstStyle/>
            <a:p>
              <a:endParaRPr lang="ar-SA"/>
            </a:p>
          </p:txBody>
        </p:sp>
        <p:sp>
          <p:nvSpPr>
            <p:cNvPr id="39219" name="Freeform 124"/>
            <p:cNvSpPr>
              <a:spLocks/>
            </p:cNvSpPr>
            <p:nvPr/>
          </p:nvSpPr>
          <p:spPr bwMode="auto">
            <a:xfrm>
              <a:off x="424" y="1181"/>
              <a:ext cx="691" cy="242"/>
            </a:xfrm>
            <a:custGeom>
              <a:avLst/>
              <a:gdLst>
                <a:gd name="T0" fmla="*/ 485 w 691"/>
                <a:gd name="T1" fmla="*/ 0 h 242"/>
                <a:gd name="T2" fmla="*/ 0 w 691"/>
                <a:gd name="T3" fmla="*/ 133 h 242"/>
                <a:gd name="T4" fmla="*/ 245 w 691"/>
                <a:gd name="T5" fmla="*/ 241 h 242"/>
                <a:gd name="T6" fmla="*/ 690 w 691"/>
                <a:gd name="T7" fmla="*/ 129 h 242"/>
                <a:gd name="T8" fmla="*/ 485 w 691"/>
                <a:gd name="T9" fmla="*/ 0 h 242"/>
                <a:gd name="T10" fmla="*/ 0 60000 65536"/>
                <a:gd name="T11" fmla="*/ 0 60000 65536"/>
                <a:gd name="T12" fmla="*/ 0 60000 65536"/>
                <a:gd name="T13" fmla="*/ 0 60000 65536"/>
                <a:gd name="T14" fmla="*/ 0 60000 65536"/>
                <a:gd name="T15" fmla="*/ 0 w 691"/>
                <a:gd name="T16" fmla="*/ 0 h 242"/>
                <a:gd name="T17" fmla="*/ 691 w 691"/>
                <a:gd name="T18" fmla="*/ 242 h 242"/>
              </a:gdLst>
              <a:ahLst/>
              <a:cxnLst>
                <a:cxn ang="T10">
                  <a:pos x="T0" y="T1"/>
                </a:cxn>
                <a:cxn ang="T11">
                  <a:pos x="T2" y="T3"/>
                </a:cxn>
                <a:cxn ang="T12">
                  <a:pos x="T4" y="T5"/>
                </a:cxn>
                <a:cxn ang="T13">
                  <a:pos x="T6" y="T7"/>
                </a:cxn>
                <a:cxn ang="T14">
                  <a:pos x="T8" y="T9"/>
                </a:cxn>
              </a:cxnLst>
              <a:rect l="T15" t="T16" r="T17" b="T18"/>
              <a:pathLst>
                <a:path w="691" h="242">
                  <a:moveTo>
                    <a:pt x="485" y="0"/>
                  </a:moveTo>
                  <a:lnTo>
                    <a:pt x="0" y="133"/>
                  </a:lnTo>
                  <a:lnTo>
                    <a:pt x="245" y="241"/>
                  </a:lnTo>
                  <a:lnTo>
                    <a:pt x="690" y="129"/>
                  </a:lnTo>
                  <a:lnTo>
                    <a:pt x="485" y="0"/>
                  </a:lnTo>
                </a:path>
              </a:pathLst>
            </a:custGeom>
            <a:solidFill>
              <a:srgbClr val="FFCC00"/>
            </a:solidFill>
            <a:ln w="9525" cap="rnd">
              <a:noFill/>
              <a:round/>
              <a:headEnd/>
              <a:tailEnd/>
            </a:ln>
          </p:spPr>
          <p:txBody>
            <a:bodyPr/>
            <a:lstStyle/>
            <a:p>
              <a:endParaRPr lang="ar-SA"/>
            </a:p>
          </p:txBody>
        </p:sp>
        <p:sp>
          <p:nvSpPr>
            <p:cNvPr id="39220" name="Freeform 125"/>
            <p:cNvSpPr>
              <a:spLocks/>
            </p:cNvSpPr>
            <p:nvPr/>
          </p:nvSpPr>
          <p:spPr bwMode="auto">
            <a:xfrm>
              <a:off x="519" y="1062"/>
              <a:ext cx="199" cy="215"/>
            </a:xfrm>
            <a:custGeom>
              <a:avLst/>
              <a:gdLst>
                <a:gd name="T0" fmla="*/ 29 w 199"/>
                <a:gd name="T1" fmla="*/ 20 h 215"/>
                <a:gd name="T2" fmla="*/ 36 w 199"/>
                <a:gd name="T3" fmla="*/ 34 h 215"/>
                <a:gd name="T4" fmla="*/ 46 w 199"/>
                <a:gd name="T5" fmla="*/ 54 h 215"/>
                <a:gd name="T6" fmla="*/ 54 w 199"/>
                <a:gd name="T7" fmla="*/ 74 h 215"/>
                <a:gd name="T8" fmla="*/ 58 w 199"/>
                <a:gd name="T9" fmla="*/ 89 h 215"/>
                <a:gd name="T10" fmla="*/ 64 w 199"/>
                <a:gd name="T11" fmla="*/ 104 h 215"/>
                <a:gd name="T12" fmla="*/ 70 w 199"/>
                <a:gd name="T13" fmla="*/ 118 h 215"/>
                <a:gd name="T14" fmla="*/ 77 w 199"/>
                <a:gd name="T15" fmla="*/ 129 h 215"/>
                <a:gd name="T16" fmla="*/ 85 w 199"/>
                <a:gd name="T17" fmla="*/ 134 h 215"/>
                <a:gd name="T18" fmla="*/ 105 w 199"/>
                <a:gd name="T19" fmla="*/ 149 h 215"/>
                <a:gd name="T20" fmla="*/ 129 w 199"/>
                <a:gd name="T21" fmla="*/ 168 h 215"/>
                <a:gd name="T22" fmla="*/ 147 w 199"/>
                <a:gd name="T23" fmla="*/ 183 h 215"/>
                <a:gd name="T24" fmla="*/ 150 w 199"/>
                <a:gd name="T25" fmla="*/ 185 h 215"/>
                <a:gd name="T26" fmla="*/ 153 w 199"/>
                <a:gd name="T27" fmla="*/ 184 h 215"/>
                <a:gd name="T28" fmla="*/ 158 w 199"/>
                <a:gd name="T29" fmla="*/ 184 h 215"/>
                <a:gd name="T30" fmla="*/ 164 w 199"/>
                <a:gd name="T31" fmla="*/ 184 h 215"/>
                <a:gd name="T32" fmla="*/ 170 w 199"/>
                <a:gd name="T33" fmla="*/ 187 h 215"/>
                <a:gd name="T34" fmla="*/ 179 w 199"/>
                <a:gd name="T35" fmla="*/ 191 h 215"/>
                <a:gd name="T36" fmla="*/ 188 w 199"/>
                <a:gd name="T37" fmla="*/ 197 h 215"/>
                <a:gd name="T38" fmla="*/ 196 w 199"/>
                <a:gd name="T39" fmla="*/ 203 h 215"/>
                <a:gd name="T40" fmla="*/ 198 w 199"/>
                <a:gd name="T41" fmla="*/ 208 h 215"/>
                <a:gd name="T42" fmla="*/ 194 w 199"/>
                <a:gd name="T43" fmla="*/ 212 h 215"/>
                <a:gd name="T44" fmla="*/ 185 w 199"/>
                <a:gd name="T45" fmla="*/ 214 h 215"/>
                <a:gd name="T46" fmla="*/ 174 w 199"/>
                <a:gd name="T47" fmla="*/ 213 h 215"/>
                <a:gd name="T48" fmla="*/ 162 w 199"/>
                <a:gd name="T49" fmla="*/ 209 h 215"/>
                <a:gd name="T50" fmla="*/ 154 w 199"/>
                <a:gd name="T51" fmla="*/ 206 h 215"/>
                <a:gd name="T52" fmla="*/ 149 w 199"/>
                <a:gd name="T53" fmla="*/ 204 h 215"/>
                <a:gd name="T54" fmla="*/ 145 w 199"/>
                <a:gd name="T55" fmla="*/ 204 h 215"/>
                <a:gd name="T56" fmla="*/ 140 w 199"/>
                <a:gd name="T57" fmla="*/ 204 h 215"/>
                <a:gd name="T58" fmla="*/ 127 w 199"/>
                <a:gd name="T59" fmla="*/ 199 h 215"/>
                <a:gd name="T60" fmla="*/ 107 w 199"/>
                <a:gd name="T61" fmla="*/ 190 h 215"/>
                <a:gd name="T62" fmla="*/ 89 w 199"/>
                <a:gd name="T63" fmla="*/ 181 h 215"/>
                <a:gd name="T64" fmla="*/ 77 w 199"/>
                <a:gd name="T65" fmla="*/ 172 h 215"/>
                <a:gd name="T66" fmla="*/ 62 w 199"/>
                <a:gd name="T67" fmla="*/ 159 h 215"/>
                <a:gd name="T68" fmla="*/ 45 w 199"/>
                <a:gd name="T69" fmla="*/ 141 h 215"/>
                <a:gd name="T70" fmla="*/ 29 w 199"/>
                <a:gd name="T71" fmla="*/ 120 h 215"/>
                <a:gd name="T72" fmla="*/ 18 w 199"/>
                <a:gd name="T73" fmla="*/ 100 h 215"/>
                <a:gd name="T74" fmla="*/ 12 w 199"/>
                <a:gd name="T75" fmla="*/ 78 h 215"/>
                <a:gd name="T76" fmla="*/ 9 w 199"/>
                <a:gd name="T77" fmla="*/ 59 h 215"/>
                <a:gd name="T78" fmla="*/ 7 w 199"/>
                <a:gd name="T79" fmla="*/ 44 h 215"/>
                <a:gd name="T80" fmla="*/ 6 w 199"/>
                <a:gd name="T81" fmla="*/ 33 h 215"/>
                <a:gd name="T82" fmla="*/ 4 w 199"/>
                <a:gd name="T83" fmla="*/ 22 h 215"/>
                <a:gd name="T84" fmla="*/ 1 w 199"/>
                <a:gd name="T85" fmla="*/ 11 h 215"/>
                <a:gd name="T86" fmla="*/ 0 w 199"/>
                <a:gd name="T87" fmla="*/ 2 h 215"/>
                <a:gd name="T88" fmla="*/ 29 w 199"/>
                <a:gd name="T89" fmla="*/ 17 h 2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9"/>
                <a:gd name="T136" fmla="*/ 0 h 215"/>
                <a:gd name="T137" fmla="*/ 199 w 199"/>
                <a:gd name="T138" fmla="*/ 215 h 21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9" h="215">
                  <a:moveTo>
                    <a:pt x="29" y="17"/>
                  </a:moveTo>
                  <a:lnTo>
                    <a:pt x="29" y="20"/>
                  </a:lnTo>
                  <a:lnTo>
                    <a:pt x="32" y="25"/>
                  </a:lnTo>
                  <a:lnTo>
                    <a:pt x="36" y="34"/>
                  </a:lnTo>
                  <a:lnTo>
                    <a:pt x="40" y="43"/>
                  </a:lnTo>
                  <a:lnTo>
                    <a:pt x="46" y="54"/>
                  </a:lnTo>
                  <a:lnTo>
                    <a:pt x="50" y="65"/>
                  </a:lnTo>
                  <a:lnTo>
                    <a:pt x="54" y="74"/>
                  </a:lnTo>
                  <a:lnTo>
                    <a:pt x="57" y="82"/>
                  </a:lnTo>
                  <a:lnTo>
                    <a:pt x="58" y="89"/>
                  </a:lnTo>
                  <a:lnTo>
                    <a:pt x="61" y="95"/>
                  </a:lnTo>
                  <a:lnTo>
                    <a:pt x="64" y="104"/>
                  </a:lnTo>
                  <a:lnTo>
                    <a:pt x="68" y="112"/>
                  </a:lnTo>
                  <a:lnTo>
                    <a:pt x="70" y="118"/>
                  </a:lnTo>
                  <a:lnTo>
                    <a:pt x="74" y="124"/>
                  </a:lnTo>
                  <a:lnTo>
                    <a:pt x="77" y="129"/>
                  </a:lnTo>
                  <a:lnTo>
                    <a:pt x="80" y="130"/>
                  </a:lnTo>
                  <a:lnTo>
                    <a:pt x="85" y="134"/>
                  </a:lnTo>
                  <a:lnTo>
                    <a:pt x="94" y="141"/>
                  </a:lnTo>
                  <a:lnTo>
                    <a:pt x="105" y="149"/>
                  </a:lnTo>
                  <a:lnTo>
                    <a:pt x="117" y="159"/>
                  </a:lnTo>
                  <a:lnTo>
                    <a:pt x="129" y="168"/>
                  </a:lnTo>
                  <a:lnTo>
                    <a:pt x="139" y="177"/>
                  </a:lnTo>
                  <a:lnTo>
                    <a:pt x="147" y="183"/>
                  </a:lnTo>
                  <a:lnTo>
                    <a:pt x="150" y="185"/>
                  </a:lnTo>
                  <a:lnTo>
                    <a:pt x="151" y="184"/>
                  </a:lnTo>
                  <a:lnTo>
                    <a:pt x="153" y="184"/>
                  </a:lnTo>
                  <a:lnTo>
                    <a:pt x="156" y="184"/>
                  </a:lnTo>
                  <a:lnTo>
                    <a:pt x="158" y="184"/>
                  </a:lnTo>
                  <a:lnTo>
                    <a:pt x="161" y="184"/>
                  </a:lnTo>
                  <a:lnTo>
                    <a:pt x="164" y="184"/>
                  </a:lnTo>
                  <a:lnTo>
                    <a:pt x="167" y="185"/>
                  </a:lnTo>
                  <a:lnTo>
                    <a:pt x="170" y="187"/>
                  </a:lnTo>
                  <a:lnTo>
                    <a:pt x="174" y="189"/>
                  </a:lnTo>
                  <a:lnTo>
                    <a:pt x="179" y="191"/>
                  </a:lnTo>
                  <a:lnTo>
                    <a:pt x="184" y="194"/>
                  </a:lnTo>
                  <a:lnTo>
                    <a:pt x="188" y="197"/>
                  </a:lnTo>
                  <a:lnTo>
                    <a:pt x="192" y="200"/>
                  </a:lnTo>
                  <a:lnTo>
                    <a:pt x="196" y="203"/>
                  </a:lnTo>
                  <a:lnTo>
                    <a:pt x="198" y="207"/>
                  </a:lnTo>
                  <a:lnTo>
                    <a:pt x="198" y="208"/>
                  </a:lnTo>
                  <a:lnTo>
                    <a:pt x="197" y="211"/>
                  </a:lnTo>
                  <a:lnTo>
                    <a:pt x="194" y="212"/>
                  </a:lnTo>
                  <a:lnTo>
                    <a:pt x="190" y="213"/>
                  </a:lnTo>
                  <a:lnTo>
                    <a:pt x="185" y="214"/>
                  </a:lnTo>
                  <a:lnTo>
                    <a:pt x="180" y="214"/>
                  </a:lnTo>
                  <a:lnTo>
                    <a:pt x="174" y="213"/>
                  </a:lnTo>
                  <a:lnTo>
                    <a:pt x="168" y="211"/>
                  </a:lnTo>
                  <a:lnTo>
                    <a:pt x="162" y="209"/>
                  </a:lnTo>
                  <a:lnTo>
                    <a:pt x="157" y="208"/>
                  </a:lnTo>
                  <a:lnTo>
                    <a:pt x="154" y="206"/>
                  </a:lnTo>
                  <a:lnTo>
                    <a:pt x="151" y="205"/>
                  </a:lnTo>
                  <a:lnTo>
                    <a:pt x="149" y="204"/>
                  </a:lnTo>
                  <a:lnTo>
                    <a:pt x="147" y="204"/>
                  </a:lnTo>
                  <a:lnTo>
                    <a:pt x="145" y="204"/>
                  </a:lnTo>
                  <a:lnTo>
                    <a:pt x="144" y="204"/>
                  </a:lnTo>
                  <a:lnTo>
                    <a:pt x="140" y="204"/>
                  </a:lnTo>
                  <a:lnTo>
                    <a:pt x="134" y="202"/>
                  </a:lnTo>
                  <a:lnTo>
                    <a:pt x="127" y="199"/>
                  </a:lnTo>
                  <a:lnTo>
                    <a:pt x="117" y="195"/>
                  </a:lnTo>
                  <a:lnTo>
                    <a:pt x="107" y="190"/>
                  </a:lnTo>
                  <a:lnTo>
                    <a:pt x="98" y="185"/>
                  </a:lnTo>
                  <a:lnTo>
                    <a:pt x="89" y="181"/>
                  </a:lnTo>
                  <a:lnTo>
                    <a:pt x="83" y="177"/>
                  </a:lnTo>
                  <a:lnTo>
                    <a:pt x="77" y="172"/>
                  </a:lnTo>
                  <a:lnTo>
                    <a:pt x="69" y="166"/>
                  </a:lnTo>
                  <a:lnTo>
                    <a:pt x="62" y="159"/>
                  </a:lnTo>
                  <a:lnTo>
                    <a:pt x="53" y="150"/>
                  </a:lnTo>
                  <a:lnTo>
                    <a:pt x="45" y="141"/>
                  </a:lnTo>
                  <a:lnTo>
                    <a:pt x="36" y="130"/>
                  </a:lnTo>
                  <a:lnTo>
                    <a:pt x="29" y="120"/>
                  </a:lnTo>
                  <a:lnTo>
                    <a:pt x="23" y="110"/>
                  </a:lnTo>
                  <a:lnTo>
                    <a:pt x="18" y="100"/>
                  </a:lnTo>
                  <a:lnTo>
                    <a:pt x="15" y="89"/>
                  </a:lnTo>
                  <a:lnTo>
                    <a:pt x="12" y="78"/>
                  </a:lnTo>
                  <a:lnTo>
                    <a:pt x="10" y="69"/>
                  </a:lnTo>
                  <a:lnTo>
                    <a:pt x="9" y="59"/>
                  </a:lnTo>
                  <a:lnTo>
                    <a:pt x="7" y="51"/>
                  </a:lnTo>
                  <a:lnTo>
                    <a:pt x="7" y="44"/>
                  </a:lnTo>
                  <a:lnTo>
                    <a:pt x="7" y="38"/>
                  </a:lnTo>
                  <a:lnTo>
                    <a:pt x="6" y="33"/>
                  </a:lnTo>
                  <a:lnTo>
                    <a:pt x="5" y="28"/>
                  </a:lnTo>
                  <a:lnTo>
                    <a:pt x="4" y="22"/>
                  </a:lnTo>
                  <a:lnTo>
                    <a:pt x="2" y="16"/>
                  </a:lnTo>
                  <a:lnTo>
                    <a:pt x="1" y="11"/>
                  </a:lnTo>
                  <a:lnTo>
                    <a:pt x="0" y="6"/>
                  </a:lnTo>
                  <a:lnTo>
                    <a:pt x="0" y="2"/>
                  </a:lnTo>
                  <a:lnTo>
                    <a:pt x="0" y="0"/>
                  </a:lnTo>
                  <a:lnTo>
                    <a:pt x="29" y="17"/>
                  </a:lnTo>
                </a:path>
              </a:pathLst>
            </a:custGeom>
            <a:solidFill>
              <a:srgbClr val="4C4C4C"/>
            </a:solidFill>
            <a:ln w="9525" cap="rnd">
              <a:noFill/>
              <a:round/>
              <a:headEnd/>
              <a:tailEnd/>
            </a:ln>
          </p:spPr>
          <p:txBody>
            <a:bodyPr/>
            <a:lstStyle/>
            <a:p>
              <a:endParaRPr lang="ar-SA"/>
            </a:p>
          </p:txBody>
        </p:sp>
        <p:sp>
          <p:nvSpPr>
            <p:cNvPr id="39221" name="Freeform 126"/>
            <p:cNvSpPr>
              <a:spLocks/>
            </p:cNvSpPr>
            <p:nvPr/>
          </p:nvSpPr>
          <p:spPr bwMode="auto">
            <a:xfrm>
              <a:off x="509" y="1061"/>
              <a:ext cx="214" cy="212"/>
            </a:xfrm>
            <a:custGeom>
              <a:avLst/>
              <a:gdLst>
                <a:gd name="T0" fmla="*/ 39 w 214"/>
                <a:gd name="T1" fmla="*/ 19 h 212"/>
                <a:gd name="T2" fmla="*/ 44 w 214"/>
                <a:gd name="T3" fmla="*/ 32 h 212"/>
                <a:gd name="T4" fmla="*/ 51 w 214"/>
                <a:gd name="T5" fmla="*/ 52 h 212"/>
                <a:gd name="T6" fmla="*/ 58 w 214"/>
                <a:gd name="T7" fmla="*/ 71 h 212"/>
                <a:gd name="T8" fmla="*/ 62 w 214"/>
                <a:gd name="T9" fmla="*/ 86 h 212"/>
                <a:gd name="T10" fmla="*/ 71 w 214"/>
                <a:gd name="T11" fmla="*/ 101 h 212"/>
                <a:gd name="T12" fmla="*/ 82 w 214"/>
                <a:gd name="T13" fmla="*/ 116 h 212"/>
                <a:gd name="T14" fmla="*/ 91 w 214"/>
                <a:gd name="T15" fmla="*/ 126 h 212"/>
                <a:gd name="T16" fmla="*/ 100 w 214"/>
                <a:gd name="T17" fmla="*/ 131 h 212"/>
                <a:gd name="T18" fmla="*/ 120 w 214"/>
                <a:gd name="T19" fmla="*/ 146 h 212"/>
                <a:gd name="T20" fmla="*/ 144 w 214"/>
                <a:gd name="T21" fmla="*/ 166 h 212"/>
                <a:gd name="T22" fmla="*/ 161 w 214"/>
                <a:gd name="T23" fmla="*/ 181 h 212"/>
                <a:gd name="T24" fmla="*/ 165 w 214"/>
                <a:gd name="T25" fmla="*/ 182 h 212"/>
                <a:gd name="T26" fmla="*/ 168 w 214"/>
                <a:gd name="T27" fmla="*/ 181 h 212"/>
                <a:gd name="T28" fmla="*/ 173 w 214"/>
                <a:gd name="T29" fmla="*/ 181 h 212"/>
                <a:gd name="T30" fmla="*/ 178 w 214"/>
                <a:gd name="T31" fmla="*/ 181 h 212"/>
                <a:gd name="T32" fmla="*/ 185 w 214"/>
                <a:gd name="T33" fmla="*/ 184 h 212"/>
                <a:gd name="T34" fmla="*/ 194 w 214"/>
                <a:gd name="T35" fmla="*/ 188 h 212"/>
                <a:gd name="T36" fmla="*/ 203 w 214"/>
                <a:gd name="T37" fmla="*/ 194 h 212"/>
                <a:gd name="T38" fmla="*/ 211 w 214"/>
                <a:gd name="T39" fmla="*/ 200 h 212"/>
                <a:gd name="T40" fmla="*/ 213 w 214"/>
                <a:gd name="T41" fmla="*/ 206 h 212"/>
                <a:gd name="T42" fmla="*/ 208 w 214"/>
                <a:gd name="T43" fmla="*/ 210 h 212"/>
                <a:gd name="T44" fmla="*/ 200 w 214"/>
                <a:gd name="T45" fmla="*/ 211 h 212"/>
                <a:gd name="T46" fmla="*/ 189 w 214"/>
                <a:gd name="T47" fmla="*/ 210 h 212"/>
                <a:gd name="T48" fmla="*/ 177 w 214"/>
                <a:gd name="T49" fmla="*/ 206 h 212"/>
                <a:gd name="T50" fmla="*/ 169 w 214"/>
                <a:gd name="T51" fmla="*/ 203 h 212"/>
                <a:gd name="T52" fmla="*/ 164 w 214"/>
                <a:gd name="T53" fmla="*/ 201 h 212"/>
                <a:gd name="T54" fmla="*/ 160 w 214"/>
                <a:gd name="T55" fmla="*/ 201 h 212"/>
                <a:gd name="T56" fmla="*/ 155 w 214"/>
                <a:gd name="T57" fmla="*/ 201 h 212"/>
                <a:gd name="T58" fmla="*/ 142 w 214"/>
                <a:gd name="T59" fmla="*/ 197 h 212"/>
                <a:gd name="T60" fmla="*/ 122 w 214"/>
                <a:gd name="T61" fmla="*/ 187 h 212"/>
                <a:gd name="T62" fmla="*/ 104 w 214"/>
                <a:gd name="T63" fmla="*/ 179 h 212"/>
                <a:gd name="T64" fmla="*/ 92 w 214"/>
                <a:gd name="T65" fmla="*/ 170 h 212"/>
                <a:gd name="T66" fmla="*/ 76 w 214"/>
                <a:gd name="T67" fmla="*/ 157 h 212"/>
                <a:gd name="T68" fmla="*/ 59 w 214"/>
                <a:gd name="T69" fmla="*/ 138 h 212"/>
                <a:gd name="T70" fmla="*/ 44 w 214"/>
                <a:gd name="T71" fmla="*/ 118 h 212"/>
                <a:gd name="T72" fmla="*/ 32 w 214"/>
                <a:gd name="T73" fmla="*/ 96 h 212"/>
                <a:gd name="T74" fmla="*/ 19 w 214"/>
                <a:gd name="T75" fmla="*/ 69 h 212"/>
                <a:gd name="T76" fmla="*/ 8 w 214"/>
                <a:gd name="T77" fmla="*/ 41 h 212"/>
                <a:gd name="T78" fmla="*/ 1 w 214"/>
                <a:gd name="T79" fmla="*/ 19 h 212"/>
                <a:gd name="T80" fmla="*/ 0 w 214"/>
                <a:gd name="T81" fmla="*/ 8 h 212"/>
                <a:gd name="T82" fmla="*/ 2 w 214"/>
                <a:gd name="T83" fmla="*/ 4 h 212"/>
                <a:gd name="T84" fmla="*/ 5 w 214"/>
                <a:gd name="T85" fmla="*/ 2 h 212"/>
                <a:gd name="T86" fmla="*/ 10 w 214"/>
                <a:gd name="T87" fmla="*/ 1 h 212"/>
                <a:gd name="T88" fmla="*/ 38 w 214"/>
                <a:gd name="T89" fmla="*/ 17 h 21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4"/>
                <a:gd name="T136" fmla="*/ 0 h 212"/>
                <a:gd name="T137" fmla="*/ 214 w 214"/>
                <a:gd name="T138" fmla="*/ 212 h 21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4" h="212">
                  <a:moveTo>
                    <a:pt x="38" y="17"/>
                  </a:moveTo>
                  <a:lnTo>
                    <a:pt x="39" y="19"/>
                  </a:lnTo>
                  <a:lnTo>
                    <a:pt x="41" y="24"/>
                  </a:lnTo>
                  <a:lnTo>
                    <a:pt x="44" y="32"/>
                  </a:lnTo>
                  <a:lnTo>
                    <a:pt x="47" y="41"/>
                  </a:lnTo>
                  <a:lnTo>
                    <a:pt x="51" y="52"/>
                  </a:lnTo>
                  <a:lnTo>
                    <a:pt x="54" y="62"/>
                  </a:lnTo>
                  <a:lnTo>
                    <a:pt x="58" y="71"/>
                  </a:lnTo>
                  <a:lnTo>
                    <a:pt x="59" y="79"/>
                  </a:lnTo>
                  <a:lnTo>
                    <a:pt x="62" y="86"/>
                  </a:lnTo>
                  <a:lnTo>
                    <a:pt x="66" y="93"/>
                  </a:lnTo>
                  <a:lnTo>
                    <a:pt x="71" y="101"/>
                  </a:lnTo>
                  <a:lnTo>
                    <a:pt x="76" y="109"/>
                  </a:lnTo>
                  <a:lnTo>
                    <a:pt x="82" y="116"/>
                  </a:lnTo>
                  <a:lnTo>
                    <a:pt x="87" y="122"/>
                  </a:lnTo>
                  <a:lnTo>
                    <a:pt x="91" y="126"/>
                  </a:lnTo>
                  <a:lnTo>
                    <a:pt x="94" y="128"/>
                  </a:lnTo>
                  <a:lnTo>
                    <a:pt x="100" y="131"/>
                  </a:lnTo>
                  <a:lnTo>
                    <a:pt x="108" y="138"/>
                  </a:lnTo>
                  <a:lnTo>
                    <a:pt x="120" y="146"/>
                  </a:lnTo>
                  <a:lnTo>
                    <a:pt x="132" y="157"/>
                  </a:lnTo>
                  <a:lnTo>
                    <a:pt x="144" y="166"/>
                  </a:lnTo>
                  <a:lnTo>
                    <a:pt x="154" y="175"/>
                  </a:lnTo>
                  <a:lnTo>
                    <a:pt x="161" y="181"/>
                  </a:lnTo>
                  <a:lnTo>
                    <a:pt x="165" y="182"/>
                  </a:lnTo>
                  <a:lnTo>
                    <a:pt x="166" y="182"/>
                  </a:lnTo>
                  <a:lnTo>
                    <a:pt x="168" y="181"/>
                  </a:lnTo>
                  <a:lnTo>
                    <a:pt x="170" y="181"/>
                  </a:lnTo>
                  <a:lnTo>
                    <a:pt x="173" y="181"/>
                  </a:lnTo>
                  <a:lnTo>
                    <a:pt x="176" y="181"/>
                  </a:lnTo>
                  <a:lnTo>
                    <a:pt x="178" y="181"/>
                  </a:lnTo>
                  <a:lnTo>
                    <a:pt x="182" y="182"/>
                  </a:lnTo>
                  <a:lnTo>
                    <a:pt x="185" y="184"/>
                  </a:lnTo>
                  <a:lnTo>
                    <a:pt x="189" y="187"/>
                  </a:lnTo>
                  <a:lnTo>
                    <a:pt x="194" y="188"/>
                  </a:lnTo>
                  <a:lnTo>
                    <a:pt x="199" y="192"/>
                  </a:lnTo>
                  <a:lnTo>
                    <a:pt x="203" y="194"/>
                  </a:lnTo>
                  <a:lnTo>
                    <a:pt x="207" y="198"/>
                  </a:lnTo>
                  <a:lnTo>
                    <a:pt x="211" y="200"/>
                  </a:lnTo>
                  <a:lnTo>
                    <a:pt x="213" y="204"/>
                  </a:lnTo>
                  <a:lnTo>
                    <a:pt x="213" y="206"/>
                  </a:lnTo>
                  <a:lnTo>
                    <a:pt x="211" y="208"/>
                  </a:lnTo>
                  <a:lnTo>
                    <a:pt x="208" y="210"/>
                  </a:lnTo>
                  <a:lnTo>
                    <a:pt x="205" y="211"/>
                  </a:lnTo>
                  <a:lnTo>
                    <a:pt x="200" y="211"/>
                  </a:lnTo>
                  <a:lnTo>
                    <a:pt x="195" y="211"/>
                  </a:lnTo>
                  <a:lnTo>
                    <a:pt x="189" y="210"/>
                  </a:lnTo>
                  <a:lnTo>
                    <a:pt x="183" y="208"/>
                  </a:lnTo>
                  <a:lnTo>
                    <a:pt x="177" y="206"/>
                  </a:lnTo>
                  <a:lnTo>
                    <a:pt x="172" y="205"/>
                  </a:lnTo>
                  <a:lnTo>
                    <a:pt x="169" y="203"/>
                  </a:lnTo>
                  <a:lnTo>
                    <a:pt x="165" y="202"/>
                  </a:lnTo>
                  <a:lnTo>
                    <a:pt x="164" y="201"/>
                  </a:lnTo>
                  <a:lnTo>
                    <a:pt x="161" y="201"/>
                  </a:lnTo>
                  <a:lnTo>
                    <a:pt x="160" y="201"/>
                  </a:lnTo>
                  <a:lnTo>
                    <a:pt x="159" y="202"/>
                  </a:lnTo>
                  <a:lnTo>
                    <a:pt x="155" y="201"/>
                  </a:lnTo>
                  <a:lnTo>
                    <a:pt x="149" y="199"/>
                  </a:lnTo>
                  <a:lnTo>
                    <a:pt x="142" y="197"/>
                  </a:lnTo>
                  <a:lnTo>
                    <a:pt x="132" y="193"/>
                  </a:lnTo>
                  <a:lnTo>
                    <a:pt x="122" y="187"/>
                  </a:lnTo>
                  <a:lnTo>
                    <a:pt x="112" y="183"/>
                  </a:lnTo>
                  <a:lnTo>
                    <a:pt x="104" y="179"/>
                  </a:lnTo>
                  <a:lnTo>
                    <a:pt x="98" y="175"/>
                  </a:lnTo>
                  <a:lnTo>
                    <a:pt x="92" y="170"/>
                  </a:lnTo>
                  <a:lnTo>
                    <a:pt x="84" y="164"/>
                  </a:lnTo>
                  <a:lnTo>
                    <a:pt x="76" y="157"/>
                  </a:lnTo>
                  <a:lnTo>
                    <a:pt x="68" y="147"/>
                  </a:lnTo>
                  <a:lnTo>
                    <a:pt x="59" y="138"/>
                  </a:lnTo>
                  <a:lnTo>
                    <a:pt x="51" y="128"/>
                  </a:lnTo>
                  <a:lnTo>
                    <a:pt x="44" y="118"/>
                  </a:lnTo>
                  <a:lnTo>
                    <a:pt x="38" y="107"/>
                  </a:lnTo>
                  <a:lnTo>
                    <a:pt x="32" y="96"/>
                  </a:lnTo>
                  <a:lnTo>
                    <a:pt x="26" y="83"/>
                  </a:lnTo>
                  <a:lnTo>
                    <a:pt x="19" y="69"/>
                  </a:lnTo>
                  <a:lnTo>
                    <a:pt x="13" y="54"/>
                  </a:lnTo>
                  <a:lnTo>
                    <a:pt x="8" y="41"/>
                  </a:lnTo>
                  <a:lnTo>
                    <a:pt x="4" y="29"/>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9222" name="Freeform 127"/>
            <p:cNvSpPr>
              <a:spLocks/>
            </p:cNvSpPr>
            <p:nvPr/>
          </p:nvSpPr>
          <p:spPr bwMode="auto">
            <a:xfrm>
              <a:off x="449" y="1325"/>
              <a:ext cx="221" cy="406"/>
            </a:xfrm>
            <a:custGeom>
              <a:avLst/>
              <a:gdLst>
                <a:gd name="T0" fmla="*/ 220 w 221"/>
                <a:gd name="T1" fmla="*/ 405 h 406"/>
                <a:gd name="T2" fmla="*/ 220 w 221"/>
                <a:gd name="T3" fmla="*/ 109 h 406"/>
                <a:gd name="T4" fmla="*/ 0 w 221"/>
                <a:gd name="T5" fmla="*/ 0 h 406"/>
                <a:gd name="T6" fmla="*/ 0 w 221"/>
                <a:gd name="T7" fmla="*/ 276 h 406"/>
                <a:gd name="T8" fmla="*/ 220 w 221"/>
                <a:gd name="T9" fmla="*/ 405 h 406"/>
                <a:gd name="T10" fmla="*/ 0 60000 65536"/>
                <a:gd name="T11" fmla="*/ 0 60000 65536"/>
                <a:gd name="T12" fmla="*/ 0 60000 65536"/>
                <a:gd name="T13" fmla="*/ 0 60000 65536"/>
                <a:gd name="T14" fmla="*/ 0 60000 65536"/>
                <a:gd name="T15" fmla="*/ 0 w 221"/>
                <a:gd name="T16" fmla="*/ 0 h 406"/>
                <a:gd name="T17" fmla="*/ 221 w 221"/>
                <a:gd name="T18" fmla="*/ 406 h 406"/>
              </a:gdLst>
              <a:ahLst/>
              <a:cxnLst>
                <a:cxn ang="T10">
                  <a:pos x="T0" y="T1"/>
                </a:cxn>
                <a:cxn ang="T11">
                  <a:pos x="T2" y="T3"/>
                </a:cxn>
                <a:cxn ang="T12">
                  <a:pos x="T4" y="T5"/>
                </a:cxn>
                <a:cxn ang="T13">
                  <a:pos x="T6" y="T7"/>
                </a:cxn>
                <a:cxn ang="T14">
                  <a:pos x="T8" y="T9"/>
                </a:cxn>
              </a:cxnLst>
              <a:rect l="T15" t="T16" r="T17" b="T18"/>
              <a:pathLst>
                <a:path w="221" h="406">
                  <a:moveTo>
                    <a:pt x="220" y="405"/>
                  </a:moveTo>
                  <a:lnTo>
                    <a:pt x="220" y="109"/>
                  </a:lnTo>
                  <a:lnTo>
                    <a:pt x="0" y="0"/>
                  </a:lnTo>
                  <a:lnTo>
                    <a:pt x="0" y="276"/>
                  </a:lnTo>
                  <a:lnTo>
                    <a:pt x="220" y="405"/>
                  </a:lnTo>
                </a:path>
              </a:pathLst>
            </a:custGeom>
            <a:solidFill>
              <a:srgbClr val="4C4C4C"/>
            </a:solidFill>
            <a:ln w="9525" cap="rnd">
              <a:noFill/>
              <a:round/>
              <a:headEnd/>
              <a:tailEnd/>
            </a:ln>
          </p:spPr>
          <p:txBody>
            <a:bodyPr/>
            <a:lstStyle/>
            <a:p>
              <a:endParaRPr lang="ar-SA"/>
            </a:p>
          </p:txBody>
        </p:sp>
        <p:sp>
          <p:nvSpPr>
            <p:cNvPr id="39223" name="Freeform 128"/>
            <p:cNvSpPr>
              <a:spLocks/>
            </p:cNvSpPr>
            <p:nvPr/>
          </p:nvSpPr>
          <p:spPr bwMode="auto">
            <a:xfrm>
              <a:off x="431" y="1576"/>
              <a:ext cx="239" cy="162"/>
            </a:xfrm>
            <a:custGeom>
              <a:avLst/>
              <a:gdLst>
                <a:gd name="T0" fmla="*/ 238 w 239"/>
                <a:gd name="T1" fmla="*/ 161 h 162"/>
                <a:gd name="T2" fmla="*/ 238 w 239"/>
                <a:gd name="T3" fmla="*/ 130 h 162"/>
                <a:gd name="T4" fmla="*/ 0 w 239"/>
                <a:gd name="T5" fmla="*/ 0 h 162"/>
                <a:gd name="T6" fmla="*/ 0 w 239"/>
                <a:gd name="T7" fmla="*/ 28 h 162"/>
                <a:gd name="T8" fmla="*/ 238 w 239"/>
                <a:gd name="T9" fmla="*/ 161 h 162"/>
                <a:gd name="T10" fmla="*/ 0 60000 65536"/>
                <a:gd name="T11" fmla="*/ 0 60000 65536"/>
                <a:gd name="T12" fmla="*/ 0 60000 65536"/>
                <a:gd name="T13" fmla="*/ 0 60000 65536"/>
                <a:gd name="T14" fmla="*/ 0 60000 65536"/>
                <a:gd name="T15" fmla="*/ 0 w 239"/>
                <a:gd name="T16" fmla="*/ 0 h 162"/>
                <a:gd name="T17" fmla="*/ 239 w 239"/>
                <a:gd name="T18" fmla="*/ 162 h 162"/>
              </a:gdLst>
              <a:ahLst/>
              <a:cxnLst>
                <a:cxn ang="T10">
                  <a:pos x="T0" y="T1"/>
                </a:cxn>
                <a:cxn ang="T11">
                  <a:pos x="T2" y="T3"/>
                </a:cxn>
                <a:cxn ang="T12">
                  <a:pos x="T4" y="T5"/>
                </a:cxn>
                <a:cxn ang="T13">
                  <a:pos x="T6" y="T7"/>
                </a:cxn>
                <a:cxn ang="T14">
                  <a:pos x="T8" y="T9"/>
                </a:cxn>
              </a:cxnLst>
              <a:rect l="T15" t="T16" r="T17" b="T18"/>
              <a:pathLst>
                <a:path w="239" h="162">
                  <a:moveTo>
                    <a:pt x="238" y="161"/>
                  </a:moveTo>
                  <a:lnTo>
                    <a:pt x="238" y="130"/>
                  </a:lnTo>
                  <a:lnTo>
                    <a:pt x="0" y="0"/>
                  </a:lnTo>
                  <a:lnTo>
                    <a:pt x="0" y="28"/>
                  </a:lnTo>
                  <a:lnTo>
                    <a:pt x="238" y="161"/>
                  </a:lnTo>
                </a:path>
              </a:pathLst>
            </a:custGeom>
            <a:solidFill>
              <a:srgbClr val="CC9900"/>
            </a:solidFill>
            <a:ln w="9525" cap="rnd">
              <a:noFill/>
              <a:round/>
              <a:headEnd/>
              <a:tailEnd/>
            </a:ln>
          </p:spPr>
          <p:txBody>
            <a:bodyPr/>
            <a:lstStyle/>
            <a:p>
              <a:endParaRPr lang="ar-SA"/>
            </a:p>
          </p:txBody>
        </p:sp>
        <p:sp>
          <p:nvSpPr>
            <p:cNvPr id="39224" name="Freeform 129"/>
            <p:cNvSpPr>
              <a:spLocks/>
            </p:cNvSpPr>
            <p:nvPr/>
          </p:nvSpPr>
          <p:spPr bwMode="auto">
            <a:xfrm>
              <a:off x="427" y="1309"/>
              <a:ext cx="243" cy="144"/>
            </a:xfrm>
            <a:custGeom>
              <a:avLst/>
              <a:gdLst>
                <a:gd name="T0" fmla="*/ 242 w 243"/>
                <a:gd name="T1" fmla="*/ 143 h 144"/>
                <a:gd name="T2" fmla="*/ 242 w 243"/>
                <a:gd name="T3" fmla="*/ 113 h 144"/>
                <a:gd name="T4" fmla="*/ 0 w 243"/>
                <a:gd name="T5" fmla="*/ 0 h 144"/>
                <a:gd name="T6" fmla="*/ 0 w 243"/>
                <a:gd name="T7" fmla="*/ 29 h 144"/>
                <a:gd name="T8" fmla="*/ 242 w 243"/>
                <a:gd name="T9" fmla="*/ 143 h 144"/>
                <a:gd name="T10" fmla="*/ 0 60000 65536"/>
                <a:gd name="T11" fmla="*/ 0 60000 65536"/>
                <a:gd name="T12" fmla="*/ 0 60000 65536"/>
                <a:gd name="T13" fmla="*/ 0 60000 65536"/>
                <a:gd name="T14" fmla="*/ 0 60000 65536"/>
                <a:gd name="T15" fmla="*/ 0 w 243"/>
                <a:gd name="T16" fmla="*/ 0 h 144"/>
                <a:gd name="T17" fmla="*/ 243 w 243"/>
                <a:gd name="T18" fmla="*/ 144 h 144"/>
              </a:gdLst>
              <a:ahLst/>
              <a:cxnLst>
                <a:cxn ang="T10">
                  <a:pos x="T0" y="T1"/>
                </a:cxn>
                <a:cxn ang="T11">
                  <a:pos x="T2" y="T3"/>
                </a:cxn>
                <a:cxn ang="T12">
                  <a:pos x="T4" y="T5"/>
                </a:cxn>
                <a:cxn ang="T13">
                  <a:pos x="T6" y="T7"/>
                </a:cxn>
                <a:cxn ang="T14">
                  <a:pos x="T8" y="T9"/>
                </a:cxn>
              </a:cxnLst>
              <a:rect l="T15" t="T16" r="T17" b="T18"/>
              <a:pathLst>
                <a:path w="243" h="144">
                  <a:moveTo>
                    <a:pt x="242" y="143"/>
                  </a:moveTo>
                  <a:lnTo>
                    <a:pt x="242" y="113"/>
                  </a:lnTo>
                  <a:lnTo>
                    <a:pt x="0" y="0"/>
                  </a:lnTo>
                  <a:lnTo>
                    <a:pt x="0" y="29"/>
                  </a:lnTo>
                  <a:lnTo>
                    <a:pt x="242" y="143"/>
                  </a:lnTo>
                </a:path>
              </a:pathLst>
            </a:custGeom>
            <a:solidFill>
              <a:srgbClr val="CC9900"/>
            </a:solidFill>
            <a:ln w="9525" cap="rnd">
              <a:noFill/>
              <a:round/>
              <a:headEnd/>
              <a:tailEnd/>
            </a:ln>
          </p:spPr>
          <p:txBody>
            <a:bodyPr/>
            <a:lstStyle/>
            <a:p>
              <a:endParaRPr lang="ar-SA"/>
            </a:p>
          </p:txBody>
        </p:sp>
        <p:sp>
          <p:nvSpPr>
            <p:cNvPr id="39225" name="Freeform 130"/>
            <p:cNvSpPr>
              <a:spLocks/>
            </p:cNvSpPr>
            <p:nvPr/>
          </p:nvSpPr>
          <p:spPr bwMode="auto">
            <a:xfrm>
              <a:off x="669" y="1589"/>
              <a:ext cx="452" cy="149"/>
            </a:xfrm>
            <a:custGeom>
              <a:avLst/>
              <a:gdLst>
                <a:gd name="T0" fmla="*/ 0 w 452"/>
                <a:gd name="T1" fmla="*/ 148 h 149"/>
                <a:gd name="T2" fmla="*/ 0 w 452"/>
                <a:gd name="T3" fmla="*/ 117 h 149"/>
                <a:gd name="T4" fmla="*/ 451 w 452"/>
                <a:gd name="T5" fmla="*/ 0 h 149"/>
                <a:gd name="T6" fmla="*/ 451 w 452"/>
                <a:gd name="T7" fmla="*/ 28 h 149"/>
                <a:gd name="T8" fmla="*/ 0 w 452"/>
                <a:gd name="T9" fmla="*/ 148 h 149"/>
                <a:gd name="T10" fmla="*/ 0 60000 65536"/>
                <a:gd name="T11" fmla="*/ 0 60000 65536"/>
                <a:gd name="T12" fmla="*/ 0 60000 65536"/>
                <a:gd name="T13" fmla="*/ 0 60000 65536"/>
                <a:gd name="T14" fmla="*/ 0 60000 65536"/>
                <a:gd name="T15" fmla="*/ 0 w 452"/>
                <a:gd name="T16" fmla="*/ 0 h 149"/>
                <a:gd name="T17" fmla="*/ 452 w 452"/>
                <a:gd name="T18" fmla="*/ 149 h 149"/>
              </a:gdLst>
              <a:ahLst/>
              <a:cxnLst>
                <a:cxn ang="T10">
                  <a:pos x="T0" y="T1"/>
                </a:cxn>
                <a:cxn ang="T11">
                  <a:pos x="T2" y="T3"/>
                </a:cxn>
                <a:cxn ang="T12">
                  <a:pos x="T4" y="T5"/>
                </a:cxn>
                <a:cxn ang="T13">
                  <a:pos x="T6" y="T7"/>
                </a:cxn>
                <a:cxn ang="T14">
                  <a:pos x="T8" y="T9"/>
                </a:cxn>
              </a:cxnLst>
              <a:rect l="T15" t="T16" r="T17" b="T18"/>
              <a:pathLst>
                <a:path w="452" h="149">
                  <a:moveTo>
                    <a:pt x="0" y="148"/>
                  </a:moveTo>
                  <a:lnTo>
                    <a:pt x="0" y="117"/>
                  </a:lnTo>
                  <a:lnTo>
                    <a:pt x="451" y="0"/>
                  </a:lnTo>
                  <a:lnTo>
                    <a:pt x="451" y="28"/>
                  </a:lnTo>
                  <a:lnTo>
                    <a:pt x="0" y="148"/>
                  </a:lnTo>
                </a:path>
              </a:pathLst>
            </a:custGeom>
            <a:solidFill>
              <a:srgbClr val="FFFF99"/>
            </a:solidFill>
            <a:ln w="9525" cap="rnd">
              <a:noFill/>
              <a:round/>
              <a:headEnd/>
              <a:tailEnd/>
            </a:ln>
          </p:spPr>
          <p:txBody>
            <a:bodyPr/>
            <a:lstStyle/>
            <a:p>
              <a:endParaRPr lang="ar-SA"/>
            </a:p>
          </p:txBody>
        </p:sp>
        <p:sp>
          <p:nvSpPr>
            <p:cNvPr id="39226" name="Freeform 131"/>
            <p:cNvSpPr>
              <a:spLocks/>
            </p:cNvSpPr>
            <p:nvPr/>
          </p:nvSpPr>
          <p:spPr bwMode="auto">
            <a:xfrm>
              <a:off x="667" y="1306"/>
              <a:ext cx="451" cy="148"/>
            </a:xfrm>
            <a:custGeom>
              <a:avLst/>
              <a:gdLst>
                <a:gd name="T0" fmla="*/ 0 w 451"/>
                <a:gd name="T1" fmla="*/ 147 h 148"/>
                <a:gd name="T2" fmla="*/ 0 w 451"/>
                <a:gd name="T3" fmla="*/ 117 h 148"/>
                <a:gd name="T4" fmla="*/ 450 w 451"/>
                <a:gd name="T5" fmla="*/ 0 h 148"/>
                <a:gd name="T6" fmla="*/ 450 w 451"/>
                <a:gd name="T7" fmla="*/ 27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7"/>
                  </a:lnTo>
                  <a:lnTo>
                    <a:pt x="450" y="0"/>
                  </a:lnTo>
                  <a:lnTo>
                    <a:pt x="450" y="27"/>
                  </a:lnTo>
                  <a:lnTo>
                    <a:pt x="0" y="147"/>
                  </a:lnTo>
                </a:path>
              </a:pathLst>
            </a:custGeom>
            <a:solidFill>
              <a:srgbClr val="FFFF99"/>
            </a:solidFill>
            <a:ln w="9525" cap="rnd">
              <a:noFill/>
              <a:round/>
              <a:headEnd/>
              <a:tailEnd/>
            </a:ln>
          </p:spPr>
          <p:txBody>
            <a:bodyPr/>
            <a:lstStyle/>
            <a:p>
              <a:endParaRPr lang="ar-SA"/>
            </a:p>
          </p:txBody>
        </p:sp>
        <p:sp>
          <p:nvSpPr>
            <p:cNvPr id="39227" name="Freeform 132"/>
            <p:cNvSpPr>
              <a:spLocks/>
            </p:cNvSpPr>
            <p:nvPr/>
          </p:nvSpPr>
          <p:spPr bwMode="auto">
            <a:xfrm>
              <a:off x="667" y="1340"/>
              <a:ext cx="454" cy="355"/>
            </a:xfrm>
            <a:custGeom>
              <a:avLst/>
              <a:gdLst>
                <a:gd name="T0" fmla="*/ 0 w 454"/>
                <a:gd name="T1" fmla="*/ 354 h 355"/>
                <a:gd name="T2" fmla="*/ 0 w 454"/>
                <a:gd name="T3" fmla="*/ 122 h 355"/>
                <a:gd name="T4" fmla="*/ 453 w 454"/>
                <a:gd name="T5" fmla="*/ 0 h 355"/>
                <a:gd name="T6" fmla="*/ 453 w 454"/>
                <a:gd name="T7" fmla="*/ 243 h 355"/>
                <a:gd name="T8" fmla="*/ 0 w 454"/>
                <a:gd name="T9" fmla="*/ 354 h 355"/>
                <a:gd name="T10" fmla="*/ 0 60000 65536"/>
                <a:gd name="T11" fmla="*/ 0 60000 65536"/>
                <a:gd name="T12" fmla="*/ 0 60000 65536"/>
                <a:gd name="T13" fmla="*/ 0 60000 65536"/>
                <a:gd name="T14" fmla="*/ 0 60000 65536"/>
                <a:gd name="T15" fmla="*/ 0 w 454"/>
                <a:gd name="T16" fmla="*/ 0 h 355"/>
                <a:gd name="T17" fmla="*/ 454 w 454"/>
                <a:gd name="T18" fmla="*/ 355 h 355"/>
              </a:gdLst>
              <a:ahLst/>
              <a:cxnLst>
                <a:cxn ang="T10">
                  <a:pos x="T0" y="T1"/>
                </a:cxn>
                <a:cxn ang="T11">
                  <a:pos x="T2" y="T3"/>
                </a:cxn>
                <a:cxn ang="T12">
                  <a:pos x="T4" y="T5"/>
                </a:cxn>
                <a:cxn ang="T13">
                  <a:pos x="T6" y="T7"/>
                </a:cxn>
                <a:cxn ang="T14">
                  <a:pos x="T8" y="T9"/>
                </a:cxn>
              </a:cxnLst>
              <a:rect l="T15" t="T16" r="T17" b="T18"/>
              <a:pathLst>
                <a:path w="454" h="355">
                  <a:moveTo>
                    <a:pt x="0" y="354"/>
                  </a:moveTo>
                  <a:lnTo>
                    <a:pt x="0" y="122"/>
                  </a:lnTo>
                  <a:lnTo>
                    <a:pt x="453" y="0"/>
                  </a:lnTo>
                  <a:lnTo>
                    <a:pt x="453" y="243"/>
                  </a:lnTo>
                  <a:lnTo>
                    <a:pt x="0" y="354"/>
                  </a:lnTo>
                </a:path>
              </a:pathLst>
            </a:custGeom>
            <a:solidFill>
              <a:srgbClr val="FFFF99"/>
            </a:solidFill>
            <a:ln w="9525" cap="rnd">
              <a:noFill/>
              <a:round/>
              <a:headEnd/>
              <a:tailEnd/>
            </a:ln>
          </p:spPr>
          <p:txBody>
            <a:bodyPr/>
            <a:lstStyle/>
            <a:p>
              <a:endParaRPr lang="ar-SA"/>
            </a:p>
          </p:txBody>
        </p:sp>
        <p:sp>
          <p:nvSpPr>
            <p:cNvPr id="39228" name="Freeform 133"/>
            <p:cNvSpPr>
              <a:spLocks/>
            </p:cNvSpPr>
            <p:nvPr/>
          </p:nvSpPr>
          <p:spPr bwMode="auto">
            <a:xfrm>
              <a:off x="610" y="1076"/>
              <a:ext cx="130" cy="174"/>
            </a:xfrm>
            <a:custGeom>
              <a:avLst/>
              <a:gdLst>
                <a:gd name="T0" fmla="*/ 31 w 130"/>
                <a:gd name="T1" fmla="*/ 17 h 174"/>
                <a:gd name="T2" fmla="*/ 34 w 130"/>
                <a:gd name="T3" fmla="*/ 26 h 174"/>
                <a:gd name="T4" fmla="*/ 39 w 130"/>
                <a:gd name="T5" fmla="*/ 40 h 174"/>
                <a:gd name="T6" fmla="*/ 42 w 130"/>
                <a:gd name="T7" fmla="*/ 53 h 174"/>
                <a:gd name="T8" fmla="*/ 43 w 130"/>
                <a:gd name="T9" fmla="*/ 64 h 174"/>
                <a:gd name="T10" fmla="*/ 47 w 130"/>
                <a:gd name="T11" fmla="*/ 78 h 174"/>
                <a:gd name="T12" fmla="*/ 53 w 130"/>
                <a:gd name="T13" fmla="*/ 93 h 174"/>
                <a:gd name="T14" fmla="*/ 59 w 130"/>
                <a:gd name="T15" fmla="*/ 104 h 174"/>
                <a:gd name="T16" fmla="*/ 64 w 130"/>
                <a:gd name="T17" fmla="*/ 109 h 174"/>
                <a:gd name="T18" fmla="*/ 71 w 130"/>
                <a:gd name="T19" fmla="*/ 122 h 174"/>
                <a:gd name="T20" fmla="*/ 79 w 130"/>
                <a:gd name="T21" fmla="*/ 137 h 174"/>
                <a:gd name="T22" fmla="*/ 84 w 130"/>
                <a:gd name="T23" fmla="*/ 149 h 174"/>
                <a:gd name="T24" fmla="*/ 86 w 130"/>
                <a:gd name="T25" fmla="*/ 150 h 174"/>
                <a:gd name="T26" fmla="*/ 89 w 130"/>
                <a:gd name="T27" fmla="*/ 149 h 174"/>
                <a:gd name="T28" fmla="*/ 95 w 130"/>
                <a:gd name="T29" fmla="*/ 149 h 174"/>
                <a:gd name="T30" fmla="*/ 101 w 130"/>
                <a:gd name="T31" fmla="*/ 149 h 174"/>
                <a:gd name="T32" fmla="*/ 106 w 130"/>
                <a:gd name="T33" fmla="*/ 150 h 174"/>
                <a:gd name="T34" fmla="*/ 113 w 130"/>
                <a:gd name="T35" fmla="*/ 154 h 174"/>
                <a:gd name="T36" fmla="*/ 121 w 130"/>
                <a:gd name="T37" fmla="*/ 159 h 174"/>
                <a:gd name="T38" fmla="*/ 127 w 130"/>
                <a:gd name="T39" fmla="*/ 164 h 174"/>
                <a:gd name="T40" fmla="*/ 128 w 130"/>
                <a:gd name="T41" fmla="*/ 168 h 174"/>
                <a:gd name="T42" fmla="*/ 123 w 130"/>
                <a:gd name="T43" fmla="*/ 171 h 174"/>
                <a:gd name="T44" fmla="*/ 115 w 130"/>
                <a:gd name="T45" fmla="*/ 173 h 174"/>
                <a:gd name="T46" fmla="*/ 106 w 130"/>
                <a:gd name="T47" fmla="*/ 173 h 174"/>
                <a:gd name="T48" fmla="*/ 96 w 130"/>
                <a:gd name="T49" fmla="*/ 171 h 174"/>
                <a:gd name="T50" fmla="*/ 90 w 130"/>
                <a:gd name="T51" fmla="*/ 169 h 174"/>
                <a:gd name="T52" fmla="*/ 87 w 130"/>
                <a:gd name="T53" fmla="*/ 168 h 174"/>
                <a:gd name="T54" fmla="*/ 84 w 130"/>
                <a:gd name="T55" fmla="*/ 167 h 174"/>
                <a:gd name="T56" fmla="*/ 81 w 130"/>
                <a:gd name="T57" fmla="*/ 167 h 174"/>
                <a:gd name="T58" fmla="*/ 70 w 130"/>
                <a:gd name="T59" fmla="*/ 158 h 174"/>
                <a:gd name="T60" fmla="*/ 56 w 130"/>
                <a:gd name="T61" fmla="*/ 143 h 174"/>
                <a:gd name="T62" fmla="*/ 43 w 130"/>
                <a:gd name="T63" fmla="*/ 130 h 174"/>
                <a:gd name="T64" fmla="*/ 36 w 130"/>
                <a:gd name="T65" fmla="*/ 122 h 174"/>
                <a:gd name="T66" fmla="*/ 33 w 130"/>
                <a:gd name="T67" fmla="*/ 115 h 174"/>
                <a:gd name="T68" fmla="*/ 32 w 130"/>
                <a:gd name="T69" fmla="*/ 107 h 174"/>
                <a:gd name="T70" fmla="*/ 30 w 130"/>
                <a:gd name="T71" fmla="*/ 96 h 174"/>
                <a:gd name="T72" fmla="*/ 25 w 130"/>
                <a:gd name="T73" fmla="*/ 80 h 174"/>
                <a:gd name="T74" fmla="*/ 16 w 130"/>
                <a:gd name="T75" fmla="*/ 56 h 174"/>
                <a:gd name="T76" fmla="*/ 5 w 130"/>
                <a:gd name="T77" fmla="*/ 32 h 174"/>
                <a:gd name="T78" fmla="*/ 0 w 130"/>
                <a:gd name="T79" fmla="*/ 13 h 174"/>
                <a:gd name="T80" fmla="*/ 0 w 130"/>
                <a:gd name="T81" fmla="*/ 5 h 174"/>
                <a:gd name="T82" fmla="*/ 4 w 130"/>
                <a:gd name="T83" fmla="*/ 3 h 174"/>
                <a:gd name="T84" fmla="*/ 8 w 130"/>
                <a:gd name="T85" fmla="*/ 1 h 174"/>
                <a:gd name="T86" fmla="*/ 12 w 130"/>
                <a:gd name="T87" fmla="*/ 0 h 174"/>
                <a:gd name="T88" fmla="*/ 31 w 130"/>
                <a:gd name="T89" fmla="*/ 15 h 17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0"/>
                <a:gd name="T136" fmla="*/ 0 h 174"/>
                <a:gd name="T137" fmla="*/ 130 w 130"/>
                <a:gd name="T138" fmla="*/ 174 h 17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0" h="174">
                  <a:moveTo>
                    <a:pt x="31" y="15"/>
                  </a:moveTo>
                  <a:lnTo>
                    <a:pt x="31" y="17"/>
                  </a:lnTo>
                  <a:lnTo>
                    <a:pt x="33" y="20"/>
                  </a:lnTo>
                  <a:lnTo>
                    <a:pt x="34" y="26"/>
                  </a:lnTo>
                  <a:lnTo>
                    <a:pt x="36" y="32"/>
                  </a:lnTo>
                  <a:lnTo>
                    <a:pt x="39" y="40"/>
                  </a:lnTo>
                  <a:lnTo>
                    <a:pt x="40" y="47"/>
                  </a:lnTo>
                  <a:lnTo>
                    <a:pt x="42" y="53"/>
                  </a:lnTo>
                  <a:lnTo>
                    <a:pt x="43" y="58"/>
                  </a:lnTo>
                  <a:lnTo>
                    <a:pt x="43" y="64"/>
                  </a:lnTo>
                  <a:lnTo>
                    <a:pt x="45" y="71"/>
                  </a:lnTo>
                  <a:lnTo>
                    <a:pt x="47" y="78"/>
                  </a:lnTo>
                  <a:lnTo>
                    <a:pt x="50" y="86"/>
                  </a:lnTo>
                  <a:lnTo>
                    <a:pt x="53" y="93"/>
                  </a:lnTo>
                  <a:lnTo>
                    <a:pt x="56" y="100"/>
                  </a:lnTo>
                  <a:lnTo>
                    <a:pt x="59" y="104"/>
                  </a:lnTo>
                  <a:lnTo>
                    <a:pt x="61" y="107"/>
                  </a:lnTo>
                  <a:lnTo>
                    <a:pt x="64" y="109"/>
                  </a:lnTo>
                  <a:lnTo>
                    <a:pt x="67" y="114"/>
                  </a:lnTo>
                  <a:lnTo>
                    <a:pt x="71" y="122"/>
                  </a:lnTo>
                  <a:lnTo>
                    <a:pt x="75" y="130"/>
                  </a:lnTo>
                  <a:lnTo>
                    <a:pt x="79" y="137"/>
                  </a:lnTo>
                  <a:lnTo>
                    <a:pt x="82" y="143"/>
                  </a:lnTo>
                  <a:lnTo>
                    <a:pt x="84" y="149"/>
                  </a:lnTo>
                  <a:lnTo>
                    <a:pt x="85" y="150"/>
                  </a:lnTo>
                  <a:lnTo>
                    <a:pt x="86" y="150"/>
                  </a:lnTo>
                  <a:lnTo>
                    <a:pt x="87" y="149"/>
                  </a:lnTo>
                  <a:lnTo>
                    <a:pt x="89" y="149"/>
                  </a:lnTo>
                  <a:lnTo>
                    <a:pt x="92" y="149"/>
                  </a:lnTo>
                  <a:lnTo>
                    <a:pt x="95" y="149"/>
                  </a:lnTo>
                  <a:lnTo>
                    <a:pt x="98" y="149"/>
                  </a:lnTo>
                  <a:lnTo>
                    <a:pt x="101" y="149"/>
                  </a:lnTo>
                  <a:lnTo>
                    <a:pt x="103" y="149"/>
                  </a:lnTo>
                  <a:lnTo>
                    <a:pt x="106" y="150"/>
                  </a:lnTo>
                  <a:lnTo>
                    <a:pt x="109" y="152"/>
                  </a:lnTo>
                  <a:lnTo>
                    <a:pt x="113" y="154"/>
                  </a:lnTo>
                  <a:lnTo>
                    <a:pt x="117" y="156"/>
                  </a:lnTo>
                  <a:lnTo>
                    <a:pt x="121" y="159"/>
                  </a:lnTo>
                  <a:lnTo>
                    <a:pt x="123" y="161"/>
                  </a:lnTo>
                  <a:lnTo>
                    <a:pt x="127" y="164"/>
                  </a:lnTo>
                  <a:lnTo>
                    <a:pt x="129" y="167"/>
                  </a:lnTo>
                  <a:lnTo>
                    <a:pt x="128" y="168"/>
                  </a:lnTo>
                  <a:lnTo>
                    <a:pt x="127" y="170"/>
                  </a:lnTo>
                  <a:lnTo>
                    <a:pt x="123" y="171"/>
                  </a:lnTo>
                  <a:lnTo>
                    <a:pt x="120" y="172"/>
                  </a:lnTo>
                  <a:lnTo>
                    <a:pt x="115" y="173"/>
                  </a:lnTo>
                  <a:lnTo>
                    <a:pt x="111" y="173"/>
                  </a:lnTo>
                  <a:lnTo>
                    <a:pt x="106" y="173"/>
                  </a:lnTo>
                  <a:lnTo>
                    <a:pt x="100" y="172"/>
                  </a:lnTo>
                  <a:lnTo>
                    <a:pt x="96" y="171"/>
                  </a:lnTo>
                  <a:lnTo>
                    <a:pt x="93" y="170"/>
                  </a:lnTo>
                  <a:lnTo>
                    <a:pt x="90" y="169"/>
                  </a:lnTo>
                  <a:lnTo>
                    <a:pt x="89" y="168"/>
                  </a:lnTo>
                  <a:lnTo>
                    <a:pt x="87" y="168"/>
                  </a:lnTo>
                  <a:lnTo>
                    <a:pt x="85" y="167"/>
                  </a:lnTo>
                  <a:lnTo>
                    <a:pt x="84" y="167"/>
                  </a:lnTo>
                  <a:lnTo>
                    <a:pt x="84" y="168"/>
                  </a:lnTo>
                  <a:lnTo>
                    <a:pt x="81" y="167"/>
                  </a:lnTo>
                  <a:lnTo>
                    <a:pt x="77" y="163"/>
                  </a:lnTo>
                  <a:lnTo>
                    <a:pt x="70" y="158"/>
                  </a:lnTo>
                  <a:lnTo>
                    <a:pt x="63" y="151"/>
                  </a:lnTo>
                  <a:lnTo>
                    <a:pt x="56" y="143"/>
                  </a:lnTo>
                  <a:lnTo>
                    <a:pt x="49" y="136"/>
                  </a:lnTo>
                  <a:lnTo>
                    <a:pt x="43" y="130"/>
                  </a:lnTo>
                  <a:lnTo>
                    <a:pt x="39" y="125"/>
                  </a:lnTo>
                  <a:lnTo>
                    <a:pt x="36" y="122"/>
                  </a:lnTo>
                  <a:lnTo>
                    <a:pt x="34" y="119"/>
                  </a:lnTo>
                  <a:lnTo>
                    <a:pt x="33" y="115"/>
                  </a:lnTo>
                  <a:lnTo>
                    <a:pt x="33" y="112"/>
                  </a:lnTo>
                  <a:lnTo>
                    <a:pt x="32" y="107"/>
                  </a:lnTo>
                  <a:lnTo>
                    <a:pt x="31" y="102"/>
                  </a:lnTo>
                  <a:lnTo>
                    <a:pt x="30" y="96"/>
                  </a:lnTo>
                  <a:lnTo>
                    <a:pt x="28" y="89"/>
                  </a:lnTo>
                  <a:lnTo>
                    <a:pt x="25" y="80"/>
                  </a:lnTo>
                  <a:lnTo>
                    <a:pt x="21" y="69"/>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229" name="Freeform 134"/>
            <p:cNvSpPr>
              <a:spLocks/>
            </p:cNvSpPr>
            <p:nvPr/>
          </p:nvSpPr>
          <p:spPr bwMode="auto">
            <a:xfrm>
              <a:off x="609" y="1076"/>
              <a:ext cx="134" cy="170"/>
            </a:xfrm>
            <a:custGeom>
              <a:avLst/>
              <a:gdLst>
                <a:gd name="T0" fmla="*/ 35 w 134"/>
                <a:gd name="T1" fmla="*/ 15 h 170"/>
                <a:gd name="T2" fmla="*/ 38 w 134"/>
                <a:gd name="T3" fmla="*/ 24 h 170"/>
                <a:gd name="T4" fmla="*/ 43 w 134"/>
                <a:gd name="T5" fmla="*/ 36 h 170"/>
                <a:gd name="T6" fmla="*/ 46 w 134"/>
                <a:gd name="T7" fmla="*/ 48 h 170"/>
                <a:gd name="T8" fmla="*/ 48 w 134"/>
                <a:gd name="T9" fmla="*/ 60 h 170"/>
                <a:gd name="T10" fmla="*/ 52 w 134"/>
                <a:gd name="T11" fmla="*/ 74 h 170"/>
                <a:gd name="T12" fmla="*/ 58 w 134"/>
                <a:gd name="T13" fmla="*/ 89 h 170"/>
                <a:gd name="T14" fmla="*/ 64 w 134"/>
                <a:gd name="T15" fmla="*/ 100 h 170"/>
                <a:gd name="T16" fmla="*/ 68 w 134"/>
                <a:gd name="T17" fmla="*/ 105 h 170"/>
                <a:gd name="T18" fmla="*/ 76 w 134"/>
                <a:gd name="T19" fmla="*/ 118 h 170"/>
                <a:gd name="T20" fmla="*/ 83 w 134"/>
                <a:gd name="T21" fmla="*/ 133 h 170"/>
                <a:gd name="T22" fmla="*/ 88 w 134"/>
                <a:gd name="T23" fmla="*/ 144 h 170"/>
                <a:gd name="T24" fmla="*/ 90 w 134"/>
                <a:gd name="T25" fmla="*/ 146 h 170"/>
                <a:gd name="T26" fmla="*/ 94 w 134"/>
                <a:gd name="T27" fmla="*/ 145 h 170"/>
                <a:gd name="T28" fmla="*/ 99 w 134"/>
                <a:gd name="T29" fmla="*/ 144 h 170"/>
                <a:gd name="T30" fmla="*/ 105 w 134"/>
                <a:gd name="T31" fmla="*/ 144 h 170"/>
                <a:gd name="T32" fmla="*/ 110 w 134"/>
                <a:gd name="T33" fmla="*/ 146 h 170"/>
                <a:gd name="T34" fmla="*/ 117 w 134"/>
                <a:gd name="T35" fmla="*/ 150 h 170"/>
                <a:gd name="T36" fmla="*/ 125 w 134"/>
                <a:gd name="T37" fmla="*/ 155 h 170"/>
                <a:gd name="T38" fmla="*/ 131 w 134"/>
                <a:gd name="T39" fmla="*/ 160 h 170"/>
                <a:gd name="T40" fmla="*/ 133 w 134"/>
                <a:gd name="T41" fmla="*/ 164 h 170"/>
                <a:gd name="T42" fmla="*/ 128 w 134"/>
                <a:gd name="T43" fmla="*/ 167 h 170"/>
                <a:gd name="T44" fmla="*/ 120 w 134"/>
                <a:gd name="T45" fmla="*/ 169 h 170"/>
                <a:gd name="T46" fmla="*/ 110 w 134"/>
                <a:gd name="T47" fmla="*/ 169 h 170"/>
                <a:gd name="T48" fmla="*/ 101 w 134"/>
                <a:gd name="T49" fmla="*/ 167 h 170"/>
                <a:gd name="T50" fmla="*/ 95 w 134"/>
                <a:gd name="T51" fmla="*/ 165 h 170"/>
                <a:gd name="T52" fmla="*/ 92 w 134"/>
                <a:gd name="T53" fmla="*/ 164 h 170"/>
                <a:gd name="T54" fmla="*/ 89 w 134"/>
                <a:gd name="T55" fmla="*/ 164 h 170"/>
                <a:gd name="T56" fmla="*/ 86 w 134"/>
                <a:gd name="T57" fmla="*/ 163 h 170"/>
                <a:gd name="T58" fmla="*/ 75 w 134"/>
                <a:gd name="T59" fmla="*/ 154 h 170"/>
                <a:gd name="T60" fmla="*/ 60 w 134"/>
                <a:gd name="T61" fmla="*/ 139 h 170"/>
                <a:gd name="T62" fmla="*/ 48 w 134"/>
                <a:gd name="T63" fmla="*/ 126 h 170"/>
                <a:gd name="T64" fmla="*/ 39 w 134"/>
                <a:gd name="T65" fmla="*/ 117 h 170"/>
                <a:gd name="T66" fmla="*/ 30 w 134"/>
                <a:gd name="T67" fmla="*/ 106 h 170"/>
                <a:gd name="T68" fmla="*/ 19 w 134"/>
                <a:gd name="T69" fmla="*/ 91 h 170"/>
                <a:gd name="T70" fmla="*/ 11 w 134"/>
                <a:gd name="T71" fmla="*/ 76 h 170"/>
                <a:gd name="T72" fmla="*/ 5 w 134"/>
                <a:gd name="T73" fmla="*/ 59 h 170"/>
                <a:gd name="T74" fmla="*/ 2 w 134"/>
                <a:gd name="T75" fmla="*/ 40 h 170"/>
                <a:gd name="T76" fmla="*/ 0 w 134"/>
                <a:gd name="T77" fmla="*/ 21 h 170"/>
                <a:gd name="T78" fmla="*/ 0 w 134"/>
                <a:gd name="T79" fmla="*/ 7 h 170"/>
                <a:gd name="T80" fmla="*/ 1 w 134"/>
                <a:gd name="T81" fmla="*/ 0 h 170"/>
                <a:gd name="T82" fmla="*/ 5 w 134"/>
                <a:gd name="T83" fmla="*/ 0 h 170"/>
                <a:gd name="T84" fmla="*/ 8 w 134"/>
                <a:gd name="T85" fmla="*/ 3 h 170"/>
                <a:gd name="T86" fmla="*/ 11 w 134"/>
                <a:gd name="T87" fmla="*/ 5 h 170"/>
                <a:gd name="T88" fmla="*/ 35 w 134"/>
                <a:gd name="T89" fmla="*/ 14 h 17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4"/>
                <a:gd name="T136" fmla="*/ 0 h 170"/>
                <a:gd name="T137" fmla="*/ 134 w 134"/>
                <a:gd name="T138" fmla="*/ 170 h 17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4" h="170">
                  <a:moveTo>
                    <a:pt x="35" y="14"/>
                  </a:moveTo>
                  <a:lnTo>
                    <a:pt x="35" y="15"/>
                  </a:lnTo>
                  <a:lnTo>
                    <a:pt x="37" y="18"/>
                  </a:lnTo>
                  <a:lnTo>
                    <a:pt x="38" y="24"/>
                  </a:lnTo>
                  <a:lnTo>
                    <a:pt x="41" y="30"/>
                  </a:lnTo>
                  <a:lnTo>
                    <a:pt x="43" y="36"/>
                  </a:lnTo>
                  <a:lnTo>
                    <a:pt x="44" y="42"/>
                  </a:lnTo>
                  <a:lnTo>
                    <a:pt x="46" y="48"/>
                  </a:lnTo>
                  <a:lnTo>
                    <a:pt x="47" y="54"/>
                  </a:lnTo>
                  <a:lnTo>
                    <a:pt x="48" y="60"/>
                  </a:lnTo>
                  <a:lnTo>
                    <a:pt x="49" y="66"/>
                  </a:lnTo>
                  <a:lnTo>
                    <a:pt x="52" y="74"/>
                  </a:lnTo>
                  <a:lnTo>
                    <a:pt x="55" y="82"/>
                  </a:lnTo>
                  <a:lnTo>
                    <a:pt x="58" y="89"/>
                  </a:lnTo>
                  <a:lnTo>
                    <a:pt x="60" y="96"/>
                  </a:lnTo>
                  <a:lnTo>
                    <a:pt x="64" y="100"/>
                  </a:lnTo>
                  <a:lnTo>
                    <a:pt x="66" y="102"/>
                  </a:lnTo>
                  <a:lnTo>
                    <a:pt x="68" y="105"/>
                  </a:lnTo>
                  <a:lnTo>
                    <a:pt x="72" y="110"/>
                  </a:lnTo>
                  <a:lnTo>
                    <a:pt x="76" y="118"/>
                  </a:lnTo>
                  <a:lnTo>
                    <a:pt x="80" y="126"/>
                  </a:lnTo>
                  <a:lnTo>
                    <a:pt x="83" y="133"/>
                  </a:lnTo>
                  <a:lnTo>
                    <a:pt x="87" y="139"/>
                  </a:lnTo>
                  <a:lnTo>
                    <a:pt x="88" y="144"/>
                  </a:lnTo>
                  <a:lnTo>
                    <a:pt x="90" y="146"/>
                  </a:lnTo>
                  <a:lnTo>
                    <a:pt x="92" y="146"/>
                  </a:lnTo>
                  <a:lnTo>
                    <a:pt x="94" y="145"/>
                  </a:lnTo>
                  <a:lnTo>
                    <a:pt x="97" y="144"/>
                  </a:lnTo>
                  <a:lnTo>
                    <a:pt x="99" y="144"/>
                  </a:lnTo>
                  <a:lnTo>
                    <a:pt x="103" y="144"/>
                  </a:lnTo>
                  <a:lnTo>
                    <a:pt x="105" y="144"/>
                  </a:lnTo>
                  <a:lnTo>
                    <a:pt x="108" y="145"/>
                  </a:lnTo>
                  <a:lnTo>
                    <a:pt x="110" y="146"/>
                  </a:lnTo>
                  <a:lnTo>
                    <a:pt x="114" y="148"/>
                  </a:lnTo>
                  <a:lnTo>
                    <a:pt x="117" y="150"/>
                  </a:lnTo>
                  <a:lnTo>
                    <a:pt x="121" y="152"/>
                  </a:lnTo>
                  <a:lnTo>
                    <a:pt x="125" y="155"/>
                  </a:lnTo>
                  <a:lnTo>
                    <a:pt x="128" y="157"/>
                  </a:lnTo>
                  <a:lnTo>
                    <a:pt x="131" y="160"/>
                  </a:lnTo>
                  <a:lnTo>
                    <a:pt x="133" y="162"/>
                  </a:lnTo>
                  <a:lnTo>
                    <a:pt x="133" y="164"/>
                  </a:lnTo>
                  <a:lnTo>
                    <a:pt x="131" y="166"/>
                  </a:lnTo>
                  <a:lnTo>
                    <a:pt x="128" y="167"/>
                  </a:lnTo>
                  <a:lnTo>
                    <a:pt x="124" y="168"/>
                  </a:lnTo>
                  <a:lnTo>
                    <a:pt x="120" y="169"/>
                  </a:lnTo>
                  <a:lnTo>
                    <a:pt x="115" y="169"/>
                  </a:lnTo>
                  <a:lnTo>
                    <a:pt x="110" y="169"/>
                  </a:lnTo>
                  <a:lnTo>
                    <a:pt x="105" y="168"/>
                  </a:lnTo>
                  <a:lnTo>
                    <a:pt x="101" y="167"/>
                  </a:lnTo>
                  <a:lnTo>
                    <a:pt x="98" y="166"/>
                  </a:lnTo>
                  <a:lnTo>
                    <a:pt x="95" y="165"/>
                  </a:lnTo>
                  <a:lnTo>
                    <a:pt x="94" y="164"/>
                  </a:lnTo>
                  <a:lnTo>
                    <a:pt x="92" y="164"/>
                  </a:lnTo>
                  <a:lnTo>
                    <a:pt x="90" y="163"/>
                  </a:lnTo>
                  <a:lnTo>
                    <a:pt x="89" y="164"/>
                  </a:lnTo>
                  <a:lnTo>
                    <a:pt x="88" y="164"/>
                  </a:lnTo>
                  <a:lnTo>
                    <a:pt x="86" y="163"/>
                  </a:lnTo>
                  <a:lnTo>
                    <a:pt x="81" y="160"/>
                  </a:lnTo>
                  <a:lnTo>
                    <a:pt x="75" y="154"/>
                  </a:lnTo>
                  <a:lnTo>
                    <a:pt x="68" y="147"/>
                  </a:lnTo>
                  <a:lnTo>
                    <a:pt x="60" y="139"/>
                  </a:lnTo>
                  <a:lnTo>
                    <a:pt x="54" y="132"/>
                  </a:lnTo>
                  <a:lnTo>
                    <a:pt x="48" y="126"/>
                  </a:lnTo>
                  <a:lnTo>
                    <a:pt x="44" y="121"/>
                  </a:lnTo>
                  <a:lnTo>
                    <a:pt x="39" y="117"/>
                  </a:lnTo>
                  <a:lnTo>
                    <a:pt x="35" y="112"/>
                  </a:lnTo>
                  <a:lnTo>
                    <a:pt x="30" y="106"/>
                  </a:lnTo>
                  <a:lnTo>
                    <a:pt x="24" y="99"/>
                  </a:lnTo>
                  <a:lnTo>
                    <a:pt x="19" y="91"/>
                  </a:lnTo>
                  <a:lnTo>
                    <a:pt x="14" y="84"/>
                  </a:lnTo>
                  <a:lnTo>
                    <a:pt x="11" y="76"/>
                  </a:lnTo>
                  <a:lnTo>
                    <a:pt x="7" y="67"/>
                  </a:lnTo>
                  <a:lnTo>
                    <a:pt x="5" y="59"/>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230" name="Freeform 135"/>
            <p:cNvSpPr>
              <a:spLocks/>
            </p:cNvSpPr>
            <p:nvPr/>
          </p:nvSpPr>
          <p:spPr bwMode="auto">
            <a:xfrm>
              <a:off x="430" y="1348"/>
              <a:ext cx="240" cy="347"/>
            </a:xfrm>
            <a:custGeom>
              <a:avLst/>
              <a:gdLst>
                <a:gd name="T0" fmla="*/ 239 w 240"/>
                <a:gd name="T1" fmla="*/ 346 h 347"/>
                <a:gd name="T2" fmla="*/ 239 w 240"/>
                <a:gd name="T3" fmla="*/ 113 h 347"/>
                <a:gd name="T4" fmla="*/ 0 w 240"/>
                <a:gd name="T5" fmla="*/ 0 h 347"/>
                <a:gd name="T6" fmla="*/ 0 w 240"/>
                <a:gd name="T7" fmla="*/ 216 h 347"/>
                <a:gd name="T8" fmla="*/ 239 w 240"/>
                <a:gd name="T9" fmla="*/ 346 h 347"/>
                <a:gd name="T10" fmla="*/ 0 60000 65536"/>
                <a:gd name="T11" fmla="*/ 0 60000 65536"/>
                <a:gd name="T12" fmla="*/ 0 60000 65536"/>
                <a:gd name="T13" fmla="*/ 0 60000 65536"/>
                <a:gd name="T14" fmla="*/ 0 60000 65536"/>
                <a:gd name="T15" fmla="*/ 0 w 240"/>
                <a:gd name="T16" fmla="*/ 0 h 347"/>
                <a:gd name="T17" fmla="*/ 240 w 240"/>
                <a:gd name="T18" fmla="*/ 347 h 347"/>
              </a:gdLst>
              <a:ahLst/>
              <a:cxnLst>
                <a:cxn ang="T10">
                  <a:pos x="T0" y="T1"/>
                </a:cxn>
                <a:cxn ang="T11">
                  <a:pos x="T2" y="T3"/>
                </a:cxn>
                <a:cxn ang="T12">
                  <a:pos x="T4" y="T5"/>
                </a:cxn>
                <a:cxn ang="T13">
                  <a:pos x="T6" y="T7"/>
                </a:cxn>
                <a:cxn ang="T14">
                  <a:pos x="T8" y="T9"/>
                </a:cxn>
              </a:cxnLst>
              <a:rect l="T15" t="T16" r="T17" b="T18"/>
              <a:pathLst>
                <a:path w="240" h="347">
                  <a:moveTo>
                    <a:pt x="239" y="346"/>
                  </a:moveTo>
                  <a:lnTo>
                    <a:pt x="239" y="113"/>
                  </a:lnTo>
                  <a:lnTo>
                    <a:pt x="0" y="0"/>
                  </a:lnTo>
                  <a:lnTo>
                    <a:pt x="0" y="216"/>
                  </a:lnTo>
                  <a:lnTo>
                    <a:pt x="239" y="346"/>
                  </a:lnTo>
                </a:path>
              </a:pathLst>
            </a:custGeom>
            <a:solidFill>
              <a:srgbClr val="CC9900"/>
            </a:solidFill>
            <a:ln w="9525" cap="rnd">
              <a:noFill/>
              <a:round/>
              <a:headEnd/>
              <a:tailEnd/>
            </a:ln>
          </p:spPr>
          <p:txBody>
            <a:bodyPr/>
            <a:lstStyle/>
            <a:p>
              <a:endParaRPr lang="ar-SA"/>
            </a:p>
          </p:txBody>
        </p:sp>
        <p:sp>
          <p:nvSpPr>
            <p:cNvPr id="39231" name="Freeform 136"/>
            <p:cNvSpPr>
              <a:spLocks/>
            </p:cNvSpPr>
            <p:nvPr/>
          </p:nvSpPr>
          <p:spPr bwMode="auto">
            <a:xfrm>
              <a:off x="593" y="1226"/>
              <a:ext cx="194" cy="83"/>
            </a:xfrm>
            <a:custGeom>
              <a:avLst/>
              <a:gdLst>
                <a:gd name="T0" fmla="*/ 193 w 194"/>
                <a:gd name="T1" fmla="*/ 14 h 83"/>
                <a:gd name="T2" fmla="*/ 67 w 194"/>
                <a:gd name="T3" fmla="*/ 82 h 83"/>
                <a:gd name="T4" fmla="*/ 0 w 194"/>
                <a:gd name="T5" fmla="*/ 67 h 83"/>
                <a:gd name="T6" fmla="*/ 125 w 194"/>
                <a:gd name="T7" fmla="*/ 0 h 83"/>
                <a:gd name="T8" fmla="*/ 193 w 194"/>
                <a:gd name="T9" fmla="*/ 14 h 83"/>
                <a:gd name="T10" fmla="*/ 0 60000 65536"/>
                <a:gd name="T11" fmla="*/ 0 60000 65536"/>
                <a:gd name="T12" fmla="*/ 0 60000 65536"/>
                <a:gd name="T13" fmla="*/ 0 60000 65536"/>
                <a:gd name="T14" fmla="*/ 0 60000 65536"/>
                <a:gd name="T15" fmla="*/ 0 w 194"/>
                <a:gd name="T16" fmla="*/ 0 h 83"/>
                <a:gd name="T17" fmla="*/ 194 w 194"/>
                <a:gd name="T18" fmla="*/ 83 h 83"/>
              </a:gdLst>
              <a:ahLst/>
              <a:cxnLst>
                <a:cxn ang="T10">
                  <a:pos x="T0" y="T1"/>
                </a:cxn>
                <a:cxn ang="T11">
                  <a:pos x="T2" y="T3"/>
                </a:cxn>
                <a:cxn ang="T12">
                  <a:pos x="T4" y="T5"/>
                </a:cxn>
                <a:cxn ang="T13">
                  <a:pos x="T6" y="T7"/>
                </a:cxn>
                <a:cxn ang="T14">
                  <a:pos x="T8" y="T9"/>
                </a:cxn>
              </a:cxnLst>
              <a:rect l="T15" t="T16" r="T17" b="T18"/>
              <a:pathLst>
                <a:path w="194" h="83">
                  <a:moveTo>
                    <a:pt x="193" y="14"/>
                  </a:moveTo>
                  <a:lnTo>
                    <a:pt x="67" y="82"/>
                  </a:lnTo>
                  <a:lnTo>
                    <a:pt x="0" y="67"/>
                  </a:lnTo>
                  <a:lnTo>
                    <a:pt x="125" y="0"/>
                  </a:lnTo>
                  <a:lnTo>
                    <a:pt x="193" y="14"/>
                  </a:lnTo>
                </a:path>
              </a:pathLst>
            </a:custGeom>
            <a:solidFill>
              <a:srgbClr val="B2B2B2"/>
            </a:solidFill>
            <a:ln w="9525" cap="rnd">
              <a:noFill/>
              <a:round/>
              <a:headEnd/>
              <a:tailEnd/>
            </a:ln>
          </p:spPr>
          <p:txBody>
            <a:bodyPr/>
            <a:lstStyle/>
            <a:p>
              <a:endParaRPr lang="ar-SA"/>
            </a:p>
          </p:txBody>
        </p:sp>
        <p:sp>
          <p:nvSpPr>
            <p:cNvPr id="39232" name="Freeform 137"/>
            <p:cNvSpPr>
              <a:spLocks/>
            </p:cNvSpPr>
            <p:nvPr/>
          </p:nvSpPr>
          <p:spPr bwMode="auto">
            <a:xfrm>
              <a:off x="508" y="1060"/>
              <a:ext cx="215" cy="214"/>
            </a:xfrm>
            <a:custGeom>
              <a:avLst/>
              <a:gdLst>
                <a:gd name="T0" fmla="*/ 44 w 215"/>
                <a:gd name="T1" fmla="*/ 20 h 214"/>
                <a:gd name="T2" fmla="*/ 50 w 215"/>
                <a:gd name="T3" fmla="*/ 34 h 214"/>
                <a:gd name="T4" fmla="*/ 60 w 215"/>
                <a:gd name="T5" fmla="*/ 54 h 214"/>
                <a:gd name="T6" fmla="*/ 68 w 215"/>
                <a:gd name="T7" fmla="*/ 74 h 214"/>
                <a:gd name="T8" fmla="*/ 73 w 215"/>
                <a:gd name="T9" fmla="*/ 88 h 214"/>
                <a:gd name="T10" fmla="*/ 79 w 215"/>
                <a:gd name="T11" fmla="*/ 103 h 214"/>
                <a:gd name="T12" fmla="*/ 85 w 215"/>
                <a:gd name="T13" fmla="*/ 119 h 214"/>
                <a:gd name="T14" fmla="*/ 91 w 215"/>
                <a:gd name="T15" fmla="*/ 129 h 214"/>
                <a:gd name="T16" fmla="*/ 100 w 215"/>
                <a:gd name="T17" fmla="*/ 134 h 214"/>
                <a:gd name="T18" fmla="*/ 121 w 215"/>
                <a:gd name="T19" fmla="*/ 149 h 214"/>
                <a:gd name="T20" fmla="*/ 145 w 215"/>
                <a:gd name="T21" fmla="*/ 168 h 214"/>
                <a:gd name="T22" fmla="*/ 162 w 215"/>
                <a:gd name="T23" fmla="*/ 183 h 214"/>
                <a:gd name="T24" fmla="*/ 165 w 215"/>
                <a:gd name="T25" fmla="*/ 184 h 214"/>
                <a:gd name="T26" fmla="*/ 169 w 215"/>
                <a:gd name="T27" fmla="*/ 184 h 214"/>
                <a:gd name="T28" fmla="*/ 173 w 215"/>
                <a:gd name="T29" fmla="*/ 184 h 214"/>
                <a:gd name="T30" fmla="*/ 179 w 215"/>
                <a:gd name="T31" fmla="*/ 184 h 214"/>
                <a:gd name="T32" fmla="*/ 186 w 215"/>
                <a:gd name="T33" fmla="*/ 186 h 214"/>
                <a:gd name="T34" fmla="*/ 195 w 215"/>
                <a:gd name="T35" fmla="*/ 190 h 214"/>
                <a:gd name="T36" fmla="*/ 204 w 215"/>
                <a:gd name="T37" fmla="*/ 196 h 214"/>
                <a:gd name="T38" fmla="*/ 211 w 215"/>
                <a:gd name="T39" fmla="*/ 202 h 214"/>
                <a:gd name="T40" fmla="*/ 214 w 215"/>
                <a:gd name="T41" fmla="*/ 208 h 214"/>
                <a:gd name="T42" fmla="*/ 209 w 215"/>
                <a:gd name="T43" fmla="*/ 212 h 214"/>
                <a:gd name="T44" fmla="*/ 201 w 215"/>
                <a:gd name="T45" fmla="*/ 213 h 214"/>
                <a:gd name="T46" fmla="*/ 189 w 215"/>
                <a:gd name="T47" fmla="*/ 212 h 214"/>
                <a:gd name="T48" fmla="*/ 177 w 215"/>
                <a:gd name="T49" fmla="*/ 208 h 214"/>
                <a:gd name="T50" fmla="*/ 170 w 215"/>
                <a:gd name="T51" fmla="*/ 206 h 214"/>
                <a:gd name="T52" fmla="*/ 165 w 215"/>
                <a:gd name="T53" fmla="*/ 204 h 214"/>
                <a:gd name="T54" fmla="*/ 161 w 215"/>
                <a:gd name="T55" fmla="*/ 203 h 214"/>
                <a:gd name="T56" fmla="*/ 156 w 215"/>
                <a:gd name="T57" fmla="*/ 203 h 214"/>
                <a:gd name="T58" fmla="*/ 141 w 215"/>
                <a:gd name="T59" fmla="*/ 199 h 214"/>
                <a:gd name="T60" fmla="*/ 122 w 215"/>
                <a:gd name="T61" fmla="*/ 190 h 214"/>
                <a:gd name="T62" fmla="*/ 104 w 215"/>
                <a:gd name="T63" fmla="*/ 181 h 214"/>
                <a:gd name="T64" fmla="*/ 91 w 215"/>
                <a:gd name="T65" fmla="*/ 172 h 214"/>
                <a:gd name="T66" fmla="*/ 76 w 215"/>
                <a:gd name="T67" fmla="*/ 159 h 214"/>
                <a:gd name="T68" fmla="*/ 59 w 215"/>
                <a:gd name="T69" fmla="*/ 141 h 214"/>
                <a:gd name="T70" fmla="*/ 44 w 215"/>
                <a:gd name="T71" fmla="*/ 120 h 214"/>
                <a:gd name="T72" fmla="*/ 32 w 215"/>
                <a:gd name="T73" fmla="*/ 98 h 214"/>
                <a:gd name="T74" fmla="*/ 19 w 215"/>
                <a:gd name="T75" fmla="*/ 71 h 214"/>
                <a:gd name="T76" fmla="*/ 8 w 215"/>
                <a:gd name="T77" fmla="*/ 43 h 214"/>
                <a:gd name="T78" fmla="*/ 0 w 215"/>
                <a:gd name="T79" fmla="*/ 22 h 214"/>
                <a:gd name="T80" fmla="*/ 0 w 215"/>
                <a:gd name="T81" fmla="*/ 11 h 214"/>
                <a:gd name="T82" fmla="*/ 2 w 215"/>
                <a:gd name="T83" fmla="*/ 5 h 214"/>
                <a:gd name="T84" fmla="*/ 6 w 215"/>
                <a:gd name="T85" fmla="*/ 3 h 214"/>
                <a:gd name="T86" fmla="*/ 11 w 215"/>
                <a:gd name="T87" fmla="*/ 1 h 214"/>
                <a:gd name="T88" fmla="*/ 42 w 215"/>
                <a:gd name="T89" fmla="*/ 18 h 21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5"/>
                <a:gd name="T136" fmla="*/ 0 h 214"/>
                <a:gd name="T137" fmla="*/ 215 w 215"/>
                <a:gd name="T138" fmla="*/ 214 h 21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5" h="214">
                  <a:moveTo>
                    <a:pt x="42" y="18"/>
                  </a:moveTo>
                  <a:lnTo>
                    <a:pt x="44" y="20"/>
                  </a:lnTo>
                  <a:lnTo>
                    <a:pt x="47" y="26"/>
                  </a:lnTo>
                  <a:lnTo>
                    <a:pt x="50" y="34"/>
                  </a:lnTo>
                  <a:lnTo>
                    <a:pt x="55" y="44"/>
                  </a:lnTo>
                  <a:lnTo>
                    <a:pt x="60" y="54"/>
                  </a:lnTo>
                  <a:lnTo>
                    <a:pt x="65" y="65"/>
                  </a:lnTo>
                  <a:lnTo>
                    <a:pt x="68" y="74"/>
                  </a:lnTo>
                  <a:lnTo>
                    <a:pt x="72" y="81"/>
                  </a:lnTo>
                  <a:lnTo>
                    <a:pt x="73" y="88"/>
                  </a:lnTo>
                  <a:lnTo>
                    <a:pt x="76" y="96"/>
                  </a:lnTo>
                  <a:lnTo>
                    <a:pt x="79" y="103"/>
                  </a:lnTo>
                  <a:lnTo>
                    <a:pt x="82" y="111"/>
                  </a:lnTo>
                  <a:lnTo>
                    <a:pt x="85" y="119"/>
                  </a:lnTo>
                  <a:lnTo>
                    <a:pt x="89" y="125"/>
                  </a:lnTo>
                  <a:lnTo>
                    <a:pt x="91" y="129"/>
                  </a:lnTo>
                  <a:lnTo>
                    <a:pt x="95" y="131"/>
                  </a:lnTo>
                  <a:lnTo>
                    <a:pt x="100" y="134"/>
                  </a:lnTo>
                  <a:lnTo>
                    <a:pt x="109" y="140"/>
                  </a:lnTo>
                  <a:lnTo>
                    <a:pt x="121" y="149"/>
                  </a:lnTo>
                  <a:lnTo>
                    <a:pt x="133" y="159"/>
                  </a:lnTo>
                  <a:lnTo>
                    <a:pt x="145" y="168"/>
                  </a:lnTo>
                  <a:lnTo>
                    <a:pt x="155" y="177"/>
                  </a:lnTo>
                  <a:lnTo>
                    <a:pt x="162" y="183"/>
                  </a:lnTo>
                  <a:lnTo>
                    <a:pt x="165" y="184"/>
                  </a:lnTo>
                  <a:lnTo>
                    <a:pt x="166" y="184"/>
                  </a:lnTo>
                  <a:lnTo>
                    <a:pt x="169" y="184"/>
                  </a:lnTo>
                  <a:lnTo>
                    <a:pt x="171" y="184"/>
                  </a:lnTo>
                  <a:lnTo>
                    <a:pt x="173" y="184"/>
                  </a:lnTo>
                  <a:lnTo>
                    <a:pt x="177" y="184"/>
                  </a:lnTo>
                  <a:lnTo>
                    <a:pt x="179" y="184"/>
                  </a:lnTo>
                  <a:lnTo>
                    <a:pt x="183" y="184"/>
                  </a:lnTo>
                  <a:lnTo>
                    <a:pt x="186" y="186"/>
                  </a:lnTo>
                  <a:lnTo>
                    <a:pt x="190" y="189"/>
                  </a:lnTo>
                  <a:lnTo>
                    <a:pt x="195" y="190"/>
                  </a:lnTo>
                  <a:lnTo>
                    <a:pt x="200" y="194"/>
                  </a:lnTo>
                  <a:lnTo>
                    <a:pt x="204" y="196"/>
                  </a:lnTo>
                  <a:lnTo>
                    <a:pt x="208" y="200"/>
                  </a:lnTo>
                  <a:lnTo>
                    <a:pt x="211" y="202"/>
                  </a:lnTo>
                  <a:lnTo>
                    <a:pt x="214" y="206"/>
                  </a:lnTo>
                  <a:lnTo>
                    <a:pt x="214" y="208"/>
                  </a:lnTo>
                  <a:lnTo>
                    <a:pt x="212" y="210"/>
                  </a:lnTo>
                  <a:lnTo>
                    <a:pt x="209" y="212"/>
                  </a:lnTo>
                  <a:lnTo>
                    <a:pt x="206" y="213"/>
                  </a:lnTo>
                  <a:lnTo>
                    <a:pt x="201" y="213"/>
                  </a:lnTo>
                  <a:lnTo>
                    <a:pt x="195" y="213"/>
                  </a:lnTo>
                  <a:lnTo>
                    <a:pt x="189" y="212"/>
                  </a:lnTo>
                  <a:lnTo>
                    <a:pt x="183" y="210"/>
                  </a:lnTo>
                  <a:lnTo>
                    <a:pt x="177" y="208"/>
                  </a:lnTo>
                  <a:lnTo>
                    <a:pt x="173" y="207"/>
                  </a:lnTo>
                  <a:lnTo>
                    <a:pt x="170" y="206"/>
                  </a:lnTo>
                  <a:lnTo>
                    <a:pt x="166" y="204"/>
                  </a:lnTo>
                  <a:lnTo>
                    <a:pt x="165" y="204"/>
                  </a:lnTo>
                  <a:lnTo>
                    <a:pt x="162" y="203"/>
                  </a:lnTo>
                  <a:lnTo>
                    <a:pt x="161" y="203"/>
                  </a:lnTo>
                  <a:lnTo>
                    <a:pt x="159" y="204"/>
                  </a:lnTo>
                  <a:lnTo>
                    <a:pt x="156" y="203"/>
                  </a:lnTo>
                  <a:lnTo>
                    <a:pt x="150" y="201"/>
                  </a:lnTo>
                  <a:lnTo>
                    <a:pt x="141" y="199"/>
                  </a:lnTo>
                  <a:lnTo>
                    <a:pt x="133" y="195"/>
                  </a:lnTo>
                  <a:lnTo>
                    <a:pt x="122" y="190"/>
                  </a:lnTo>
                  <a:lnTo>
                    <a:pt x="113" y="185"/>
                  </a:lnTo>
                  <a:lnTo>
                    <a:pt x="104" y="181"/>
                  </a:lnTo>
                  <a:lnTo>
                    <a:pt x="97" y="177"/>
                  </a:lnTo>
                  <a:lnTo>
                    <a:pt x="91" y="172"/>
                  </a:lnTo>
                  <a:lnTo>
                    <a:pt x="85" y="166"/>
                  </a:lnTo>
                  <a:lnTo>
                    <a:pt x="76" y="159"/>
                  </a:lnTo>
                  <a:lnTo>
                    <a:pt x="67" y="150"/>
                  </a:lnTo>
                  <a:lnTo>
                    <a:pt x="59" y="141"/>
                  </a:lnTo>
                  <a:lnTo>
                    <a:pt x="51" y="131"/>
                  </a:lnTo>
                  <a:lnTo>
                    <a:pt x="44" y="120"/>
                  </a:lnTo>
                  <a:lnTo>
                    <a:pt x="38" y="110"/>
                  </a:lnTo>
                  <a:lnTo>
                    <a:pt x="32" y="98"/>
                  </a:lnTo>
                  <a:lnTo>
                    <a:pt x="26" y="86"/>
                  </a:lnTo>
                  <a:lnTo>
                    <a:pt x="19" y="71"/>
                  </a:lnTo>
                  <a:lnTo>
                    <a:pt x="13" y="57"/>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CCCCFF"/>
            </a:solidFill>
            <a:ln w="9525" cap="rnd">
              <a:noFill/>
              <a:round/>
              <a:headEnd/>
              <a:tailEnd/>
            </a:ln>
          </p:spPr>
          <p:txBody>
            <a:bodyPr/>
            <a:lstStyle/>
            <a:p>
              <a:endParaRPr lang="ar-SA"/>
            </a:p>
          </p:txBody>
        </p:sp>
        <p:sp>
          <p:nvSpPr>
            <p:cNvPr id="39233" name="Freeform 138"/>
            <p:cNvSpPr>
              <a:spLocks/>
            </p:cNvSpPr>
            <p:nvPr/>
          </p:nvSpPr>
          <p:spPr bwMode="auto">
            <a:xfrm>
              <a:off x="606" y="1074"/>
              <a:ext cx="135" cy="174"/>
            </a:xfrm>
            <a:custGeom>
              <a:avLst/>
              <a:gdLst>
                <a:gd name="T0" fmla="*/ 36 w 135"/>
                <a:gd name="T1" fmla="*/ 16 h 174"/>
                <a:gd name="T2" fmla="*/ 39 w 135"/>
                <a:gd name="T3" fmla="*/ 25 h 174"/>
                <a:gd name="T4" fmla="*/ 43 w 135"/>
                <a:gd name="T5" fmla="*/ 39 h 174"/>
                <a:gd name="T6" fmla="*/ 46 w 135"/>
                <a:gd name="T7" fmla="*/ 53 h 174"/>
                <a:gd name="T8" fmla="*/ 48 w 135"/>
                <a:gd name="T9" fmla="*/ 63 h 174"/>
                <a:gd name="T10" fmla="*/ 52 w 135"/>
                <a:gd name="T11" fmla="*/ 77 h 174"/>
                <a:gd name="T12" fmla="*/ 58 w 135"/>
                <a:gd name="T13" fmla="*/ 93 h 174"/>
                <a:gd name="T14" fmla="*/ 64 w 135"/>
                <a:gd name="T15" fmla="*/ 104 h 174"/>
                <a:gd name="T16" fmla="*/ 69 w 135"/>
                <a:gd name="T17" fmla="*/ 109 h 174"/>
                <a:gd name="T18" fmla="*/ 76 w 135"/>
                <a:gd name="T19" fmla="*/ 121 h 174"/>
                <a:gd name="T20" fmla="*/ 84 w 135"/>
                <a:gd name="T21" fmla="*/ 137 h 174"/>
                <a:gd name="T22" fmla="*/ 89 w 135"/>
                <a:gd name="T23" fmla="*/ 148 h 174"/>
                <a:gd name="T24" fmla="*/ 91 w 135"/>
                <a:gd name="T25" fmla="*/ 149 h 174"/>
                <a:gd name="T26" fmla="*/ 95 w 135"/>
                <a:gd name="T27" fmla="*/ 149 h 174"/>
                <a:gd name="T28" fmla="*/ 100 w 135"/>
                <a:gd name="T29" fmla="*/ 149 h 174"/>
                <a:gd name="T30" fmla="*/ 106 w 135"/>
                <a:gd name="T31" fmla="*/ 149 h 174"/>
                <a:gd name="T32" fmla="*/ 111 w 135"/>
                <a:gd name="T33" fmla="*/ 150 h 174"/>
                <a:gd name="T34" fmla="*/ 118 w 135"/>
                <a:gd name="T35" fmla="*/ 154 h 174"/>
                <a:gd name="T36" fmla="*/ 126 w 135"/>
                <a:gd name="T37" fmla="*/ 159 h 174"/>
                <a:gd name="T38" fmla="*/ 132 w 135"/>
                <a:gd name="T39" fmla="*/ 164 h 174"/>
                <a:gd name="T40" fmla="*/ 134 w 135"/>
                <a:gd name="T41" fmla="*/ 168 h 174"/>
                <a:gd name="T42" fmla="*/ 129 w 135"/>
                <a:gd name="T43" fmla="*/ 171 h 174"/>
                <a:gd name="T44" fmla="*/ 121 w 135"/>
                <a:gd name="T45" fmla="*/ 173 h 174"/>
                <a:gd name="T46" fmla="*/ 110 w 135"/>
                <a:gd name="T47" fmla="*/ 172 h 174"/>
                <a:gd name="T48" fmla="*/ 102 w 135"/>
                <a:gd name="T49" fmla="*/ 170 h 174"/>
                <a:gd name="T50" fmla="*/ 96 w 135"/>
                <a:gd name="T51" fmla="*/ 168 h 174"/>
                <a:gd name="T52" fmla="*/ 92 w 135"/>
                <a:gd name="T53" fmla="*/ 167 h 174"/>
                <a:gd name="T54" fmla="*/ 90 w 135"/>
                <a:gd name="T55" fmla="*/ 167 h 174"/>
                <a:gd name="T56" fmla="*/ 87 w 135"/>
                <a:gd name="T57" fmla="*/ 167 h 174"/>
                <a:gd name="T58" fmla="*/ 75 w 135"/>
                <a:gd name="T59" fmla="*/ 157 h 174"/>
                <a:gd name="T60" fmla="*/ 61 w 135"/>
                <a:gd name="T61" fmla="*/ 143 h 174"/>
                <a:gd name="T62" fmla="*/ 48 w 135"/>
                <a:gd name="T63" fmla="*/ 130 h 174"/>
                <a:gd name="T64" fmla="*/ 40 w 135"/>
                <a:gd name="T65" fmla="*/ 121 h 174"/>
                <a:gd name="T66" fmla="*/ 29 w 135"/>
                <a:gd name="T67" fmla="*/ 109 h 174"/>
                <a:gd name="T68" fmla="*/ 19 w 135"/>
                <a:gd name="T69" fmla="*/ 95 h 174"/>
                <a:gd name="T70" fmla="*/ 10 w 135"/>
                <a:gd name="T71" fmla="*/ 79 h 174"/>
                <a:gd name="T72" fmla="*/ 5 w 135"/>
                <a:gd name="T73" fmla="*/ 63 h 174"/>
                <a:gd name="T74" fmla="*/ 2 w 135"/>
                <a:gd name="T75" fmla="*/ 43 h 174"/>
                <a:gd name="T76" fmla="*/ 0 w 135"/>
                <a:gd name="T77" fmla="*/ 25 h 174"/>
                <a:gd name="T78" fmla="*/ 0 w 135"/>
                <a:gd name="T79" fmla="*/ 11 h 174"/>
                <a:gd name="T80" fmla="*/ 2 w 135"/>
                <a:gd name="T81" fmla="*/ 4 h 174"/>
                <a:gd name="T82" fmla="*/ 6 w 135"/>
                <a:gd name="T83" fmla="*/ 1 h 174"/>
                <a:gd name="T84" fmla="*/ 11 w 135"/>
                <a:gd name="T85" fmla="*/ 0 h 174"/>
                <a:gd name="T86" fmla="*/ 17 w 135"/>
                <a:gd name="T87" fmla="*/ 0 h 174"/>
                <a:gd name="T88" fmla="*/ 35 w 135"/>
                <a:gd name="T89" fmla="*/ 15 h 17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4"/>
                <a:gd name="T137" fmla="*/ 135 w 135"/>
                <a:gd name="T138" fmla="*/ 174 h 17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4">
                  <a:moveTo>
                    <a:pt x="35" y="15"/>
                  </a:moveTo>
                  <a:lnTo>
                    <a:pt x="36" y="16"/>
                  </a:lnTo>
                  <a:lnTo>
                    <a:pt x="37" y="20"/>
                  </a:lnTo>
                  <a:lnTo>
                    <a:pt x="39" y="25"/>
                  </a:lnTo>
                  <a:lnTo>
                    <a:pt x="41" y="32"/>
                  </a:lnTo>
                  <a:lnTo>
                    <a:pt x="43" y="39"/>
                  </a:lnTo>
                  <a:lnTo>
                    <a:pt x="45" y="46"/>
                  </a:lnTo>
                  <a:lnTo>
                    <a:pt x="46" y="53"/>
                  </a:lnTo>
                  <a:lnTo>
                    <a:pt x="47" y="58"/>
                  </a:lnTo>
                  <a:lnTo>
                    <a:pt x="48" y="63"/>
                  </a:lnTo>
                  <a:lnTo>
                    <a:pt x="50" y="70"/>
                  </a:lnTo>
                  <a:lnTo>
                    <a:pt x="52" y="77"/>
                  </a:lnTo>
                  <a:lnTo>
                    <a:pt x="55" y="85"/>
                  </a:lnTo>
                  <a:lnTo>
                    <a:pt x="58" y="93"/>
                  </a:lnTo>
                  <a:lnTo>
                    <a:pt x="61" y="99"/>
                  </a:lnTo>
                  <a:lnTo>
                    <a:pt x="64" y="104"/>
                  </a:lnTo>
                  <a:lnTo>
                    <a:pt x="66" y="106"/>
                  </a:lnTo>
                  <a:lnTo>
                    <a:pt x="69" y="109"/>
                  </a:lnTo>
                  <a:lnTo>
                    <a:pt x="72" y="114"/>
                  </a:lnTo>
                  <a:lnTo>
                    <a:pt x="76" y="121"/>
                  </a:lnTo>
                  <a:lnTo>
                    <a:pt x="81" y="129"/>
                  </a:lnTo>
                  <a:lnTo>
                    <a:pt x="84" y="137"/>
                  </a:lnTo>
                  <a:lnTo>
                    <a:pt x="87" y="143"/>
                  </a:lnTo>
                  <a:lnTo>
                    <a:pt x="89" y="148"/>
                  </a:lnTo>
                  <a:lnTo>
                    <a:pt x="90" y="149"/>
                  </a:lnTo>
                  <a:lnTo>
                    <a:pt x="91" y="149"/>
                  </a:lnTo>
                  <a:lnTo>
                    <a:pt x="93" y="149"/>
                  </a:lnTo>
                  <a:lnTo>
                    <a:pt x="95" y="149"/>
                  </a:lnTo>
                  <a:lnTo>
                    <a:pt x="98" y="149"/>
                  </a:lnTo>
                  <a:lnTo>
                    <a:pt x="100" y="149"/>
                  </a:lnTo>
                  <a:lnTo>
                    <a:pt x="104" y="148"/>
                  </a:lnTo>
                  <a:lnTo>
                    <a:pt x="106" y="149"/>
                  </a:lnTo>
                  <a:lnTo>
                    <a:pt x="109" y="149"/>
                  </a:lnTo>
                  <a:lnTo>
                    <a:pt x="111" y="150"/>
                  </a:lnTo>
                  <a:lnTo>
                    <a:pt x="115" y="151"/>
                  </a:lnTo>
                  <a:lnTo>
                    <a:pt x="118" y="154"/>
                  </a:lnTo>
                  <a:lnTo>
                    <a:pt x="122" y="156"/>
                  </a:lnTo>
                  <a:lnTo>
                    <a:pt x="126" y="159"/>
                  </a:lnTo>
                  <a:lnTo>
                    <a:pt x="129" y="161"/>
                  </a:lnTo>
                  <a:lnTo>
                    <a:pt x="132" y="164"/>
                  </a:lnTo>
                  <a:lnTo>
                    <a:pt x="134" y="167"/>
                  </a:lnTo>
                  <a:lnTo>
                    <a:pt x="134" y="168"/>
                  </a:lnTo>
                  <a:lnTo>
                    <a:pt x="132" y="169"/>
                  </a:lnTo>
                  <a:lnTo>
                    <a:pt x="129" y="171"/>
                  </a:lnTo>
                  <a:lnTo>
                    <a:pt x="125" y="172"/>
                  </a:lnTo>
                  <a:lnTo>
                    <a:pt x="121" y="173"/>
                  </a:lnTo>
                  <a:lnTo>
                    <a:pt x="116" y="173"/>
                  </a:lnTo>
                  <a:lnTo>
                    <a:pt x="110" y="172"/>
                  </a:lnTo>
                  <a:lnTo>
                    <a:pt x="106" y="172"/>
                  </a:lnTo>
                  <a:lnTo>
                    <a:pt x="102" y="170"/>
                  </a:lnTo>
                  <a:lnTo>
                    <a:pt x="99" y="169"/>
                  </a:lnTo>
                  <a:lnTo>
                    <a:pt x="96" y="168"/>
                  </a:lnTo>
                  <a:lnTo>
                    <a:pt x="93" y="168"/>
                  </a:lnTo>
                  <a:lnTo>
                    <a:pt x="92" y="167"/>
                  </a:lnTo>
                  <a:lnTo>
                    <a:pt x="91" y="167"/>
                  </a:lnTo>
                  <a:lnTo>
                    <a:pt x="90" y="167"/>
                  </a:lnTo>
                  <a:lnTo>
                    <a:pt x="88" y="168"/>
                  </a:lnTo>
                  <a:lnTo>
                    <a:pt x="87" y="167"/>
                  </a:lnTo>
                  <a:lnTo>
                    <a:pt x="81" y="163"/>
                  </a:lnTo>
                  <a:lnTo>
                    <a:pt x="75" y="157"/>
                  </a:lnTo>
                  <a:lnTo>
                    <a:pt x="69" y="150"/>
                  </a:lnTo>
                  <a:lnTo>
                    <a:pt x="61" y="143"/>
                  </a:lnTo>
                  <a:lnTo>
                    <a:pt x="54" y="136"/>
                  </a:lnTo>
                  <a:lnTo>
                    <a:pt x="48" y="130"/>
                  </a:lnTo>
                  <a:lnTo>
                    <a:pt x="44" y="125"/>
                  </a:lnTo>
                  <a:lnTo>
                    <a:pt x="40" y="121"/>
                  </a:lnTo>
                  <a:lnTo>
                    <a:pt x="35" y="115"/>
                  </a:lnTo>
                  <a:lnTo>
                    <a:pt x="29" y="109"/>
                  </a:lnTo>
                  <a:lnTo>
                    <a:pt x="24" y="102"/>
                  </a:lnTo>
                  <a:lnTo>
                    <a:pt x="19" y="95"/>
                  </a:lnTo>
                  <a:lnTo>
                    <a:pt x="14" y="87"/>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CCCCFF"/>
            </a:solidFill>
            <a:ln w="9525" cap="rnd">
              <a:noFill/>
              <a:round/>
              <a:headEnd/>
              <a:tailEnd/>
            </a:ln>
          </p:spPr>
          <p:txBody>
            <a:bodyPr/>
            <a:lstStyle/>
            <a:p>
              <a:endParaRPr lang="ar-SA"/>
            </a:p>
          </p:txBody>
        </p:sp>
        <p:sp>
          <p:nvSpPr>
            <p:cNvPr id="39234" name="Freeform 139"/>
            <p:cNvSpPr>
              <a:spLocks/>
            </p:cNvSpPr>
            <p:nvPr/>
          </p:nvSpPr>
          <p:spPr bwMode="auto">
            <a:xfrm>
              <a:off x="701" y="1258"/>
              <a:ext cx="192" cy="92"/>
            </a:xfrm>
            <a:custGeom>
              <a:avLst/>
              <a:gdLst>
                <a:gd name="T0" fmla="*/ 0 w 192"/>
                <a:gd name="T1" fmla="*/ 0 h 92"/>
                <a:gd name="T2" fmla="*/ 0 w 192"/>
                <a:gd name="T3" fmla="*/ 50 h 92"/>
                <a:gd name="T4" fmla="*/ 191 w 192"/>
                <a:gd name="T5" fmla="*/ 91 h 92"/>
                <a:gd name="T6" fmla="*/ 191 w 192"/>
                <a:gd name="T7" fmla="*/ 40 h 92"/>
                <a:gd name="T8" fmla="*/ 0 w 192"/>
                <a:gd name="T9" fmla="*/ 0 h 92"/>
                <a:gd name="T10" fmla="*/ 0 60000 65536"/>
                <a:gd name="T11" fmla="*/ 0 60000 65536"/>
                <a:gd name="T12" fmla="*/ 0 60000 65536"/>
                <a:gd name="T13" fmla="*/ 0 60000 65536"/>
                <a:gd name="T14" fmla="*/ 0 60000 65536"/>
                <a:gd name="T15" fmla="*/ 0 w 192"/>
                <a:gd name="T16" fmla="*/ 0 h 92"/>
                <a:gd name="T17" fmla="*/ 192 w 192"/>
                <a:gd name="T18" fmla="*/ 92 h 92"/>
              </a:gdLst>
              <a:ahLst/>
              <a:cxnLst>
                <a:cxn ang="T10">
                  <a:pos x="T0" y="T1"/>
                </a:cxn>
                <a:cxn ang="T11">
                  <a:pos x="T2" y="T3"/>
                </a:cxn>
                <a:cxn ang="T12">
                  <a:pos x="T4" y="T5"/>
                </a:cxn>
                <a:cxn ang="T13">
                  <a:pos x="T6" y="T7"/>
                </a:cxn>
                <a:cxn ang="T14">
                  <a:pos x="T8" y="T9"/>
                </a:cxn>
              </a:cxnLst>
              <a:rect l="T15" t="T16" r="T17" b="T18"/>
              <a:pathLst>
                <a:path w="192" h="92">
                  <a:moveTo>
                    <a:pt x="0" y="0"/>
                  </a:moveTo>
                  <a:lnTo>
                    <a:pt x="0" y="50"/>
                  </a:lnTo>
                  <a:lnTo>
                    <a:pt x="191" y="91"/>
                  </a:lnTo>
                  <a:lnTo>
                    <a:pt x="191" y="40"/>
                  </a:lnTo>
                  <a:lnTo>
                    <a:pt x="0" y="0"/>
                  </a:lnTo>
                </a:path>
              </a:pathLst>
            </a:custGeom>
            <a:solidFill>
              <a:srgbClr val="B2B2B2"/>
            </a:solidFill>
            <a:ln w="9525" cap="rnd">
              <a:noFill/>
              <a:round/>
              <a:headEnd/>
              <a:tailEnd/>
            </a:ln>
          </p:spPr>
          <p:txBody>
            <a:bodyPr/>
            <a:lstStyle/>
            <a:p>
              <a:endParaRPr lang="ar-SA"/>
            </a:p>
          </p:txBody>
        </p:sp>
        <p:sp>
          <p:nvSpPr>
            <p:cNvPr id="39235" name="Freeform 140"/>
            <p:cNvSpPr>
              <a:spLocks/>
            </p:cNvSpPr>
            <p:nvPr/>
          </p:nvSpPr>
          <p:spPr bwMode="auto">
            <a:xfrm>
              <a:off x="892" y="1251"/>
              <a:ext cx="60" cy="99"/>
            </a:xfrm>
            <a:custGeom>
              <a:avLst/>
              <a:gdLst>
                <a:gd name="T0" fmla="*/ 0 w 60"/>
                <a:gd name="T1" fmla="*/ 47 h 99"/>
                <a:gd name="T2" fmla="*/ 0 w 60"/>
                <a:gd name="T3" fmla="*/ 98 h 99"/>
                <a:gd name="T4" fmla="*/ 59 w 60"/>
                <a:gd name="T5" fmla="*/ 43 h 99"/>
                <a:gd name="T6" fmla="*/ 59 w 60"/>
                <a:gd name="T7" fmla="*/ 0 h 99"/>
                <a:gd name="T8" fmla="*/ 0 w 60"/>
                <a:gd name="T9" fmla="*/ 47 h 99"/>
                <a:gd name="T10" fmla="*/ 0 60000 65536"/>
                <a:gd name="T11" fmla="*/ 0 60000 65536"/>
                <a:gd name="T12" fmla="*/ 0 60000 65536"/>
                <a:gd name="T13" fmla="*/ 0 60000 65536"/>
                <a:gd name="T14" fmla="*/ 0 60000 65536"/>
                <a:gd name="T15" fmla="*/ 0 w 60"/>
                <a:gd name="T16" fmla="*/ 0 h 99"/>
                <a:gd name="T17" fmla="*/ 60 w 60"/>
                <a:gd name="T18" fmla="*/ 99 h 99"/>
              </a:gdLst>
              <a:ahLst/>
              <a:cxnLst>
                <a:cxn ang="T10">
                  <a:pos x="T0" y="T1"/>
                </a:cxn>
                <a:cxn ang="T11">
                  <a:pos x="T2" y="T3"/>
                </a:cxn>
                <a:cxn ang="T12">
                  <a:pos x="T4" y="T5"/>
                </a:cxn>
                <a:cxn ang="T13">
                  <a:pos x="T6" y="T7"/>
                </a:cxn>
                <a:cxn ang="T14">
                  <a:pos x="T8" y="T9"/>
                </a:cxn>
              </a:cxnLst>
              <a:rect l="T15" t="T16" r="T17" b="T18"/>
              <a:pathLst>
                <a:path w="60" h="99">
                  <a:moveTo>
                    <a:pt x="0" y="47"/>
                  </a:moveTo>
                  <a:lnTo>
                    <a:pt x="0" y="98"/>
                  </a:lnTo>
                  <a:lnTo>
                    <a:pt x="59" y="43"/>
                  </a:lnTo>
                  <a:lnTo>
                    <a:pt x="59" y="0"/>
                  </a:lnTo>
                  <a:lnTo>
                    <a:pt x="0" y="47"/>
                  </a:lnTo>
                </a:path>
              </a:pathLst>
            </a:custGeom>
            <a:solidFill>
              <a:srgbClr val="7F7F7F"/>
            </a:solidFill>
            <a:ln w="9525" cap="rnd">
              <a:noFill/>
              <a:round/>
              <a:headEnd/>
              <a:tailEnd/>
            </a:ln>
          </p:spPr>
          <p:txBody>
            <a:bodyPr/>
            <a:lstStyle/>
            <a:p>
              <a:endParaRPr lang="ar-SA"/>
            </a:p>
          </p:txBody>
        </p:sp>
        <p:sp>
          <p:nvSpPr>
            <p:cNvPr id="39236" name="Freeform 141"/>
            <p:cNvSpPr>
              <a:spLocks/>
            </p:cNvSpPr>
            <p:nvPr/>
          </p:nvSpPr>
          <p:spPr bwMode="auto">
            <a:xfrm>
              <a:off x="701" y="1212"/>
              <a:ext cx="250" cy="87"/>
            </a:xfrm>
            <a:custGeom>
              <a:avLst/>
              <a:gdLst>
                <a:gd name="T0" fmla="*/ 79 w 250"/>
                <a:gd name="T1" fmla="*/ 0 h 87"/>
                <a:gd name="T2" fmla="*/ 0 w 250"/>
                <a:gd name="T3" fmla="*/ 45 h 87"/>
                <a:gd name="T4" fmla="*/ 191 w 250"/>
                <a:gd name="T5" fmla="*/ 86 h 87"/>
                <a:gd name="T6" fmla="*/ 249 w 250"/>
                <a:gd name="T7" fmla="*/ 39 h 87"/>
                <a:gd name="T8" fmla="*/ 79 w 250"/>
                <a:gd name="T9" fmla="*/ 0 h 87"/>
                <a:gd name="T10" fmla="*/ 0 60000 65536"/>
                <a:gd name="T11" fmla="*/ 0 60000 65536"/>
                <a:gd name="T12" fmla="*/ 0 60000 65536"/>
                <a:gd name="T13" fmla="*/ 0 60000 65536"/>
                <a:gd name="T14" fmla="*/ 0 60000 65536"/>
                <a:gd name="T15" fmla="*/ 0 w 250"/>
                <a:gd name="T16" fmla="*/ 0 h 87"/>
                <a:gd name="T17" fmla="*/ 250 w 250"/>
                <a:gd name="T18" fmla="*/ 87 h 87"/>
              </a:gdLst>
              <a:ahLst/>
              <a:cxnLst>
                <a:cxn ang="T10">
                  <a:pos x="T0" y="T1"/>
                </a:cxn>
                <a:cxn ang="T11">
                  <a:pos x="T2" y="T3"/>
                </a:cxn>
                <a:cxn ang="T12">
                  <a:pos x="T4" y="T5"/>
                </a:cxn>
                <a:cxn ang="T13">
                  <a:pos x="T6" y="T7"/>
                </a:cxn>
                <a:cxn ang="T14">
                  <a:pos x="T8" y="T9"/>
                </a:cxn>
              </a:cxnLst>
              <a:rect l="T15" t="T16" r="T17" b="T18"/>
              <a:pathLst>
                <a:path w="250" h="87">
                  <a:moveTo>
                    <a:pt x="79" y="0"/>
                  </a:moveTo>
                  <a:lnTo>
                    <a:pt x="0" y="45"/>
                  </a:lnTo>
                  <a:lnTo>
                    <a:pt x="191" y="86"/>
                  </a:lnTo>
                  <a:lnTo>
                    <a:pt x="249" y="39"/>
                  </a:lnTo>
                  <a:lnTo>
                    <a:pt x="79" y="0"/>
                  </a:lnTo>
                </a:path>
              </a:pathLst>
            </a:custGeom>
            <a:solidFill>
              <a:srgbClr val="E5E5E5"/>
            </a:solidFill>
            <a:ln w="9525" cap="rnd">
              <a:noFill/>
              <a:round/>
              <a:headEnd/>
              <a:tailEnd/>
            </a:ln>
          </p:spPr>
          <p:txBody>
            <a:bodyPr/>
            <a:lstStyle/>
            <a:p>
              <a:endParaRPr lang="ar-SA"/>
            </a:p>
          </p:txBody>
        </p:sp>
        <p:sp>
          <p:nvSpPr>
            <p:cNvPr id="39237" name="Freeform 142"/>
            <p:cNvSpPr>
              <a:spLocks/>
            </p:cNvSpPr>
            <p:nvPr/>
          </p:nvSpPr>
          <p:spPr bwMode="auto">
            <a:xfrm>
              <a:off x="735" y="1093"/>
              <a:ext cx="31" cy="134"/>
            </a:xfrm>
            <a:custGeom>
              <a:avLst/>
              <a:gdLst>
                <a:gd name="T0" fmla="*/ 30 w 31"/>
                <a:gd name="T1" fmla="*/ 0 h 134"/>
                <a:gd name="T2" fmla="*/ 29 w 31"/>
                <a:gd name="T3" fmla="*/ 0 h 134"/>
                <a:gd name="T4" fmla="*/ 27 w 31"/>
                <a:gd name="T5" fmla="*/ 3 h 134"/>
                <a:gd name="T6" fmla="*/ 24 w 31"/>
                <a:gd name="T7" fmla="*/ 6 h 134"/>
                <a:gd name="T8" fmla="*/ 21 w 31"/>
                <a:gd name="T9" fmla="*/ 12 h 134"/>
                <a:gd name="T10" fmla="*/ 17 w 31"/>
                <a:gd name="T11" fmla="*/ 21 h 134"/>
                <a:gd name="T12" fmla="*/ 13 w 31"/>
                <a:gd name="T13" fmla="*/ 31 h 134"/>
                <a:gd name="T14" fmla="*/ 9 w 31"/>
                <a:gd name="T15" fmla="*/ 44 h 134"/>
                <a:gd name="T16" fmla="*/ 6 w 31"/>
                <a:gd name="T17" fmla="*/ 60 h 134"/>
                <a:gd name="T18" fmla="*/ 2 w 31"/>
                <a:gd name="T19" fmla="*/ 76 h 134"/>
                <a:gd name="T20" fmla="*/ 0 w 31"/>
                <a:gd name="T21" fmla="*/ 91 h 134"/>
                <a:gd name="T22" fmla="*/ 0 w 31"/>
                <a:gd name="T23" fmla="*/ 104 h 134"/>
                <a:gd name="T24" fmla="*/ 0 w 31"/>
                <a:gd name="T25" fmla="*/ 114 h 134"/>
                <a:gd name="T26" fmla="*/ 0 w 31"/>
                <a:gd name="T27" fmla="*/ 122 h 134"/>
                <a:gd name="T28" fmla="*/ 1 w 31"/>
                <a:gd name="T29" fmla="*/ 128 h 134"/>
                <a:gd name="T30" fmla="*/ 2 w 31"/>
                <a:gd name="T31" fmla="*/ 132 h 134"/>
                <a:gd name="T32" fmla="*/ 2 w 31"/>
                <a:gd name="T33" fmla="*/ 133 h 134"/>
                <a:gd name="T34" fmla="*/ 30 w 31"/>
                <a:gd name="T35" fmla="*/ 0 h 13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4"/>
                <a:gd name="T56" fmla="*/ 31 w 31"/>
                <a:gd name="T57" fmla="*/ 134 h 13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4">
                  <a:moveTo>
                    <a:pt x="30" y="0"/>
                  </a:moveTo>
                  <a:lnTo>
                    <a:pt x="29" y="0"/>
                  </a:lnTo>
                  <a:lnTo>
                    <a:pt x="27" y="3"/>
                  </a:lnTo>
                  <a:lnTo>
                    <a:pt x="24" y="6"/>
                  </a:lnTo>
                  <a:lnTo>
                    <a:pt x="21" y="12"/>
                  </a:lnTo>
                  <a:lnTo>
                    <a:pt x="17" y="21"/>
                  </a:lnTo>
                  <a:lnTo>
                    <a:pt x="13" y="31"/>
                  </a:lnTo>
                  <a:lnTo>
                    <a:pt x="9" y="44"/>
                  </a:lnTo>
                  <a:lnTo>
                    <a:pt x="6" y="60"/>
                  </a:lnTo>
                  <a:lnTo>
                    <a:pt x="2" y="76"/>
                  </a:lnTo>
                  <a:lnTo>
                    <a:pt x="0" y="91"/>
                  </a:lnTo>
                  <a:lnTo>
                    <a:pt x="0" y="104"/>
                  </a:lnTo>
                  <a:lnTo>
                    <a:pt x="0" y="114"/>
                  </a:lnTo>
                  <a:lnTo>
                    <a:pt x="0" y="122"/>
                  </a:lnTo>
                  <a:lnTo>
                    <a:pt x="1" y="128"/>
                  </a:lnTo>
                  <a:lnTo>
                    <a:pt x="2" y="132"/>
                  </a:lnTo>
                  <a:lnTo>
                    <a:pt x="2" y="133"/>
                  </a:lnTo>
                  <a:lnTo>
                    <a:pt x="30" y="0"/>
                  </a:lnTo>
                </a:path>
              </a:pathLst>
            </a:custGeom>
            <a:solidFill>
              <a:srgbClr val="000000"/>
            </a:solidFill>
            <a:ln w="9525" cap="rnd">
              <a:noFill/>
              <a:round/>
              <a:headEnd/>
              <a:tailEnd/>
            </a:ln>
          </p:spPr>
          <p:txBody>
            <a:bodyPr/>
            <a:lstStyle/>
            <a:p>
              <a:endParaRPr lang="ar-SA"/>
            </a:p>
          </p:txBody>
        </p:sp>
        <p:sp>
          <p:nvSpPr>
            <p:cNvPr id="39238" name="Freeform 143"/>
            <p:cNvSpPr>
              <a:spLocks/>
            </p:cNvSpPr>
            <p:nvPr/>
          </p:nvSpPr>
          <p:spPr bwMode="auto">
            <a:xfrm>
              <a:off x="764" y="1156"/>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239" name="Freeform 144"/>
            <p:cNvSpPr>
              <a:spLocks/>
            </p:cNvSpPr>
            <p:nvPr/>
          </p:nvSpPr>
          <p:spPr bwMode="auto">
            <a:xfrm>
              <a:off x="732" y="1078"/>
              <a:ext cx="164" cy="191"/>
            </a:xfrm>
            <a:custGeom>
              <a:avLst/>
              <a:gdLst>
                <a:gd name="T0" fmla="*/ 124 w 164"/>
                <a:gd name="T1" fmla="*/ 47 h 191"/>
                <a:gd name="T2" fmla="*/ 73 w 164"/>
                <a:gd name="T3" fmla="*/ 11 h 191"/>
                <a:gd name="T4" fmla="*/ 35 w 164"/>
                <a:gd name="T5" fmla="*/ 0 h 191"/>
                <a:gd name="T6" fmla="*/ 0 w 164"/>
                <a:gd name="T7" fmla="*/ 178 h 191"/>
                <a:gd name="T8" fmla="*/ 38 w 164"/>
                <a:gd name="T9" fmla="*/ 190 h 191"/>
                <a:gd name="T10" fmla="*/ 98 w 164"/>
                <a:gd name="T11" fmla="*/ 174 h 191"/>
                <a:gd name="T12" fmla="*/ 138 w 164"/>
                <a:gd name="T13" fmla="*/ 185 h 191"/>
                <a:gd name="T14" fmla="*/ 163 w 164"/>
                <a:gd name="T15" fmla="*/ 60 h 191"/>
                <a:gd name="T16" fmla="*/ 124 w 164"/>
                <a:gd name="T17" fmla="*/ 47 h 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1"/>
                <a:gd name="T29" fmla="*/ 164 w 164"/>
                <a:gd name="T30" fmla="*/ 191 h 19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1">
                  <a:moveTo>
                    <a:pt x="124" y="47"/>
                  </a:moveTo>
                  <a:lnTo>
                    <a:pt x="73" y="11"/>
                  </a:lnTo>
                  <a:lnTo>
                    <a:pt x="35" y="0"/>
                  </a:lnTo>
                  <a:lnTo>
                    <a:pt x="0" y="178"/>
                  </a:lnTo>
                  <a:lnTo>
                    <a:pt x="38" y="190"/>
                  </a:lnTo>
                  <a:lnTo>
                    <a:pt x="98" y="174"/>
                  </a:lnTo>
                  <a:lnTo>
                    <a:pt x="138" y="185"/>
                  </a:lnTo>
                  <a:lnTo>
                    <a:pt x="163" y="60"/>
                  </a:lnTo>
                  <a:lnTo>
                    <a:pt x="124" y="47"/>
                  </a:lnTo>
                </a:path>
              </a:pathLst>
            </a:custGeom>
            <a:solidFill>
              <a:srgbClr val="B2B2B2"/>
            </a:solidFill>
            <a:ln w="9525" cap="rnd">
              <a:noFill/>
              <a:round/>
              <a:headEnd/>
              <a:tailEnd/>
            </a:ln>
          </p:spPr>
          <p:txBody>
            <a:bodyPr/>
            <a:lstStyle/>
            <a:p>
              <a:endParaRPr lang="ar-SA"/>
            </a:p>
          </p:txBody>
        </p:sp>
        <p:sp>
          <p:nvSpPr>
            <p:cNvPr id="39240" name="Freeform 145"/>
            <p:cNvSpPr>
              <a:spLocks/>
            </p:cNvSpPr>
            <p:nvPr/>
          </p:nvSpPr>
          <p:spPr bwMode="auto">
            <a:xfrm>
              <a:off x="870" y="1125"/>
              <a:ext cx="60" cy="139"/>
            </a:xfrm>
            <a:custGeom>
              <a:avLst/>
              <a:gdLst>
                <a:gd name="T0" fmla="*/ 24 w 60"/>
                <a:gd name="T1" fmla="*/ 13 h 139"/>
                <a:gd name="T2" fmla="*/ 0 w 60"/>
                <a:gd name="T3" fmla="*/ 138 h 139"/>
                <a:gd name="T4" fmla="*/ 40 w 60"/>
                <a:gd name="T5" fmla="*/ 109 h 139"/>
                <a:gd name="T6" fmla="*/ 59 w 60"/>
                <a:gd name="T7" fmla="*/ 0 h 139"/>
                <a:gd name="T8" fmla="*/ 24 w 60"/>
                <a:gd name="T9" fmla="*/ 13 h 139"/>
                <a:gd name="T10" fmla="*/ 0 60000 65536"/>
                <a:gd name="T11" fmla="*/ 0 60000 65536"/>
                <a:gd name="T12" fmla="*/ 0 60000 65536"/>
                <a:gd name="T13" fmla="*/ 0 60000 65536"/>
                <a:gd name="T14" fmla="*/ 0 60000 65536"/>
                <a:gd name="T15" fmla="*/ 0 w 60"/>
                <a:gd name="T16" fmla="*/ 0 h 139"/>
                <a:gd name="T17" fmla="*/ 60 w 60"/>
                <a:gd name="T18" fmla="*/ 139 h 139"/>
              </a:gdLst>
              <a:ahLst/>
              <a:cxnLst>
                <a:cxn ang="T10">
                  <a:pos x="T0" y="T1"/>
                </a:cxn>
                <a:cxn ang="T11">
                  <a:pos x="T2" y="T3"/>
                </a:cxn>
                <a:cxn ang="T12">
                  <a:pos x="T4" y="T5"/>
                </a:cxn>
                <a:cxn ang="T13">
                  <a:pos x="T6" y="T7"/>
                </a:cxn>
                <a:cxn ang="T14">
                  <a:pos x="T8" y="T9"/>
                </a:cxn>
              </a:cxnLst>
              <a:rect l="T15" t="T16" r="T17" b="T18"/>
              <a:pathLst>
                <a:path w="60" h="139">
                  <a:moveTo>
                    <a:pt x="24" y="13"/>
                  </a:moveTo>
                  <a:lnTo>
                    <a:pt x="0" y="138"/>
                  </a:lnTo>
                  <a:lnTo>
                    <a:pt x="40" y="109"/>
                  </a:lnTo>
                  <a:lnTo>
                    <a:pt x="59" y="0"/>
                  </a:lnTo>
                  <a:lnTo>
                    <a:pt x="24" y="13"/>
                  </a:lnTo>
                </a:path>
              </a:pathLst>
            </a:custGeom>
            <a:solidFill>
              <a:srgbClr val="7F7F7F"/>
            </a:solidFill>
            <a:ln w="9525" cap="rnd">
              <a:noFill/>
              <a:round/>
              <a:headEnd/>
              <a:tailEnd/>
            </a:ln>
          </p:spPr>
          <p:txBody>
            <a:bodyPr/>
            <a:lstStyle/>
            <a:p>
              <a:endParaRPr lang="ar-SA"/>
            </a:p>
          </p:txBody>
        </p:sp>
        <p:sp>
          <p:nvSpPr>
            <p:cNvPr id="39241" name="Freeform 146"/>
            <p:cNvSpPr>
              <a:spLocks/>
            </p:cNvSpPr>
            <p:nvPr/>
          </p:nvSpPr>
          <p:spPr bwMode="auto">
            <a:xfrm>
              <a:off x="832" y="1135"/>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242" name="Freeform 147"/>
            <p:cNvSpPr>
              <a:spLocks/>
            </p:cNvSpPr>
            <p:nvPr/>
          </p:nvSpPr>
          <p:spPr bwMode="auto">
            <a:xfrm>
              <a:off x="771" y="1099"/>
              <a:ext cx="79" cy="160"/>
            </a:xfrm>
            <a:custGeom>
              <a:avLst/>
              <a:gdLst>
                <a:gd name="T0" fmla="*/ 78 w 79"/>
                <a:gd name="T1" fmla="*/ 30 h 160"/>
                <a:gd name="T2" fmla="*/ 35 w 79"/>
                <a:gd name="T3" fmla="*/ 0 h 160"/>
                <a:gd name="T4" fmla="*/ 0 w 79"/>
                <a:gd name="T5" fmla="*/ 159 h 160"/>
                <a:gd name="T6" fmla="*/ 54 w 79"/>
                <a:gd name="T7" fmla="*/ 146 h 160"/>
                <a:gd name="T8" fmla="*/ 78 w 79"/>
                <a:gd name="T9" fmla="*/ 30 h 160"/>
                <a:gd name="T10" fmla="*/ 0 60000 65536"/>
                <a:gd name="T11" fmla="*/ 0 60000 65536"/>
                <a:gd name="T12" fmla="*/ 0 60000 65536"/>
                <a:gd name="T13" fmla="*/ 0 60000 65536"/>
                <a:gd name="T14" fmla="*/ 0 60000 65536"/>
                <a:gd name="T15" fmla="*/ 0 w 79"/>
                <a:gd name="T16" fmla="*/ 0 h 160"/>
                <a:gd name="T17" fmla="*/ 79 w 79"/>
                <a:gd name="T18" fmla="*/ 160 h 160"/>
              </a:gdLst>
              <a:ahLst/>
              <a:cxnLst>
                <a:cxn ang="T10">
                  <a:pos x="T0" y="T1"/>
                </a:cxn>
                <a:cxn ang="T11">
                  <a:pos x="T2" y="T3"/>
                </a:cxn>
                <a:cxn ang="T12">
                  <a:pos x="T4" y="T5"/>
                </a:cxn>
                <a:cxn ang="T13">
                  <a:pos x="T6" y="T7"/>
                </a:cxn>
                <a:cxn ang="T14">
                  <a:pos x="T8" y="T9"/>
                </a:cxn>
              </a:cxnLst>
              <a:rect l="T15" t="T16" r="T17" b="T18"/>
              <a:pathLst>
                <a:path w="79" h="160">
                  <a:moveTo>
                    <a:pt x="78" y="30"/>
                  </a:moveTo>
                  <a:lnTo>
                    <a:pt x="35" y="0"/>
                  </a:lnTo>
                  <a:lnTo>
                    <a:pt x="0" y="159"/>
                  </a:lnTo>
                  <a:lnTo>
                    <a:pt x="54" y="146"/>
                  </a:lnTo>
                  <a:lnTo>
                    <a:pt x="78" y="30"/>
                  </a:lnTo>
                </a:path>
              </a:pathLst>
            </a:custGeom>
            <a:solidFill>
              <a:srgbClr val="7F7F7F"/>
            </a:solidFill>
            <a:ln w="9525" cap="rnd">
              <a:noFill/>
              <a:round/>
              <a:headEnd/>
              <a:tailEnd/>
            </a:ln>
          </p:spPr>
          <p:txBody>
            <a:bodyPr/>
            <a:lstStyle/>
            <a:p>
              <a:endParaRPr lang="ar-SA"/>
            </a:p>
          </p:txBody>
        </p:sp>
        <p:sp>
          <p:nvSpPr>
            <p:cNvPr id="39243" name="Freeform 148"/>
            <p:cNvSpPr>
              <a:spLocks/>
            </p:cNvSpPr>
            <p:nvPr/>
          </p:nvSpPr>
          <p:spPr bwMode="auto">
            <a:xfrm>
              <a:off x="738" y="1086"/>
              <a:ext cx="60" cy="172"/>
            </a:xfrm>
            <a:custGeom>
              <a:avLst/>
              <a:gdLst>
                <a:gd name="T0" fmla="*/ 59 w 60"/>
                <a:gd name="T1" fmla="*/ 7 h 172"/>
                <a:gd name="T2" fmla="*/ 32 w 60"/>
                <a:gd name="T3" fmla="*/ 0 h 172"/>
                <a:gd name="T4" fmla="*/ 0 w 60"/>
                <a:gd name="T5" fmla="*/ 163 h 172"/>
                <a:gd name="T6" fmla="*/ 26 w 60"/>
                <a:gd name="T7" fmla="*/ 171 h 172"/>
                <a:gd name="T8" fmla="*/ 59 w 60"/>
                <a:gd name="T9" fmla="*/ 7 h 172"/>
                <a:gd name="T10" fmla="*/ 0 60000 65536"/>
                <a:gd name="T11" fmla="*/ 0 60000 65536"/>
                <a:gd name="T12" fmla="*/ 0 60000 65536"/>
                <a:gd name="T13" fmla="*/ 0 60000 65536"/>
                <a:gd name="T14" fmla="*/ 0 60000 65536"/>
                <a:gd name="T15" fmla="*/ 0 w 60"/>
                <a:gd name="T16" fmla="*/ 0 h 172"/>
                <a:gd name="T17" fmla="*/ 60 w 60"/>
                <a:gd name="T18" fmla="*/ 172 h 172"/>
              </a:gdLst>
              <a:ahLst/>
              <a:cxnLst>
                <a:cxn ang="T10">
                  <a:pos x="T0" y="T1"/>
                </a:cxn>
                <a:cxn ang="T11">
                  <a:pos x="T2" y="T3"/>
                </a:cxn>
                <a:cxn ang="T12">
                  <a:pos x="T4" y="T5"/>
                </a:cxn>
                <a:cxn ang="T13">
                  <a:pos x="T6" y="T7"/>
                </a:cxn>
                <a:cxn ang="T14">
                  <a:pos x="T8" y="T9"/>
                </a:cxn>
              </a:cxnLst>
              <a:rect l="T15" t="T16" r="T17" b="T18"/>
              <a:pathLst>
                <a:path w="60" h="172">
                  <a:moveTo>
                    <a:pt x="59" y="7"/>
                  </a:moveTo>
                  <a:lnTo>
                    <a:pt x="32" y="0"/>
                  </a:lnTo>
                  <a:lnTo>
                    <a:pt x="0" y="163"/>
                  </a:lnTo>
                  <a:lnTo>
                    <a:pt x="26" y="171"/>
                  </a:lnTo>
                  <a:lnTo>
                    <a:pt x="59" y="7"/>
                  </a:lnTo>
                </a:path>
              </a:pathLst>
            </a:custGeom>
            <a:solidFill>
              <a:srgbClr val="7F7F7F"/>
            </a:solidFill>
            <a:ln w="9525" cap="rnd">
              <a:noFill/>
              <a:round/>
              <a:headEnd/>
              <a:tailEnd/>
            </a:ln>
          </p:spPr>
          <p:txBody>
            <a:bodyPr/>
            <a:lstStyle/>
            <a:p>
              <a:endParaRPr lang="ar-SA"/>
            </a:p>
          </p:txBody>
        </p:sp>
        <p:sp>
          <p:nvSpPr>
            <p:cNvPr id="39244" name="Freeform 149"/>
            <p:cNvSpPr>
              <a:spLocks/>
            </p:cNvSpPr>
            <p:nvPr/>
          </p:nvSpPr>
          <p:spPr bwMode="auto">
            <a:xfrm>
              <a:off x="768" y="1059"/>
              <a:ext cx="162" cy="79"/>
            </a:xfrm>
            <a:custGeom>
              <a:avLst/>
              <a:gdLst>
                <a:gd name="T0" fmla="*/ 0 w 162"/>
                <a:gd name="T1" fmla="*/ 18 h 79"/>
                <a:gd name="T2" fmla="*/ 41 w 162"/>
                <a:gd name="T3" fmla="*/ 0 h 79"/>
                <a:gd name="T4" fmla="*/ 74 w 162"/>
                <a:gd name="T5" fmla="*/ 11 h 79"/>
                <a:gd name="T6" fmla="*/ 115 w 162"/>
                <a:gd name="T7" fmla="*/ 49 h 79"/>
                <a:gd name="T8" fmla="*/ 161 w 162"/>
                <a:gd name="T9" fmla="*/ 66 h 79"/>
                <a:gd name="T10" fmla="*/ 126 w 162"/>
                <a:gd name="T11" fmla="*/ 78 h 79"/>
                <a:gd name="T12" fmla="*/ 88 w 162"/>
                <a:gd name="T13" fmla="*/ 66 h 79"/>
                <a:gd name="T14" fmla="*/ 38 w 162"/>
                <a:gd name="T15" fmla="*/ 29 h 79"/>
                <a:gd name="T16" fmla="*/ 0 w 162"/>
                <a:gd name="T17" fmla="*/ 18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2"/>
                <a:gd name="T28" fmla="*/ 0 h 79"/>
                <a:gd name="T29" fmla="*/ 162 w 162"/>
                <a:gd name="T30" fmla="*/ 79 h 7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2" h="79">
                  <a:moveTo>
                    <a:pt x="0" y="18"/>
                  </a:moveTo>
                  <a:lnTo>
                    <a:pt x="41" y="0"/>
                  </a:lnTo>
                  <a:lnTo>
                    <a:pt x="74" y="11"/>
                  </a:lnTo>
                  <a:lnTo>
                    <a:pt x="115" y="49"/>
                  </a:lnTo>
                  <a:lnTo>
                    <a:pt x="161" y="66"/>
                  </a:lnTo>
                  <a:lnTo>
                    <a:pt x="126" y="78"/>
                  </a:lnTo>
                  <a:lnTo>
                    <a:pt x="88" y="66"/>
                  </a:lnTo>
                  <a:lnTo>
                    <a:pt x="38" y="29"/>
                  </a:lnTo>
                  <a:lnTo>
                    <a:pt x="0" y="18"/>
                  </a:lnTo>
                </a:path>
              </a:pathLst>
            </a:custGeom>
            <a:solidFill>
              <a:srgbClr val="E5E5E5"/>
            </a:solidFill>
            <a:ln w="9525" cap="rnd">
              <a:noFill/>
              <a:round/>
              <a:headEnd/>
              <a:tailEnd/>
            </a:ln>
          </p:spPr>
          <p:txBody>
            <a:bodyPr/>
            <a:lstStyle/>
            <a:p>
              <a:endParaRPr lang="ar-SA"/>
            </a:p>
          </p:txBody>
        </p:sp>
      </p:grpSp>
      <p:grpSp>
        <p:nvGrpSpPr>
          <p:cNvPr id="38950" name="Group 209"/>
          <p:cNvGrpSpPr>
            <a:grpSpLocks/>
          </p:cNvGrpSpPr>
          <p:nvPr/>
        </p:nvGrpSpPr>
        <p:grpSpPr bwMode="auto">
          <a:xfrm>
            <a:off x="3001963" y="1489075"/>
            <a:ext cx="1098550" cy="1277938"/>
            <a:chOff x="1891" y="938"/>
            <a:chExt cx="692" cy="805"/>
          </a:xfrm>
        </p:grpSpPr>
        <p:sp>
          <p:nvSpPr>
            <p:cNvPr id="39132" name="Freeform 151"/>
            <p:cNvSpPr>
              <a:spLocks/>
            </p:cNvSpPr>
            <p:nvPr/>
          </p:nvSpPr>
          <p:spPr bwMode="auto">
            <a:xfrm>
              <a:off x="1959" y="938"/>
              <a:ext cx="332" cy="622"/>
            </a:xfrm>
            <a:custGeom>
              <a:avLst/>
              <a:gdLst>
                <a:gd name="T0" fmla="*/ 147 w 332"/>
                <a:gd name="T1" fmla="*/ 193 h 622"/>
                <a:gd name="T2" fmla="*/ 139 w 332"/>
                <a:gd name="T3" fmla="*/ 142 h 622"/>
                <a:gd name="T4" fmla="*/ 110 w 332"/>
                <a:gd name="T5" fmla="*/ 126 h 622"/>
                <a:gd name="T6" fmla="*/ 109 w 332"/>
                <a:gd name="T7" fmla="*/ 117 h 622"/>
                <a:gd name="T8" fmla="*/ 110 w 332"/>
                <a:gd name="T9" fmla="*/ 114 h 622"/>
                <a:gd name="T10" fmla="*/ 118 w 332"/>
                <a:gd name="T11" fmla="*/ 115 h 622"/>
                <a:gd name="T12" fmla="*/ 127 w 332"/>
                <a:gd name="T13" fmla="*/ 103 h 622"/>
                <a:gd name="T14" fmla="*/ 131 w 332"/>
                <a:gd name="T15" fmla="*/ 86 h 622"/>
                <a:gd name="T16" fmla="*/ 134 w 332"/>
                <a:gd name="T17" fmla="*/ 86 h 622"/>
                <a:gd name="T18" fmla="*/ 138 w 332"/>
                <a:gd name="T19" fmla="*/ 80 h 622"/>
                <a:gd name="T20" fmla="*/ 131 w 332"/>
                <a:gd name="T21" fmla="*/ 61 h 622"/>
                <a:gd name="T22" fmla="*/ 126 w 332"/>
                <a:gd name="T23" fmla="*/ 42 h 622"/>
                <a:gd name="T24" fmla="*/ 111 w 332"/>
                <a:gd name="T25" fmla="*/ 16 h 622"/>
                <a:gd name="T26" fmla="*/ 87 w 332"/>
                <a:gd name="T27" fmla="*/ 0 h 622"/>
                <a:gd name="T28" fmla="*/ 58 w 332"/>
                <a:gd name="T29" fmla="*/ 5 h 622"/>
                <a:gd name="T30" fmla="*/ 41 w 332"/>
                <a:gd name="T31" fmla="*/ 20 h 622"/>
                <a:gd name="T32" fmla="*/ 40 w 332"/>
                <a:gd name="T33" fmla="*/ 50 h 622"/>
                <a:gd name="T34" fmla="*/ 46 w 332"/>
                <a:gd name="T35" fmla="*/ 71 h 622"/>
                <a:gd name="T36" fmla="*/ 52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7 w 332"/>
                <a:gd name="T51" fmla="*/ 385 h 622"/>
                <a:gd name="T52" fmla="*/ 79 w 332"/>
                <a:gd name="T53" fmla="*/ 402 h 622"/>
                <a:gd name="T54" fmla="*/ 118 w 332"/>
                <a:gd name="T55" fmla="*/ 405 h 622"/>
                <a:gd name="T56" fmla="*/ 170 w 332"/>
                <a:gd name="T57" fmla="*/ 408 h 622"/>
                <a:gd name="T58" fmla="*/ 217 w 332"/>
                <a:gd name="T59" fmla="*/ 425 h 622"/>
                <a:gd name="T60" fmla="*/ 232 w 332"/>
                <a:gd name="T61" fmla="*/ 437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3 w 332"/>
                <a:gd name="T73" fmla="*/ 610 h 622"/>
                <a:gd name="T74" fmla="*/ 300 w 332"/>
                <a:gd name="T75" fmla="*/ 618 h 622"/>
                <a:gd name="T76" fmla="*/ 322 w 332"/>
                <a:gd name="T77" fmla="*/ 619 h 622"/>
                <a:gd name="T78" fmla="*/ 331 w 332"/>
                <a:gd name="T79" fmla="*/ 609 h 622"/>
                <a:gd name="T80" fmla="*/ 301 w 332"/>
                <a:gd name="T81" fmla="*/ 594 h 622"/>
                <a:gd name="T82" fmla="*/ 272 w 332"/>
                <a:gd name="T83" fmla="*/ 572 h 622"/>
                <a:gd name="T84" fmla="*/ 274 w 332"/>
                <a:gd name="T85" fmla="*/ 542 h 622"/>
                <a:gd name="T86" fmla="*/ 282 w 332"/>
                <a:gd name="T87" fmla="*/ 501 h 622"/>
                <a:gd name="T88" fmla="*/ 287 w 332"/>
                <a:gd name="T89" fmla="*/ 458 h 622"/>
                <a:gd name="T90" fmla="*/ 291 w 332"/>
                <a:gd name="T91" fmla="*/ 444 h 622"/>
                <a:gd name="T92" fmla="*/ 294 w 332"/>
                <a:gd name="T93" fmla="*/ 424 h 622"/>
                <a:gd name="T94" fmla="*/ 279 w 332"/>
                <a:gd name="T95" fmla="*/ 397 h 622"/>
                <a:gd name="T96" fmla="*/ 232 w 332"/>
                <a:gd name="T97" fmla="*/ 371 h 622"/>
                <a:gd name="T98" fmla="*/ 203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2" y="231"/>
                  </a:moveTo>
                  <a:lnTo>
                    <a:pt x="143" y="229"/>
                  </a:lnTo>
                  <a:lnTo>
                    <a:pt x="144" y="220"/>
                  </a:lnTo>
                  <a:lnTo>
                    <a:pt x="145" y="207"/>
                  </a:lnTo>
                  <a:lnTo>
                    <a:pt x="147" y="193"/>
                  </a:lnTo>
                  <a:lnTo>
                    <a:pt x="148" y="178"/>
                  </a:lnTo>
                  <a:lnTo>
                    <a:pt x="148" y="165"/>
                  </a:lnTo>
                  <a:lnTo>
                    <a:pt x="147" y="153"/>
                  </a:lnTo>
                  <a:lnTo>
                    <a:pt x="145" y="146"/>
                  </a:lnTo>
                  <a:lnTo>
                    <a:pt x="139" y="142"/>
                  </a:lnTo>
                  <a:lnTo>
                    <a:pt x="133" y="138"/>
                  </a:lnTo>
                  <a:lnTo>
                    <a:pt x="127" y="134"/>
                  </a:lnTo>
                  <a:lnTo>
                    <a:pt x="121" y="131"/>
                  </a:lnTo>
                  <a:lnTo>
                    <a:pt x="115" y="128"/>
                  </a:lnTo>
                  <a:lnTo>
                    <a:pt x="110" y="126"/>
                  </a:lnTo>
                  <a:lnTo>
                    <a:pt x="107" y="123"/>
                  </a:lnTo>
                  <a:lnTo>
                    <a:pt x="106" y="121"/>
                  </a:lnTo>
                  <a:lnTo>
                    <a:pt x="107" y="120"/>
                  </a:lnTo>
                  <a:lnTo>
                    <a:pt x="108" y="118"/>
                  </a:lnTo>
                  <a:lnTo>
                    <a:pt x="109"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3"/>
                  </a:lnTo>
                  <a:lnTo>
                    <a:pt x="128" y="99"/>
                  </a:lnTo>
                  <a:lnTo>
                    <a:pt x="129" y="95"/>
                  </a:lnTo>
                  <a:lnTo>
                    <a:pt x="130" y="92"/>
                  </a:lnTo>
                  <a:lnTo>
                    <a:pt x="131" y="88"/>
                  </a:lnTo>
                  <a:lnTo>
                    <a:pt x="131" y="86"/>
                  </a:lnTo>
                  <a:lnTo>
                    <a:pt x="132" y="86"/>
                  </a:lnTo>
                  <a:lnTo>
                    <a:pt x="133" y="86"/>
                  </a:lnTo>
                  <a:lnTo>
                    <a:pt x="134" y="86"/>
                  </a:lnTo>
                  <a:lnTo>
                    <a:pt x="135" y="86"/>
                  </a:lnTo>
                  <a:lnTo>
                    <a:pt x="136" y="85"/>
                  </a:lnTo>
                  <a:lnTo>
                    <a:pt x="137" y="84"/>
                  </a:lnTo>
                  <a:lnTo>
                    <a:pt x="138" y="83"/>
                  </a:lnTo>
                  <a:lnTo>
                    <a:pt x="138" y="80"/>
                  </a:lnTo>
                  <a:lnTo>
                    <a:pt x="137" y="77"/>
                  </a:lnTo>
                  <a:lnTo>
                    <a:pt x="136" y="74"/>
                  </a:lnTo>
                  <a:lnTo>
                    <a:pt x="134" y="69"/>
                  </a:lnTo>
                  <a:lnTo>
                    <a:pt x="133" y="65"/>
                  </a:lnTo>
                  <a:lnTo>
                    <a:pt x="131" y="61"/>
                  </a:lnTo>
                  <a:lnTo>
                    <a:pt x="130" y="57"/>
                  </a:lnTo>
                  <a:lnTo>
                    <a:pt x="129" y="55"/>
                  </a:lnTo>
                  <a:lnTo>
                    <a:pt x="128" y="51"/>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1"/>
                  </a:lnTo>
                  <a:lnTo>
                    <a:pt x="51" y="87"/>
                  </a:lnTo>
                  <a:lnTo>
                    <a:pt x="52" y="94"/>
                  </a:lnTo>
                  <a:lnTo>
                    <a:pt x="52" y="99"/>
                  </a:lnTo>
                  <a:lnTo>
                    <a:pt x="53" y="104"/>
                  </a:lnTo>
                  <a:lnTo>
                    <a:pt x="54" y="108"/>
                  </a:lnTo>
                  <a:lnTo>
                    <a:pt x="52" y="111"/>
                  </a:lnTo>
                  <a:lnTo>
                    <a:pt x="47" y="115"/>
                  </a:lnTo>
                  <a:lnTo>
                    <a:pt x="40" y="120"/>
                  </a:lnTo>
                  <a:lnTo>
                    <a:pt x="31" y="124"/>
                  </a:lnTo>
                  <a:lnTo>
                    <a:pt x="23" y="129"/>
                  </a:lnTo>
                  <a:lnTo>
                    <a:pt x="15" y="133"/>
                  </a:lnTo>
                  <a:lnTo>
                    <a:pt x="9" y="138"/>
                  </a:lnTo>
                  <a:lnTo>
                    <a:pt x="7" y="142"/>
                  </a:lnTo>
                  <a:lnTo>
                    <a:pt x="5" y="145"/>
                  </a:lnTo>
                  <a:lnTo>
                    <a:pt x="4" y="149"/>
                  </a:lnTo>
                  <a:lnTo>
                    <a:pt x="2" y="153"/>
                  </a:lnTo>
                  <a:lnTo>
                    <a:pt x="0" y="157"/>
                  </a:lnTo>
                  <a:lnTo>
                    <a:pt x="0" y="163"/>
                  </a:lnTo>
                  <a:lnTo>
                    <a:pt x="0" y="171"/>
                  </a:lnTo>
                  <a:lnTo>
                    <a:pt x="1" y="180"/>
                  </a:lnTo>
                  <a:lnTo>
                    <a:pt x="5" y="192"/>
                  </a:lnTo>
                  <a:lnTo>
                    <a:pt x="10" y="206"/>
                  </a:lnTo>
                  <a:lnTo>
                    <a:pt x="13" y="221"/>
                  </a:lnTo>
                  <a:lnTo>
                    <a:pt x="16" y="236"/>
                  </a:lnTo>
                  <a:lnTo>
                    <a:pt x="17" y="253"/>
                  </a:lnTo>
                  <a:lnTo>
                    <a:pt x="18" y="267"/>
                  </a:lnTo>
                  <a:lnTo>
                    <a:pt x="18" y="280"/>
                  </a:lnTo>
                  <a:lnTo>
                    <a:pt x="18" y="290"/>
                  </a:lnTo>
                  <a:lnTo>
                    <a:pt x="17" y="297"/>
                  </a:lnTo>
                  <a:lnTo>
                    <a:pt x="17" y="304"/>
                  </a:lnTo>
                  <a:lnTo>
                    <a:pt x="17" y="311"/>
                  </a:lnTo>
                  <a:lnTo>
                    <a:pt x="17" y="320"/>
                  </a:lnTo>
                  <a:lnTo>
                    <a:pt x="18" y="330"/>
                  </a:lnTo>
                  <a:lnTo>
                    <a:pt x="20" y="341"/>
                  </a:lnTo>
                  <a:lnTo>
                    <a:pt x="23" y="352"/>
                  </a:lnTo>
                  <a:lnTo>
                    <a:pt x="26" y="364"/>
                  </a:lnTo>
                  <a:lnTo>
                    <a:pt x="31" y="376"/>
                  </a:lnTo>
                  <a:lnTo>
                    <a:pt x="37" y="385"/>
                  </a:lnTo>
                  <a:lnTo>
                    <a:pt x="45" y="391"/>
                  </a:lnTo>
                  <a:lnTo>
                    <a:pt x="53" y="396"/>
                  </a:lnTo>
                  <a:lnTo>
                    <a:pt x="63" y="398"/>
                  </a:lnTo>
                  <a:lnTo>
                    <a:pt x="71" y="401"/>
                  </a:lnTo>
                  <a:lnTo>
                    <a:pt x="79" y="402"/>
                  </a:lnTo>
                  <a:lnTo>
                    <a:pt x="85" y="402"/>
                  </a:lnTo>
                  <a:lnTo>
                    <a:pt x="89" y="402"/>
                  </a:lnTo>
                  <a:lnTo>
                    <a:pt x="97" y="403"/>
                  </a:lnTo>
                  <a:lnTo>
                    <a:pt x="107" y="404"/>
                  </a:lnTo>
                  <a:lnTo>
                    <a:pt x="118" y="405"/>
                  </a:lnTo>
                  <a:lnTo>
                    <a:pt x="130" y="406"/>
                  </a:lnTo>
                  <a:lnTo>
                    <a:pt x="142" y="406"/>
                  </a:lnTo>
                  <a:lnTo>
                    <a:pt x="153" y="407"/>
                  </a:lnTo>
                  <a:lnTo>
                    <a:pt x="162" y="408"/>
                  </a:lnTo>
                  <a:lnTo>
                    <a:pt x="170" y="408"/>
                  </a:lnTo>
                  <a:lnTo>
                    <a:pt x="178" y="410"/>
                  </a:lnTo>
                  <a:lnTo>
                    <a:pt x="187" y="414"/>
                  </a:lnTo>
                  <a:lnTo>
                    <a:pt x="197" y="417"/>
                  </a:lnTo>
                  <a:lnTo>
                    <a:pt x="208" y="421"/>
                  </a:lnTo>
                  <a:lnTo>
                    <a:pt x="217" y="425"/>
                  </a:lnTo>
                  <a:lnTo>
                    <a:pt x="226" y="428"/>
                  </a:lnTo>
                  <a:lnTo>
                    <a:pt x="231" y="431"/>
                  </a:lnTo>
                  <a:lnTo>
                    <a:pt x="233" y="431"/>
                  </a:lnTo>
                  <a:lnTo>
                    <a:pt x="232" y="433"/>
                  </a:lnTo>
                  <a:lnTo>
                    <a:pt x="232" y="437"/>
                  </a:lnTo>
                  <a:lnTo>
                    <a:pt x="232" y="444"/>
                  </a:lnTo>
                  <a:lnTo>
                    <a:pt x="231" y="453"/>
                  </a:lnTo>
                  <a:lnTo>
                    <a:pt x="230" y="462"/>
                  </a:lnTo>
                  <a:lnTo>
                    <a:pt x="229" y="471"/>
                  </a:lnTo>
                  <a:lnTo>
                    <a:pt x="228" y="481"/>
                  </a:lnTo>
                  <a:lnTo>
                    <a:pt x="228" y="488"/>
                  </a:lnTo>
                  <a:lnTo>
                    <a:pt x="229" y="496"/>
                  </a:lnTo>
                  <a:lnTo>
                    <a:pt x="230" y="507"/>
                  </a:lnTo>
                  <a:lnTo>
                    <a:pt x="232" y="518"/>
                  </a:lnTo>
                  <a:lnTo>
                    <a:pt x="234" y="530"/>
                  </a:lnTo>
                  <a:lnTo>
                    <a:pt x="236" y="542"/>
                  </a:lnTo>
                  <a:lnTo>
                    <a:pt x="237" y="552"/>
                  </a:lnTo>
                  <a:lnTo>
                    <a:pt x="237" y="562"/>
                  </a:lnTo>
                  <a:lnTo>
                    <a:pt x="236" y="568"/>
                  </a:lnTo>
                  <a:lnTo>
                    <a:pt x="234" y="573"/>
                  </a:lnTo>
                  <a:lnTo>
                    <a:pt x="233" y="577"/>
                  </a:lnTo>
                  <a:lnTo>
                    <a:pt x="232" y="581"/>
                  </a:lnTo>
                  <a:lnTo>
                    <a:pt x="232" y="585"/>
                  </a:lnTo>
                  <a:lnTo>
                    <a:pt x="232" y="587"/>
                  </a:lnTo>
                  <a:lnTo>
                    <a:pt x="232" y="590"/>
                  </a:lnTo>
                  <a:lnTo>
                    <a:pt x="232" y="592"/>
                  </a:lnTo>
                  <a:lnTo>
                    <a:pt x="238" y="609"/>
                  </a:lnTo>
                  <a:lnTo>
                    <a:pt x="239" y="609"/>
                  </a:lnTo>
                  <a:lnTo>
                    <a:pt x="243" y="609"/>
                  </a:lnTo>
                  <a:lnTo>
                    <a:pt x="248" y="609"/>
                  </a:lnTo>
                  <a:lnTo>
                    <a:pt x="255" y="609"/>
                  </a:lnTo>
                  <a:lnTo>
                    <a:pt x="261" y="609"/>
                  </a:lnTo>
                  <a:lnTo>
                    <a:pt x="267" y="609"/>
                  </a:lnTo>
                  <a:lnTo>
                    <a:pt x="273" y="610"/>
                  </a:lnTo>
                  <a:lnTo>
                    <a:pt x="278" y="612"/>
                  </a:lnTo>
                  <a:lnTo>
                    <a:pt x="283" y="613"/>
                  </a:lnTo>
                  <a:lnTo>
                    <a:pt x="288" y="615"/>
                  </a:lnTo>
                  <a:lnTo>
                    <a:pt x="294" y="616"/>
                  </a:lnTo>
                  <a:lnTo>
                    <a:pt x="300" y="618"/>
                  </a:lnTo>
                  <a:lnTo>
                    <a:pt x="306" y="619"/>
                  </a:lnTo>
                  <a:lnTo>
                    <a:pt x="312" y="620"/>
                  </a:lnTo>
                  <a:lnTo>
                    <a:pt x="316" y="621"/>
                  </a:lnTo>
                  <a:lnTo>
                    <a:pt x="319" y="620"/>
                  </a:lnTo>
                  <a:lnTo>
                    <a:pt x="322" y="619"/>
                  </a:lnTo>
                  <a:lnTo>
                    <a:pt x="325" y="617"/>
                  </a:lnTo>
                  <a:lnTo>
                    <a:pt x="327" y="615"/>
                  </a:lnTo>
                  <a:lnTo>
                    <a:pt x="330" y="614"/>
                  </a:lnTo>
                  <a:lnTo>
                    <a:pt x="331" y="611"/>
                  </a:lnTo>
                  <a:lnTo>
                    <a:pt x="331" y="609"/>
                  </a:lnTo>
                  <a:lnTo>
                    <a:pt x="328" y="607"/>
                  </a:lnTo>
                  <a:lnTo>
                    <a:pt x="324" y="604"/>
                  </a:lnTo>
                  <a:lnTo>
                    <a:pt x="318" y="601"/>
                  </a:lnTo>
                  <a:lnTo>
                    <a:pt x="309" y="598"/>
                  </a:lnTo>
                  <a:lnTo>
                    <a:pt x="301" y="594"/>
                  </a:lnTo>
                  <a:lnTo>
                    <a:pt x="292" y="590"/>
                  </a:lnTo>
                  <a:lnTo>
                    <a:pt x="284" y="586"/>
                  </a:lnTo>
                  <a:lnTo>
                    <a:pt x="278" y="581"/>
                  </a:lnTo>
                  <a:lnTo>
                    <a:pt x="273" y="576"/>
                  </a:lnTo>
                  <a:lnTo>
                    <a:pt x="272" y="572"/>
                  </a:lnTo>
                  <a:lnTo>
                    <a:pt x="272" y="568"/>
                  </a:lnTo>
                  <a:lnTo>
                    <a:pt x="272" y="563"/>
                  </a:lnTo>
                  <a:lnTo>
                    <a:pt x="272" y="557"/>
                  </a:lnTo>
                  <a:lnTo>
                    <a:pt x="273" y="550"/>
                  </a:lnTo>
                  <a:lnTo>
                    <a:pt x="274" y="542"/>
                  </a:lnTo>
                  <a:lnTo>
                    <a:pt x="275" y="535"/>
                  </a:lnTo>
                  <a:lnTo>
                    <a:pt x="277" y="528"/>
                  </a:lnTo>
                  <a:lnTo>
                    <a:pt x="278" y="519"/>
                  </a:lnTo>
                  <a:lnTo>
                    <a:pt x="280" y="511"/>
                  </a:lnTo>
                  <a:lnTo>
                    <a:pt x="282" y="501"/>
                  </a:lnTo>
                  <a:lnTo>
                    <a:pt x="284" y="491"/>
                  </a:lnTo>
                  <a:lnTo>
                    <a:pt x="284" y="481"/>
                  </a:lnTo>
                  <a:lnTo>
                    <a:pt x="286" y="471"/>
                  </a:lnTo>
                  <a:lnTo>
                    <a:pt x="286" y="464"/>
                  </a:lnTo>
                  <a:lnTo>
                    <a:pt x="287" y="458"/>
                  </a:lnTo>
                  <a:lnTo>
                    <a:pt x="287" y="454"/>
                  </a:lnTo>
                  <a:lnTo>
                    <a:pt x="287" y="453"/>
                  </a:lnTo>
                  <a:lnTo>
                    <a:pt x="288" y="450"/>
                  </a:lnTo>
                  <a:lnTo>
                    <a:pt x="290" y="448"/>
                  </a:lnTo>
                  <a:lnTo>
                    <a:pt x="291" y="444"/>
                  </a:lnTo>
                  <a:lnTo>
                    <a:pt x="293" y="441"/>
                  </a:lnTo>
                  <a:lnTo>
                    <a:pt x="295" y="437"/>
                  </a:lnTo>
                  <a:lnTo>
                    <a:pt x="296" y="433"/>
                  </a:lnTo>
                  <a:lnTo>
                    <a:pt x="295" y="429"/>
                  </a:lnTo>
                  <a:lnTo>
                    <a:pt x="294" y="424"/>
                  </a:lnTo>
                  <a:lnTo>
                    <a:pt x="293" y="419"/>
                  </a:lnTo>
                  <a:lnTo>
                    <a:pt x="291" y="414"/>
                  </a:lnTo>
                  <a:lnTo>
                    <a:pt x="289" y="408"/>
                  </a:lnTo>
                  <a:lnTo>
                    <a:pt x="285" y="402"/>
                  </a:lnTo>
                  <a:lnTo>
                    <a:pt x="279" y="397"/>
                  </a:lnTo>
                  <a:lnTo>
                    <a:pt x="272" y="391"/>
                  </a:lnTo>
                  <a:lnTo>
                    <a:pt x="261" y="386"/>
                  </a:lnTo>
                  <a:lnTo>
                    <a:pt x="249" y="381"/>
                  </a:lnTo>
                  <a:lnTo>
                    <a:pt x="240" y="375"/>
                  </a:lnTo>
                  <a:lnTo>
                    <a:pt x="232" y="371"/>
                  </a:lnTo>
                  <a:lnTo>
                    <a:pt x="226" y="366"/>
                  </a:lnTo>
                  <a:lnTo>
                    <a:pt x="220" y="362"/>
                  </a:lnTo>
                  <a:lnTo>
                    <a:pt x="215" y="358"/>
                  </a:lnTo>
                  <a:lnTo>
                    <a:pt x="210" y="356"/>
                  </a:lnTo>
                  <a:lnTo>
                    <a:pt x="203" y="354"/>
                  </a:lnTo>
                  <a:lnTo>
                    <a:pt x="197" y="351"/>
                  </a:lnTo>
                  <a:lnTo>
                    <a:pt x="190" y="349"/>
                  </a:lnTo>
                  <a:lnTo>
                    <a:pt x="183" y="345"/>
                  </a:lnTo>
                  <a:lnTo>
                    <a:pt x="176" y="341"/>
                  </a:lnTo>
                  <a:lnTo>
                    <a:pt x="171" y="338"/>
                  </a:lnTo>
                  <a:lnTo>
                    <a:pt x="167" y="335"/>
                  </a:lnTo>
                  <a:lnTo>
                    <a:pt x="164" y="333"/>
                  </a:lnTo>
                  <a:lnTo>
                    <a:pt x="163" y="332"/>
                  </a:lnTo>
                  <a:lnTo>
                    <a:pt x="142" y="231"/>
                  </a:lnTo>
                </a:path>
              </a:pathLst>
            </a:custGeom>
            <a:solidFill>
              <a:srgbClr val="4C4C4C"/>
            </a:solidFill>
            <a:ln w="9525" cap="rnd">
              <a:noFill/>
              <a:round/>
              <a:headEnd/>
              <a:tailEnd/>
            </a:ln>
          </p:spPr>
          <p:txBody>
            <a:bodyPr/>
            <a:lstStyle/>
            <a:p>
              <a:endParaRPr lang="ar-SA"/>
            </a:p>
          </p:txBody>
        </p:sp>
        <p:sp>
          <p:nvSpPr>
            <p:cNvPr id="39133" name="Freeform 152"/>
            <p:cNvSpPr>
              <a:spLocks/>
            </p:cNvSpPr>
            <p:nvPr/>
          </p:nvSpPr>
          <p:spPr bwMode="auto">
            <a:xfrm>
              <a:off x="1912" y="1081"/>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9134" name="Freeform 153"/>
            <p:cNvSpPr>
              <a:spLocks/>
            </p:cNvSpPr>
            <p:nvPr/>
          </p:nvSpPr>
          <p:spPr bwMode="auto">
            <a:xfrm>
              <a:off x="1957" y="940"/>
              <a:ext cx="332" cy="622"/>
            </a:xfrm>
            <a:custGeom>
              <a:avLst/>
              <a:gdLst>
                <a:gd name="T0" fmla="*/ 147 w 332"/>
                <a:gd name="T1" fmla="*/ 196 h 622"/>
                <a:gd name="T2" fmla="*/ 140 w 332"/>
                <a:gd name="T3" fmla="*/ 142 h 622"/>
                <a:gd name="T4" fmla="*/ 110 w 332"/>
                <a:gd name="T5" fmla="*/ 126 h 622"/>
                <a:gd name="T6" fmla="*/ 109 w 332"/>
                <a:gd name="T7" fmla="*/ 117 h 622"/>
                <a:gd name="T8" fmla="*/ 110 w 332"/>
                <a:gd name="T9" fmla="*/ 115 h 622"/>
                <a:gd name="T10" fmla="*/ 118 w 332"/>
                <a:gd name="T11" fmla="*/ 115 h 622"/>
                <a:gd name="T12" fmla="*/ 127 w 332"/>
                <a:gd name="T13" fmla="*/ 104 h 622"/>
                <a:gd name="T14" fmla="*/ 131 w 332"/>
                <a:gd name="T15" fmla="*/ 86 h 622"/>
                <a:gd name="T16" fmla="*/ 134 w 332"/>
                <a:gd name="T17" fmla="*/ 86 h 622"/>
                <a:gd name="T18" fmla="*/ 138 w 332"/>
                <a:gd name="T19" fmla="*/ 80 h 622"/>
                <a:gd name="T20" fmla="*/ 131 w 332"/>
                <a:gd name="T21" fmla="*/ 61 h 622"/>
                <a:gd name="T22" fmla="*/ 127 w 332"/>
                <a:gd name="T23" fmla="*/ 42 h 622"/>
                <a:gd name="T24" fmla="*/ 111 w 332"/>
                <a:gd name="T25" fmla="*/ 16 h 622"/>
                <a:gd name="T26" fmla="*/ 87 w 332"/>
                <a:gd name="T27" fmla="*/ 0 h 622"/>
                <a:gd name="T28" fmla="*/ 58 w 332"/>
                <a:gd name="T29" fmla="*/ 5 h 622"/>
                <a:gd name="T30" fmla="*/ 42 w 332"/>
                <a:gd name="T31" fmla="*/ 20 h 622"/>
                <a:gd name="T32" fmla="*/ 40 w 332"/>
                <a:gd name="T33" fmla="*/ 50 h 622"/>
                <a:gd name="T34" fmla="*/ 46 w 332"/>
                <a:gd name="T35" fmla="*/ 71 h 622"/>
                <a:gd name="T36" fmla="*/ 53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8 w 332"/>
                <a:gd name="T51" fmla="*/ 385 h 622"/>
                <a:gd name="T52" fmla="*/ 80 w 332"/>
                <a:gd name="T53" fmla="*/ 413 h 622"/>
                <a:gd name="T54" fmla="*/ 119 w 332"/>
                <a:gd name="T55" fmla="*/ 414 h 622"/>
                <a:gd name="T56" fmla="*/ 170 w 332"/>
                <a:gd name="T57" fmla="*/ 408 h 622"/>
                <a:gd name="T58" fmla="*/ 218 w 332"/>
                <a:gd name="T59" fmla="*/ 425 h 622"/>
                <a:gd name="T60" fmla="*/ 232 w 332"/>
                <a:gd name="T61" fmla="*/ 438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4 w 332"/>
                <a:gd name="T73" fmla="*/ 610 h 622"/>
                <a:gd name="T74" fmla="*/ 301 w 332"/>
                <a:gd name="T75" fmla="*/ 618 h 622"/>
                <a:gd name="T76" fmla="*/ 322 w 332"/>
                <a:gd name="T77" fmla="*/ 619 h 622"/>
                <a:gd name="T78" fmla="*/ 331 w 332"/>
                <a:gd name="T79" fmla="*/ 609 h 622"/>
                <a:gd name="T80" fmla="*/ 301 w 332"/>
                <a:gd name="T81" fmla="*/ 594 h 622"/>
                <a:gd name="T82" fmla="*/ 272 w 332"/>
                <a:gd name="T83" fmla="*/ 573 h 622"/>
                <a:gd name="T84" fmla="*/ 274 w 332"/>
                <a:gd name="T85" fmla="*/ 543 h 622"/>
                <a:gd name="T86" fmla="*/ 282 w 332"/>
                <a:gd name="T87" fmla="*/ 501 h 622"/>
                <a:gd name="T88" fmla="*/ 287 w 332"/>
                <a:gd name="T89" fmla="*/ 458 h 622"/>
                <a:gd name="T90" fmla="*/ 292 w 332"/>
                <a:gd name="T91" fmla="*/ 445 h 622"/>
                <a:gd name="T92" fmla="*/ 294 w 332"/>
                <a:gd name="T93" fmla="*/ 424 h 622"/>
                <a:gd name="T94" fmla="*/ 279 w 332"/>
                <a:gd name="T95" fmla="*/ 397 h 622"/>
                <a:gd name="T96" fmla="*/ 233 w 332"/>
                <a:gd name="T97" fmla="*/ 371 h 622"/>
                <a:gd name="T98" fmla="*/ 204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3" y="236"/>
                  </a:moveTo>
                  <a:lnTo>
                    <a:pt x="143" y="233"/>
                  </a:lnTo>
                  <a:lnTo>
                    <a:pt x="145" y="224"/>
                  </a:lnTo>
                  <a:lnTo>
                    <a:pt x="145" y="212"/>
                  </a:lnTo>
                  <a:lnTo>
                    <a:pt x="147" y="196"/>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1"/>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6"/>
                  </a:lnTo>
                  <a:lnTo>
                    <a:pt x="132" y="86"/>
                  </a:lnTo>
                  <a:lnTo>
                    <a:pt x="133" y="86"/>
                  </a:lnTo>
                  <a:lnTo>
                    <a:pt x="134" y="86"/>
                  </a:lnTo>
                  <a:lnTo>
                    <a:pt x="135" y="86"/>
                  </a:lnTo>
                  <a:lnTo>
                    <a:pt x="137" y="86"/>
                  </a:lnTo>
                  <a:lnTo>
                    <a:pt x="138" y="85"/>
                  </a:lnTo>
                  <a:lnTo>
                    <a:pt x="139" y="83"/>
                  </a:lnTo>
                  <a:lnTo>
                    <a:pt x="138" y="80"/>
                  </a:lnTo>
                  <a:lnTo>
                    <a:pt x="137" y="77"/>
                  </a:lnTo>
                  <a:lnTo>
                    <a:pt x="136" y="74"/>
                  </a:lnTo>
                  <a:lnTo>
                    <a:pt x="134" y="69"/>
                  </a:lnTo>
                  <a:lnTo>
                    <a:pt x="133" y="65"/>
                  </a:lnTo>
                  <a:lnTo>
                    <a:pt x="131" y="61"/>
                  </a:lnTo>
                  <a:lnTo>
                    <a:pt x="130" y="57"/>
                  </a:lnTo>
                  <a:lnTo>
                    <a:pt x="129" y="55"/>
                  </a:lnTo>
                  <a:lnTo>
                    <a:pt x="128" y="51"/>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5"/>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7"/>
                  </a:lnTo>
                  <a:lnTo>
                    <a:pt x="17" y="253"/>
                  </a:lnTo>
                  <a:lnTo>
                    <a:pt x="18" y="267"/>
                  </a:lnTo>
                  <a:lnTo>
                    <a:pt x="19" y="280"/>
                  </a:lnTo>
                  <a:lnTo>
                    <a:pt x="18" y="290"/>
                  </a:lnTo>
                  <a:lnTo>
                    <a:pt x="18" y="297"/>
                  </a:lnTo>
                  <a:lnTo>
                    <a:pt x="17" y="304"/>
                  </a:lnTo>
                  <a:lnTo>
                    <a:pt x="17" y="311"/>
                  </a:lnTo>
                  <a:lnTo>
                    <a:pt x="17" y="320"/>
                  </a:lnTo>
                  <a:lnTo>
                    <a:pt x="18" y="330"/>
                  </a:lnTo>
                  <a:lnTo>
                    <a:pt x="20" y="341"/>
                  </a:lnTo>
                  <a:lnTo>
                    <a:pt x="23" y="352"/>
                  </a:lnTo>
                  <a:lnTo>
                    <a:pt x="27" y="364"/>
                  </a:lnTo>
                  <a:lnTo>
                    <a:pt x="32" y="376"/>
                  </a:lnTo>
                  <a:lnTo>
                    <a:pt x="38" y="385"/>
                  </a:lnTo>
                  <a:lnTo>
                    <a:pt x="46" y="393"/>
                  </a:lnTo>
                  <a:lnTo>
                    <a:pt x="54" y="400"/>
                  </a:lnTo>
                  <a:lnTo>
                    <a:pt x="63" y="405"/>
                  </a:lnTo>
                  <a:lnTo>
                    <a:pt x="72" y="409"/>
                  </a:lnTo>
                  <a:lnTo>
                    <a:pt x="80" y="413"/>
                  </a:lnTo>
                  <a:lnTo>
                    <a:pt x="86" y="414"/>
                  </a:lnTo>
                  <a:lnTo>
                    <a:pt x="90" y="415"/>
                  </a:lnTo>
                  <a:lnTo>
                    <a:pt x="98" y="416"/>
                  </a:lnTo>
                  <a:lnTo>
                    <a:pt x="108" y="415"/>
                  </a:lnTo>
                  <a:lnTo>
                    <a:pt x="119" y="414"/>
                  </a:lnTo>
                  <a:lnTo>
                    <a:pt x="131" y="412"/>
                  </a:lnTo>
                  <a:lnTo>
                    <a:pt x="143" y="410"/>
                  </a:lnTo>
                  <a:lnTo>
                    <a:pt x="154" y="409"/>
                  </a:lnTo>
                  <a:lnTo>
                    <a:pt x="163" y="408"/>
                  </a:lnTo>
                  <a:lnTo>
                    <a:pt x="170" y="408"/>
                  </a:lnTo>
                  <a:lnTo>
                    <a:pt x="178" y="411"/>
                  </a:lnTo>
                  <a:lnTo>
                    <a:pt x="187" y="414"/>
                  </a:lnTo>
                  <a:lnTo>
                    <a:pt x="197" y="417"/>
                  </a:lnTo>
                  <a:lnTo>
                    <a:pt x="209" y="421"/>
                  </a:lnTo>
                  <a:lnTo>
                    <a:pt x="218" y="425"/>
                  </a:lnTo>
                  <a:lnTo>
                    <a:pt x="226" y="428"/>
                  </a:lnTo>
                  <a:lnTo>
                    <a:pt x="232" y="431"/>
                  </a:lnTo>
                  <a:lnTo>
                    <a:pt x="233" y="431"/>
                  </a:lnTo>
                  <a:lnTo>
                    <a:pt x="233" y="433"/>
                  </a:lnTo>
                  <a:lnTo>
                    <a:pt x="232" y="438"/>
                  </a:lnTo>
                  <a:lnTo>
                    <a:pt x="232" y="445"/>
                  </a:lnTo>
                  <a:lnTo>
                    <a:pt x="231" y="453"/>
                  </a:lnTo>
                  <a:lnTo>
                    <a:pt x="230" y="462"/>
                  </a:lnTo>
                  <a:lnTo>
                    <a:pt x="229" y="471"/>
                  </a:lnTo>
                  <a:lnTo>
                    <a:pt x="228" y="481"/>
                  </a:lnTo>
                  <a:lnTo>
                    <a:pt x="228" y="488"/>
                  </a:lnTo>
                  <a:lnTo>
                    <a:pt x="229" y="497"/>
                  </a:lnTo>
                  <a:lnTo>
                    <a:pt x="230" y="507"/>
                  </a:lnTo>
                  <a:lnTo>
                    <a:pt x="232" y="518"/>
                  </a:lnTo>
                  <a:lnTo>
                    <a:pt x="234" y="530"/>
                  </a:lnTo>
                  <a:lnTo>
                    <a:pt x="236" y="542"/>
                  </a:lnTo>
                  <a:lnTo>
                    <a:pt x="238" y="553"/>
                  </a:lnTo>
                  <a:lnTo>
                    <a:pt x="238" y="562"/>
                  </a:lnTo>
                  <a:lnTo>
                    <a:pt x="236" y="569"/>
                  </a:lnTo>
                  <a:lnTo>
                    <a:pt x="234" y="573"/>
                  </a:lnTo>
                  <a:lnTo>
                    <a:pt x="233" y="577"/>
                  </a:lnTo>
                  <a:lnTo>
                    <a:pt x="232" y="581"/>
                  </a:lnTo>
                  <a:lnTo>
                    <a:pt x="232" y="585"/>
                  </a:lnTo>
                  <a:lnTo>
                    <a:pt x="232" y="588"/>
                  </a:lnTo>
                  <a:lnTo>
                    <a:pt x="232" y="590"/>
                  </a:lnTo>
                  <a:lnTo>
                    <a:pt x="232" y="592"/>
                  </a:lnTo>
                  <a:lnTo>
                    <a:pt x="238" y="609"/>
                  </a:lnTo>
                  <a:lnTo>
                    <a:pt x="239" y="609"/>
                  </a:lnTo>
                  <a:lnTo>
                    <a:pt x="243" y="609"/>
                  </a:lnTo>
                  <a:lnTo>
                    <a:pt x="249" y="609"/>
                  </a:lnTo>
                  <a:lnTo>
                    <a:pt x="255" y="609"/>
                  </a:lnTo>
                  <a:lnTo>
                    <a:pt x="261" y="609"/>
                  </a:lnTo>
                  <a:lnTo>
                    <a:pt x="268" y="609"/>
                  </a:lnTo>
                  <a:lnTo>
                    <a:pt x="274" y="610"/>
                  </a:lnTo>
                  <a:lnTo>
                    <a:pt x="278" y="612"/>
                  </a:lnTo>
                  <a:lnTo>
                    <a:pt x="283" y="613"/>
                  </a:lnTo>
                  <a:lnTo>
                    <a:pt x="288" y="615"/>
                  </a:lnTo>
                  <a:lnTo>
                    <a:pt x="294" y="616"/>
                  </a:lnTo>
                  <a:lnTo>
                    <a:pt x="301" y="618"/>
                  </a:lnTo>
                  <a:lnTo>
                    <a:pt x="307" y="619"/>
                  </a:lnTo>
                  <a:lnTo>
                    <a:pt x="312" y="620"/>
                  </a:lnTo>
                  <a:lnTo>
                    <a:pt x="317" y="621"/>
                  </a:lnTo>
                  <a:lnTo>
                    <a:pt x="319" y="620"/>
                  </a:lnTo>
                  <a:lnTo>
                    <a:pt x="322" y="619"/>
                  </a:lnTo>
                  <a:lnTo>
                    <a:pt x="325" y="618"/>
                  </a:lnTo>
                  <a:lnTo>
                    <a:pt x="327" y="616"/>
                  </a:lnTo>
                  <a:lnTo>
                    <a:pt x="330" y="614"/>
                  </a:lnTo>
                  <a:lnTo>
                    <a:pt x="331" y="611"/>
                  </a:lnTo>
                  <a:lnTo>
                    <a:pt x="331" y="609"/>
                  </a:lnTo>
                  <a:lnTo>
                    <a:pt x="329" y="607"/>
                  </a:lnTo>
                  <a:lnTo>
                    <a:pt x="325" y="604"/>
                  </a:lnTo>
                  <a:lnTo>
                    <a:pt x="318" y="602"/>
                  </a:lnTo>
                  <a:lnTo>
                    <a:pt x="310" y="598"/>
                  </a:lnTo>
                  <a:lnTo>
                    <a:pt x="301" y="594"/>
                  </a:lnTo>
                  <a:lnTo>
                    <a:pt x="293" y="590"/>
                  </a:lnTo>
                  <a:lnTo>
                    <a:pt x="285" y="586"/>
                  </a:lnTo>
                  <a:lnTo>
                    <a:pt x="278" y="581"/>
                  </a:lnTo>
                  <a:lnTo>
                    <a:pt x="274" y="577"/>
                  </a:lnTo>
                  <a:lnTo>
                    <a:pt x="272" y="573"/>
                  </a:lnTo>
                  <a:lnTo>
                    <a:pt x="272" y="568"/>
                  </a:lnTo>
                  <a:lnTo>
                    <a:pt x="272" y="563"/>
                  </a:lnTo>
                  <a:lnTo>
                    <a:pt x="273" y="557"/>
                  </a:lnTo>
                  <a:lnTo>
                    <a:pt x="273" y="550"/>
                  </a:lnTo>
                  <a:lnTo>
                    <a:pt x="274" y="543"/>
                  </a:lnTo>
                  <a:lnTo>
                    <a:pt x="275" y="535"/>
                  </a:lnTo>
                  <a:lnTo>
                    <a:pt x="277" y="528"/>
                  </a:lnTo>
                  <a:lnTo>
                    <a:pt x="278" y="520"/>
                  </a:lnTo>
                  <a:lnTo>
                    <a:pt x="280" y="511"/>
                  </a:lnTo>
                  <a:lnTo>
                    <a:pt x="282" y="501"/>
                  </a:lnTo>
                  <a:lnTo>
                    <a:pt x="284" y="491"/>
                  </a:lnTo>
                  <a:lnTo>
                    <a:pt x="285" y="481"/>
                  </a:lnTo>
                  <a:lnTo>
                    <a:pt x="286" y="471"/>
                  </a:lnTo>
                  <a:lnTo>
                    <a:pt x="287" y="464"/>
                  </a:lnTo>
                  <a:lnTo>
                    <a:pt x="287" y="458"/>
                  </a:lnTo>
                  <a:lnTo>
                    <a:pt x="287" y="454"/>
                  </a:lnTo>
                  <a:lnTo>
                    <a:pt x="287" y="453"/>
                  </a:lnTo>
                  <a:lnTo>
                    <a:pt x="289" y="451"/>
                  </a:lnTo>
                  <a:lnTo>
                    <a:pt x="290" y="448"/>
                  </a:lnTo>
                  <a:lnTo>
                    <a:pt x="292" y="445"/>
                  </a:lnTo>
                  <a:lnTo>
                    <a:pt x="294" y="441"/>
                  </a:lnTo>
                  <a:lnTo>
                    <a:pt x="295" y="437"/>
                  </a:lnTo>
                  <a:lnTo>
                    <a:pt x="296" y="433"/>
                  </a:lnTo>
                  <a:lnTo>
                    <a:pt x="295" y="429"/>
                  </a:lnTo>
                  <a:lnTo>
                    <a:pt x="294" y="424"/>
                  </a:lnTo>
                  <a:lnTo>
                    <a:pt x="293" y="419"/>
                  </a:lnTo>
                  <a:lnTo>
                    <a:pt x="291" y="414"/>
                  </a:lnTo>
                  <a:lnTo>
                    <a:pt x="290" y="408"/>
                  </a:lnTo>
                  <a:lnTo>
                    <a:pt x="285" y="403"/>
                  </a:lnTo>
                  <a:lnTo>
                    <a:pt x="279" y="397"/>
                  </a:lnTo>
                  <a:lnTo>
                    <a:pt x="272" y="392"/>
                  </a:lnTo>
                  <a:lnTo>
                    <a:pt x="261" y="386"/>
                  </a:lnTo>
                  <a:lnTo>
                    <a:pt x="249" y="381"/>
                  </a:lnTo>
                  <a:lnTo>
                    <a:pt x="240" y="376"/>
                  </a:lnTo>
                  <a:lnTo>
                    <a:pt x="233" y="371"/>
                  </a:lnTo>
                  <a:lnTo>
                    <a:pt x="226" y="366"/>
                  </a:lnTo>
                  <a:lnTo>
                    <a:pt x="221" y="362"/>
                  </a:lnTo>
                  <a:lnTo>
                    <a:pt x="216" y="359"/>
                  </a:lnTo>
                  <a:lnTo>
                    <a:pt x="210" y="356"/>
                  </a:lnTo>
                  <a:lnTo>
                    <a:pt x="204" y="354"/>
                  </a:lnTo>
                  <a:lnTo>
                    <a:pt x="197" y="351"/>
                  </a:lnTo>
                  <a:lnTo>
                    <a:pt x="190" y="349"/>
                  </a:lnTo>
                  <a:lnTo>
                    <a:pt x="183" y="345"/>
                  </a:lnTo>
                  <a:lnTo>
                    <a:pt x="177" y="341"/>
                  </a:lnTo>
                  <a:lnTo>
                    <a:pt x="171" y="338"/>
                  </a:lnTo>
                  <a:lnTo>
                    <a:pt x="167" y="334"/>
                  </a:lnTo>
                  <a:lnTo>
                    <a:pt x="164" y="333"/>
                  </a:lnTo>
                  <a:lnTo>
                    <a:pt x="163" y="332"/>
                  </a:lnTo>
                  <a:lnTo>
                    <a:pt x="143" y="236"/>
                  </a:lnTo>
                </a:path>
              </a:pathLst>
            </a:custGeom>
            <a:solidFill>
              <a:srgbClr val="99FF99"/>
            </a:solidFill>
            <a:ln w="9525" cap="rnd">
              <a:noFill/>
              <a:round/>
              <a:headEnd/>
              <a:tailEnd/>
            </a:ln>
          </p:spPr>
          <p:txBody>
            <a:bodyPr/>
            <a:lstStyle/>
            <a:p>
              <a:endParaRPr lang="ar-SA"/>
            </a:p>
          </p:txBody>
        </p:sp>
        <p:sp>
          <p:nvSpPr>
            <p:cNvPr id="39135" name="Freeform 154"/>
            <p:cNvSpPr>
              <a:spLocks/>
            </p:cNvSpPr>
            <p:nvPr/>
          </p:nvSpPr>
          <p:spPr bwMode="auto">
            <a:xfrm>
              <a:off x="1928" y="1134"/>
              <a:ext cx="32" cy="135"/>
            </a:xfrm>
            <a:custGeom>
              <a:avLst/>
              <a:gdLst>
                <a:gd name="T0" fmla="*/ 15 w 32"/>
                <a:gd name="T1" fmla="*/ 111 h 135"/>
                <a:gd name="T2" fmla="*/ 13 w 32"/>
                <a:gd name="T3" fmla="*/ 101 h 135"/>
                <a:gd name="T4" fmla="*/ 12 w 32"/>
                <a:gd name="T5" fmla="*/ 87 h 135"/>
                <a:gd name="T6" fmla="*/ 13 w 32"/>
                <a:gd name="T7" fmla="*/ 71 h 135"/>
                <a:gd name="T8" fmla="*/ 16 w 32"/>
                <a:gd name="T9" fmla="*/ 58 h 135"/>
                <a:gd name="T10" fmla="*/ 17 w 32"/>
                <a:gd name="T11" fmla="*/ 48 h 135"/>
                <a:gd name="T12" fmla="*/ 17 w 32"/>
                <a:gd name="T13" fmla="*/ 39 h 135"/>
                <a:gd name="T14" fmla="*/ 15 w 32"/>
                <a:gd name="T15" fmla="*/ 29 h 135"/>
                <a:gd name="T16" fmla="*/ 12 w 32"/>
                <a:gd name="T17" fmla="*/ 22 h 135"/>
                <a:gd name="T18" fmla="*/ 10 w 32"/>
                <a:gd name="T19" fmla="*/ 17 h 135"/>
                <a:gd name="T20" fmla="*/ 6 w 32"/>
                <a:gd name="T21" fmla="*/ 10 h 135"/>
                <a:gd name="T22" fmla="*/ 2 w 32"/>
                <a:gd name="T23" fmla="*/ 3 h 135"/>
                <a:gd name="T24" fmla="*/ 1 w 32"/>
                <a:gd name="T25" fmla="*/ 5 h 135"/>
                <a:gd name="T26" fmla="*/ 5 w 32"/>
                <a:gd name="T27" fmla="*/ 14 h 135"/>
                <a:gd name="T28" fmla="*/ 7 w 32"/>
                <a:gd name="T29" fmla="*/ 22 h 135"/>
                <a:gd name="T30" fmla="*/ 8 w 32"/>
                <a:gd name="T31" fmla="*/ 34 h 135"/>
                <a:gd name="T32" fmla="*/ 9 w 32"/>
                <a:gd name="T33" fmla="*/ 55 h 135"/>
                <a:gd name="T34" fmla="*/ 8 w 32"/>
                <a:gd name="T35" fmla="*/ 70 h 135"/>
                <a:gd name="T36" fmla="*/ 6 w 32"/>
                <a:gd name="T37" fmla="*/ 81 h 135"/>
                <a:gd name="T38" fmla="*/ 6 w 32"/>
                <a:gd name="T39" fmla="*/ 93 h 135"/>
                <a:gd name="T40" fmla="*/ 7 w 32"/>
                <a:gd name="T41" fmla="*/ 106 h 135"/>
                <a:gd name="T42" fmla="*/ 10 w 32"/>
                <a:gd name="T43" fmla="*/ 116 h 135"/>
                <a:gd name="T44" fmla="*/ 12 w 32"/>
                <a:gd name="T45" fmla="*/ 123 h 135"/>
                <a:gd name="T46" fmla="*/ 15 w 32"/>
                <a:gd name="T47" fmla="*/ 127 h 135"/>
                <a:gd name="T48" fmla="*/ 20 w 32"/>
                <a:gd name="T49" fmla="*/ 129 h 135"/>
                <a:gd name="T50" fmla="*/ 24 w 32"/>
                <a:gd name="T51" fmla="*/ 132 h 135"/>
                <a:gd name="T52" fmla="*/ 27 w 32"/>
                <a:gd name="T53" fmla="*/ 133 h 135"/>
                <a:gd name="T54" fmla="*/ 30 w 32"/>
                <a:gd name="T55" fmla="*/ 134 h 135"/>
                <a:gd name="T56" fmla="*/ 28 w 32"/>
                <a:gd name="T57" fmla="*/ 131 h 135"/>
                <a:gd name="T58" fmla="*/ 23 w 32"/>
                <a:gd name="T59" fmla="*/ 127 h 135"/>
                <a:gd name="T60" fmla="*/ 19 w 32"/>
                <a:gd name="T61" fmla="*/ 121 h 135"/>
                <a:gd name="T62" fmla="*/ 15 w 32"/>
                <a:gd name="T63" fmla="*/ 116 h 1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2"/>
                <a:gd name="T97" fmla="*/ 0 h 135"/>
                <a:gd name="T98" fmla="*/ 32 w 32"/>
                <a:gd name="T99" fmla="*/ 135 h 13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2" h="135">
                  <a:moveTo>
                    <a:pt x="15" y="114"/>
                  </a:moveTo>
                  <a:lnTo>
                    <a:pt x="15" y="111"/>
                  </a:lnTo>
                  <a:lnTo>
                    <a:pt x="14" y="107"/>
                  </a:lnTo>
                  <a:lnTo>
                    <a:pt x="13" y="101"/>
                  </a:lnTo>
                  <a:lnTo>
                    <a:pt x="12" y="95"/>
                  </a:lnTo>
                  <a:lnTo>
                    <a:pt x="12" y="87"/>
                  </a:lnTo>
                  <a:lnTo>
                    <a:pt x="12" y="80"/>
                  </a:lnTo>
                  <a:lnTo>
                    <a:pt x="13" y="71"/>
                  </a:lnTo>
                  <a:lnTo>
                    <a:pt x="15" y="63"/>
                  </a:lnTo>
                  <a:lnTo>
                    <a:pt x="16" y="58"/>
                  </a:lnTo>
                  <a:lnTo>
                    <a:pt x="17" y="53"/>
                  </a:lnTo>
                  <a:lnTo>
                    <a:pt x="17" y="48"/>
                  </a:lnTo>
                  <a:lnTo>
                    <a:pt x="17" y="43"/>
                  </a:lnTo>
                  <a:lnTo>
                    <a:pt x="17" y="39"/>
                  </a:lnTo>
                  <a:lnTo>
                    <a:pt x="16" y="34"/>
                  </a:lnTo>
                  <a:lnTo>
                    <a:pt x="15" y="29"/>
                  </a:lnTo>
                  <a:lnTo>
                    <a:pt x="13" y="23"/>
                  </a:lnTo>
                  <a:lnTo>
                    <a:pt x="12" y="22"/>
                  </a:lnTo>
                  <a:lnTo>
                    <a:pt x="11" y="19"/>
                  </a:lnTo>
                  <a:lnTo>
                    <a:pt x="10" y="17"/>
                  </a:lnTo>
                  <a:lnTo>
                    <a:pt x="8" y="13"/>
                  </a:lnTo>
                  <a:lnTo>
                    <a:pt x="6" y="10"/>
                  </a:lnTo>
                  <a:lnTo>
                    <a:pt x="4" y="6"/>
                  </a:lnTo>
                  <a:lnTo>
                    <a:pt x="2" y="3"/>
                  </a:lnTo>
                  <a:lnTo>
                    <a:pt x="0" y="0"/>
                  </a:lnTo>
                  <a:lnTo>
                    <a:pt x="1" y="5"/>
                  </a:lnTo>
                  <a:lnTo>
                    <a:pt x="4" y="10"/>
                  </a:lnTo>
                  <a:lnTo>
                    <a:pt x="5" y="14"/>
                  </a:lnTo>
                  <a:lnTo>
                    <a:pt x="6" y="17"/>
                  </a:lnTo>
                  <a:lnTo>
                    <a:pt x="7" y="22"/>
                  </a:lnTo>
                  <a:lnTo>
                    <a:pt x="8" y="28"/>
                  </a:lnTo>
                  <a:lnTo>
                    <a:pt x="8" y="34"/>
                  </a:lnTo>
                  <a:lnTo>
                    <a:pt x="9" y="44"/>
                  </a:lnTo>
                  <a:lnTo>
                    <a:pt x="9" y="55"/>
                  </a:lnTo>
                  <a:lnTo>
                    <a:pt x="9" y="64"/>
                  </a:lnTo>
                  <a:lnTo>
                    <a:pt x="8" y="70"/>
                  </a:lnTo>
                  <a:lnTo>
                    <a:pt x="7" y="76"/>
                  </a:lnTo>
                  <a:lnTo>
                    <a:pt x="6" y="81"/>
                  </a:lnTo>
                  <a:lnTo>
                    <a:pt x="6" y="87"/>
                  </a:lnTo>
                  <a:lnTo>
                    <a:pt x="6" y="93"/>
                  </a:lnTo>
                  <a:lnTo>
                    <a:pt x="6" y="99"/>
                  </a:lnTo>
                  <a:lnTo>
                    <a:pt x="7" y="106"/>
                  </a:lnTo>
                  <a:lnTo>
                    <a:pt x="8" y="112"/>
                  </a:lnTo>
                  <a:lnTo>
                    <a:pt x="10" y="116"/>
                  </a:lnTo>
                  <a:lnTo>
                    <a:pt x="10" y="120"/>
                  </a:lnTo>
                  <a:lnTo>
                    <a:pt x="12" y="123"/>
                  </a:lnTo>
                  <a:lnTo>
                    <a:pt x="14" y="125"/>
                  </a:lnTo>
                  <a:lnTo>
                    <a:pt x="15" y="127"/>
                  </a:lnTo>
                  <a:lnTo>
                    <a:pt x="18" y="128"/>
                  </a:lnTo>
                  <a:lnTo>
                    <a:pt x="20" y="129"/>
                  </a:lnTo>
                  <a:lnTo>
                    <a:pt x="21" y="131"/>
                  </a:lnTo>
                  <a:lnTo>
                    <a:pt x="24" y="132"/>
                  </a:lnTo>
                  <a:lnTo>
                    <a:pt x="25" y="132"/>
                  </a:lnTo>
                  <a:lnTo>
                    <a:pt x="27" y="133"/>
                  </a:lnTo>
                  <a:lnTo>
                    <a:pt x="29" y="133"/>
                  </a:lnTo>
                  <a:lnTo>
                    <a:pt x="30" y="134"/>
                  </a:lnTo>
                  <a:lnTo>
                    <a:pt x="31" y="134"/>
                  </a:lnTo>
                  <a:lnTo>
                    <a:pt x="28" y="131"/>
                  </a:lnTo>
                  <a:lnTo>
                    <a:pt x="25" y="129"/>
                  </a:lnTo>
                  <a:lnTo>
                    <a:pt x="23" y="127"/>
                  </a:lnTo>
                  <a:lnTo>
                    <a:pt x="20" y="123"/>
                  </a:lnTo>
                  <a:lnTo>
                    <a:pt x="19" y="121"/>
                  </a:lnTo>
                  <a:lnTo>
                    <a:pt x="17" y="118"/>
                  </a:lnTo>
                  <a:lnTo>
                    <a:pt x="15" y="116"/>
                  </a:lnTo>
                  <a:lnTo>
                    <a:pt x="15" y="114"/>
                  </a:lnTo>
                </a:path>
              </a:pathLst>
            </a:custGeom>
            <a:solidFill>
              <a:srgbClr val="008080"/>
            </a:solidFill>
            <a:ln w="9525" cap="rnd">
              <a:noFill/>
              <a:round/>
              <a:headEnd/>
              <a:tailEnd/>
            </a:ln>
          </p:spPr>
          <p:txBody>
            <a:bodyPr/>
            <a:lstStyle/>
            <a:p>
              <a:endParaRPr lang="ar-SA"/>
            </a:p>
          </p:txBody>
        </p:sp>
        <p:sp>
          <p:nvSpPr>
            <p:cNvPr id="39136" name="Freeform 155"/>
            <p:cNvSpPr>
              <a:spLocks/>
            </p:cNvSpPr>
            <p:nvPr/>
          </p:nvSpPr>
          <p:spPr bwMode="auto">
            <a:xfrm>
              <a:off x="2006" y="940"/>
              <a:ext cx="28" cy="68"/>
            </a:xfrm>
            <a:custGeom>
              <a:avLst/>
              <a:gdLst>
                <a:gd name="T0" fmla="*/ 21 w 28"/>
                <a:gd name="T1" fmla="*/ 0 h 68"/>
                <a:gd name="T2" fmla="*/ 21 w 28"/>
                <a:gd name="T3" fmla="*/ 0 h 68"/>
                <a:gd name="T4" fmla="*/ 20 w 28"/>
                <a:gd name="T5" fmla="*/ 2 h 68"/>
                <a:gd name="T6" fmla="*/ 18 w 28"/>
                <a:gd name="T7" fmla="*/ 5 h 68"/>
                <a:gd name="T8" fmla="*/ 16 w 28"/>
                <a:gd name="T9" fmla="*/ 9 h 68"/>
                <a:gd name="T10" fmla="*/ 14 w 28"/>
                <a:gd name="T11" fmla="*/ 14 h 68"/>
                <a:gd name="T12" fmla="*/ 13 w 28"/>
                <a:gd name="T13" fmla="*/ 19 h 68"/>
                <a:gd name="T14" fmla="*/ 13 w 28"/>
                <a:gd name="T15" fmla="*/ 26 h 68"/>
                <a:gd name="T16" fmla="*/ 14 w 28"/>
                <a:gd name="T17" fmla="*/ 32 h 68"/>
                <a:gd name="T18" fmla="*/ 16 w 28"/>
                <a:gd name="T19" fmla="*/ 39 h 68"/>
                <a:gd name="T20" fmla="*/ 18 w 28"/>
                <a:gd name="T21" fmla="*/ 44 h 68"/>
                <a:gd name="T22" fmla="*/ 20 w 28"/>
                <a:gd name="T23" fmla="*/ 50 h 68"/>
                <a:gd name="T24" fmla="*/ 22 w 28"/>
                <a:gd name="T25" fmla="*/ 55 h 68"/>
                <a:gd name="T26" fmla="*/ 24 w 28"/>
                <a:gd name="T27" fmla="*/ 59 h 68"/>
                <a:gd name="T28" fmla="*/ 25 w 28"/>
                <a:gd name="T29" fmla="*/ 61 h 68"/>
                <a:gd name="T30" fmla="*/ 26 w 28"/>
                <a:gd name="T31" fmla="*/ 63 h 68"/>
                <a:gd name="T32" fmla="*/ 27 w 28"/>
                <a:gd name="T33" fmla="*/ 64 h 68"/>
                <a:gd name="T34" fmla="*/ 18 w 28"/>
                <a:gd name="T35" fmla="*/ 67 h 68"/>
                <a:gd name="T36" fmla="*/ 17 w 28"/>
                <a:gd name="T37" fmla="*/ 66 h 68"/>
                <a:gd name="T38" fmla="*/ 16 w 28"/>
                <a:gd name="T39" fmla="*/ 64 h 68"/>
                <a:gd name="T40" fmla="*/ 13 w 28"/>
                <a:gd name="T41" fmla="*/ 61 h 68"/>
                <a:gd name="T42" fmla="*/ 11 w 28"/>
                <a:gd name="T43" fmla="*/ 58 h 68"/>
                <a:gd name="T44" fmla="*/ 8 w 28"/>
                <a:gd name="T45" fmla="*/ 54 h 68"/>
                <a:gd name="T46" fmla="*/ 6 w 28"/>
                <a:gd name="T47" fmla="*/ 49 h 68"/>
                <a:gd name="T48" fmla="*/ 4 w 28"/>
                <a:gd name="T49" fmla="*/ 44 h 68"/>
                <a:gd name="T50" fmla="*/ 2 w 28"/>
                <a:gd name="T51" fmla="*/ 38 h 68"/>
                <a:gd name="T52" fmla="*/ 1 w 28"/>
                <a:gd name="T53" fmla="*/ 31 h 68"/>
                <a:gd name="T54" fmla="*/ 0 w 28"/>
                <a:gd name="T55" fmla="*/ 26 h 68"/>
                <a:gd name="T56" fmla="*/ 0 w 28"/>
                <a:gd name="T57" fmla="*/ 21 h 68"/>
                <a:gd name="T58" fmla="*/ 0 w 28"/>
                <a:gd name="T59" fmla="*/ 17 h 68"/>
                <a:gd name="T60" fmla="*/ 0 w 28"/>
                <a:gd name="T61" fmla="*/ 13 h 68"/>
                <a:gd name="T62" fmla="*/ 1 w 28"/>
                <a:gd name="T63" fmla="*/ 11 h 68"/>
                <a:gd name="T64" fmla="*/ 2 w 28"/>
                <a:gd name="T65" fmla="*/ 8 h 68"/>
                <a:gd name="T66" fmla="*/ 3 w 28"/>
                <a:gd name="T67" fmla="*/ 6 h 68"/>
                <a:gd name="T68" fmla="*/ 6 w 28"/>
                <a:gd name="T69" fmla="*/ 4 h 68"/>
                <a:gd name="T70" fmla="*/ 8 w 28"/>
                <a:gd name="T71" fmla="*/ 1 h 68"/>
                <a:gd name="T72" fmla="*/ 12 w 28"/>
                <a:gd name="T73" fmla="*/ 0 h 68"/>
                <a:gd name="T74" fmla="*/ 14 w 28"/>
                <a:gd name="T75" fmla="*/ 0 h 68"/>
                <a:gd name="T76" fmla="*/ 17 w 28"/>
                <a:gd name="T77" fmla="*/ 0 h 68"/>
                <a:gd name="T78" fmla="*/ 20 w 28"/>
                <a:gd name="T79" fmla="*/ 0 h 68"/>
                <a:gd name="T80" fmla="*/ 21 w 28"/>
                <a:gd name="T81" fmla="*/ 0 h 68"/>
                <a:gd name="T82" fmla="*/ 21 w 28"/>
                <a:gd name="T83" fmla="*/ 0 h 6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8"/>
                <a:gd name="T127" fmla="*/ 0 h 68"/>
                <a:gd name="T128" fmla="*/ 28 w 28"/>
                <a:gd name="T129" fmla="*/ 68 h 6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8" h="68">
                  <a:moveTo>
                    <a:pt x="21" y="0"/>
                  </a:moveTo>
                  <a:lnTo>
                    <a:pt x="21" y="0"/>
                  </a:lnTo>
                  <a:lnTo>
                    <a:pt x="20" y="2"/>
                  </a:lnTo>
                  <a:lnTo>
                    <a:pt x="18" y="5"/>
                  </a:lnTo>
                  <a:lnTo>
                    <a:pt x="16" y="9"/>
                  </a:lnTo>
                  <a:lnTo>
                    <a:pt x="14" y="14"/>
                  </a:lnTo>
                  <a:lnTo>
                    <a:pt x="13" y="19"/>
                  </a:lnTo>
                  <a:lnTo>
                    <a:pt x="13" y="26"/>
                  </a:lnTo>
                  <a:lnTo>
                    <a:pt x="14" y="32"/>
                  </a:lnTo>
                  <a:lnTo>
                    <a:pt x="16" y="39"/>
                  </a:lnTo>
                  <a:lnTo>
                    <a:pt x="18" y="44"/>
                  </a:lnTo>
                  <a:lnTo>
                    <a:pt x="20" y="50"/>
                  </a:lnTo>
                  <a:lnTo>
                    <a:pt x="22" y="55"/>
                  </a:lnTo>
                  <a:lnTo>
                    <a:pt x="24" y="59"/>
                  </a:lnTo>
                  <a:lnTo>
                    <a:pt x="25" y="61"/>
                  </a:lnTo>
                  <a:lnTo>
                    <a:pt x="26" y="63"/>
                  </a:lnTo>
                  <a:lnTo>
                    <a:pt x="27" y="64"/>
                  </a:lnTo>
                  <a:lnTo>
                    <a:pt x="18" y="67"/>
                  </a:lnTo>
                  <a:lnTo>
                    <a:pt x="17" y="66"/>
                  </a:lnTo>
                  <a:lnTo>
                    <a:pt x="16" y="64"/>
                  </a:lnTo>
                  <a:lnTo>
                    <a:pt x="13" y="61"/>
                  </a:lnTo>
                  <a:lnTo>
                    <a:pt x="11" y="58"/>
                  </a:lnTo>
                  <a:lnTo>
                    <a:pt x="8" y="54"/>
                  </a:lnTo>
                  <a:lnTo>
                    <a:pt x="6" y="49"/>
                  </a:lnTo>
                  <a:lnTo>
                    <a:pt x="4" y="44"/>
                  </a:lnTo>
                  <a:lnTo>
                    <a:pt x="2" y="38"/>
                  </a:lnTo>
                  <a:lnTo>
                    <a:pt x="1" y="31"/>
                  </a:lnTo>
                  <a:lnTo>
                    <a:pt x="0" y="26"/>
                  </a:lnTo>
                  <a:lnTo>
                    <a:pt x="0" y="21"/>
                  </a:lnTo>
                  <a:lnTo>
                    <a:pt x="0" y="17"/>
                  </a:lnTo>
                  <a:lnTo>
                    <a:pt x="0" y="13"/>
                  </a:lnTo>
                  <a:lnTo>
                    <a:pt x="1" y="11"/>
                  </a:lnTo>
                  <a:lnTo>
                    <a:pt x="2" y="8"/>
                  </a:lnTo>
                  <a:lnTo>
                    <a:pt x="3" y="6"/>
                  </a:lnTo>
                  <a:lnTo>
                    <a:pt x="6" y="4"/>
                  </a:lnTo>
                  <a:lnTo>
                    <a:pt x="8" y="1"/>
                  </a:lnTo>
                  <a:lnTo>
                    <a:pt x="12" y="0"/>
                  </a:lnTo>
                  <a:lnTo>
                    <a:pt x="14" y="0"/>
                  </a:lnTo>
                  <a:lnTo>
                    <a:pt x="17" y="0"/>
                  </a:lnTo>
                  <a:lnTo>
                    <a:pt x="20" y="0"/>
                  </a:lnTo>
                  <a:lnTo>
                    <a:pt x="21" y="0"/>
                  </a:lnTo>
                </a:path>
              </a:pathLst>
            </a:custGeom>
            <a:solidFill>
              <a:srgbClr val="000000"/>
            </a:solidFill>
            <a:ln w="9525" cap="rnd">
              <a:noFill/>
              <a:round/>
              <a:headEnd/>
              <a:tailEnd/>
            </a:ln>
          </p:spPr>
          <p:txBody>
            <a:bodyPr/>
            <a:lstStyle/>
            <a:p>
              <a:endParaRPr lang="ar-SA"/>
            </a:p>
          </p:txBody>
        </p:sp>
        <p:sp>
          <p:nvSpPr>
            <p:cNvPr id="39137" name="Freeform 156"/>
            <p:cNvSpPr>
              <a:spLocks/>
            </p:cNvSpPr>
            <p:nvPr/>
          </p:nvSpPr>
          <p:spPr bwMode="auto">
            <a:xfrm>
              <a:off x="2026" y="1006"/>
              <a:ext cx="67" cy="50"/>
            </a:xfrm>
            <a:custGeom>
              <a:avLst/>
              <a:gdLst>
                <a:gd name="T0" fmla="*/ 66 w 67"/>
                <a:gd name="T1" fmla="*/ 49 h 50"/>
                <a:gd name="T2" fmla="*/ 64 w 67"/>
                <a:gd name="T3" fmla="*/ 49 h 50"/>
                <a:gd name="T4" fmla="*/ 62 w 67"/>
                <a:gd name="T5" fmla="*/ 49 h 50"/>
                <a:gd name="T6" fmla="*/ 59 w 67"/>
                <a:gd name="T7" fmla="*/ 49 h 50"/>
                <a:gd name="T8" fmla="*/ 55 w 67"/>
                <a:gd name="T9" fmla="*/ 49 h 50"/>
                <a:gd name="T10" fmla="*/ 49 w 67"/>
                <a:gd name="T11" fmla="*/ 47 h 50"/>
                <a:gd name="T12" fmla="*/ 44 w 67"/>
                <a:gd name="T13" fmla="*/ 45 h 50"/>
                <a:gd name="T14" fmla="*/ 37 w 67"/>
                <a:gd name="T15" fmla="*/ 42 h 50"/>
                <a:gd name="T16" fmla="*/ 30 w 67"/>
                <a:gd name="T17" fmla="*/ 40 h 50"/>
                <a:gd name="T18" fmla="*/ 23 w 67"/>
                <a:gd name="T19" fmla="*/ 35 h 50"/>
                <a:gd name="T20" fmla="*/ 17 w 67"/>
                <a:gd name="T21" fmla="*/ 29 h 50"/>
                <a:gd name="T22" fmla="*/ 12 w 67"/>
                <a:gd name="T23" fmla="*/ 23 h 50"/>
                <a:gd name="T24" fmla="*/ 8 w 67"/>
                <a:gd name="T25" fmla="*/ 16 h 50"/>
                <a:gd name="T26" fmla="*/ 5 w 67"/>
                <a:gd name="T27" fmla="*/ 10 h 50"/>
                <a:gd name="T28" fmla="*/ 2 w 67"/>
                <a:gd name="T29" fmla="*/ 5 h 50"/>
                <a:gd name="T30" fmla="*/ 0 w 67"/>
                <a:gd name="T31" fmla="*/ 1 h 50"/>
                <a:gd name="T32" fmla="*/ 0 w 67"/>
                <a:gd name="T33" fmla="*/ 0 h 50"/>
                <a:gd name="T34" fmla="*/ 1 w 67"/>
                <a:gd name="T35" fmla="*/ 0 h 50"/>
                <a:gd name="T36" fmla="*/ 2 w 67"/>
                <a:gd name="T37" fmla="*/ 0 h 50"/>
                <a:gd name="T38" fmla="*/ 4 w 67"/>
                <a:gd name="T39" fmla="*/ 4 h 50"/>
                <a:gd name="T40" fmla="*/ 5 w 67"/>
                <a:gd name="T41" fmla="*/ 9 h 50"/>
                <a:gd name="T42" fmla="*/ 9 w 67"/>
                <a:gd name="T43" fmla="*/ 15 h 50"/>
                <a:gd name="T44" fmla="*/ 13 w 67"/>
                <a:gd name="T45" fmla="*/ 22 h 50"/>
                <a:gd name="T46" fmla="*/ 18 w 67"/>
                <a:gd name="T47" fmla="*/ 28 h 50"/>
                <a:gd name="T48" fmla="*/ 24 w 67"/>
                <a:gd name="T49" fmla="*/ 34 h 50"/>
                <a:gd name="T50" fmla="*/ 31 w 67"/>
                <a:gd name="T51" fmla="*/ 38 h 50"/>
                <a:gd name="T52" fmla="*/ 38 w 67"/>
                <a:gd name="T53" fmla="*/ 42 h 50"/>
                <a:gd name="T54" fmla="*/ 44 w 67"/>
                <a:gd name="T55" fmla="*/ 44 h 50"/>
                <a:gd name="T56" fmla="*/ 49 w 67"/>
                <a:gd name="T57" fmla="*/ 45 h 50"/>
                <a:gd name="T58" fmla="*/ 55 w 67"/>
                <a:gd name="T59" fmla="*/ 47 h 50"/>
                <a:gd name="T60" fmla="*/ 59 w 67"/>
                <a:gd name="T61" fmla="*/ 47 h 50"/>
                <a:gd name="T62" fmla="*/ 61 w 67"/>
                <a:gd name="T63" fmla="*/ 47 h 50"/>
                <a:gd name="T64" fmla="*/ 64 w 67"/>
                <a:gd name="T65" fmla="*/ 47 h 50"/>
                <a:gd name="T66" fmla="*/ 65 w 67"/>
                <a:gd name="T67" fmla="*/ 47 h 50"/>
                <a:gd name="T68" fmla="*/ 66 w 67"/>
                <a:gd name="T69" fmla="*/ 49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7"/>
                <a:gd name="T106" fmla="*/ 0 h 50"/>
                <a:gd name="T107" fmla="*/ 67 w 67"/>
                <a:gd name="T108" fmla="*/ 50 h 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7" h="50">
                  <a:moveTo>
                    <a:pt x="66" y="49"/>
                  </a:moveTo>
                  <a:lnTo>
                    <a:pt x="64" y="49"/>
                  </a:lnTo>
                  <a:lnTo>
                    <a:pt x="62" y="49"/>
                  </a:lnTo>
                  <a:lnTo>
                    <a:pt x="59" y="49"/>
                  </a:lnTo>
                  <a:lnTo>
                    <a:pt x="55" y="49"/>
                  </a:lnTo>
                  <a:lnTo>
                    <a:pt x="49" y="47"/>
                  </a:lnTo>
                  <a:lnTo>
                    <a:pt x="44" y="45"/>
                  </a:lnTo>
                  <a:lnTo>
                    <a:pt x="37" y="42"/>
                  </a:lnTo>
                  <a:lnTo>
                    <a:pt x="30" y="40"/>
                  </a:lnTo>
                  <a:lnTo>
                    <a:pt x="23" y="35"/>
                  </a:lnTo>
                  <a:lnTo>
                    <a:pt x="17" y="29"/>
                  </a:lnTo>
                  <a:lnTo>
                    <a:pt x="12" y="23"/>
                  </a:lnTo>
                  <a:lnTo>
                    <a:pt x="8" y="16"/>
                  </a:lnTo>
                  <a:lnTo>
                    <a:pt x="5" y="10"/>
                  </a:lnTo>
                  <a:lnTo>
                    <a:pt x="2" y="5"/>
                  </a:lnTo>
                  <a:lnTo>
                    <a:pt x="0" y="1"/>
                  </a:lnTo>
                  <a:lnTo>
                    <a:pt x="0" y="0"/>
                  </a:lnTo>
                  <a:lnTo>
                    <a:pt x="1" y="0"/>
                  </a:lnTo>
                  <a:lnTo>
                    <a:pt x="2" y="0"/>
                  </a:lnTo>
                  <a:lnTo>
                    <a:pt x="4" y="4"/>
                  </a:lnTo>
                  <a:lnTo>
                    <a:pt x="5" y="9"/>
                  </a:lnTo>
                  <a:lnTo>
                    <a:pt x="9" y="15"/>
                  </a:lnTo>
                  <a:lnTo>
                    <a:pt x="13" y="22"/>
                  </a:lnTo>
                  <a:lnTo>
                    <a:pt x="18" y="28"/>
                  </a:lnTo>
                  <a:lnTo>
                    <a:pt x="24" y="34"/>
                  </a:lnTo>
                  <a:lnTo>
                    <a:pt x="31" y="38"/>
                  </a:lnTo>
                  <a:lnTo>
                    <a:pt x="38" y="42"/>
                  </a:lnTo>
                  <a:lnTo>
                    <a:pt x="44" y="44"/>
                  </a:lnTo>
                  <a:lnTo>
                    <a:pt x="49" y="45"/>
                  </a:lnTo>
                  <a:lnTo>
                    <a:pt x="55" y="47"/>
                  </a:lnTo>
                  <a:lnTo>
                    <a:pt x="59" y="47"/>
                  </a:lnTo>
                  <a:lnTo>
                    <a:pt x="61" y="47"/>
                  </a:lnTo>
                  <a:lnTo>
                    <a:pt x="64" y="47"/>
                  </a:lnTo>
                  <a:lnTo>
                    <a:pt x="65" y="47"/>
                  </a:lnTo>
                  <a:lnTo>
                    <a:pt x="66" y="49"/>
                  </a:lnTo>
                </a:path>
              </a:pathLst>
            </a:custGeom>
            <a:solidFill>
              <a:srgbClr val="000000"/>
            </a:solidFill>
            <a:ln w="9525" cap="rnd">
              <a:noFill/>
              <a:round/>
              <a:headEnd/>
              <a:tailEnd/>
            </a:ln>
          </p:spPr>
          <p:txBody>
            <a:bodyPr/>
            <a:lstStyle/>
            <a:p>
              <a:endParaRPr lang="ar-SA"/>
            </a:p>
          </p:txBody>
        </p:sp>
        <p:sp>
          <p:nvSpPr>
            <p:cNvPr id="39138" name="Freeform 157"/>
            <p:cNvSpPr>
              <a:spLocks/>
            </p:cNvSpPr>
            <p:nvPr/>
          </p:nvSpPr>
          <p:spPr bwMode="auto">
            <a:xfrm>
              <a:off x="2088" y="1050"/>
              <a:ext cx="17" cy="17"/>
            </a:xfrm>
            <a:custGeom>
              <a:avLst/>
              <a:gdLst>
                <a:gd name="T0" fmla="*/ 3 w 17"/>
                <a:gd name="T1" fmla="*/ 2 h 17"/>
                <a:gd name="T2" fmla="*/ 3 w 17"/>
                <a:gd name="T3" fmla="*/ 2 h 17"/>
                <a:gd name="T4" fmla="*/ 3 w 17"/>
                <a:gd name="T5" fmla="*/ 2 h 17"/>
                <a:gd name="T6" fmla="*/ 4 w 17"/>
                <a:gd name="T7" fmla="*/ 2 h 17"/>
                <a:gd name="T8" fmla="*/ 4 w 17"/>
                <a:gd name="T9" fmla="*/ 2 h 17"/>
                <a:gd name="T10" fmla="*/ 6 w 17"/>
                <a:gd name="T11" fmla="*/ 2 h 17"/>
                <a:gd name="T12" fmla="*/ 6 w 17"/>
                <a:gd name="T13" fmla="*/ 2 h 17"/>
                <a:gd name="T14" fmla="*/ 8 w 17"/>
                <a:gd name="T15" fmla="*/ 2 h 17"/>
                <a:gd name="T16" fmla="*/ 8 w 17"/>
                <a:gd name="T17" fmla="*/ 2 h 17"/>
                <a:gd name="T18" fmla="*/ 9 w 17"/>
                <a:gd name="T19" fmla="*/ 0 h 17"/>
                <a:gd name="T20" fmla="*/ 9 w 17"/>
                <a:gd name="T21" fmla="*/ 0 h 17"/>
                <a:gd name="T22" fmla="*/ 11 w 17"/>
                <a:gd name="T23" fmla="*/ 0 h 17"/>
                <a:gd name="T24" fmla="*/ 11 w 17"/>
                <a:gd name="T25" fmla="*/ 2 h 17"/>
                <a:gd name="T26" fmla="*/ 12 w 17"/>
                <a:gd name="T27" fmla="*/ 2 h 17"/>
                <a:gd name="T28" fmla="*/ 12 w 17"/>
                <a:gd name="T29" fmla="*/ 2 h 17"/>
                <a:gd name="T30" fmla="*/ 14 w 17"/>
                <a:gd name="T31" fmla="*/ 2 h 17"/>
                <a:gd name="T32" fmla="*/ 14 w 17"/>
                <a:gd name="T33" fmla="*/ 4 h 17"/>
                <a:gd name="T34" fmla="*/ 14 w 17"/>
                <a:gd name="T35" fmla="*/ 6 h 17"/>
                <a:gd name="T36" fmla="*/ 14 w 17"/>
                <a:gd name="T37" fmla="*/ 6 h 17"/>
                <a:gd name="T38" fmla="*/ 16 w 17"/>
                <a:gd name="T39" fmla="*/ 8 h 17"/>
                <a:gd name="T40" fmla="*/ 16 w 17"/>
                <a:gd name="T41" fmla="*/ 10 h 17"/>
                <a:gd name="T42" fmla="*/ 14 w 17"/>
                <a:gd name="T43" fmla="*/ 10 h 17"/>
                <a:gd name="T44" fmla="*/ 14 w 17"/>
                <a:gd name="T45" fmla="*/ 12 h 17"/>
                <a:gd name="T46" fmla="*/ 12 w 17"/>
                <a:gd name="T47" fmla="*/ 12 h 17"/>
                <a:gd name="T48" fmla="*/ 12 w 17"/>
                <a:gd name="T49" fmla="*/ 14 h 17"/>
                <a:gd name="T50" fmla="*/ 11 w 17"/>
                <a:gd name="T51" fmla="*/ 14 h 17"/>
                <a:gd name="T52" fmla="*/ 9 w 17"/>
                <a:gd name="T53" fmla="*/ 14 h 17"/>
                <a:gd name="T54" fmla="*/ 9 w 17"/>
                <a:gd name="T55" fmla="*/ 14 h 17"/>
                <a:gd name="T56" fmla="*/ 8 w 17"/>
                <a:gd name="T57" fmla="*/ 16 h 17"/>
                <a:gd name="T58" fmla="*/ 6 w 17"/>
                <a:gd name="T59" fmla="*/ 16 h 17"/>
                <a:gd name="T60" fmla="*/ 6 w 17"/>
                <a:gd name="T61" fmla="*/ 16 h 17"/>
                <a:gd name="T62" fmla="*/ 4 w 17"/>
                <a:gd name="T63" fmla="*/ 14 h 17"/>
                <a:gd name="T64" fmla="*/ 4 w 17"/>
                <a:gd name="T65" fmla="*/ 14 h 17"/>
                <a:gd name="T66" fmla="*/ 3 w 17"/>
                <a:gd name="T67" fmla="*/ 14 h 17"/>
                <a:gd name="T68" fmla="*/ 1 w 17"/>
                <a:gd name="T69" fmla="*/ 12 h 17"/>
                <a:gd name="T70" fmla="*/ 1 w 17"/>
                <a:gd name="T71" fmla="*/ 10 h 17"/>
                <a:gd name="T72" fmla="*/ 1 w 17"/>
                <a:gd name="T73" fmla="*/ 8 h 17"/>
                <a:gd name="T74" fmla="*/ 0 w 17"/>
                <a:gd name="T75" fmla="*/ 8 h 17"/>
                <a:gd name="T76" fmla="*/ 0 w 17"/>
                <a:gd name="T77" fmla="*/ 6 h 17"/>
                <a:gd name="T78" fmla="*/ 0 w 17"/>
                <a:gd name="T79" fmla="*/ 6 h 17"/>
                <a:gd name="T80" fmla="*/ 0 w 17"/>
                <a:gd name="T81" fmla="*/ 6 h 17"/>
                <a:gd name="T82" fmla="*/ 3 w 17"/>
                <a:gd name="T83" fmla="*/ 2 h 1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
                <a:gd name="T127" fmla="*/ 0 h 17"/>
                <a:gd name="T128" fmla="*/ 17 w 17"/>
                <a:gd name="T129" fmla="*/ 17 h 1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 h="17">
                  <a:moveTo>
                    <a:pt x="3" y="2"/>
                  </a:moveTo>
                  <a:lnTo>
                    <a:pt x="3" y="2"/>
                  </a:lnTo>
                  <a:lnTo>
                    <a:pt x="4" y="2"/>
                  </a:lnTo>
                  <a:lnTo>
                    <a:pt x="6" y="2"/>
                  </a:lnTo>
                  <a:lnTo>
                    <a:pt x="8" y="2"/>
                  </a:lnTo>
                  <a:lnTo>
                    <a:pt x="9" y="0"/>
                  </a:lnTo>
                  <a:lnTo>
                    <a:pt x="11" y="0"/>
                  </a:lnTo>
                  <a:lnTo>
                    <a:pt x="11" y="2"/>
                  </a:lnTo>
                  <a:lnTo>
                    <a:pt x="12" y="2"/>
                  </a:lnTo>
                  <a:lnTo>
                    <a:pt x="14" y="2"/>
                  </a:lnTo>
                  <a:lnTo>
                    <a:pt x="14" y="4"/>
                  </a:lnTo>
                  <a:lnTo>
                    <a:pt x="14" y="6"/>
                  </a:lnTo>
                  <a:lnTo>
                    <a:pt x="16" y="8"/>
                  </a:lnTo>
                  <a:lnTo>
                    <a:pt x="16" y="10"/>
                  </a:lnTo>
                  <a:lnTo>
                    <a:pt x="14" y="10"/>
                  </a:lnTo>
                  <a:lnTo>
                    <a:pt x="14" y="12"/>
                  </a:lnTo>
                  <a:lnTo>
                    <a:pt x="12" y="12"/>
                  </a:lnTo>
                  <a:lnTo>
                    <a:pt x="12" y="14"/>
                  </a:lnTo>
                  <a:lnTo>
                    <a:pt x="11" y="14"/>
                  </a:lnTo>
                  <a:lnTo>
                    <a:pt x="9" y="14"/>
                  </a:lnTo>
                  <a:lnTo>
                    <a:pt x="8" y="16"/>
                  </a:lnTo>
                  <a:lnTo>
                    <a:pt x="6" y="16"/>
                  </a:lnTo>
                  <a:lnTo>
                    <a:pt x="4" y="14"/>
                  </a:lnTo>
                  <a:lnTo>
                    <a:pt x="3" y="14"/>
                  </a:lnTo>
                  <a:lnTo>
                    <a:pt x="1" y="12"/>
                  </a:lnTo>
                  <a:lnTo>
                    <a:pt x="1" y="10"/>
                  </a:lnTo>
                  <a:lnTo>
                    <a:pt x="1" y="8"/>
                  </a:lnTo>
                  <a:lnTo>
                    <a:pt x="0" y="8"/>
                  </a:lnTo>
                  <a:lnTo>
                    <a:pt x="0" y="6"/>
                  </a:lnTo>
                  <a:lnTo>
                    <a:pt x="3" y="2"/>
                  </a:lnTo>
                </a:path>
              </a:pathLst>
            </a:custGeom>
            <a:solidFill>
              <a:srgbClr val="000000"/>
            </a:solidFill>
            <a:ln w="9525" cap="rnd">
              <a:noFill/>
              <a:round/>
              <a:headEnd/>
              <a:tailEnd/>
            </a:ln>
          </p:spPr>
          <p:txBody>
            <a:bodyPr/>
            <a:lstStyle/>
            <a:p>
              <a:endParaRPr lang="ar-SA"/>
            </a:p>
          </p:txBody>
        </p:sp>
        <p:sp>
          <p:nvSpPr>
            <p:cNvPr id="39139" name="Freeform 158"/>
            <p:cNvSpPr>
              <a:spLocks/>
            </p:cNvSpPr>
            <p:nvPr/>
          </p:nvSpPr>
          <p:spPr bwMode="auto">
            <a:xfrm>
              <a:off x="2130" y="1320"/>
              <a:ext cx="446" cy="402"/>
            </a:xfrm>
            <a:custGeom>
              <a:avLst/>
              <a:gdLst>
                <a:gd name="T0" fmla="*/ 0 w 446"/>
                <a:gd name="T1" fmla="*/ 401 h 402"/>
                <a:gd name="T2" fmla="*/ 0 w 446"/>
                <a:gd name="T3" fmla="*/ 106 h 402"/>
                <a:gd name="T4" fmla="*/ 445 w 446"/>
                <a:gd name="T5" fmla="*/ 0 h 402"/>
                <a:gd name="T6" fmla="*/ 445 w 446"/>
                <a:gd name="T7" fmla="*/ 303 h 402"/>
                <a:gd name="T8" fmla="*/ 0 w 446"/>
                <a:gd name="T9" fmla="*/ 401 h 402"/>
                <a:gd name="T10" fmla="*/ 0 60000 65536"/>
                <a:gd name="T11" fmla="*/ 0 60000 65536"/>
                <a:gd name="T12" fmla="*/ 0 60000 65536"/>
                <a:gd name="T13" fmla="*/ 0 60000 65536"/>
                <a:gd name="T14" fmla="*/ 0 60000 65536"/>
                <a:gd name="T15" fmla="*/ 0 w 446"/>
                <a:gd name="T16" fmla="*/ 0 h 402"/>
                <a:gd name="T17" fmla="*/ 446 w 446"/>
                <a:gd name="T18" fmla="*/ 402 h 402"/>
              </a:gdLst>
              <a:ahLst/>
              <a:cxnLst>
                <a:cxn ang="T10">
                  <a:pos x="T0" y="T1"/>
                </a:cxn>
                <a:cxn ang="T11">
                  <a:pos x="T2" y="T3"/>
                </a:cxn>
                <a:cxn ang="T12">
                  <a:pos x="T4" y="T5"/>
                </a:cxn>
                <a:cxn ang="T13">
                  <a:pos x="T6" y="T7"/>
                </a:cxn>
                <a:cxn ang="T14">
                  <a:pos x="T8" y="T9"/>
                </a:cxn>
              </a:cxnLst>
              <a:rect l="T15" t="T16" r="T17" b="T18"/>
              <a:pathLst>
                <a:path w="446" h="402">
                  <a:moveTo>
                    <a:pt x="0" y="401"/>
                  </a:moveTo>
                  <a:lnTo>
                    <a:pt x="0" y="106"/>
                  </a:lnTo>
                  <a:lnTo>
                    <a:pt x="445" y="0"/>
                  </a:lnTo>
                  <a:lnTo>
                    <a:pt x="445" y="303"/>
                  </a:lnTo>
                  <a:lnTo>
                    <a:pt x="0" y="401"/>
                  </a:lnTo>
                </a:path>
              </a:pathLst>
            </a:custGeom>
            <a:solidFill>
              <a:srgbClr val="4C4C4C"/>
            </a:solidFill>
            <a:ln w="9525" cap="rnd">
              <a:noFill/>
              <a:round/>
              <a:headEnd/>
              <a:tailEnd/>
            </a:ln>
          </p:spPr>
          <p:txBody>
            <a:bodyPr/>
            <a:lstStyle/>
            <a:p>
              <a:endParaRPr lang="ar-SA"/>
            </a:p>
          </p:txBody>
        </p:sp>
        <p:sp>
          <p:nvSpPr>
            <p:cNvPr id="39140" name="Freeform 159"/>
            <p:cNvSpPr>
              <a:spLocks/>
            </p:cNvSpPr>
            <p:nvPr/>
          </p:nvSpPr>
          <p:spPr bwMode="auto">
            <a:xfrm>
              <a:off x="2088"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41" name="Freeform 160"/>
            <p:cNvSpPr>
              <a:spLocks/>
            </p:cNvSpPr>
            <p:nvPr/>
          </p:nvSpPr>
          <p:spPr bwMode="auto">
            <a:xfrm>
              <a:off x="2002"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42" name="Freeform 161"/>
            <p:cNvSpPr>
              <a:spLocks/>
            </p:cNvSpPr>
            <p:nvPr/>
          </p:nvSpPr>
          <p:spPr bwMode="auto">
            <a:xfrm>
              <a:off x="2039"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143" name="Freeform 162"/>
            <p:cNvSpPr>
              <a:spLocks/>
            </p:cNvSpPr>
            <p:nvPr/>
          </p:nvSpPr>
          <p:spPr bwMode="auto">
            <a:xfrm>
              <a:off x="2040"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144" name="Freeform 163"/>
            <p:cNvSpPr>
              <a:spLocks/>
            </p:cNvSpPr>
            <p:nvPr/>
          </p:nvSpPr>
          <p:spPr bwMode="auto">
            <a:xfrm>
              <a:off x="2003"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145" name="Freeform 164"/>
            <p:cNvSpPr>
              <a:spLocks/>
            </p:cNvSpPr>
            <p:nvPr/>
          </p:nvSpPr>
          <p:spPr bwMode="auto">
            <a:xfrm>
              <a:off x="1967"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146" name="Freeform 165"/>
            <p:cNvSpPr>
              <a:spLocks/>
            </p:cNvSpPr>
            <p:nvPr/>
          </p:nvSpPr>
          <p:spPr bwMode="auto">
            <a:xfrm>
              <a:off x="2049"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147" name="Freeform 166"/>
            <p:cNvSpPr>
              <a:spLocks/>
            </p:cNvSpPr>
            <p:nvPr/>
          </p:nvSpPr>
          <p:spPr bwMode="auto">
            <a:xfrm>
              <a:off x="2014"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148" name="Freeform 167"/>
            <p:cNvSpPr>
              <a:spLocks/>
            </p:cNvSpPr>
            <p:nvPr/>
          </p:nvSpPr>
          <p:spPr bwMode="auto">
            <a:xfrm>
              <a:off x="1991"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149" name="Freeform 168"/>
            <p:cNvSpPr>
              <a:spLocks/>
            </p:cNvSpPr>
            <p:nvPr/>
          </p:nvSpPr>
          <p:spPr bwMode="auto">
            <a:xfrm>
              <a:off x="1952"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50" name="Freeform 169"/>
            <p:cNvSpPr>
              <a:spLocks/>
            </p:cNvSpPr>
            <p:nvPr/>
          </p:nvSpPr>
          <p:spPr bwMode="auto">
            <a:xfrm>
              <a:off x="2093"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51" name="Freeform 170"/>
            <p:cNvSpPr>
              <a:spLocks/>
            </p:cNvSpPr>
            <p:nvPr/>
          </p:nvSpPr>
          <p:spPr bwMode="auto">
            <a:xfrm>
              <a:off x="2088"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52" name="Freeform 171"/>
            <p:cNvSpPr>
              <a:spLocks/>
            </p:cNvSpPr>
            <p:nvPr/>
          </p:nvSpPr>
          <p:spPr bwMode="auto">
            <a:xfrm>
              <a:off x="2002"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153" name="Freeform 172"/>
            <p:cNvSpPr>
              <a:spLocks/>
            </p:cNvSpPr>
            <p:nvPr/>
          </p:nvSpPr>
          <p:spPr bwMode="auto">
            <a:xfrm>
              <a:off x="2039"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154" name="Freeform 173"/>
            <p:cNvSpPr>
              <a:spLocks/>
            </p:cNvSpPr>
            <p:nvPr/>
          </p:nvSpPr>
          <p:spPr bwMode="auto">
            <a:xfrm>
              <a:off x="2040"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155" name="Freeform 174"/>
            <p:cNvSpPr>
              <a:spLocks/>
            </p:cNvSpPr>
            <p:nvPr/>
          </p:nvSpPr>
          <p:spPr bwMode="auto">
            <a:xfrm>
              <a:off x="2003"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156" name="Freeform 175"/>
            <p:cNvSpPr>
              <a:spLocks/>
            </p:cNvSpPr>
            <p:nvPr/>
          </p:nvSpPr>
          <p:spPr bwMode="auto">
            <a:xfrm>
              <a:off x="1967"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157" name="Freeform 176"/>
            <p:cNvSpPr>
              <a:spLocks/>
            </p:cNvSpPr>
            <p:nvPr/>
          </p:nvSpPr>
          <p:spPr bwMode="auto">
            <a:xfrm>
              <a:off x="2049"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158" name="Freeform 177"/>
            <p:cNvSpPr>
              <a:spLocks/>
            </p:cNvSpPr>
            <p:nvPr/>
          </p:nvSpPr>
          <p:spPr bwMode="auto">
            <a:xfrm>
              <a:off x="2014"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159" name="Freeform 178"/>
            <p:cNvSpPr>
              <a:spLocks/>
            </p:cNvSpPr>
            <p:nvPr/>
          </p:nvSpPr>
          <p:spPr bwMode="auto">
            <a:xfrm>
              <a:off x="1991"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160" name="Freeform 179"/>
            <p:cNvSpPr>
              <a:spLocks/>
            </p:cNvSpPr>
            <p:nvPr/>
          </p:nvSpPr>
          <p:spPr bwMode="auto">
            <a:xfrm>
              <a:off x="1952"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61" name="Freeform 180"/>
            <p:cNvSpPr>
              <a:spLocks/>
            </p:cNvSpPr>
            <p:nvPr/>
          </p:nvSpPr>
          <p:spPr bwMode="auto">
            <a:xfrm>
              <a:off x="2093"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62" name="Freeform 181"/>
            <p:cNvSpPr>
              <a:spLocks/>
            </p:cNvSpPr>
            <p:nvPr/>
          </p:nvSpPr>
          <p:spPr bwMode="auto">
            <a:xfrm>
              <a:off x="1965" y="1253"/>
              <a:ext cx="52" cy="96"/>
            </a:xfrm>
            <a:custGeom>
              <a:avLst/>
              <a:gdLst>
                <a:gd name="T0" fmla="*/ 9 w 52"/>
                <a:gd name="T1" fmla="*/ 0 h 96"/>
                <a:gd name="T2" fmla="*/ 8 w 52"/>
                <a:gd name="T3" fmla="*/ 0 h 96"/>
                <a:gd name="T4" fmla="*/ 7 w 52"/>
                <a:gd name="T5" fmla="*/ 3 h 96"/>
                <a:gd name="T6" fmla="*/ 6 w 52"/>
                <a:gd name="T7" fmla="*/ 7 h 96"/>
                <a:gd name="T8" fmla="*/ 5 w 52"/>
                <a:gd name="T9" fmla="*/ 12 h 96"/>
                <a:gd name="T10" fmla="*/ 3 w 52"/>
                <a:gd name="T11" fmla="*/ 18 h 96"/>
                <a:gd name="T12" fmla="*/ 1 w 52"/>
                <a:gd name="T13" fmla="*/ 25 h 96"/>
                <a:gd name="T14" fmla="*/ 0 w 52"/>
                <a:gd name="T15" fmla="*/ 33 h 96"/>
                <a:gd name="T16" fmla="*/ 0 w 52"/>
                <a:gd name="T17" fmla="*/ 40 h 96"/>
                <a:gd name="T18" fmla="*/ 0 w 52"/>
                <a:gd name="T19" fmla="*/ 47 h 96"/>
                <a:gd name="T20" fmla="*/ 1 w 52"/>
                <a:gd name="T21" fmla="*/ 54 h 96"/>
                <a:gd name="T22" fmla="*/ 5 w 52"/>
                <a:gd name="T23" fmla="*/ 61 h 96"/>
                <a:gd name="T24" fmla="*/ 9 w 52"/>
                <a:gd name="T25" fmla="*/ 68 h 96"/>
                <a:gd name="T26" fmla="*/ 13 w 52"/>
                <a:gd name="T27" fmla="*/ 74 h 96"/>
                <a:gd name="T28" fmla="*/ 17 w 52"/>
                <a:gd name="T29" fmla="*/ 79 h 96"/>
                <a:gd name="T30" fmla="*/ 20 w 52"/>
                <a:gd name="T31" fmla="*/ 84 h 96"/>
                <a:gd name="T32" fmla="*/ 22 w 52"/>
                <a:gd name="T33" fmla="*/ 89 h 96"/>
                <a:gd name="T34" fmla="*/ 24 w 52"/>
                <a:gd name="T35" fmla="*/ 92 h 96"/>
                <a:gd name="T36" fmla="*/ 28 w 52"/>
                <a:gd name="T37" fmla="*/ 94 h 96"/>
                <a:gd name="T38" fmla="*/ 33 w 52"/>
                <a:gd name="T39" fmla="*/ 95 h 96"/>
                <a:gd name="T40" fmla="*/ 38 w 52"/>
                <a:gd name="T41" fmla="*/ 95 h 96"/>
                <a:gd name="T42" fmla="*/ 43 w 52"/>
                <a:gd name="T43" fmla="*/ 94 h 96"/>
                <a:gd name="T44" fmla="*/ 46 w 52"/>
                <a:gd name="T45" fmla="*/ 93 h 96"/>
                <a:gd name="T46" fmla="*/ 50 w 52"/>
                <a:gd name="T47" fmla="*/ 92 h 96"/>
                <a:gd name="T48" fmla="*/ 51 w 52"/>
                <a:gd name="T49" fmla="*/ 91 h 96"/>
                <a:gd name="T50" fmla="*/ 50 w 52"/>
                <a:gd name="T51" fmla="*/ 91 h 96"/>
                <a:gd name="T52" fmla="*/ 48 w 52"/>
                <a:gd name="T53" fmla="*/ 91 h 96"/>
                <a:gd name="T54" fmla="*/ 46 w 52"/>
                <a:gd name="T55" fmla="*/ 91 h 96"/>
                <a:gd name="T56" fmla="*/ 44 w 52"/>
                <a:gd name="T57" fmla="*/ 90 h 96"/>
                <a:gd name="T58" fmla="*/ 40 w 52"/>
                <a:gd name="T59" fmla="*/ 89 h 96"/>
                <a:gd name="T60" fmla="*/ 38 w 52"/>
                <a:gd name="T61" fmla="*/ 88 h 96"/>
                <a:gd name="T62" fmla="*/ 35 w 52"/>
                <a:gd name="T63" fmla="*/ 85 h 96"/>
                <a:gd name="T64" fmla="*/ 34 w 52"/>
                <a:gd name="T65" fmla="*/ 83 h 96"/>
                <a:gd name="T66" fmla="*/ 30 w 52"/>
                <a:gd name="T67" fmla="*/ 78 h 96"/>
                <a:gd name="T68" fmla="*/ 27 w 52"/>
                <a:gd name="T69" fmla="*/ 74 h 96"/>
                <a:gd name="T70" fmla="*/ 22 w 52"/>
                <a:gd name="T71" fmla="*/ 68 h 96"/>
                <a:gd name="T72" fmla="*/ 17 w 52"/>
                <a:gd name="T73" fmla="*/ 61 h 96"/>
                <a:gd name="T74" fmla="*/ 11 w 52"/>
                <a:gd name="T75" fmla="*/ 53 h 96"/>
                <a:gd name="T76" fmla="*/ 8 w 52"/>
                <a:gd name="T77" fmla="*/ 46 h 96"/>
                <a:gd name="T78" fmla="*/ 5 w 52"/>
                <a:gd name="T79" fmla="*/ 36 h 96"/>
                <a:gd name="T80" fmla="*/ 6 w 52"/>
                <a:gd name="T81" fmla="*/ 28 h 96"/>
                <a:gd name="T82" fmla="*/ 8 w 52"/>
                <a:gd name="T83" fmla="*/ 22 h 96"/>
                <a:gd name="T84" fmla="*/ 10 w 52"/>
                <a:gd name="T85" fmla="*/ 17 h 96"/>
                <a:gd name="T86" fmla="*/ 11 w 52"/>
                <a:gd name="T87" fmla="*/ 13 h 96"/>
                <a:gd name="T88" fmla="*/ 12 w 52"/>
                <a:gd name="T89" fmla="*/ 10 h 96"/>
                <a:gd name="T90" fmla="*/ 13 w 52"/>
                <a:gd name="T91" fmla="*/ 7 h 96"/>
                <a:gd name="T92" fmla="*/ 14 w 52"/>
                <a:gd name="T93" fmla="*/ 5 h 96"/>
                <a:gd name="T94" fmla="*/ 14 w 52"/>
                <a:gd name="T95" fmla="*/ 4 h 96"/>
                <a:gd name="T96" fmla="*/ 15 w 52"/>
                <a:gd name="T97" fmla="*/ 4 h 96"/>
                <a:gd name="T98" fmla="*/ 9 w 52"/>
                <a:gd name="T99" fmla="*/ 0 h 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6"/>
                <a:gd name="T152" fmla="*/ 52 w 52"/>
                <a:gd name="T153" fmla="*/ 96 h 9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6">
                  <a:moveTo>
                    <a:pt x="9" y="0"/>
                  </a:moveTo>
                  <a:lnTo>
                    <a:pt x="8" y="0"/>
                  </a:lnTo>
                  <a:lnTo>
                    <a:pt x="7" y="3"/>
                  </a:lnTo>
                  <a:lnTo>
                    <a:pt x="6" y="7"/>
                  </a:lnTo>
                  <a:lnTo>
                    <a:pt x="5" y="12"/>
                  </a:lnTo>
                  <a:lnTo>
                    <a:pt x="3" y="18"/>
                  </a:lnTo>
                  <a:lnTo>
                    <a:pt x="1" y="25"/>
                  </a:lnTo>
                  <a:lnTo>
                    <a:pt x="0" y="33"/>
                  </a:lnTo>
                  <a:lnTo>
                    <a:pt x="0" y="40"/>
                  </a:lnTo>
                  <a:lnTo>
                    <a:pt x="0" y="47"/>
                  </a:lnTo>
                  <a:lnTo>
                    <a:pt x="1" y="54"/>
                  </a:lnTo>
                  <a:lnTo>
                    <a:pt x="5" y="61"/>
                  </a:lnTo>
                  <a:lnTo>
                    <a:pt x="9" y="68"/>
                  </a:lnTo>
                  <a:lnTo>
                    <a:pt x="13" y="74"/>
                  </a:lnTo>
                  <a:lnTo>
                    <a:pt x="17" y="79"/>
                  </a:lnTo>
                  <a:lnTo>
                    <a:pt x="20" y="84"/>
                  </a:lnTo>
                  <a:lnTo>
                    <a:pt x="22" y="89"/>
                  </a:lnTo>
                  <a:lnTo>
                    <a:pt x="24" y="92"/>
                  </a:lnTo>
                  <a:lnTo>
                    <a:pt x="28" y="94"/>
                  </a:lnTo>
                  <a:lnTo>
                    <a:pt x="33" y="95"/>
                  </a:lnTo>
                  <a:lnTo>
                    <a:pt x="38" y="95"/>
                  </a:lnTo>
                  <a:lnTo>
                    <a:pt x="43" y="94"/>
                  </a:lnTo>
                  <a:lnTo>
                    <a:pt x="46" y="93"/>
                  </a:lnTo>
                  <a:lnTo>
                    <a:pt x="50" y="92"/>
                  </a:lnTo>
                  <a:lnTo>
                    <a:pt x="51" y="91"/>
                  </a:lnTo>
                  <a:lnTo>
                    <a:pt x="50" y="91"/>
                  </a:lnTo>
                  <a:lnTo>
                    <a:pt x="48" y="91"/>
                  </a:lnTo>
                  <a:lnTo>
                    <a:pt x="46" y="91"/>
                  </a:lnTo>
                  <a:lnTo>
                    <a:pt x="44" y="90"/>
                  </a:lnTo>
                  <a:lnTo>
                    <a:pt x="40" y="89"/>
                  </a:lnTo>
                  <a:lnTo>
                    <a:pt x="38" y="88"/>
                  </a:lnTo>
                  <a:lnTo>
                    <a:pt x="35" y="85"/>
                  </a:lnTo>
                  <a:lnTo>
                    <a:pt x="34" y="83"/>
                  </a:lnTo>
                  <a:lnTo>
                    <a:pt x="30" y="78"/>
                  </a:lnTo>
                  <a:lnTo>
                    <a:pt x="27" y="74"/>
                  </a:lnTo>
                  <a:lnTo>
                    <a:pt x="22" y="68"/>
                  </a:lnTo>
                  <a:lnTo>
                    <a:pt x="17" y="61"/>
                  </a:lnTo>
                  <a:lnTo>
                    <a:pt x="11" y="53"/>
                  </a:lnTo>
                  <a:lnTo>
                    <a:pt x="8" y="46"/>
                  </a:lnTo>
                  <a:lnTo>
                    <a:pt x="5" y="36"/>
                  </a:lnTo>
                  <a:lnTo>
                    <a:pt x="6" y="28"/>
                  </a:lnTo>
                  <a:lnTo>
                    <a:pt x="8" y="22"/>
                  </a:lnTo>
                  <a:lnTo>
                    <a:pt x="10" y="17"/>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9163" name="Freeform 182"/>
            <p:cNvSpPr>
              <a:spLocks/>
            </p:cNvSpPr>
            <p:nvPr/>
          </p:nvSpPr>
          <p:spPr bwMode="auto">
            <a:xfrm>
              <a:off x="1951" y="1311"/>
              <a:ext cx="182" cy="103"/>
            </a:xfrm>
            <a:custGeom>
              <a:avLst/>
              <a:gdLst>
                <a:gd name="T0" fmla="*/ 22 w 182"/>
                <a:gd name="T1" fmla="*/ 78 h 103"/>
                <a:gd name="T2" fmla="*/ 154 w 182"/>
                <a:gd name="T3" fmla="*/ 102 h 103"/>
                <a:gd name="T4" fmla="*/ 155 w 182"/>
                <a:gd name="T5" fmla="*/ 101 h 103"/>
                <a:gd name="T6" fmla="*/ 158 w 182"/>
                <a:gd name="T7" fmla="*/ 98 h 103"/>
                <a:gd name="T8" fmla="*/ 164 w 182"/>
                <a:gd name="T9" fmla="*/ 95 h 103"/>
                <a:gd name="T10" fmla="*/ 169 w 182"/>
                <a:gd name="T11" fmla="*/ 90 h 103"/>
                <a:gd name="T12" fmla="*/ 174 w 182"/>
                <a:gd name="T13" fmla="*/ 85 h 103"/>
                <a:gd name="T14" fmla="*/ 178 w 182"/>
                <a:gd name="T15" fmla="*/ 80 h 103"/>
                <a:gd name="T16" fmla="*/ 181 w 182"/>
                <a:gd name="T17" fmla="*/ 75 h 103"/>
                <a:gd name="T18" fmla="*/ 181 w 182"/>
                <a:gd name="T19" fmla="*/ 71 h 103"/>
                <a:gd name="T20" fmla="*/ 180 w 182"/>
                <a:gd name="T21" fmla="*/ 65 h 103"/>
                <a:gd name="T22" fmla="*/ 179 w 182"/>
                <a:gd name="T23" fmla="*/ 61 h 103"/>
                <a:gd name="T24" fmla="*/ 178 w 182"/>
                <a:gd name="T25" fmla="*/ 56 h 103"/>
                <a:gd name="T26" fmla="*/ 176 w 182"/>
                <a:gd name="T27" fmla="*/ 53 h 103"/>
                <a:gd name="T28" fmla="*/ 175 w 182"/>
                <a:gd name="T29" fmla="*/ 51 h 103"/>
                <a:gd name="T30" fmla="*/ 171 w 182"/>
                <a:gd name="T31" fmla="*/ 48 h 103"/>
                <a:gd name="T32" fmla="*/ 165 w 182"/>
                <a:gd name="T33" fmla="*/ 46 h 103"/>
                <a:gd name="T34" fmla="*/ 158 w 182"/>
                <a:gd name="T35" fmla="*/ 44 h 103"/>
                <a:gd name="T36" fmla="*/ 149 w 182"/>
                <a:gd name="T37" fmla="*/ 41 h 103"/>
                <a:gd name="T38" fmla="*/ 141 w 182"/>
                <a:gd name="T39" fmla="*/ 35 h 103"/>
                <a:gd name="T40" fmla="*/ 134 w 182"/>
                <a:gd name="T41" fmla="*/ 28 h 103"/>
                <a:gd name="T42" fmla="*/ 125 w 182"/>
                <a:gd name="T43" fmla="*/ 20 h 103"/>
                <a:gd name="T44" fmla="*/ 117 w 182"/>
                <a:gd name="T45" fmla="*/ 12 h 103"/>
                <a:gd name="T46" fmla="*/ 108 w 182"/>
                <a:gd name="T47" fmla="*/ 6 h 103"/>
                <a:gd name="T48" fmla="*/ 99 w 182"/>
                <a:gd name="T49" fmla="*/ 1 h 103"/>
                <a:gd name="T50" fmla="*/ 88 w 182"/>
                <a:gd name="T51" fmla="*/ 0 h 103"/>
                <a:gd name="T52" fmla="*/ 76 w 182"/>
                <a:gd name="T53" fmla="*/ 0 h 103"/>
                <a:gd name="T54" fmla="*/ 62 w 182"/>
                <a:gd name="T55" fmla="*/ 4 h 103"/>
                <a:gd name="T56" fmla="*/ 49 w 182"/>
                <a:gd name="T57" fmla="*/ 8 h 103"/>
                <a:gd name="T58" fmla="*/ 36 w 182"/>
                <a:gd name="T59" fmla="*/ 14 h 103"/>
                <a:gd name="T60" fmla="*/ 25 w 182"/>
                <a:gd name="T61" fmla="*/ 20 h 103"/>
                <a:gd name="T62" fmla="*/ 15 w 182"/>
                <a:gd name="T63" fmla="*/ 26 h 103"/>
                <a:gd name="T64" fmla="*/ 8 w 182"/>
                <a:gd name="T65" fmla="*/ 32 h 103"/>
                <a:gd name="T66" fmla="*/ 5 w 182"/>
                <a:gd name="T67" fmla="*/ 36 h 103"/>
                <a:gd name="T68" fmla="*/ 3 w 182"/>
                <a:gd name="T69" fmla="*/ 39 h 103"/>
                <a:gd name="T70" fmla="*/ 2 w 182"/>
                <a:gd name="T71" fmla="*/ 43 h 103"/>
                <a:gd name="T72" fmla="*/ 0 w 182"/>
                <a:gd name="T73" fmla="*/ 46 h 103"/>
                <a:gd name="T74" fmla="*/ 0 w 182"/>
                <a:gd name="T75" fmla="*/ 50 h 103"/>
                <a:gd name="T76" fmla="*/ 0 w 182"/>
                <a:gd name="T77" fmla="*/ 52 h 103"/>
                <a:gd name="T78" fmla="*/ 0 w 182"/>
                <a:gd name="T79" fmla="*/ 55 h 103"/>
                <a:gd name="T80" fmla="*/ 1 w 182"/>
                <a:gd name="T81" fmla="*/ 57 h 103"/>
                <a:gd name="T82" fmla="*/ 3 w 182"/>
                <a:gd name="T83" fmla="*/ 60 h 103"/>
                <a:gd name="T84" fmla="*/ 5 w 182"/>
                <a:gd name="T85" fmla="*/ 63 h 103"/>
                <a:gd name="T86" fmla="*/ 8 w 182"/>
                <a:gd name="T87" fmla="*/ 66 h 103"/>
                <a:gd name="T88" fmla="*/ 11 w 182"/>
                <a:gd name="T89" fmla="*/ 68 h 103"/>
                <a:gd name="T90" fmla="*/ 14 w 182"/>
                <a:gd name="T91" fmla="*/ 72 h 103"/>
                <a:gd name="T92" fmla="*/ 16 w 182"/>
                <a:gd name="T93" fmla="*/ 74 h 103"/>
                <a:gd name="T94" fmla="*/ 19 w 182"/>
                <a:gd name="T95" fmla="*/ 76 h 103"/>
                <a:gd name="T96" fmla="*/ 21 w 182"/>
                <a:gd name="T97" fmla="*/ 78 h 103"/>
                <a:gd name="T98" fmla="*/ 22 w 182"/>
                <a:gd name="T99" fmla="*/ 78 h 10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2"/>
                <a:gd name="T151" fmla="*/ 0 h 103"/>
                <a:gd name="T152" fmla="*/ 182 w 182"/>
                <a:gd name="T153" fmla="*/ 103 h 10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2" h="103">
                  <a:moveTo>
                    <a:pt x="22" y="78"/>
                  </a:moveTo>
                  <a:lnTo>
                    <a:pt x="154" y="102"/>
                  </a:lnTo>
                  <a:lnTo>
                    <a:pt x="155" y="101"/>
                  </a:lnTo>
                  <a:lnTo>
                    <a:pt x="158" y="98"/>
                  </a:lnTo>
                  <a:lnTo>
                    <a:pt x="164" y="95"/>
                  </a:lnTo>
                  <a:lnTo>
                    <a:pt x="169" y="90"/>
                  </a:lnTo>
                  <a:lnTo>
                    <a:pt x="174" y="85"/>
                  </a:lnTo>
                  <a:lnTo>
                    <a:pt x="178" y="80"/>
                  </a:lnTo>
                  <a:lnTo>
                    <a:pt x="181" y="75"/>
                  </a:lnTo>
                  <a:lnTo>
                    <a:pt x="181" y="71"/>
                  </a:lnTo>
                  <a:lnTo>
                    <a:pt x="180" y="65"/>
                  </a:lnTo>
                  <a:lnTo>
                    <a:pt x="179" y="61"/>
                  </a:lnTo>
                  <a:lnTo>
                    <a:pt x="178" y="56"/>
                  </a:lnTo>
                  <a:lnTo>
                    <a:pt x="176" y="53"/>
                  </a:lnTo>
                  <a:lnTo>
                    <a:pt x="175" y="51"/>
                  </a:lnTo>
                  <a:lnTo>
                    <a:pt x="171" y="48"/>
                  </a:lnTo>
                  <a:lnTo>
                    <a:pt x="165" y="46"/>
                  </a:lnTo>
                  <a:lnTo>
                    <a:pt x="158" y="44"/>
                  </a:lnTo>
                  <a:lnTo>
                    <a:pt x="149" y="41"/>
                  </a:lnTo>
                  <a:lnTo>
                    <a:pt x="141" y="35"/>
                  </a:lnTo>
                  <a:lnTo>
                    <a:pt x="134" y="28"/>
                  </a:lnTo>
                  <a:lnTo>
                    <a:pt x="125" y="20"/>
                  </a:lnTo>
                  <a:lnTo>
                    <a:pt x="117" y="12"/>
                  </a:lnTo>
                  <a:lnTo>
                    <a:pt x="108" y="6"/>
                  </a:lnTo>
                  <a:lnTo>
                    <a:pt x="99" y="1"/>
                  </a:lnTo>
                  <a:lnTo>
                    <a:pt x="88" y="0"/>
                  </a:lnTo>
                  <a:lnTo>
                    <a:pt x="76" y="0"/>
                  </a:lnTo>
                  <a:lnTo>
                    <a:pt x="62" y="4"/>
                  </a:lnTo>
                  <a:lnTo>
                    <a:pt x="49" y="8"/>
                  </a:lnTo>
                  <a:lnTo>
                    <a:pt x="36" y="14"/>
                  </a:lnTo>
                  <a:lnTo>
                    <a:pt x="25" y="20"/>
                  </a:lnTo>
                  <a:lnTo>
                    <a:pt x="15" y="26"/>
                  </a:lnTo>
                  <a:lnTo>
                    <a:pt x="8" y="32"/>
                  </a:lnTo>
                  <a:lnTo>
                    <a:pt x="5" y="36"/>
                  </a:lnTo>
                  <a:lnTo>
                    <a:pt x="3" y="39"/>
                  </a:lnTo>
                  <a:lnTo>
                    <a:pt x="2" y="43"/>
                  </a:lnTo>
                  <a:lnTo>
                    <a:pt x="0" y="46"/>
                  </a:lnTo>
                  <a:lnTo>
                    <a:pt x="0" y="50"/>
                  </a:lnTo>
                  <a:lnTo>
                    <a:pt x="0" y="52"/>
                  </a:lnTo>
                  <a:lnTo>
                    <a:pt x="0" y="55"/>
                  </a:lnTo>
                  <a:lnTo>
                    <a:pt x="1" y="57"/>
                  </a:lnTo>
                  <a:lnTo>
                    <a:pt x="3" y="60"/>
                  </a:lnTo>
                  <a:lnTo>
                    <a:pt x="5" y="63"/>
                  </a:lnTo>
                  <a:lnTo>
                    <a:pt x="8" y="66"/>
                  </a:lnTo>
                  <a:lnTo>
                    <a:pt x="11" y="68"/>
                  </a:lnTo>
                  <a:lnTo>
                    <a:pt x="14" y="72"/>
                  </a:lnTo>
                  <a:lnTo>
                    <a:pt x="16" y="74"/>
                  </a:lnTo>
                  <a:lnTo>
                    <a:pt x="19" y="76"/>
                  </a:lnTo>
                  <a:lnTo>
                    <a:pt x="21" y="78"/>
                  </a:lnTo>
                  <a:lnTo>
                    <a:pt x="22" y="78"/>
                  </a:lnTo>
                </a:path>
              </a:pathLst>
            </a:custGeom>
            <a:solidFill>
              <a:srgbClr val="B2B2B2"/>
            </a:solidFill>
            <a:ln w="9525" cap="rnd">
              <a:noFill/>
              <a:round/>
              <a:headEnd/>
              <a:tailEnd/>
            </a:ln>
          </p:spPr>
          <p:txBody>
            <a:bodyPr/>
            <a:lstStyle/>
            <a:p>
              <a:endParaRPr lang="ar-SA"/>
            </a:p>
          </p:txBody>
        </p:sp>
        <p:sp>
          <p:nvSpPr>
            <p:cNvPr id="39164" name="Freeform 183"/>
            <p:cNvSpPr>
              <a:spLocks/>
            </p:cNvSpPr>
            <p:nvPr/>
          </p:nvSpPr>
          <p:spPr bwMode="auto">
            <a:xfrm>
              <a:off x="1896" y="1187"/>
              <a:ext cx="682" cy="242"/>
            </a:xfrm>
            <a:custGeom>
              <a:avLst/>
              <a:gdLst>
                <a:gd name="T0" fmla="*/ 475 w 682"/>
                <a:gd name="T1" fmla="*/ 0 h 242"/>
                <a:gd name="T2" fmla="*/ 0 w 682"/>
                <a:gd name="T3" fmla="*/ 129 h 242"/>
                <a:gd name="T4" fmla="*/ 236 w 682"/>
                <a:gd name="T5" fmla="*/ 241 h 242"/>
                <a:gd name="T6" fmla="*/ 681 w 682"/>
                <a:gd name="T7" fmla="*/ 129 h 242"/>
                <a:gd name="T8" fmla="*/ 475 w 682"/>
                <a:gd name="T9" fmla="*/ 0 h 242"/>
                <a:gd name="T10" fmla="*/ 0 60000 65536"/>
                <a:gd name="T11" fmla="*/ 0 60000 65536"/>
                <a:gd name="T12" fmla="*/ 0 60000 65536"/>
                <a:gd name="T13" fmla="*/ 0 60000 65536"/>
                <a:gd name="T14" fmla="*/ 0 60000 65536"/>
                <a:gd name="T15" fmla="*/ 0 w 682"/>
                <a:gd name="T16" fmla="*/ 0 h 242"/>
                <a:gd name="T17" fmla="*/ 682 w 682"/>
                <a:gd name="T18" fmla="*/ 242 h 242"/>
              </a:gdLst>
              <a:ahLst/>
              <a:cxnLst>
                <a:cxn ang="T10">
                  <a:pos x="T0" y="T1"/>
                </a:cxn>
                <a:cxn ang="T11">
                  <a:pos x="T2" y="T3"/>
                </a:cxn>
                <a:cxn ang="T12">
                  <a:pos x="T4" y="T5"/>
                </a:cxn>
                <a:cxn ang="T13">
                  <a:pos x="T6" y="T7"/>
                </a:cxn>
                <a:cxn ang="T14">
                  <a:pos x="T8" y="T9"/>
                </a:cxn>
              </a:cxnLst>
              <a:rect l="T15" t="T16" r="T17" b="T18"/>
              <a:pathLst>
                <a:path w="682" h="242">
                  <a:moveTo>
                    <a:pt x="475" y="0"/>
                  </a:moveTo>
                  <a:lnTo>
                    <a:pt x="0" y="129"/>
                  </a:lnTo>
                  <a:lnTo>
                    <a:pt x="236" y="241"/>
                  </a:lnTo>
                  <a:lnTo>
                    <a:pt x="681" y="129"/>
                  </a:lnTo>
                  <a:lnTo>
                    <a:pt x="475" y="0"/>
                  </a:lnTo>
                </a:path>
              </a:pathLst>
            </a:custGeom>
            <a:solidFill>
              <a:srgbClr val="FFCC00"/>
            </a:solidFill>
            <a:ln w="9525" cap="rnd">
              <a:noFill/>
              <a:round/>
              <a:headEnd/>
              <a:tailEnd/>
            </a:ln>
          </p:spPr>
          <p:txBody>
            <a:bodyPr/>
            <a:lstStyle/>
            <a:p>
              <a:endParaRPr lang="ar-SA"/>
            </a:p>
          </p:txBody>
        </p:sp>
        <p:sp>
          <p:nvSpPr>
            <p:cNvPr id="39165" name="Freeform 184"/>
            <p:cNvSpPr>
              <a:spLocks/>
            </p:cNvSpPr>
            <p:nvPr/>
          </p:nvSpPr>
          <p:spPr bwMode="auto">
            <a:xfrm>
              <a:off x="1982" y="1070"/>
              <a:ext cx="198" cy="213"/>
            </a:xfrm>
            <a:custGeom>
              <a:avLst/>
              <a:gdLst>
                <a:gd name="T0" fmla="*/ 29 w 198"/>
                <a:gd name="T1" fmla="*/ 20 h 213"/>
                <a:gd name="T2" fmla="*/ 36 w 198"/>
                <a:gd name="T3" fmla="*/ 33 h 213"/>
                <a:gd name="T4" fmla="*/ 45 w 198"/>
                <a:gd name="T5" fmla="*/ 54 h 213"/>
                <a:gd name="T6" fmla="*/ 54 w 198"/>
                <a:gd name="T7" fmla="*/ 73 h 213"/>
                <a:gd name="T8" fmla="*/ 58 w 198"/>
                <a:gd name="T9" fmla="*/ 88 h 213"/>
                <a:gd name="T10" fmla="*/ 64 w 198"/>
                <a:gd name="T11" fmla="*/ 103 h 213"/>
                <a:gd name="T12" fmla="*/ 70 w 198"/>
                <a:gd name="T13" fmla="*/ 117 h 213"/>
                <a:gd name="T14" fmla="*/ 77 w 198"/>
                <a:gd name="T15" fmla="*/ 128 h 213"/>
                <a:gd name="T16" fmla="*/ 84 w 198"/>
                <a:gd name="T17" fmla="*/ 133 h 213"/>
                <a:gd name="T18" fmla="*/ 105 w 198"/>
                <a:gd name="T19" fmla="*/ 148 h 213"/>
                <a:gd name="T20" fmla="*/ 129 w 198"/>
                <a:gd name="T21" fmla="*/ 167 h 213"/>
                <a:gd name="T22" fmla="*/ 146 w 198"/>
                <a:gd name="T23" fmla="*/ 181 h 213"/>
                <a:gd name="T24" fmla="*/ 149 w 198"/>
                <a:gd name="T25" fmla="*/ 184 h 213"/>
                <a:gd name="T26" fmla="*/ 152 w 198"/>
                <a:gd name="T27" fmla="*/ 183 h 213"/>
                <a:gd name="T28" fmla="*/ 157 w 198"/>
                <a:gd name="T29" fmla="*/ 182 h 213"/>
                <a:gd name="T30" fmla="*/ 163 w 198"/>
                <a:gd name="T31" fmla="*/ 183 h 213"/>
                <a:gd name="T32" fmla="*/ 169 w 198"/>
                <a:gd name="T33" fmla="*/ 185 h 213"/>
                <a:gd name="T34" fmla="*/ 178 w 198"/>
                <a:gd name="T35" fmla="*/ 189 h 213"/>
                <a:gd name="T36" fmla="*/ 187 w 198"/>
                <a:gd name="T37" fmla="*/ 195 h 213"/>
                <a:gd name="T38" fmla="*/ 195 w 198"/>
                <a:gd name="T39" fmla="*/ 201 h 213"/>
                <a:gd name="T40" fmla="*/ 197 w 198"/>
                <a:gd name="T41" fmla="*/ 206 h 213"/>
                <a:gd name="T42" fmla="*/ 193 w 198"/>
                <a:gd name="T43" fmla="*/ 210 h 213"/>
                <a:gd name="T44" fmla="*/ 184 w 198"/>
                <a:gd name="T45" fmla="*/ 212 h 213"/>
                <a:gd name="T46" fmla="*/ 173 w 198"/>
                <a:gd name="T47" fmla="*/ 211 h 213"/>
                <a:gd name="T48" fmla="*/ 161 w 198"/>
                <a:gd name="T49" fmla="*/ 207 h 213"/>
                <a:gd name="T50" fmla="*/ 153 w 198"/>
                <a:gd name="T51" fmla="*/ 204 h 213"/>
                <a:gd name="T52" fmla="*/ 148 w 198"/>
                <a:gd name="T53" fmla="*/ 202 h 213"/>
                <a:gd name="T54" fmla="*/ 145 w 198"/>
                <a:gd name="T55" fmla="*/ 202 h 213"/>
                <a:gd name="T56" fmla="*/ 140 w 198"/>
                <a:gd name="T57" fmla="*/ 202 h 213"/>
                <a:gd name="T58" fmla="*/ 126 w 198"/>
                <a:gd name="T59" fmla="*/ 197 h 213"/>
                <a:gd name="T60" fmla="*/ 106 w 198"/>
                <a:gd name="T61" fmla="*/ 189 h 213"/>
                <a:gd name="T62" fmla="*/ 89 w 198"/>
                <a:gd name="T63" fmla="*/ 179 h 213"/>
                <a:gd name="T64" fmla="*/ 77 w 198"/>
                <a:gd name="T65" fmla="*/ 171 h 213"/>
                <a:gd name="T66" fmla="*/ 61 w 198"/>
                <a:gd name="T67" fmla="*/ 157 h 213"/>
                <a:gd name="T68" fmla="*/ 45 w 198"/>
                <a:gd name="T69" fmla="*/ 139 h 213"/>
                <a:gd name="T70" fmla="*/ 29 w 198"/>
                <a:gd name="T71" fmla="*/ 119 h 213"/>
                <a:gd name="T72" fmla="*/ 18 w 198"/>
                <a:gd name="T73" fmla="*/ 99 h 213"/>
                <a:gd name="T74" fmla="*/ 12 w 198"/>
                <a:gd name="T75" fmla="*/ 78 h 213"/>
                <a:gd name="T76" fmla="*/ 9 w 198"/>
                <a:gd name="T77" fmla="*/ 59 h 213"/>
                <a:gd name="T78" fmla="*/ 7 w 198"/>
                <a:gd name="T79" fmla="*/ 44 h 213"/>
                <a:gd name="T80" fmla="*/ 6 w 198"/>
                <a:gd name="T81" fmla="*/ 33 h 213"/>
                <a:gd name="T82" fmla="*/ 4 w 198"/>
                <a:gd name="T83" fmla="*/ 22 h 213"/>
                <a:gd name="T84" fmla="*/ 1 w 198"/>
                <a:gd name="T85" fmla="*/ 11 h 213"/>
                <a:gd name="T86" fmla="*/ 0 w 198"/>
                <a:gd name="T87" fmla="*/ 2 h 213"/>
                <a:gd name="T88" fmla="*/ 28 w 198"/>
                <a:gd name="T89" fmla="*/ 17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8"/>
                <a:gd name="T136" fmla="*/ 0 h 213"/>
                <a:gd name="T137" fmla="*/ 198 w 198"/>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8" h="213">
                  <a:moveTo>
                    <a:pt x="28" y="17"/>
                  </a:moveTo>
                  <a:lnTo>
                    <a:pt x="29" y="20"/>
                  </a:lnTo>
                  <a:lnTo>
                    <a:pt x="32" y="25"/>
                  </a:lnTo>
                  <a:lnTo>
                    <a:pt x="36" y="33"/>
                  </a:lnTo>
                  <a:lnTo>
                    <a:pt x="40" y="43"/>
                  </a:lnTo>
                  <a:lnTo>
                    <a:pt x="45" y="54"/>
                  </a:lnTo>
                  <a:lnTo>
                    <a:pt x="50" y="64"/>
                  </a:lnTo>
                  <a:lnTo>
                    <a:pt x="54" y="73"/>
                  </a:lnTo>
                  <a:lnTo>
                    <a:pt x="56" y="81"/>
                  </a:lnTo>
                  <a:lnTo>
                    <a:pt x="58" y="88"/>
                  </a:lnTo>
                  <a:lnTo>
                    <a:pt x="61" y="94"/>
                  </a:lnTo>
                  <a:lnTo>
                    <a:pt x="64" y="103"/>
                  </a:lnTo>
                  <a:lnTo>
                    <a:pt x="67" y="111"/>
                  </a:lnTo>
                  <a:lnTo>
                    <a:pt x="70" y="117"/>
                  </a:lnTo>
                  <a:lnTo>
                    <a:pt x="73" y="123"/>
                  </a:lnTo>
                  <a:lnTo>
                    <a:pt x="77" y="128"/>
                  </a:lnTo>
                  <a:lnTo>
                    <a:pt x="79" y="129"/>
                  </a:lnTo>
                  <a:lnTo>
                    <a:pt x="84" y="133"/>
                  </a:lnTo>
                  <a:lnTo>
                    <a:pt x="94" y="139"/>
                  </a:lnTo>
                  <a:lnTo>
                    <a:pt x="105" y="148"/>
                  </a:lnTo>
                  <a:lnTo>
                    <a:pt x="117" y="157"/>
                  </a:lnTo>
                  <a:lnTo>
                    <a:pt x="129" y="167"/>
                  </a:lnTo>
                  <a:lnTo>
                    <a:pt x="139" y="175"/>
                  </a:lnTo>
                  <a:lnTo>
                    <a:pt x="146" y="181"/>
                  </a:lnTo>
                  <a:lnTo>
                    <a:pt x="149" y="184"/>
                  </a:lnTo>
                  <a:lnTo>
                    <a:pt x="151" y="183"/>
                  </a:lnTo>
                  <a:lnTo>
                    <a:pt x="152" y="183"/>
                  </a:lnTo>
                  <a:lnTo>
                    <a:pt x="155" y="182"/>
                  </a:lnTo>
                  <a:lnTo>
                    <a:pt x="157" y="182"/>
                  </a:lnTo>
                  <a:lnTo>
                    <a:pt x="160" y="182"/>
                  </a:lnTo>
                  <a:lnTo>
                    <a:pt x="163" y="183"/>
                  </a:lnTo>
                  <a:lnTo>
                    <a:pt x="166" y="184"/>
                  </a:lnTo>
                  <a:lnTo>
                    <a:pt x="169" y="185"/>
                  </a:lnTo>
                  <a:lnTo>
                    <a:pt x="174" y="187"/>
                  </a:lnTo>
                  <a:lnTo>
                    <a:pt x="178" y="189"/>
                  </a:lnTo>
                  <a:lnTo>
                    <a:pt x="183" y="192"/>
                  </a:lnTo>
                  <a:lnTo>
                    <a:pt x="187" y="195"/>
                  </a:lnTo>
                  <a:lnTo>
                    <a:pt x="191" y="198"/>
                  </a:lnTo>
                  <a:lnTo>
                    <a:pt x="195" y="201"/>
                  </a:lnTo>
                  <a:lnTo>
                    <a:pt x="197" y="205"/>
                  </a:lnTo>
                  <a:lnTo>
                    <a:pt x="197" y="206"/>
                  </a:lnTo>
                  <a:lnTo>
                    <a:pt x="196" y="209"/>
                  </a:lnTo>
                  <a:lnTo>
                    <a:pt x="193" y="210"/>
                  </a:lnTo>
                  <a:lnTo>
                    <a:pt x="189" y="211"/>
                  </a:lnTo>
                  <a:lnTo>
                    <a:pt x="184" y="212"/>
                  </a:lnTo>
                  <a:lnTo>
                    <a:pt x="179" y="212"/>
                  </a:lnTo>
                  <a:lnTo>
                    <a:pt x="173" y="211"/>
                  </a:lnTo>
                  <a:lnTo>
                    <a:pt x="167" y="209"/>
                  </a:lnTo>
                  <a:lnTo>
                    <a:pt x="161" y="207"/>
                  </a:lnTo>
                  <a:lnTo>
                    <a:pt x="157" y="206"/>
                  </a:lnTo>
                  <a:lnTo>
                    <a:pt x="153" y="204"/>
                  </a:lnTo>
                  <a:lnTo>
                    <a:pt x="151" y="203"/>
                  </a:lnTo>
                  <a:lnTo>
                    <a:pt x="148" y="202"/>
                  </a:lnTo>
                  <a:lnTo>
                    <a:pt x="146" y="202"/>
                  </a:lnTo>
                  <a:lnTo>
                    <a:pt x="145" y="202"/>
                  </a:lnTo>
                  <a:lnTo>
                    <a:pt x="143" y="202"/>
                  </a:lnTo>
                  <a:lnTo>
                    <a:pt x="140" y="202"/>
                  </a:lnTo>
                  <a:lnTo>
                    <a:pt x="134" y="200"/>
                  </a:lnTo>
                  <a:lnTo>
                    <a:pt x="126" y="197"/>
                  </a:lnTo>
                  <a:lnTo>
                    <a:pt x="117" y="193"/>
                  </a:lnTo>
                  <a:lnTo>
                    <a:pt x="106" y="189"/>
                  </a:lnTo>
                  <a:lnTo>
                    <a:pt x="97" y="184"/>
                  </a:lnTo>
                  <a:lnTo>
                    <a:pt x="89" y="179"/>
                  </a:lnTo>
                  <a:lnTo>
                    <a:pt x="83" y="175"/>
                  </a:lnTo>
                  <a:lnTo>
                    <a:pt x="77" y="171"/>
                  </a:lnTo>
                  <a:lnTo>
                    <a:pt x="69" y="165"/>
                  </a:lnTo>
                  <a:lnTo>
                    <a:pt x="61" y="157"/>
                  </a:lnTo>
                  <a:lnTo>
                    <a:pt x="53" y="149"/>
                  </a:lnTo>
                  <a:lnTo>
                    <a:pt x="45" y="139"/>
                  </a:lnTo>
                  <a:lnTo>
                    <a:pt x="36" y="129"/>
                  </a:lnTo>
                  <a:lnTo>
                    <a:pt x="29" y="119"/>
                  </a:lnTo>
                  <a:lnTo>
                    <a:pt x="23" y="109"/>
                  </a:lnTo>
                  <a:lnTo>
                    <a:pt x="18" y="99"/>
                  </a:lnTo>
                  <a:lnTo>
                    <a:pt x="15" y="88"/>
                  </a:lnTo>
                  <a:lnTo>
                    <a:pt x="12" y="78"/>
                  </a:lnTo>
                  <a:lnTo>
                    <a:pt x="10" y="68"/>
                  </a:lnTo>
                  <a:lnTo>
                    <a:pt x="9" y="59"/>
                  </a:lnTo>
                  <a:lnTo>
                    <a:pt x="7" y="50"/>
                  </a:lnTo>
                  <a:lnTo>
                    <a:pt x="7" y="44"/>
                  </a:lnTo>
                  <a:lnTo>
                    <a:pt x="7" y="38"/>
                  </a:lnTo>
                  <a:lnTo>
                    <a:pt x="6" y="33"/>
                  </a:lnTo>
                  <a:lnTo>
                    <a:pt x="5" y="27"/>
                  </a:lnTo>
                  <a:lnTo>
                    <a:pt x="4" y="22"/>
                  </a:lnTo>
                  <a:lnTo>
                    <a:pt x="2" y="16"/>
                  </a:lnTo>
                  <a:lnTo>
                    <a:pt x="1" y="11"/>
                  </a:lnTo>
                  <a:lnTo>
                    <a:pt x="0" y="6"/>
                  </a:lnTo>
                  <a:lnTo>
                    <a:pt x="0" y="2"/>
                  </a:lnTo>
                  <a:lnTo>
                    <a:pt x="0" y="0"/>
                  </a:lnTo>
                  <a:lnTo>
                    <a:pt x="28" y="17"/>
                  </a:lnTo>
                </a:path>
              </a:pathLst>
            </a:custGeom>
            <a:solidFill>
              <a:srgbClr val="4C4C4C"/>
            </a:solidFill>
            <a:ln w="9525" cap="rnd">
              <a:noFill/>
              <a:round/>
              <a:headEnd/>
              <a:tailEnd/>
            </a:ln>
          </p:spPr>
          <p:txBody>
            <a:bodyPr/>
            <a:lstStyle/>
            <a:p>
              <a:endParaRPr lang="ar-SA"/>
            </a:p>
          </p:txBody>
        </p:sp>
        <p:sp>
          <p:nvSpPr>
            <p:cNvPr id="39166" name="Freeform 185"/>
            <p:cNvSpPr>
              <a:spLocks/>
            </p:cNvSpPr>
            <p:nvPr/>
          </p:nvSpPr>
          <p:spPr bwMode="auto">
            <a:xfrm>
              <a:off x="1973" y="1068"/>
              <a:ext cx="213" cy="211"/>
            </a:xfrm>
            <a:custGeom>
              <a:avLst/>
              <a:gdLst>
                <a:gd name="T0" fmla="*/ 39 w 213"/>
                <a:gd name="T1" fmla="*/ 19 h 211"/>
                <a:gd name="T2" fmla="*/ 44 w 213"/>
                <a:gd name="T3" fmla="*/ 32 h 211"/>
                <a:gd name="T4" fmla="*/ 51 w 213"/>
                <a:gd name="T5" fmla="*/ 51 h 211"/>
                <a:gd name="T6" fmla="*/ 57 w 213"/>
                <a:gd name="T7" fmla="*/ 71 h 211"/>
                <a:gd name="T8" fmla="*/ 62 w 213"/>
                <a:gd name="T9" fmla="*/ 85 h 211"/>
                <a:gd name="T10" fmla="*/ 70 w 213"/>
                <a:gd name="T11" fmla="*/ 101 h 211"/>
                <a:gd name="T12" fmla="*/ 81 w 213"/>
                <a:gd name="T13" fmla="*/ 115 h 211"/>
                <a:gd name="T14" fmla="*/ 91 w 213"/>
                <a:gd name="T15" fmla="*/ 125 h 211"/>
                <a:gd name="T16" fmla="*/ 99 w 213"/>
                <a:gd name="T17" fmla="*/ 130 h 211"/>
                <a:gd name="T18" fmla="*/ 120 w 213"/>
                <a:gd name="T19" fmla="*/ 146 h 211"/>
                <a:gd name="T20" fmla="*/ 143 w 213"/>
                <a:gd name="T21" fmla="*/ 165 h 211"/>
                <a:gd name="T22" fmla="*/ 160 w 213"/>
                <a:gd name="T23" fmla="*/ 180 h 211"/>
                <a:gd name="T24" fmla="*/ 164 w 213"/>
                <a:gd name="T25" fmla="*/ 181 h 211"/>
                <a:gd name="T26" fmla="*/ 167 w 213"/>
                <a:gd name="T27" fmla="*/ 181 h 211"/>
                <a:gd name="T28" fmla="*/ 172 w 213"/>
                <a:gd name="T29" fmla="*/ 181 h 211"/>
                <a:gd name="T30" fmla="*/ 177 w 213"/>
                <a:gd name="T31" fmla="*/ 181 h 211"/>
                <a:gd name="T32" fmla="*/ 184 w 213"/>
                <a:gd name="T33" fmla="*/ 183 h 211"/>
                <a:gd name="T34" fmla="*/ 193 w 213"/>
                <a:gd name="T35" fmla="*/ 187 h 211"/>
                <a:gd name="T36" fmla="*/ 202 w 213"/>
                <a:gd name="T37" fmla="*/ 193 h 211"/>
                <a:gd name="T38" fmla="*/ 210 w 213"/>
                <a:gd name="T39" fmla="*/ 199 h 211"/>
                <a:gd name="T40" fmla="*/ 212 w 213"/>
                <a:gd name="T41" fmla="*/ 205 h 211"/>
                <a:gd name="T42" fmla="*/ 207 w 213"/>
                <a:gd name="T43" fmla="*/ 209 h 211"/>
                <a:gd name="T44" fmla="*/ 199 w 213"/>
                <a:gd name="T45" fmla="*/ 210 h 211"/>
                <a:gd name="T46" fmla="*/ 188 w 213"/>
                <a:gd name="T47" fmla="*/ 209 h 211"/>
                <a:gd name="T48" fmla="*/ 176 w 213"/>
                <a:gd name="T49" fmla="*/ 205 h 211"/>
                <a:gd name="T50" fmla="*/ 168 w 213"/>
                <a:gd name="T51" fmla="*/ 202 h 211"/>
                <a:gd name="T52" fmla="*/ 163 w 213"/>
                <a:gd name="T53" fmla="*/ 200 h 211"/>
                <a:gd name="T54" fmla="*/ 160 w 213"/>
                <a:gd name="T55" fmla="*/ 200 h 211"/>
                <a:gd name="T56" fmla="*/ 154 w 213"/>
                <a:gd name="T57" fmla="*/ 200 h 211"/>
                <a:gd name="T58" fmla="*/ 141 w 213"/>
                <a:gd name="T59" fmla="*/ 196 h 211"/>
                <a:gd name="T60" fmla="*/ 121 w 213"/>
                <a:gd name="T61" fmla="*/ 187 h 211"/>
                <a:gd name="T62" fmla="*/ 103 w 213"/>
                <a:gd name="T63" fmla="*/ 178 h 211"/>
                <a:gd name="T64" fmla="*/ 91 w 213"/>
                <a:gd name="T65" fmla="*/ 170 h 211"/>
                <a:gd name="T66" fmla="*/ 76 w 213"/>
                <a:gd name="T67" fmla="*/ 156 h 211"/>
                <a:gd name="T68" fmla="*/ 59 w 213"/>
                <a:gd name="T69" fmla="*/ 137 h 211"/>
                <a:gd name="T70" fmla="*/ 44 w 213"/>
                <a:gd name="T71" fmla="*/ 118 h 211"/>
                <a:gd name="T72" fmla="*/ 32 w 213"/>
                <a:gd name="T73" fmla="*/ 96 h 211"/>
                <a:gd name="T74" fmla="*/ 19 w 213"/>
                <a:gd name="T75" fmla="*/ 68 h 211"/>
                <a:gd name="T76" fmla="*/ 8 w 213"/>
                <a:gd name="T77" fmla="*/ 40 h 211"/>
                <a:gd name="T78" fmla="*/ 1 w 213"/>
                <a:gd name="T79" fmla="*/ 19 h 211"/>
                <a:gd name="T80" fmla="*/ 0 w 213"/>
                <a:gd name="T81" fmla="*/ 8 h 211"/>
                <a:gd name="T82" fmla="*/ 2 w 213"/>
                <a:gd name="T83" fmla="*/ 4 h 211"/>
                <a:gd name="T84" fmla="*/ 5 w 213"/>
                <a:gd name="T85" fmla="*/ 2 h 211"/>
                <a:gd name="T86" fmla="*/ 10 w 213"/>
                <a:gd name="T87" fmla="*/ 1 h 211"/>
                <a:gd name="T88" fmla="*/ 38 w 213"/>
                <a:gd name="T89" fmla="*/ 17 h 21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1"/>
                <a:gd name="T137" fmla="*/ 213 w 213"/>
                <a:gd name="T138" fmla="*/ 211 h 21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1">
                  <a:moveTo>
                    <a:pt x="38" y="17"/>
                  </a:moveTo>
                  <a:lnTo>
                    <a:pt x="39" y="19"/>
                  </a:lnTo>
                  <a:lnTo>
                    <a:pt x="40" y="24"/>
                  </a:lnTo>
                  <a:lnTo>
                    <a:pt x="44" y="32"/>
                  </a:lnTo>
                  <a:lnTo>
                    <a:pt x="47" y="41"/>
                  </a:lnTo>
                  <a:lnTo>
                    <a:pt x="51" y="51"/>
                  </a:lnTo>
                  <a:lnTo>
                    <a:pt x="54" y="62"/>
                  </a:lnTo>
                  <a:lnTo>
                    <a:pt x="57" y="71"/>
                  </a:lnTo>
                  <a:lnTo>
                    <a:pt x="59" y="79"/>
                  </a:lnTo>
                  <a:lnTo>
                    <a:pt x="62" y="85"/>
                  </a:lnTo>
                  <a:lnTo>
                    <a:pt x="66" y="92"/>
                  </a:lnTo>
                  <a:lnTo>
                    <a:pt x="70" y="101"/>
                  </a:lnTo>
                  <a:lnTo>
                    <a:pt x="76" y="108"/>
                  </a:lnTo>
                  <a:lnTo>
                    <a:pt x="81" y="115"/>
                  </a:lnTo>
                  <a:lnTo>
                    <a:pt x="86" y="121"/>
                  </a:lnTo>
                  <a:lnTo>
                    <a:pt x="91" y="125"/>
                  </a:lnTo>
                  <a:lnTo>
                    <a:pt x="94" y="128"/>
                  </a:lnTo>
                  <a:lnTo>
                    <a:pt x="99" y="130"/>
                  </a:lnTo>
                  <a:lnTo>
                    <a:pt x="108" y="137"/>
                  </a:lnTo>
                  <a:lnTo>
                    <a:pt x="120" y="146"/>
                  </a:lnTo>
                  <a:lnTo>
                    <a:pt x="131" y="156"/>
                  </a:lnTo>
                  <a:lnTo>
                    <a:pt x="143" y="165"/>
                  </a:lnTo>
                  <a:lnTo>
                    <a:pt x="154" y="174"/>
                  </a:lnTo>
                  <a:lnTo>
                    <a:pt x="160" y="180"/>
                  </a:lnTo>
                  <a:lnTo>
                    <a:pt x="164" y="181"/>
                  </a:lnTo>
                  <a:lnTo>
                    <a:pt x="166" y="181"/>
                  </a:lnTo>
                  <a:lnTo>
                    <a:pt x="167" y="181"/>
                  </a:lnTo>
                  <a:lnTo>
                    <a:pt x="169" y="181"/>
                  </a:lnTo>
                  <a:lnTo>
                    <a:pt x="172" y="181"/>
                  </a:lnTo>
                  <a:lnTo>
                    <a:pt x="175" y="181"/>
                  </a:lnTo>
                  <a:lnTo>
                    <a:pt x="177" y="181"/>
                  </a:lnTo>
                  <a:lnTo>
                    <a:pt x="181" y="181"/>
                  </a:lnTo>
                  <a:lnTo>
                    <a:pt x="184" y="183"/>
                  </a:lnTo>
                  <a:lnTo>
                    <a:pt x="189" y="186"/>
                  </a:lnTo>
                  <a:lnTo>
                    <a:pt x="193" y="187"/>
                  </a:lnTo>
                  <a:lnTo>
                    <a:pt x="198" y="191"/>
                  </a:lnTo>
                  <a:lnTo>
                    <a:pt x="202" y="193"/>
                  </a:lnTo>
                  <a:lnTo>
                    <a:pt x="206" y="197"/>
                  </a:lnTo>
                  <a:lnTo>
                    <a:pt x="210" y="199"/>
                  </a:lnTo>
                  <a:lnTo>
                    <a:pt x="212" y="203"/>
                  </a:lnTo>
                  <a:lnTo>
                    <a:pt x="212" y="205"/>
                  </a:lnTo>
                  <a:lnTo>
                    <a:pt x="210" y="207"/>
                  </a:lnTo>
                  <a:lnTo>
                    <a:pt x="207" y="209"/>
                  </a:lnTo>
                  <a:lnTo>
                    <a:pt x="204" y="210"/>
                  </a:lnTo>
                  <a:lnTo>
                    <a:pt x="199" y="210"/>
                  </a:lnTo>
                  <a:lnTo>
                    <a:pt x="194" y="210"/>
                  </a:lnTo>
                  <a:lnTo>
                    <a:pt x="188" y="209"/>
                  </a:lnTo>
                  <a:lnTo>
                    <a:pt x="182" y="207"/>
                  </a:lnTo>
                  <a:lnTo>
                    <a:pt x="176" y="205"/>
                  </a:lnTo>
                  <a:lnTo>
                    <a:pt x="171" y="204"/>
                  </a:lnTo>
                  <a:lnTo>
                    <a:pt x="168" y="202"/>
                  </a:lnTo>
                  <a:lnTo>
                    <a:pt x="165" y="201"/>
                  </a:lnTo>
                  <a:lnTo>
                    <a:pt x="163" y="200"/>
                  </a:lnTo>
                  <a:lnTo>
                    <a:pt x="160" y="200"/>
                  </a:lnTo>
                  <a:lnTo>
                    <a:pt x="158" y="201"/>
                  </a:lnTo>
                  <a:lnTo>
                    <a:pt x="154" y="200"/>
                  </a:lnTo>
                  <a:lnTo>
                    <a:pt x="148" y="198"/>
                  </a:lnTo>
                  <a:lnTo>
                    <a:pt x="141" y="196"/>
                  </a:lnTo>
                  <a:lnTo>
                    <a:pt x="131" y="192"/>
                  </a:lnTo>
                  <a:lnTo>
                    <a:pt x="121" y="187"/>
                  </a:lnTo>
                  <a:lnTo>
                    <a:pt x="112" y="182"/>
                  </a:lnTo>
                  <a:lnTo>
                    <a:pt x="103" y="178"/>
                  </a:lnTo>
                  <a:lnTo>
                    <a:pt x="97" y="174"/>
                  </a:lnTo>
                  <a:lnTo>
                    <a:pt x="91" y="170"/>
                  </a:lnTo>
                  <a:lnTo>
                    <a:pt x="84" y="163"/>
                  </a:lnTo>
                  <a:lnTo>
                    <a:pt x="76" y="156"/>
                  </a:lnTo>
                  <a:lnTo>
                    <a:pt x="68" y="147"/>
                  </a:lnTo>
                  <a:lnTo>
                    <a:pt x="59" y="137"/>
                  </a:lnTo>
                  <a:lnTo>
                    <a:pt x="51" y="128"/>
                  </a:lnTo>
                  <a:lnTo>
                    <a:pt x="44" y="118"/>
                  </a:lnTo>
                  <a:lnTo>
                    <a:pt x="38" y="107"/>
                  </a:lnTo>
                  <a:lnTo>
                    <a:pt x="32" y="96"/>
                  </a:lnTo>
                  <a:lnTo>
                    <a:pt x="26" y="83"/>
                  </a:lnTo>
                  <a:lnTo>
                    <a:pt x="19" y="68"/>
                  </a:lnTo>
                  <a:lnTo>
                    <a:pt x="13" y="54"/>
                  </a:lnTo>
                  <a:lnTo>
                    <a:pt x="8" y="40"/>
                  </a:lnTo>
                  <a:lnTo>
                    <a:pt x="4" y="28"/>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9167" name="Freeform 186"/>
            <p:cNvSpPr>
              <a:spLocks/>
            </p:cNvSpPr>
            <p:nvPr/>
          </p:nvSpPr>
          <p:spPr bwMode="auto">
            <a:xfrm>
              <a:off x="1912" y="1331"/>
              <a:ext cx="220" cy="406"/>
            </a:xfrm>
            <a:custGeom>
              <a:avLst/>
              <a:gdLst>
                <a:gd name="T0" fmla="*/ 219 w 220"/>
                <a:gd name="T1" fmla="*/ 405 h 406"/>
                <a:gd name="T2" fmla="*/ 219 w 220"/>
                <a:gd name="T3" fmla="*/ 109 h 406"/>
                <a:gd name="T4" fmla="*/ 0 w 220"/>
                <a:gd name="T5" fmla="*/ 0 h 406"/>
                <a:gd name="T6" fmla="*/ 0 w 220"/>
                <a:gd name="T7" fmla="*/ 276 h 406"/>
                <a:gd name="T8" fmla="*/ 219 w 220"/>
                <a:gd name="T9" fmla="*/ 405 h 406"/>
                <a:gd name="T10" fmla="*/ 0 60000 65536"/>
                <a:gd name="T11" fmla="*/ 0 60000 65536"/>
                <a:gd name="T12" fmla="*/ 0 60000 65536"/>
                <a:gd name="T13" fmla="*/ 0 60000 65536"/>
                <a:gd name="T14" fmla="*/ 0 60000 65536"/>
                <a:gd name="T15" fmla="*/ 0 w 220"/>
                <a:gd name="T16" fmla="*/ 0 h 406"/>
                <a:gd name="T17" fmla="*/ 220 w 220"/>
                <a:gd name="T18" fmla="*/ 406 h 406"/>
              </a:gdLst>
              <a:ahLst/>
              <a:cxnLst>
                <a:cxn ang="T10">
                  <a:pos x="T0" y="T1"/>
                </a:cxn>
                <a:cxn ang="T11">
                  <a:pos x="T2" y="T3"/>
                </a:cxn>
                <a:cxn ang="T12">
                  <a:pos x="T4" y="T5"/>
                </a:cxn>
                <a:cxn ang="T13">
                  <a:pos x="T6" y="T7"/>
                </a:cxn>
                <a:cxn ang="T14">
                  <a:pos x="T8" y="T9"/>
                </a:cxn>
              </a:cxnLst>
              <a:rect l="T15" t="T16" r="T17" b="T18"/>
              <a:pathLst>
                <a:path w="220" h="406">
                  <a:moveTo>
                    <a:pt x="219" y="405"/>
                  </a:moveTo>
                  <a:lnTo>
                    <a:pt x="219" y="109"/>
                  </a:lnTo>
                  <a:lnTo>
                    <a:pt x="0" y="0"/>
                  </a:lnTo>
                  <a:lnTo>
                    <a:pt x="0" y="276"/>
                  </a:lnTo>
                  <a:lnTo>
                    <a:pt x="219" y="405"/>
                  </a:lnTo>
                </a:path>
              </a:pathLst>
            </a:custGeom>
            <a:solidFill>
              <a:srgbClr val="4C4C4C"/>
            </a:solidFill>
            <a:ln w="9525" cap="rnd">
              <a:noFill/>
              <a:round/>
              <a:headEnd/>
              <a:tailEnd/>
            </a:ln>
          </p:spPr>
          <p:txBody>
            <a:bodyPr/>
            <a:lstStyle/>
            <a:p>
              <a:endParaRPr lang="ar-SA"/>
            </a:p>
          </p:txBody>
        </p:sp>
        <p:sp>
          <p:nvSpPr>
            <p:cNvPr id="39168" name="Freeform 187"/>
            <p:cNvSpPr>
              <a:spLocks/>
            </p:cNvSpPr>
            <p:nvPr/>
          </p:nvSpPr>
          <p:spPr bwMode="auto">
            <a:xfrm>
              <a:off x="1894" y="1582"/>
              <a:ext cx="239" cy="161"/>
            </a:xfrm>
            <a:custGeom>
              <a:avLst/>
              <a:gdLst>
                <a:gd name="T0" fmla="*/ 238 w 239"/>
                <a:gd name="T1" fmla="*/ 160 h 161"/>
                <a:gd name="T2" fmla="*/ 238 w 239"/>
                <a:gd name="T3" fmla="*/ 129 h 161"/>
                <a:gd name="T4" fmla="*/ 0 w 239"/>
                <a:gd name="T5" fmla="*/ 0 h 161"/>
                <a:gd name="T6" fmla="*/ 0 w 239"/>
                <a:gd name="T7" fmla="*/ 28 h 161"/>
                <a:gd name="T8" fmla="*/ 238 w 239"/>
                <a:gd name="T9" fmla="*/ 160 h 161"/>
                <a:gd name="T10" fmla="*/ 0 60000 65536"/>
                <a:gd name="T11" fmla="*/ 0 60000 65536"/>
                <a:gd name="T12" fmla="*/ 0 60000 65536"/>
                <a:gd name="T13" fmla="*/ 0 60000 65536"/>
                <a:gd name="T14" fmla="*/ 0 60000 65536"/>
                <a:gd name="T15" fmla="*/ 0 w 239"/>
                <a:gd name="T16" fmla="*/ 0 h 161"/>
                <a:gd name="T17" fmla="*/ 239 w 239"/>
                <a:gd name="T18" fmla="*/ 161 h 161"/>
              </a:gdLst>
              <a:ahLst/>
              <a:cxnLst>
                <a:cxn ang="T10">
                  <a:pos x="T0" y="T1"/>
                </a:cxn>
                <a:cxn ang="T11">
                  <a:pos x="T2" y="T3"/>
                </a:cxn>
                <a:cxn ang="T12">
                  <a:pos x="T4" y="T5"/>
                </a:cxn>
                <a:cxn ang="T13">
                  <a:pos x="T6" y="T7"/>
                </a:cxn>
                <a:cxn ang="T14">
                  <a:pos x="T8" y="T9"/>
                </a:cxn>
              </a:cxnLst>
              <a:rect l="T15" t="T16" r="T17" b="T18"/>
              <a:pathLst>
                <a:path w="239" h="161">
                  <a:moveTo>
                    <a:pt x="238" y="160"/>
                  </a:moveTo>
                  <a:lnTo>
                    <a:pt x="238" y="129"/>
                  </a:lnTo>
                  <a:lnTo>
                    <a:pt x="0" y="0"/>
                  </a:lnTo>
                  <a:lnTo>
                    <a:pt x="0" y="28"/>
                  </a:lnTo>
                  <a:lnTo>
                    <a:pt x="238" y="160"/>
                  </a:lnTo>
                </a:path>
              </a:pathLst>
            </a:custGeom>
            <a:solidFill>
              <a:srgbClr val="CC9900"/>
            </a:solidFill>
            <a:ln w="9525" cap="rnd">
              <a:noFill/>
              <a:round/>
              <a:headEnd/>
              <a:tailEnd/>
            </a:ln>
          </p:spPr>
          <p:txBody>
            <a:bodyPr/>
            <a:lstStyle/>
            <a:p>
              <a:endParaRPr lang="ar-SA"/>
            </a:p>
          </p:txBody>
        </p:sp>
        <p:sp>
          <p:nvSpPr>
            <p:cNvPr id="39169" name="Freeform 188"/>
            <p:cNvSpPr>
              <a:spLocks/>
            </p:cNvSpPr>
            <p:nvPr/>
          </p:nvSpPr>
          <p:spPr bwMode="auto">
            <a:xfrm>
              <a:off x="1891" y="1315"/>
              <a:ext cx="242" cy="144"/>
            </a:xfrm>
            <a:custGeom>
              <a:avLst/>
              <a:gdLst>
                <a:gd name="T0" fmla="*/ 241 w 242"/>
                <a:gd name="T1" fmla="*/ 143 h 144"/>
                <a:gd name="T2" fmla="*/ 241 w 242"/>
                <a:gd name="T3" fmla="*/ 113 h 144"/>
                <a:gd name="T4" fmla="*/ 0 w 242"/>
                <a:gd name="T5" fmla="*/ 0 h 144"/>
                <a:gd name="T6" fmla="*/ 0 w 242"/>
                <a:gd name="T7" fmla="*/ 29 h 144"/>
                <a:gd name="T8" fmla="*/ 241 w 242"/>
                <a:gd name="T9" fmla="*/ 143 h 144"/>
                <a:gd name="T10" fmla="*/ 0 60000 65536"/>
                <a:gd name="T11" fmla="*/ 0 60000 65536"/>
                <a:gd name="T12" fmla="*/ 0 60000 65536"/>
                <a:gd name="T13" fmla="*/ 0 60000 65536"/>
                <a:gd name="T14" fmla="*/ 0 60000 65536"/>
                <a:gd name="T15" fmla="*/ 0 w 242"/>
                <a:gd name="T16" fmla="*/ 0 h 144"/>
                <a:gd name="T17" fmla="*/ 242 w 242"/>
                <a:gd name="T18" fmla="*/ 144 h 144"/>
              </a:gdLst>
              <a:ahLst/>
              <a:cxnLst>
                <a:cxn ang="T10">
                  <a:pos x="T0" y="T1"/>
                </a:cxn>
                <a:cxn ang="T11">
                  <a:pos x="T2" y="T3"/>
                </a:cxn>
                <a:cxn ang="T12">
                  <a:pos x="T4" y="T5"/>
                </a:cxn>
                <a:cxn ang="T13">
                  <a:pos x="T6" y="T7"/>
                </a:cxn>
                <a:cxn ang="T14">
                  <a:pos x="T8" y="T9"/>
                </a:cxn>
              </a:cxnLst>
              <a:rect l="T15" t="T16" r="T17" b="T18"/>
              <a:pathLst>
                <a:path w="242" h="144">
                  <a:moveTo>
                    <a:pt x="241" y="143"/>
                  </a:moveTo>
                  <a:lnTo>
                    <a:pt x="241" y="113"/>
                  </a:lnTo>
                  <a:lnTo>
                    <a:pt x="0" y="0"/>
                  </a:lnTo>
                  <a:lnTo>
                    <a:pt x="0" y="29"/>
                  </a:lnTo>
                  <a:lnTo>
                    <a:pt x="241" y="143"/>
                  </a:lnTo>
                </a:path>
              </a:pathLst>
            </a:custGeom>
            <a:solidFill>
              <a:srgbClr val="CC9900"/>
            </a:solidFill>
            <a:ln w="9525" cap="rnd">
              <a:noFill/>
              <a:round/>
              <a:headEnd/>
              <a:tailEnd/>
            </a:ln>
          </p:spPr>
          <p:txBody>
            <a:bodyPr/>
            <a:lstStyle/>
            <a:p>
              <a:endParaRPr lang="ar-SA"/>
            </a:p>
          </p:txBody>
        </p:sp>
        <p:sp>
          <p:nvSpPr>
            <p:cNvPr id="39170" name="Freeform 189"/>
            <p:cNvSpPr>
              <a:spLocks/>
            </p:cNvSpPr>
            <p:nvPr/>
          </p:nvSpPr>
          <p:spPr bwMode="auto">
            <a:xfrm>
              <a:off x="2132" y="1595"/>
              <a:ext cx="451" cy="148"/>
            </a:xfrm>
            <a:custGeom>
              <a:avLst/>
              <a:gdLst>
                <a:gd name="T0" fmla="*/ 0 w 451"/>
                <a:gd name="T1" fmla="*/ 147 h 148"/>
                <a:gd name="T2" fmla="*/ 0 w 451"/>
                <a:gd name="T3" fmla="*/ 116 h 148"/>
                <a:gd name="T4" fmla="*/ 450 w 451"/>
                <a:gd name="T5" fmla="*/ 0 h 148"/>
                <a:gd name="T6" fmla="*/ 450 w 451"/>
                <a:gd name="T7" fmla="*/ 28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6"/>
                  </a:lnTo>
                  <a:lnTo>
                    <a:pt x="450" y="0"/>
                  </a:lnTo>
                  <a:lnTo>
                    <a:pt x="450" y="28"/>
                  </a:lnTo>
                  <a:lnTo>
                    <a:pt x="0" y="147"/>
                  </a:lnTo>
                </a:path>
              </a:pathLst>
            </a:custGeom>
            <a:solidFill>
              <a:srgbClr val="FFFF99"/>
            </a:solidFill>
            <a:ln w="9525" cap="rnd">
              <a:noFill/>
              <a:round/>
              <a:headEnd/>
              <a:tailEnd/>
            </a:ln>
          </p:spPr>
          <p:txBody>
            <a:bodyPr/>
            <a:lstStyle/>
            <a:p>
              <a:endParaRPr lang="ar-SA"/>
            </a:p>
          </p:txBody>
        </p:sp>
        <p:sp>
          <p:nvSpPr>
            <p:cNvPr id="39171" name="Freeform 190"/>
            <p:cNvSpPr>
              <a:spLocks/>
            </p:cNvSpPr>
            <p:nvPr/>
          </p:nvSpPr>
          <p:spPr bwMode="auto">
            <a:xfrm>
              <a:off x="2130" y="1312"/>
              <a:ext cx="451" cy="149"/>
            </a:xfrm>
            <a:custGeom>
              <a:avLst/>
              <a:gdLst>
                <a:gd name="T0" fmla="*/ 0 w 451"/>
                <a:gd name="T1" fmla="*/ 148 h 149"/>
                <a:gd name="T2" fmla="*/ 0 w 451"/>
                <a:gd name="T3" fmla="*/ 118 h 149"/>
                <a:gd name="T4" fmla="*/ 450 w 451"/>
                <a:gd name="T5" fmla="*/ 0 h 149"/>
                <a:gd name="T6" fmla="*/ 450 w 451"/>
                <a:gd name="T7" fmla="*/ 27 h 149"/>
                <a:gd name="T8" fmla="*/ 0 w 451"/>
                <a:gd name="T9" fmla="*/ 148 h 149"/>
                <a:gd name="T10" fmla="*/ 0 60000 65536"/>
                <a:gd name="T11" fmla="*/ 0 60000 65536"/>
                <a:gd name="T12" fmla="*/ 0 60000 65536"/>
                <a:gd name="T13" fmla="*/ 0 60000 65536"/>
                <a:gd name="T14" fmla="*/ 0 60000 65536"/>
                <a:gd name="T15" fmla="*/ 0 w 451"/>
                <a:gd name="T16" fmla="*/ 0 h 149"/>
                <a:gd name="T17" fmla="*/ 451 w 451"/>
                <a:gd name="T18" fmla="*/ 149 h 149"/>
              </a:gdLst>
              <a:ahLst/>
              <a:cxnLst>
                <a:cxn ang="T10">
                  <a:pos x="T0" y="T1"/>
                </a:cxn>
                <a:cxn ang="T11">
                  <a:pos x="T2" y="T3"/>
                </a:cxn>
                <a:cxn ang="T12">
                  <a:pos x="T4" y="T5"/>
                </a:cxn>
                <a:cxn ang="T13">
                  <a:pos x="T6" y="T7"/>
                </a:cxn>
                <a:cxn ang="T14">
                  <a:pos x="T8" y="T9"/>
                </a:cxn>
              </a:cxnLst>
              <a:rect l="T15" t="T16" r="T17" b="T18"/>
              <a:pathLst>
                <a:path w="451" h="149">
                  <a:moveTo>
                    <a:pt x="0" y="148"/>
                  </a:moveTo>
                  <a:lnTo>
                    <a:pt x="0" y="118"/>
                  </a:lnTo>
                  <a:lnTo>
                    <a:pt x="450" y="0"/>
                  </a:lnTo>
                  <a:lnTo>
                    <a:pt x="450" y="27"/>
                  </a:lnTo>
                  <a:lnTo>
                    <a:pt x="0" y="148"/>
                  </a:lnTo>
                </a:path>
              </a:pathLst>
            </a:custGeom>
            <a:solidFill>
              <a:srgbClr val="FFFF99"/>
            </a:solidFill>
            <a:ln w="9525" cap="rnd">
              <a:noFill/>
              <a:round/>
              <a:headEnd/>
              <a:tailEnd/>
            </a:ln>
          </p:spPr>
          <p:txBody>
            <a:bodyPr/>
            <a:lstStyle/>
            <a:p>
              <a:endParaRPr lang="ar-SA"/>
            </a:p>
          </p:txBody>
        </p:sp>
        <p:sp>
          <p:nvSpPr>
            <p:cNvPr id="39172" name="Freeform 191"/>
            <p:cNvSpPr>
              <a:spLocks/>
            </p:cNvSpPr>
            <p:nvPr/>
          </p:nvSpPr>
          <p:spPr bwMode="auto">
            <a:xfrm>
              <a:off x="2130" y="1346"/>
              <a:ext cx="452" cy="355"/>
            </a:xfrm>
            <a:custGeom>
              <a:avLst/>
              <a:gdLst>
                <a:gd name="T0" fmla="*/ 0 w 452"/>
                <a:gd name="T1" fmla="*/ 354 h 355"/>
                <a:gd name="T2" fmla="*/ 0 w 452"/>
                <a:gd name="T3" fmla="*/ 122 h 355"/>
                <a:gd name="T4" fmla="*/ 451 w 452"/>
                <a:gd name="T5" fmla="*/ 0 h 355"/>
                <a:gd name="T6" fmla="*/ 451 w 452"/>
                <a:gd name="T7" fmla="*/ 243 h 355"/>
                <a:gd name="T8" fmla="*/ 0 w 452"/>
                <a:gd name="T9" fmla="*/ 354 h 355"/>
                <a:gd name="T10" fmla="*/ 0 60000 65536"/>
                <a:gd name="T11" fmla="*/ 0 60000 65536"/>
                <a:gd name="T12" fmla="*/ 0 60000 65536"/>
                <a:gd name="T13" fmla="*/ 0 60000 65536"/>
                <a:gd name="T14" fmla="*/ 0 60000 65536"/>
                <a:gd name="T15" fmla="*/ 0 w 452"/>
                <a:gd name="T16" fmla="*/ 0 h 355"/>
                <a:gd name="T17" fmla="*/ 452 w 452"/>
                <a:gd name="T18" fmla="*/ 355 h 355"/>
              </a:gdLst>
              <a:ahLst/>
              <a:cxnLst>
                <a:cxn ang="T10">
                  <a:pos x="T0" y="T1"/>
                </a:cxn>
                <a:cxn ang="T11">
                  <a:pos x="T2" y="T3"/>
                </a:cxn>
                <a:cxn ang="T12">
                  <a:pos x="T4" y="T5"/>
                </a:cxn>
                <a:cxn ang="T13">
                  <a:pos x="T6" y="T7"/>
                </a:cxn>
                <a:cxn ang="T14">
                  <a:pos x="T8" y="T9"/>
                </a:cxn>
              </a:cxnLst>
              <a:rect l="T15" t="T16" r="T17" b="T18"/>
              <a:pathLst>
                <a:path w="452" h="355">
                  <a:moveTo>
                    <a:pt x="0" y="354"/>
                  </a:moveTo>
                  <a:lnTo>
                    <a:pt x="0" y="122"/>
                  </a:lnTo>
                  <a:lnTo>
                    <a:pt x="451" y="0"/>
                  </a:lnTo>
                  <a:lnTo>
                    <a:pt x="451" y="243"/>
                  </a:lnTo>
                  <a:lnTo>
                    <a:pt x="0" y="354"/>
                  </a:lnTo>
                </a:path>
              </a:pathLst>
            </a:custGeom>
            <a:solidFill>
              <a:srgbClr val="FFFF99"/>
            </a:solidFill>
            <a:ln w="9525" cap="rnd">
              <a:noFill/>
              <a:round/>
              <a:headEnd/>
              <a:tailEnd/>
            </a:ln>
          </p:spPr>
          <p:txBody>
            <a:bodyPr/>
            <a:lstStyle/>
            <a:p>
              <a:endParaRPr lang="ar-SA"/>
            </a:p>
          </p:txBody>
        </p:sp>
        <p:sp>
          <p:nvSpPr>
            <p:cNvPr id="39173" name="Freeform 192"/>
            <p:cNvSpPr>
              <a:spLocks/>
            </p:cNvSpPr>
            <p:nvPr/>
          </p:nvSpPr>
          <p:spPr bwMode="auto">
            <a:xfrm>
              <a:off x="2072" y="1083"/>
              <a:ext cx="131" cy="173"/>
            </a:xfrm>
            <a:custGeom>
              <a:avLst/>
              <a:gdLst>
                <a:gd name="T0" fmla="*/ 31 w 131"/>
                <a:gd name="T1" fmla="*/ 17 h 173"/>
                <a:gd name="T2" fmla="*/ 35 w 131"/>
                <a:gd name="T3" fmla="*/ 26 h 173"/>
                <a:gd name="T4" fmla="*/ 39 w 131"/>
                <a:gd name="T5" fmla="*/ 40 h 173"/>
                <a:gd name="T6" fmla="*/ 42 w 131"/>
                <a:gd name="T7" fmla="*/ 52 h 173"/>
                <a:gd name="T8" fmla="*/ 43 w 131"/>
                <a:gd name="T9" fmla="*/ 63 h 173"/>
                <a:gd name="T10" fmla="*/ 47 w 131"/>
                <a:gd name="T11" fmla="*/ 78 h 173"/>
                <a:gd name="T12" fmla="*/ 53 w 131"/>
                <a:gd name="T13" fmla="*/ 92 h 173"/>
                <a:gd name="T14" fmla="*/ 59 w 131"/>
                <a:gd name="T15" fmla="*/ 103 h 173"/>
                <a:gd name="T16" fmla="*/ 65 w 131"/>
                <a:gd name="T17" fmla="*/ 108 h 173"/>
                <a:gd name="T18" fmla="*/ 71 w 131"/>
                <a:gd name="T19" fmla="*/ 121 h 173"/>
                <a:gd name="T20" fmla="*/ 80 w 131"/>
                <a:gd name="T21" fmla="*/ 137 h 173"/>
                <a:gd name="T22" fmla="*/ 85 w 131"/>
                <a:gd name="T23" fmla="*/ 148 h 173"/>
                <a:gd name="T24" fmla="*/ 87 w 131"/>
                <a:gd name="T25" fmla="*/ 149 h 173"/>
                <a:gd name="T26" fmla="*/ 90 w 131"/>
                <a:gd name="T27" fmla="*/ 149 h 173"/>
                <a:gd name="T28" fmla="*/ 96 w 131"/>
                <a:gd name="T29" fmla="*/ 148 h 173"/>
                <a:gd name="T30" fmla="*/ 102 w 131"/>
                <a:gd name="T31" fmla="*/ 148 h 173"/>
                <a:gd name="T32" fmla="*/ 106 w 131"/>
                <a:gd name="T33" fmla="*/ 149 h 173"/>
                <a:gd name="T34" fmla="*/ 114 w 131"/>
                <a:gd name="T35" fmla="*/ 153 h 173"/>
                <a:gd name="T36" fmla="*/ 122 w 131"/>
                <a:gd name="T37" fmla="*/ 158 h 173"/>
                <a:gd name="T38" fmla="*/ 128 w 131"/>
                <a:gd name="T39" fmla="*/ 163 h 173"/>
                <a:gd name="T40" fmla="*/ 129 w 131"/>
                <a:gd name="T41" fmla="*/ 167 h 173"/>
                <a:gd name="T42" fmla="*/ 124 w 131"/>
                <a:gd name="T43" fmla="*/ 170 h 173"/>
                <a:gd name="T44" fmla="*/ 116 w 131"/>
                <a:gd name="T45" fmla="*/ 172 h 173"/>
                <a:gd name="T46" fmla="*/ 106 w 131"/>
                <a:gd name="T47" fmla="*/ 172 h 173"/>
                <a:gd name="T48" fmla="*/ 97 w 131"/>
                <a:gd name="T49" fmla="*/ 170 h 173"/>
                <a:gd name="T50" fmla="*/ 91 w 131"/>
                <a:gd name="T51" fmla="*/ 168 h 173"/>
                <a:gd name="T52" fmla="*/ 88 w 131"/>
                <a:gd name="T53" fmla="*/ 167 h 173"/>
                <a:gd name="T54" fmla="*/ 85 w 131"/>
                <a:gd name="T55" fmla="*/ 166 h 173"/>
                <a:gd name="T56" fmla="*/ 82 w 131"/>
                <a:gd name="T57" fmla="*/ 166 h 173"/>
                <a:gd name="T58" fmla="*/ 70 w 131"/>
                <a:gd name="T59" fmla="*/ 157 h 173"/>
                <a:gd name="T60" fmla="*/ 56 w 131"/>
                <a:gd name="T61" fmla="*/ 143 h 173"/>
                <a:gd name="T62" fmla="*/ 43 w 131"/>
                <a:gd name="T63" fmla="*/ 129 h 173"/>
                <a:gd name="T64" fmla="*/ 36 w 131"/>
                <a:gd name="T65" fmla="*/ 121 h 173"/>
                <a:gd name="T66" fmla="*/ 33 w 131"/>
                <a:gd name="T67" fmla="*/ 114 h 173"/>
                <a:gd name="T68" fmla="*/ 32 w 131"/>
                <a:gd name="T69" fmla="*/ 107 h 173"/>
                <a:gd name="T70" fmla="*/ 30 w 131"/>
                <a:gd name="T71" fmla="*/ 96 h 173"/>
                <a:gd name="T72" fmla="*/ 25 w 131"/>
                <a:gd name="T73" fmla="*/ 80 h 173"/>
                <a:gd name="T74" fmla="*/ 16 w 131"/>
                <a:gd name="T75" fmla="*/ 56 h 173"/>
                <a:gd name="T76" fmla="*/ 5 w 131"/>
                <a:gd name="T77" fmla="*/ 32 h 173"/>
                <a:gd name="T78" fmla="*/ 0 w 131"/>
                <a:gd name="T79" fmla="*/ 13 h 173"/>
                <a:gd name="T80" fmla="*/ 0 w 131"/>
                <a:gd name="T81" fmla="*/ 5 h 173"/>
                <a:gd name="T82" fmla="*/ 4 w 131"/>
                <a:gd name="T83" fmla="*/ 3 h 173"/>
                <a:gd name="T84" fmla="*/ 8 w 131"/>
                <a:gd name="T85" fmla="*/ 1 h 173"/>
                <a:gd name="T86" fmla="*/ 12 w 131"/>
                <a:gd name="T87" fmla="*/ 0 h 173"/>
                <a:gd name="T88" fmla="*/ 31 w 131"/>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1"/>
                <a:gd name="T136" fmla="*/ 0 h 173"/>
                <a:gd name="T137" fmla="*/ 131 w 131"/>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1" h="173">
                  <a:moveTo>
                    <a:pt x="31" y="15"/>
                  </a:moveTo>
                  <a:lnTo>
                    <a:pt x="31" y="17"/>
                  </a:lnTo>
                  <a:lnTo>
                    <a:pt x="33" y="20"/>
                  </a:lnTo>
                  <a:lnTo>
                    <a:pt x="35" y="26"/>
                  </a:lnTo>
                  <a:lnTo>
                    <a:pt x="36" y="32"/>
                  </a:lnTo>
                  <a:lnTo>
                    <a:pt x="39" y="40"/>
                  </a:lnTo>
                  <a:lnTo>
                    <a:pt x="41" y="46"/>
                  </a:lnTo>
                  <a:lnTo>
                    <a:pt x="42" y="52"/>
                  </a:lnTo>
                  <a:lnTo>
                    <a:pt x="43" y="57"/>
                  </a:lnTo>
                  <a:lnTo>
                    <a:pt x="43" y="63"/>
                  </a:lnTo>
                  <a:lnTo>
                    <a:pt x="46" y="70"/>
                  </a:lnTo>
                  <a:lnTo>
                    <a:pt x="47" y="78"/>
                  </a:lnTo>
                  <a:lnTo>
                    <a:pt x="51" y="86"/>
                  </a:lnTo>
                  <a:lnTo>
                    <a:pt x="53" y="92"/>
                  </a:lnTo>
                  <a:lnTo>
                    <a:pt x="57" y="99"/>
                  </a:lnTo>
                  <a:lnTo>
                    <a:pt x="59" y="103"/>
                  </a:lnTo>
                  <a:lnTo>
                    <a:pt x="62" y="106"/>
                  </a:lnTo>
                  <a:lnTo>
                    <a:pt x="65" y="108"/>
                  </a:lnTo>
                  <a:lnTo>
                    <a:pt x="68" y="114"/>
                  </a:lnTo>
                  <a:lnTo>
                    <a:pt x="71" y="121"/>
                  </a:lnTo>
                  <a:lnTo>
                    <a:pt x="76" y="129"/>
                  </a:lnTo>
                  <a:lnTo>
                    <a:pt x="80" y="137"/>
                  </a:lnTo>
                  <a:lnTo>
                    <a:pt x="82" y="143"/>
                  </a:lnTo>
                  <a:lnTo>
                    <a:pt x="85" y="148"/>
                  </a:lnTo>
                  <a:lnTo>
                    <a:pt x="86" y="149"/>
                  </a:lnTo>
                  <a:lnTo>
                    <a:pt x="87" y="149"/>
                  </a:lnTo>
                  <a:lnTo>
                    <a:pt x="88" y="149"/>
                  </a:lnTo>
                  <a:lnTo>
                    <a:pt x="90" y="149"/>
                  </a:lnTo>
                  <a:lnTo>
                    <a:pt x="93" y="148"/>
                  </a:lnTo>
                  <a:lnTo>
                    <a:pt x="96" y="148"/>
                  </a:lnTo>
                  <a:lnTo>
                    <a:pt x="99" y="148"/>
                  </a:lnTo>
                  <a:lnTo>
                    <a:pt x="102" y="148"/>
                  </a:lnTo>
                  <a:lnTo>
                    <a:pt x="104" y="149"/>
                  </a:lnTo>
                  <a:lnTo>
                    <a:pt x="106" y="149"/>
                  </a:lnTo>
                  <a:lnTo>
                    <a:pt x="110" y="151"/>
                  </a:lnTo>
                  <a:lnTo>
                    <a:pt x="114" y="153"/>
                  </a:lnTo>
                  <a:lnTo>
                    <a:pt x="118" y="155"/>
                  </a:lnTo>
                  <a:lnTo>
                    <a:pt x="122" y="158"/>
                  </a:lnTo>
                  <a:lnTo>
                    <a:pt x="124" y="160"/>
                  </a:lnTo>
                  <a:lnTo>
                    <a:pt x="128" y="163"/>
                  </a:lnTo>
                  <a:lnTo>
                    <a:pt x="130" y="166"/>
                  </a:lnTo>
                  <a:lnTo>
                    <a:pt x="129" y="167"/>
                  </a:lnTo>
                  <a:lnTo>
                    <a:pt x="128" y="169"/>
                  </a:lnTo>
                  <a:lnTo>
                    <a:pt x="124" y="170"/>
                  </a:lnTo>
                  <a:lnTo>
                    <a:pt x="121" y="171"/>
                  </a:lnTo>
                  <a:lnTo>
                    <a:pt x="116" y="172"/>
                  </a:lnTo>
                  <a:lnTo>
                    <a:pt x="112" y="172"/>
                  </a:lnTo>
                  <a:lnTo>
                    <a:pt x="106" y="172"/>
                  </a:lnTo>
                  <a:lnTo>
                    <a:pt x="101" y="171"/>
                  </a:lnTo>
                  <a:lnTo>
                    <a:pt x="97" y="170"/>
                  </a:lnTo>
                  <a:lnTo>
                    <a:pt x="94" y="169"/>
                  </a:lnTo>
                  <a:lnTo>
                    <a:pt x="91" y="168"/>
                  </a:lnTo>
                  <a:lnTo>
                    <a:pt x="89" y="167"/>
                  </a:lnTo>
                  <a:lnTo>
                    <a:pt x="88" y="167"/>
                  </a:lnTo>
                  <a:lnTo>
                    <a:pt x="86" y="166"/>
                  </a:lnTo>
                  <a:lnTo>
                    <a:pt x="85" y="166"/>
                  </a:lnTo>
                  <a:lnTo>
                    <a:pt x="84" y="167"/>
                  </a:lnTo>
                  <a:lnTo>
                    <a:pt x="82" y="166"/>
                  </a:lnTo>
                  <a:lnTo>
                    <a:pt x="77" y="162"/>
                  </a:lnTo>
                  <a:lnTo>
                    <a:pt x="70" y="157"/>
                  </a:lnTo>
                  <a:lnTo>
                    <a:pt x="64" y="150"/>
                  </a:lnTo>
                  <a:lnTo>
                    <a:pt x="56" y="143"/>
                  </a:lnTo>
                  <a:lnTo>
                    <a:pt x="49" y="135"/>
                  </a:lnTo>
                  <a:lnTo>
                    <a:pt x="43" y="129"/>
                  </a:lnTo>
                  <a:lnTo>
                    <a:pt x="39" y="125"/>
                  </a:lnTo>
                  <a:lnTo>
                    <a:pt x="36" y="121"/>
                  </a:lnTo>
                  <a:lnTo>
                    <a:pt x="35" y="118"/>
                  </a:lnTo>
                  <a:lnTo>
                    <a:pt x="33" y="114"/>
                  </a:lnTo>
                  <a:lnTo>
                    <a:pt x="33" y="111"/>
                  </a:lnTo>
                  <a:lnTo>
                    <a:pt x="32" y="107"/>
                  </a:lnTo>
                  <a:lnTo>
                    <a:pt x="31" y="102"/>
                  </a:lnTo>
                  <a:lnTo>
                    <a:pt x="30" y="96"/>
                  </a:lnTo>
                  <a:lnTo>
                    <a:pt x="29" y="88"/>
                  </a:lnTo>
                  <a:lnTo>
                    <a:pt x="25" y="80"/>
                  </a:lnTo>
                  <a:lnTo>
                    <a:pt x="21" y="68"/>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174" name="Freeform 193"/>
            <p:cNvSpPr>
              <a:spLocks/>
            </p:cNvSpPr>
            <p:nvPr/>
          </p:nvSpPr>
          <p:spPr bwMode="auto">
            <a:xfrm>
              <a:off x="2071" y="1083"/>
              <a:ext cx="135" cy="169"/>
            </a:xfrm>
            <a:custGeom>
              <a:avLst/>
              <a:gdLst>
                <a:gd name="T0" fmla="*/ 35 w 135"/>
                <a:gd name="T1" fmla="*/ 15 h 169"/>
                <a:gd name="T2" fmla="*/ 39 w 135"/>
                <a:gd name="T3" fmla="*/ 23 h 169"/>
                <a:gd name="T4" fmla="*/ 43 w 135"/>
                <a:gd name="T5" fmla="*/ 36 h 169"/>
                <a:gd name="T6" fmla="*/ 46 w 135"/>
                <a:gd name="T7" fmla="*/ 48 h 169"/>
                <a:gd name="T8" fmla="*/ 48 w 135"/>
                <a:gd name="T9" fmla="*/ 59 h 169"/>
                <a:gd name="T10" fmla="*/ 52 w 135"/>
                <a:gd name="T11" fmla="*/ 74 h 169"/>
                <a:gd name="T12" fmla="*/ 58 w 135"/>
                <a:gd name="T13" fmla="*/ 88 h 169"/>
                <a:gd name="T14" fmla="*/ 64 w 135"/>
                <a:gd name="T15" fmla="*/ 99 h 169"/>
                <a:gd name="T16" fmla="*/ 69 w 135"/>
                <a:gd name="T17" fmla="*/ 104 h 169"/>
                <a:gd name="T18" fmla="*/ 76 w 135"/>
                <a:gd name="T19" fmla="*/ 117 h 169"/>
                <a:gd name="T20" fmla="*/ 84 w 135"/>
                <a:gd name="T21" fmla="*/ 133 h 169"/>
                <a:gd name="T22" fmla="*/ 89 w 135"/>
                <a:gd name="T23" fmla="*/ 144 h 169"/>
                <a:gd name="T24" fmla="*/ 91 w 135"/>
                <a:gd name="T25" fmla="*/ 145 h 169"/>
                <a:gd name="T26" fmla="*/ 95 w 135"/>
                <a:gd name="T27" fmla="*/ 144 h 169"/>
                <a:gd name="T28" fmla="*/ 100 w 135"/>
                <a:gd name="T29" fmla="*/ 144 h 169"/>
                <a:gd name="T30" fmla="*/ 106 w 135"/>
                <a:gd name="T31" fmla="*/ 144 h 169"/>
                <a:gd name="T32" fmla="*/ 111 w 135"/>
                <a:gd name="T33" fmla="*/ 145 h 169"/>
                <a:gd name="T34" fmla="*/ 118 w 135"/>
                <a:gd name="T35" fmla="*/ 149 h 169"/>
                <a:gd name="T36" fmla="*/ 126 w 135"/>
                <a:gd name="T37" fmla="*/ 154 h 169"/>
                <a:gd name="T38" fmla="*/ 132 w 135"/>
                <a:gd name="T39" fmla="*/ 159 h 169"/>
                <a:gd name="T40" fmla="*/ 134 w 135"/>
                <a:gd name="T41" fmla="*/ 163 h 169"/>
                <a:gd name="T42" fmla="*/ 129 w 135"/>
                <a:gd name="T43" fmla="*/ 166 h 169"/>
                <a:gd name="T44" fmla="*/ 121 w 135"/>
                <a:gd name="T45" fmla="*/ 168 h 169"/>
                <a:gd name="T46" fmla="*/ 110 w 135"/>
                <a:gd name="T47" fmla="*/ 168 h 169"/>
                <a:gd name="T48" fmla="*/ 102 w 135"/>
                <a:gd name="T49" fmla="*/ 166 h 169"/>
                <a:gd name="T50" fmla="*/ 96 w 135"/>
                <a:gd name="T51" fmla="*/ 164 h 169"/>
                <a:gd name="T52" fmla="*/ 93 w 135"/>
                <a:gd name="T53" fmla="*/ 163 h 169"/>
                <a:gd name="T54" fmla="*/ 90 w 135"/>
                <a:gd name="T55" fmla="*/ 163 h 169"/>
                <a:gd name="T56" fmla="*/ 87 w 135"/>
                <a:gd name="T57" fmla="*/ 162 h 169"/>
                <a:gd name="T58" fmla="*/ 75 w 135"/>
                <a:gd name="T59" fmla="*/ 153 h 169"/>
                <a:gd name="T60" fmla="*/ 61 w 135"/>
                <a:gd name="T61" fmla="*/ 139 h 169"/>
                <a:gd name="T62" fmla="*/ 48 w 135"/>
                <a:gd name="T63" fmla="*/ 125 h 169"/>
                <a:gd name="T64" fmla="*/ 40 w 135"/>
                <a:gd name="T65" fmla="*/ 116 h 169"/>
                <a:gd name="T66" fmla="*/ 30 w 135"/>
                <a:gd name="T67" fmla="*/ 105 h 169"/>
                <a:gd name="T68" fmla="*/ 19 w 135"/>
                <a:gd name="T69" fmla="*/ 91 h 169"/>
                <a:gd name="T70" fmla="*/ 11 w 135"/>
                <a:gd name="T71" fmla="*/ 75 h 169"/>
                <a:gd name="T72" fmla="*/ 5 w 135"/>
                <a:gd name="T73" fmla="*/ 58 h 169"/>
                <a:gd name="T74" fmla="*/ 2 w 135"/>
                <a:gd name="T75" fmla="*/ 40 h 169"/>
                <a:gd name="T76" fmla="*/ 0 w 135"/>
                <a:gd name="T77" fmla="*/ 21 h 169"/>
                <a:gd name="T78" fmla="*/ 0 w 135"/>
                <a:gd name="T79" fmla="*/ 7 h 169"/>
                <a:gd name="T80" fmla="*/ 1 w 135"/>
                <a:gd name="T81" fmla="*/ 0 h 169"/>
                <a:gd name="T82" fmla="*/ 5 w 135"/>
                <a:gd name="T83" fmla="*/ 0 h 169"/>
                <a:gd name="T84" fmla="*/ 8 w 135"/>
                <a:gd name="T85" fmla="*/ 3 h 169"/>
                <a:gd name="T86" fmla="*/ 11 w 135"/>
                <a:gd name="T87" fmla="*/ 5 h 169"/>
                <a:gd name="T88" fmla="*/ 35 w 135"/>
                <a:gd name="T89" fmla="*/ 14 h 1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69"/>
                <a:gd name="T137" fmla="*/ 135 w 135"/>
                <a:gd name="T138" fmla="*/ 169 h 1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69">
                  <a:moveTo>
                    <a:pt x="35" y="14"/>
                  </a:moveTo>
                  <a:lnTo>
                    <a:pt x="35" y="15"/>
                  </a:lnTo>
                  <a:lnTo>
                    <a:pt x="37" y="18"/>
                  </a:lnTo>
                  <a:lnTo>
                    <a:pt x="39" y="23"/>
                  </a:lnTo>
                  <a:lnTo>
                    <a:pt x="41" y="29"/>
                  </a:lnTo>
                  <a:lnTo>
                    <a:pt x="43" y="36"/>
                  </a:lnTo>
                  <a:lnTo>
                    <a:pt x="45" y="42"/>
                  </a:lnTo>
                  <a:lnTo>
                    <a:pt x="46" y="48"/>
                  </a:lnTo>
                  <a:lnTo>
                    <a:pt x="47" y="54"/>
                  </a:lnTo>
                  <a:lnTo>
                    <a:pt x="48" y="59"/>
                  </a:lnTo>
                  <a:lnTo>
                    <a:pt x="50" y="66"/>
                  </a:lnTo>
                  <a:lnTo>
                    <a:pt x="52" y="74"/>
                  </a:lnTo>
                  <a:lnTo>
                    <a:pt x="55" y="81"/>
                  </a:lnTo>
                  <a:lnTo>
                    <a:pt x="58" y="88"/>
                  </a:lnTo>
                  <a:lnTo>
                    <a:pt x="61" y="95"/>
                  </a:lnTo>
                  <a:lnTo>
                    <a:pt x="64" y="99"/>
                  </a:lnTo>
                  <a:lnTo>
                    <a:pt x="66" y="102"/>
                  </a:lnTo>
                  <a:lnTo>
                    <a:pt x="69" y="104"/>
                  </a:lnTo>
                  <a:lnTo>
                    <a:pt x="72" y="110"/>
                  </a:lnTo>
                  <a:lnTo>
                    <a:pt x="76" y="117"/>
                  </a:lnTo>
                  <a:lnTo>
                    <a:pt x="81" y="125"/>
                  </a:lnTo>
                  <a:lnTo>
                    <a:pt x="84" y="133"/>
                  </a:lnTo>
                  <a:lnTo>
                    <a:pt x="87" y="139"/>
                  </a:lnTo>
                  <a:lnTo>
                    <a:pt x="89" y="144"/>
                  </a:lnTo>
                  <a:lnTo>
                    <a:pt x="91" y="145"/>
                  </a:lnTo>
                  <a:lnTo>
                    <a:pt x="93" y="145"/>
                  </a:lnTo>
                  <a:lnTo>
                    <a:pt x="95" y="144"/>
                  </a:lnTo>
                  <a:lnTo>
                    <a:pt x="98" y="144"/>
                  </a:lnTo>
                  <a:lnTo>
                    <a:pt x="100" y="144"/>
                  </a:lnTo>
                  <a:lnTo>
                    <a:pt x="104" y="144"/>
                  </a:lnTo>
                  <a:lnTo>
                    <a:pt x="106" y="144"/>
                  </a:lnTo>
                  <a:lnTo>
                    <a:pt x="109" y="144"/>
                  </a:lnTo>
                  <a:lnTo>
                    <a:pt x="111" y="145"/>
                  </a:lnTo>
                  <a:lnTo>
                    <a:pt x="115" y="147"/>
                  </a:lnTo>
                  <a:lnTo>
                    <a:pt x="118" y="149"/>
                  </a:lnTo>
                  <a:lnTo>
                    <a:pt x="122" y="151"/>
                  </a:lnTo>
                  <a:lnTo>
                    <a:pt x="126" y="154"/>
                  </a:lnTo>
                  <a:lnTo>
                    <a:pt x="129" y="156"/>
                  </a:lnTo>
                  <a:lnTo>
                    <a:pt x="132" y="159"/>
                  </a:lnTo>
                  <a:lnTo>
                    <a:pt x="134" y="162"/>
                  </a:lnTo>
                  <a:lnTo>
                    <a:pt x="134" y="163"/>
                  </a:lnTo>
                  <a:lnTo>
                    <a:pt x="132" y="165"/>
                  </a:lnTo>
                  <a:lnTo>
                    <a:pt x="129" y="166"/>
                  </a:lnTo>
                  <a:lnTo>
                    <a:pt x="125" y="167"/>
                  </a:lnTo>
                  <a:lnTo>
                    <a:pt x="121" y="168"/>
                  </a:lnTo>
                  <a:lnTo>
                    <a:pt x="116" y="168"/>
                  </a:lnTo>
                  <a:lnTo>
                    <a:pt x="110" y="168"/>
                  </a:lnTo>
                  <a:lnTo>
                    <a:pt x="106" y="167"/>
                  </a:lnTo>
                  <a:lnTo>
                    <a:pt x="102" y="166"/>
                  </a:lnTo>
                  <a:lnTo>
                    <a:pt x="99" y="165"/>
                  </a:lnTo>
                  <a:lnTo>
                    <a:pt x="96" y="164"/>
                  </a:lnTo>
                  <a:lnTo>
                    <a:pt x="94" y="163"/>
                  </a:lnTo>
                  <a:lnTo>
                    <a:pt x="93" y="163"/>
                  </a:lnTo>
                  <a:lnTo>
                    <a:pt x="91" y="162"/>
                  </a:lnTo>
                  <a:lnTo>
                    <a:pt x="90" y="163"/>
                  </a:lnTo>
                  <a:lnTo>
                    <a:pt x="89" y="163"/>
                  </a:lnTo>
                  <a:lnTo>
                    <a:pt x="87" y="162"/>
                  </a:lnTo>
                  <a:lnTo>
                    <a:pt x="81" y="159"/>
                  </a:lnTo>
                  <a:lnTo>
                    <a:pt x="75" y="153"/>
                  </a:lnTo>
                  <a:lnTo>
                    <a:pt x="69" y="146"/>
                  </a:lnTo>
                  <a:lnTo>
                    <a:pt x="61" y="139"/>
                  </a:lnTo>
                  <a:lnTo>
                    <a:pt x="54" y="131"/>
                  </a:lnTo>
                  <a:lnTo>
                    <a:pt x="48" y="125"/>
                  </a:lnTo>
                  <a:lnTo>
                    <a:pt x="44" y="121"/>
                  </a:lnTo>
                  <a:lnTo>
                    <a:pt x="40" y="116"/>
                  </a:lnTo>
                  <a:lnTo>
                    <a:pt x="35" y="111"/>
                  </a:lnTo>
                  <a:lnTo>
                    <a:pt x="30" y="105"/>
                  </a:lnTo>
                  <a:lnTo>
                    <a:pt x="24" y="98"/>
                  </a:lnTo>
                  <a:lnTo>
                    <a:pt x="19" y="91"/>
                  </a:lnTo>
                  <a:lnTo>
                    <a:pt x="14" y="83"/>
                  </a:lnTo>
                  <a:lnTo>
                    <a:pt x="11" y="75"/>
                  </a:lnTo>
                  <a:lnTo>
                    <a:pt x="7" y="67"/>
                  </a:lnTo>
                  <a:lnTo>
                    <a:pt x="5" y="58"/>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175" name="Freeform 194"/>
            <p:cNvSpPr>
              <a:spLocks/>
            </p:cNvSpPr>
            <p:nvPr/>
          </p:nvSpPr>
          <p:spPr bwMode="auto">
            <a:xfrm>
              <a:off x="1893" y="1355"/>
              <a:ext cx="239" cy="345"/>
            </a:xfrm>
            <a:custGeom>
              <a:avLst/>
              <a:gdLst>
                <a:gd name="T0" fmla="*/ 238 w 239"/>
                <a:gd name="T1" fmla="*/ 344 h 345"/>
                <a:gd name="T2" fmla="*/ 238 w 239"/>
                <a:gd name="T3" fmla="*/ 113 h 345"/>
                <a:gd name="T4" fmla="*/ 0 w 239"/>
                <a:gd name="T5" fmla="*/ 0 h 345"/>
                <a:gd name="T6" fmla="*/ 0 w 239"/>
                <a:gd name="T7" fmla="*/ 215 h 345"/>
                <a:gd name="T8" fmla="*/ 238 w 239"/>
                <a:gd name="T9" fmla="*/ 344 h 345"/>
                <a:gd name="T10" fmla="*/ 0 60000 65536"/>
                <a:gd name="T11" fmla="*/ 0 60000 65536"/>
                <a:gd name="T12" fmla="*/ 0 60000 65536"/>
                <a:gd name="T13" fmla="*/ 0 60000 65536"/>
                <a:gd name="T14" fmla="*/ 0 60000 65536"/>
                <a:gd name="T15" fmla="*/ 0 w 239"/>
                <a:gd name="T16" fmla="*/ 0 h 345"/>
                <a:gd name="T17" fmla="*/ 239 w 239"/>
                <a:gd name="T18" fmla="*/ 345 h 345"/>
              </a:gdLst>
              <a:ahLst/>
              <a:cxnLst>
                <a:cxn ang="T10">
                  <a:pos x="T0" y="T1"/>
                </a:cxn>
                <a:cxn ang="T11">
                  <a:pos x="T2" y="T3"/>
                </a:cxn>
                <a:cxn ang="T12">
                  <a:pos x="T4" y="T5"/>
                </a:cxn>
                <a:cxn ang="T13">
                  <a:pos x="T6" y="T7"/>
                </a:cxn>
                <a:cxn ang="T14">
                  <a:pos x="T8" y="T9"/>
                </a:cxn>
              </a:cxnLst>
              <a:rect l="T15" t="T16" r="T17" b="T18"/>
              <a:pathLst>
                <a:path w="239" h="345">
                  <a:moveTo>
                    <a:pt x="238" y="344"/>
                  </a:moveTo>
                  <a:lnTo>
                    <a:pt x="238" y="113"/>
                  </a:lnTo>
                  <a:lnTo>
                    <a:pt x="0" y="0"/>
                  </a:lnTo>
                  <a:lnTo>
                    <a:pt x="0" y="215"/>
                  </a:lnTo>
                  <a:lnTo>
                    <a:pt x="238" y="344"/>
                  </a:lnTo>
                </a:path>
              </a:pathLst>
            </a:custGeom>
            <a:solidFill>
              <a:srgbClr val="CC9900"/>
            </a:solidFill>
            <a:ln w="9525" cap="rnd">
              <a:noFill/>
              <a:round/>
              <a:headEnd/>
              <a:tailEnd/>
            </a:ln>
          </p:spPr>
          <p:txBody>
            <a:bodyPr/>
            <a:lstStyle/>
            <a:p>
              <a:endParaRPr lang="ar-SA"/>
            </a:p>
          </p:txBody>
        </p:sp>
        <p:sp>
          <p:nvSpPr>
            <p:cNvPr id="39176" name="Freeform 195"/>
            <p:cNvSpPr>
              <a:spLocks/>
            </p:cNvSpPr>
            <p:nvPr/>
          </p:nvSpPr>
          <p:spPr bwMode="auto">
            <a:xfrm>
              <a:off x="2057" y="1233"/>
              <a:ext cx="193" cy="82"/>
            </a:xfrm>
            <a:custGeom>
              <a:avLst/>
              <a:gdLst>
                <a:gd name="T0" fmla="*/ 192 w 193"/>
                <a:gd name="T1" fmla="*/ 14 h 82"/>
                <a:gd name="T2" fmla="*/ 67 w 193"/>
                <a:gd name="T3" fmla="*/ 81 h 82"/>
                <a:gd name="T4" fmla="*/ 0 w 193"/>
                <a:gd name="T5" fmla="*/ 66 h 82"/>
                <a:gd name="T6" fmla="*/ 124 w 193"/>
                <a:gd name="T7" fmla="*/ 0 h 82"/>
                <a:gd name="T8" fmla="*/ 192 w 193"/>
                <a:gd name="T9" fmla="*/ 14 h 82"/>
                <a:gd name="T10" fmla="*/ 0 60000 65536"/>
                <a:gd name="T11" fmla="*/ 0 60000 65536"/>
                <a:gd name="T12" fmla="*/ 0 60000 65536"/>
                <a:gd name="T13" fmla="*/ 0 60000 65536"/>
                <a:gd name="T14" fmla="*/ 0 60000 65536"/>
                <a:gd name="T15" fmla="*/ 0 w 193"/>
                <a:gd name="T16" fmla="*/ 0 h 82"/>
                <a:gd name="T17" fmla="*/ 193 w 193"/>
                <a:gd name="T18" fmla="*/ 82 h 82"/>
              </a:gdLst>
              <a:ahLst/>
              <a:cxnLst>
                <a:cxn ang="T10">
                  <a:pos x="T0" y="T1"/>
                </a:cxn>
                <a:cxn ang="T11">
                  <a:pos x="T2" y="T3"/>
                </a:cxn>
                <a:cxn ang="T12">
                  <a:pos x="T4" y="T5"/>
                </a:cxn>
                <a:cxn ang="T13">
                  <a:pos x="T6" y="T7"/>
                </a:cxn>
                <a:cxn ang="T14">
                  <a:pos x="T8" y="T9"/>
                </a:cxn>
              </a:cxnLst>
              <a:rect l="T15" t="T16" r="T17" b="T18"/>
              <a:pathLst>
                <a:path w="193" h="82">
                  <a:moveTo>
                    <a:pt x="192" y="14"/>
                  </a:moveTo>
                  <a:lnTo>
                    <a:pt x="67" y="81"/>
                  </a:lnTo>
                  <a:lnTo>
                    <a:pt x="0" y="66"/>
                  </a:lnTo>
                  <a:lnTo>
                    <a:pt x="124" y="0"/>
                  </a:lnTo>
                  <a:lnTo>
                    <a:pt x="192" y="14"/>
                  </a:lnTo>
                </a:path>
              </a:pathLst>
            </a:custGeom>
            <a:solidFill>
              <a:srgbClr val="B2B2B2"/>
            </a:solidFill>
            <a:ln w="9525" cap="rnd">
              <a:noFill/>
              <a:round/>
              <a:headEnd/>
              <a:tailEnd/>
            </a:ln>
          </p:spPr>
          <p:txBody>
            <a:bodyPr/>
            <a:lstStyle/>
            <a:p>
              <a:endParaRPr lang="ar-SA"/>
            </a:p>
          </p:txBody>
        </p:sp>
        <p:sp>
          <p:nvSpPr>
            <p:cNvPr id="39177" name="Freeform 196"/>
            <p:cNvSpPr>
              <a:spLocks/>
            </p:cNvSpPr>
            <p:nvPr/>
          </p:nvSpPr>
          <p:spPr bwMode="auto">
            <a:xfrm>
              <a:off x="1972" y="1067"/>
              <a:ext cx="213" cy="213"/>
            </a:xfrm>
            <a:custGeom>
              <a:avLst/>
              <a:gdLst>
                <a:gd name="T0" fmla="*/ 44 w 213"/>
                <a:gd name="T1" fmla="*/ 20 h 213"/>
                <a:gd name="T2" fmla="*/ 50 w 213"/>
                <a:gd name="T3" fmla="*/ 33 h 213"/>
                <a:gd name="T4" fmla="*/ 59 w 213"/>
                <a:gd name="T5" fmla="*/ 54 h 213"/>
                <a:gd name="T6" fmla="*/ 68 w 213"/>
                <a:gd name="T7" fmla="*/ 74 h 213"/>
                <a:gd name="T8" fmla="*/ 73 w 213"/>
                <a:gd name="T9" fmla="*/ 88 h 213"/>
                <a:gd name="T10" fmla="*/ 78 w 213"/>
                <a:gd name="T11" fmla="*/ 103 h 213"/>
                <a:gd name="T12" fmla="*/ 85 w 213"/>
                <a:gd name="T13" fmla="*/ 118 h 213"/>
                <a:gd name="T14" fmla="*/ 91 w 213"/>
                <a:gd name="T15" fmla="*/ 128 h 213"/>
                <a:gd name="T16" fmla="*/ 99 w 213"/>
                <a:gd name="T17" fmla="*/ 133 h 213"/>
                <a:gd name="T18" fmla="*/ 120 w 213"/>
                <a:gd name="T19" fmla="*/ 148 h 213"/>
                <a:gd name="T20" fmla="*/ 143 w 213"/>
                <a:gd name="T21" fmla="*/ 167 h 213"/>
                <a:gd name="T22" fmla="*/ 160 w 213"/>
                <a:gd name="T23" fmla="*/ 182 h 213"/>
                <a:gd name="T24" fmla="*/ 164 w 213"/>
                <a:gd name="T25" fmla="*/ 184 h 213"/>
                <a:gd name="T26" fmla="*/ 167 w 213"/>
                <a:gd name="T27" fmla="*/ 183 h 213"/>
                <a:gd name="T28" fmla="*/ 171 w 213"/>
                <a:gd name="T29" fmla="*/ 183 h 213"/>
                <a:gd name="T30" fmla="*/ 177 w 213"/>
                <a:gd name="T31" fmla="*/ 183 h 213"/>
                <a:gd name="T32" fmla="*/ 184 w 213"/>
                <a:gd name="T33" fmla="*/ 185 h 213"/>
                <a:gd name="T34" fmla="*/ 193 w 213"/>
                <a:gd name="T35" fmla="*/ 189 h 213"/>
                <a:gd name="T36" fmla="*/ 202 w 213"/>
                <a:gd name="T37" fmla="*/ 195 h 213"/>
                <a:gd name="T38" fmla="*/ 209 w 213"/>
                <a:gd name="T39" fmla="*/ 201 h 213"/>
                <a:gd name="T40" fmla="*/ 212 w 213"/>
                <a:gd name="T41" fmla="*/ 207 h 213"/>
                <a:gd name="T42" fmla="*/ 207 w 213"/>
                <a:gd name="T43" fmla="*/ 211 h 213"/>
                <a:gd name="T44" fmla="*/ 199 w 213"/>
                <a:gd name="T45" fmla="*/ 212 h 213"/>
                <a:gd name="T46" fmla="*/ 188 w 213"/>
                <a:gd name="T47" fmla="*/ 211 h 213"/>
                <a:gd name="T48" fmla="*/ 176 w 213"/>
                <a:gd name="T49" fmla="*/ 207 h 213"/>
                <a:gd name="T50" fmla="*/ 168 w 213"/>
                <a:gd name="T51" fmla="*/ 205 h 213"/>
                <a:gd name="T52" fmla="*/ 163 w 213"/>
                <a:gd name="T53" fmla="*/ 203 h 213"/>
                <a:gd name="T54" fmla="*/ 160 w 213"/>
                <a:gd name="T55" fmla="*/ 202 h 213"/>
                <a:gd name="T56" fmla="*/ 154 w 213"/>
                <a:gd name="T57" fmla="*/ 202 h 213"/>
                <a:gd name="T58" fmla="*/ 140 w 213"/>
                <a:gd name="T59" fmla="*/ 198 h 213"/>
                <a:gd name="T60" fmla="*/ 121 w 213"/>
                <a:gd name="T61" fmla="*/ 189 h 213"/>
                <a:gd name="T62" fmla="*/ 103 w 213"/>
                <a:gd name="T63" fmla="*/ 180 h 213"/>
                <a:gd name="T64" fmla="*/ 91 w 213"/>
                <a:gd name="T65" fmla="*/ 172 h 213"/>
                <a:gd name="T66" fmla="*/ 75 w 213"/>
                <a:gd name="T67" fmla="*/ 158 h 213"/>
                <a:gd name="T68" fmla="*/ 58 w 213"/>
                <a:gd name="T69" fmla="*/ 140 h 213"/>
                <a:gd name="T70" fmla="*/ 44 w 213"/>
                <a:gd name="T71" fmla="*/ 120 h 213"/>
                <a:gd name="T72" fmla="*/ 32 w 213"/>
                <a:gd name="T73" fmla="*/ 98 h 213"/>
                <a:gd name="T74" fmla="*/ 19 w 213"/>
                <a:gd name="T75" fmla="*/ 71 h 213"/>
                <a:gd name="T76" fmla="*/ 8 w 213"/>
                <a:gd name="T77" fmla="*/ 43 h 213"/>
                <a:gd name="T78" fmla="*/ 0 w 213"/>
                <a:gd name="T79" fmla="*/ 22 h 213"/>
                <a:gd name="T80" fmla="*/ 0 w 213"/>
                <a:gd name="T81" fmla="*/ 11 h 213"/>
                <a:gd name="T82" fmla="*/ 2 w 213"/>
                <a:gd name="T83" fmla="*/ 5 h 213"/>
                <a:gd name="T84" fmla="*/ 6 w 213"/>
                <a:gd name="T85" fmla="*/ 3 h 213"/>
                <a:gd name="T86" fmla="*/ 11 w 213"/>
                <a:gd name="T87" fmla="*/ 1 h 213"/>
                <a:gd name="T88" fmla="*/ 42 w 213"/>
                <a:gd name="T89" fmla="*/ 18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3"/>
                <a:gd name="T137" fmla="*/ 213 w 213"/>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3">
                  <a:moveTo>
                    <a:pt x="42" y="18"/>
                  </a:moveTo>
                  <a:lnTo>
                    <a:pt x="44" y="20"/>
                  </a:lnTo>
                  <a:lnTo>
                    <a:pt x="46" y="26"/>
                  </a:lnTo>
                  <a:lnTo>
                    <a:pt x="50" y="33"/>
                  </a:lnTo>
                  <a:lnTo>
                    <a:pt x="55" y="44"/>
                  </a:lnTo>
                  <a:lnTo>
                    <a:pt x="59" y="54"/>
                  </a:lnTo>
                  <a:lnTo>
                    <a:pt x="64" y="65"/>
                  </a:lnTo>
                  <a:lnTo>
                    <a:pt x="68" y="74"/>
                  </a:lnTo>
                  <a:lnTo>
                    <a:pt x="71" y="81"/>
                  </a:lnTo>
                  <a:lnTo>
                    <a:pt x="73" y="88"/>
                  </a:lnTo>
                  <a:lnTo>
                    <a:pt x="75" y="95"/>
                  </a:lnTo>
                  <a:lnTo>
                    <a:pt x="78" y="103"/>
                  </a:lnTo>
                  <a:lnTo>
                    <a:pt x="81" y="111"/>
                  </a:lnTo>
                  <a:lnTo>
                    <a:pt x="85" y="118"/>
                  </a:lnTo>
                  <a:lnTo>
                    <a:pt x="88" y="124"/>
                  </a:lnTo>
                  <a:lnTo>
                    <a:pt x="91" y="128"/>
                  </a:lnTo>
                  <a:lnTo>
                    <a:pt x="94" y="130"/>
                  </a:lnTo>
                  <a:lnTo>
                    <a:pt x="99" y="133"/>
                  </a:lnTo>
                  <a:lnTo>
                    <a:pt x="108" y="139"/>
                  </a:lnTo>
                  <a:lnTo>
                    <a:pt x="120" y="148"/>
                  </a:lnTo>
                  <a:lnTo>
                    <a:pt x="131" y="158"/>
                  </a:lnTo>
                  <a:lnTo>
                    <a:pt x="143" y="167"/>
                  </a:lnTo>
                  <a:lnTo>
                    <a:pt x="154" y="176"/>
                  </a:lnTo>
                  <a:lnTo>
                    <a:pt x="160" y="182"/>
                  </a:lnTo>
                  <a:lnTo>
                    <a:pt x="164" y="184"/>
                  </a:lnTo>
                  <a:lnTo>
                    <a:pt x="165" y="184"/>
                  </a:lnTo>
                  <a:lnTo>
                    <a:pt x="167" y="183"/>
                  </a:lnTo>
                  <a:lnTo>
                    <a:pt x="169" y="183"/>
                  </a:lnTo>
                  <a:lnTo>
                    <a:pt x="171" y="183"/>
                  </a:lnTo>
                  <a:lnTo>
                    <a:pt x="175" y="183"/>
                  </a:lnTo>
                  <a:lnTo>
                    <a:pt x="177" y="183"/>
                  </a:lnTo>
                  <a:lnTo>
                    <a:pt x="181" y="184"/>
                  </a:lnTo>
                  <a:lnTo>
                    <a:pt x="184" y="185"/>
                  </a:lnTo>
                  <a:lnTo>
                    <a:pt x="189" y="188"/>
                  </a:lnTo>
                  <a:lnTo>
                    <a:pt x="193" y="189"/>
                  </a:lnTo>
                  <a:lnTo>
                    <a:pt x="198" y="193"/>
                  </a:lnTo>
                  <a:lnTo>
                    <a:pt x="202" y="195"/>
                  </a:lnTo>
                  <a:lnTo>
                    <a:pt x="206" y="199"/>
                  </a:lnTo>
                  <a:lnTo>
                    <a:pt x="209" y="201"/>
                  </a:lnTo>
                  <a:lnTo>
                    <a:pt x="212" y="205"/>
                  </a:lnTo>
                  <a:lnTo>
                    <a:pt x="212" y="207"/>
                  </a:lnTo>
                  <a:lnTo>
                    <a:pt x="210" y="209"/>
                  </a:lnTo>
                  <a:lnTo>
                    <a:pt x="207" y="211"/>
                  </a:lnTo>
                  <a:lnTo>
                    <a:pt x="204" y="212"/>
                  </a:lnTo>
                  <a:lnTo>
                    <a:pt x="199" y="212"/>
                  </a:lnTo>
                  <a:lnTo>
                    <a:pt x="194" y="212"/>
                  </a:lnTo>
                  <a:lnTo>
                    <a:pt x="188" y="211"/>
                  </a:lnTo>
                  <a:lnTo>
                    <a:pt x="182" y="209"/>
                  </a:lnTo>
                  <a:lnTo>
                    <a:pt x="176" y="207"/>
                  </a:lnTo>
                  <a:lnTo>
                    <a:pt x="171" y="206"/>
                  </a:lnTo>
                  <a:lnTo>
                    <a:pt x="168" y="205"/>
                  </a:lnTo>
                  <a:lnTo>
                    <a:pt x="165" y="203"/>
                  </a:lnTo>
                  <a:lnTo>
                    <a:pt x="163" y="203"/>
                  </a:lnTo>
                  <a:lnTo>
                    <a:pt x="160" y="202"/>
                  </a:lnTo>
                  <a:lnTo>
                    <a:pt x="158" y="203"/>
                  </a:lnTo>
                  <a:lnTo>
                    <a:pt x="154" y="202"/>
                  </a:lnTo>
                  <a:lnTo>
                    <a:pt x="148" y="200"/>
                  </a:lnTo>
                  <a:lnTo>
                    <a:pt x="140" y="198"/>
                  </a:lnTo>
                  <a:lnTo>
                    <a:pt x="131" y="194"/>
                  </a:lnTo>
                  <a:lnTo>
                    <a:pt x="121" y="189"/>
                  </a:lnTo>
                  <a:lnTo>
                    <a:pt x="112" y="184"/>
                  </a:lnTo>
                  <a:lnTo>
                    <a:pt x="103" y="180"/>
                  </a:lnTo>
                  <a:lnTo>
                    <a:pt x="97" y="176"/>
                  </a:lnTo>
                  <a:lnTo>
                    <a:pt x="91" y="172"/>
                  </a:lnTo>
                  <a:lnTo>
                    <a:pt x="84" y="165"/>
                  </a:lnTo>
                  <a:lnTo>
                    <a:pt x="75" y="158"/>
                  </a:lnTo>
                  <a:lnTo>
                    <a:pt x="67" y="150"/>
                  </a:lnTo>
                  <a:lnTo>
                    <a:pt x="58" y="140"/>
                  </a:lnTo>
                  <a:lnTo>
                    <a:pt x="51" y="130"/>
                  </a:lnTo>
                  <a:lnTo>
                    <a:pt x="44" y="120"/>
                  </a:lnTo>
                  <a:lnTo>
                    <a:pt x="38" y="110"/>
                  </a:lnTo>
                  <a:lnTo>
                    <a:pt x="32" y="98"/>
                  </a:lnTo>
                  <a:lnTo>
                    <a:pt x="26" y="85"/>
                  </a:lnTo>
                  <a:lnTo>
                    <a:pt x="19" y="71"/>
                  </a:lnTo>
                  <a:lnTo>
                    <a:pt x="13" y="56"/>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99FF99"/>
            </a:solidFill>
            <a:ln w="9525" cap="rnd">
              <a:noFill/>
              <a:round/>
              <a:headEnd/>
              <a:tailEnd/>
            </a:ln>
          </p:spPr>
          <p:txBody>
            <a:bodyPr/>
            <a:lstStyle/>
            <a:p>
              <a:endParaRPr lang="ar-SA"/>
            </a:p>
          </p:txBody>
        </p:sp>
        <p:sp>
          <p:nvSpPr>
            <p:cNvPr id="39178" name="Freeform 197"/>
            <p:cNvSpPr>
              <a:spLocks/>
            </p:cNvSpPr>
            <p:nvPr/>
          </p:nvSpPr>
          <p:spPr bwMode="auto">
            <a:xfrm>
              <a:off x="2069" y="1081"/>
              <a:ext cx="135" cy="173"/>
            </a:xfrm>
            <a:custGeom>
              <a:avLst/>
              <a:gdLst>
                <a:gd name="T0" fmla="*/ 36 w 135"/>
                <a:gd name="T1" fmla="*/ 16 h 173"/>
                <a:gd name="T2" fmla="*/ 39 w 135"/>
                <a:gd name="T3" fmla="*/ 25 h 173"/>
                <a:gd name="T4" fmla="*/ 43 w 135"/>
                <a:gd name="T5" fmla="*/ 39 h 173"/>
                <a:gd name="T6" fmla="*/ 46 w 135"/>
                <a:gd name="T7" fmla="*/ 52 h 173"/>
                <a:gd name="T8" fmla="*/ 48 w 135"/>
                <a:gd name="T9" fmla="*/ 63 h 173"/>
                <a:gd name="T10" fmla="*/ 52 w 135"/>
                <a:gd name="T11" fmla="*/ 77 h 173"/>
                <a:gd name="T12" fmla="*/ 58 w 135"/>
                <a:gd name="T13" fmla="*/ 92 h 173"/>
                <a:gd name="T14" fmla="*/ 64 w 135"/>
                <a:gd name="T15" fmla="*/ 103 h 173"/>
                <a:gd name="T16" fmla="*/ 69 w 135"/>
                <a:gd name="T17" fmla="*/ 108 h 173"/>
                <a:gd name="T18" fmla="*/ 76 w 135"/>
                <a:gd name="T19" fmla="*/ 120 h 173"/>
                <a:gd name="T20" fmla="*/ 84 w 135"/>
                <a:gd name="T21" fmla="*/ 136 h 173"/>
                <a:gd name="T22" fmla="*/ 89 w 135"/>
                <a:gd name="T23" fmla="*/ 147 h 173"/>
                <a:gd name="T24" fmla="*/ 91 w 135"/>
                <a:gd name="T25" fmla="*/ 149 h 173"/>
                <a:gd name="T26" fmla="*/ 95 w 135"/>
                <a:gd name="T27" fmla="*/ 148 h 173"/>
                <a:gd name="T28" fmla="*/ 100 w 135"/>
                <a:gd name="T29" fmla="*/ 148 h 173"/>
                <a:gd name="T30" fmla="*/ 106 w 135"/>
                <a:gd name="T31" fmla="*/ 148 h 173"/>
                <a:gd name="T32" fmla="*/ 111 w 135"/>
                <a:gd name="T33" fmla="*/ 149 h 173"/>
                <a:gd name="T34" fmla="*/ 118 w 135"/>
                <a:gd name="T35" fmla="*/ 153 h 173"/>
                <a:gd name="T36" fmla="*/ 126 w 135"/>
                <a:gd name="T37" fmla="*/ 158 h 173"/>
                <a:gd name="T38" fmla="*/ 132 w 135"/>
                <a:gd name="T39" fmla="*/ 163 h 173"/>
                <a:gd name="T40" fmla="*/ 134 w 135"/>
                <a:gd name="T41" fmla="*/ 167 h 173"/>
                <a:gd name="T42" fmla="*/ 129 w 135"/>
                <a:gd name="T43" fmla="*/ 170 h 173"/>
                <a:gd name="T44" fmla="*/ 121 w 135"/>
                <a:gd name="T45" fmla="*/ 172 h 173"/>
                <a:gd name="T46" fmla="*/ 110 w 135"/>
                <a:gd name="T47" fmla="*/ 171 h 173"/>
                <a:gd name="T48" fmla="*/ 102 w 135"/>
                <a:gd name="T49" fmla="*/ 169 h 173"/>
                <a:gd name="T50" fmla="*/ 96 w 135"/>
                <a:gd name="T51" fmla="*/ 167 h 173"/>
                <a:gd name="T52" fmla="*/ 92 w 135"/>
                <a:gd name="T53" fmla="*/ 166 h 173"/>
                <a:gd name="T54" fmla="*/ 90 w 135"/>
                <a:gd name="T55" fmla="*/ 166 h 173"/>
                <a:gd name="T56" fmla="*/ 87 w 135"/>
                <a:gd name="T57" fmla="*/ 166 h 173"/>
                <a:gd name="T58" fmla="*/ 75 w 135"/>
                <a:gd name="T59" fmla="*/ 156 h 173"/>
                <a:gd name="T60" fmla="*/ 61 w 135"/>
                <a:gd name="T61" fmla="*/ 142 h 173"/>
                <a:gd name="T62" fmla="*/ 48 w 135"/>
                <a:gd name="T63" fmla="*/ 129 h 173"/>
                <a:gd name="T64" fmla="*/ 40 w 135"/>
                <a:gd name="T65" fmla="*/ 120 h 173"/>
                <a:gd name="T66" fmla="*/ 29 w 135"/>
                <a:gd name="T67" fmla="*/ 108 h 173"/>
                <a:gd name="T68" fmla="*/ 19 w 135"/>
                <a:gd name="T69" fmla="*/ 95 h 173"/>
                <a:gd name="T70" fmla="*/ 10 w 135"/>
                <a:gd name="T71" fmla="*/ 79 h 173"/>
                <a:gd name="T72" fmla="*/ 5 w 135"/>
                <a:gd name="T73" fmla="*/ 63 h 173"/>
                <a:gd name="T74" fmla="*/ 2 w 135"/>
                <a:gd name="T75" fmla="*/ 43 h 173"/>
                <a:gd name="T76" fmla="*/ 0 w 135"/>
                <a:gd name="T77" fmla="*/ 25 h 173"/>
                <a:gd name="T78" fmla="*/ 0 w 135"/>
                <a:gd name="T79" fmla="*/ 11 h 173"/>
                <a:gd name="T80" fmla="*/ 2 w 135"/>
                <a:gd name="T81" fmla="*/ 4 h 173"/>
                <a:gd name="T82" fmla="*/ 6 w 135"/>
                <a:gd name="T83" fmla="*/ 1 h 173"/>
                <a:gd name="T84" fmla="*/ 11 w 135"/>
                <a:gd name="T85" fmla="*/ 0 h 173"/>
                <a:gd name="T86" fmla="*/ 17 w 135"/>
                <a:gd name="T87" fmla="*/ 0 h 173"/>
                <a:gd name="T88" fmla="*/ 35 w 135"/>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3"/>
                <a:gd name="T137" fmla="*/ 135 w 135"/>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3">
                  <a:moveTo>
                    <a:pt x="35" y="15"/>
                  </a:moveTo>
                  <a:lnTo>
                    <a:pt x="36" y="16"/>
                  </a:lnTo>
                  <a:lnTo>
                    <a:pt x="37" y="20"/>
                  </a:lnTo>
                  <a:lnTo>
                    <a:pt x="39" y="25"/>
                  </a:lnTo>
                  <a:lnTo>
                    <a:pt x="41" y="32"/>
                  </a:lnTo>
                  <a:lnTo>
                    <a:pt x="43" y="39"/>
                  </a:lnTo>
                  <a:lnTo>
                    <a:pt x="45" y="45"/>
                  </a:lnTo>
                  <a:lnTo>
                    <a:pt x="46" y="52"/>
                  </a:lnTo>
                  <a:lnTo>
                    <a:pt x="47" y="57"/>
                  </a:lnTo>
                  <a:lnTo>
                    <a:pt x="48" y="63"/>
                  </a:lnTo>
                  <a:lnTo>
                    <a:pt x="50" y="69"/>
                  </a:lnTo>
                  <a:lnTo>
                    <a:pt x="52" y="77"/>
                  </a:lnTo>
                  <a:lnTo>
                    <a:pt x="55" y="85"/>
                  </a:lnTo>
                  <a:lnTo>
                    <a:pt x="58" y="92"/>
                  </a:lnTo>
                  <a:lnTo>
                    <a:pt x="61" y="98"/>
                  </a:lnTo>
                  <a:lnTo>
                    <a:pt x="64" y="103"/>
                  </a:lnTo>
                  <a:lnTo>
                    <a:pt x="66" y="105"/>
                  </a:lnTo>
                  <a:lnTo>
                    <a:pt x="69" y="108"/>
                  </a:lnTo>
                  <a:lnTo>
                    <a:pt x="72" y="114"/>
                  </a:lnTo>
                  <a:lnTo>
                    <a:pt x="76" y="120"/>
                  </a:lnTo>
                  <a:lnTo>
                    <a:pt x="81" y="128"/>
                  </a:lnTo>
                  <a:lnTo>
                    <a:pt x="84" y="136"/>
                  </a:lnTo>
                  <a:lnTo>
                    <a:pt x="87" y="143"/>
                  </a:lnTo>
                  <a:lnTo>
                    <a:pt x="89" y="147"/>
                  </a:lnTo>
                  <a:lnTo>
                    <a:pt x="90" y="149"/>
                  </a:lnTo>
                  <a:lnTo>
                    <a:pt x="91" y="149"/>
                  </a:lnTo>
                  <a:lnTo>
                    <a:pt x="93" y="149"/>
                  </a:lnTo>
                  <a:lnTo>
                    <a:pt x="95" y="148"/>
                  </a:lnTo>
                  <a:lnTo>
                    <a:pt x="98" y="148"/>
                  </a:lnTo>
                  <a:lnTo>
                    <a:pt x="100" y="148"/>
                  </a:lnTo>
                  <a:lnTo>
                    <a:pt x="104" y="147"/>
                  </a:lnTo>
                  <a:lnTo>
                    <a:pt x="106" y="148"/>
                  </a:lnTo>
                  <a:lnTo>
                    <a:pt x="109" y="148"/>
                  </a:lnTo>
                  <a:lnTo>
                    <a:pt x="111" y="149"/>
                  </a:lnTo>
                  <a:lnTo>
                    <a:pt x="115" y="150"/>
                  </a:lnTo>
                  <a:lnTo>
                    <a:pt x="118" y="153"/>
                  </a:lnTo>
                  <a:lnTo>
                    <a:pt x="122" y="155"/>
                  </a:lnTo>
                  <a:lnTo>
                    <a:pt x="126" y="158"/>
                  </a:lnTo>
                  <a:lnTo>
                    <a:pt x="129" y="160"/>
                  </a:lnTo>
                  <a:lnTo>
                    <a:pt x="132" y="163"/>
                  </a:lnTo>
                  <a:lnTo>
                    <a:pt x="134" y="166"/>
                  </a:lnTo>
                  <a:lnTo>
                    <a:pt x="134" y="167"/>
                  </a:lnTo>
                  <a:lnTo>
                    <a:pt x="132" y="168"/>
                  </a:lnTo>
                  <a:lnTo>
                    <a:pt x="129" y="170"/>
                  </a:lnTo>
                  <a:lnTo>
                    <a:pt x="125" y="171"/>
                  </a:lnTo>
                  <a:lnTo>
                    <a:pt x="121" y="172"/>
                  </a:lnTo>
                  <a:lnTo>
                    <a:pt x="116" y="172"/>
                  </a:lnTo>
                  <a:lnTo>
                    <a:pt x="110" y="171"/>
                  </a:lnTo>
                  <a:lnTo>
                    <a:pt x="106" y="171"/>
                  </a:lnTo>
                  <a:lnTo>
                    <a:pt x="102" y="169"/>
                  </a:lnTo>
                  <a:lnTo>
                    <a:pt x="99" y="168"/>
                  </a:lnTo>
                  <a:lnTo>
                    <a:pt x="96" y="167"/>
                  </a:lnTo>
                  <a:lnTo>
                    <a:pt x="93" y="167"/>
                  </a:lnTo>
                  <a:lnTo>
                    <a:pt x="92" y="166"/>
                  </a:lnTo>
                  <a:lnTo>
                    <a:pt x="91" y="166"/>
                  </a:lnTo>
                  <a:lnTo>
                    <a:pt x="90" y="166"/>
                  </a:lnTo>
                  <a:lnTo>
                    <a:pt x="88" y="167"/>
                  </a:lnTo>
                  <a:lnTo>
                    <a:pt x="87" y="166"/>
                  </a:lnTo>
                  <a:lnTo>
                    <a:pt x="81" y="162"/>
                  </a:lnTo>
                  <a:lnTo>
                    <a:pt x="75" y="156"/>
                  </a:lnTo>
                  <a:lnTo>
                    <a:pt x="69" y="149"/>
                  </a:lnTo>
                  <a:lnTo>
                    <a:pt x="61" y="142"/>
                  </a:lnTo>
                  <a:lnTo>
                    <a:pt x="54" y="135"/>
                  </a:lnTo>
                  <a:lnTo>
                    <a:pt x="48" y="129"/>
                  </a:lnTo>
                  <a:lnTo>
                    <a:pt x="44" y="124"/>
                  </a:lnTo>
                  <a:lnTo>
                    <a:pt x="40" y="120"/>
                  </a:lnTo>
                  <a:lnTo>
                    <a:pt x="35" y="114"/>
                  </a:lnTo>
                  <a:lnTo>
                    <a:pt x="29" y="108"/>
                  </a:lnTo>
                  <a:lnTo>
                    <a:pt x="24" y="102"/>
                  </a:lnTo>
                  <a:lnTo>
                    <a:pt x="19" y="95"/>
                  </a:lnTo>
                  <a:lnTo>
                    <a:pt x="14" y="86"/>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99FF99"/>
            </a:solidFill>
            <a:ln w="9525" cap="rnd">
              <a:noFill/>
              <a:round/>
              <a:headEnd/>
              <a:tailEnd/>
            </a:ln>
          </p:spPr>
          <p:txBody>
            <a:bodyPr/>
            <a:lstStyle/>
            <a:p>
              <a:endParaRPr lang="ar-SA"/>
            </a:p>
          </p:txBody>
        </p:sp>
        <p:sp>
          <p:nvSpPr>
            <p:cNvPr id="39179" name="Freeform 198"/>
            <p:cNvSpPr>
              <a:spLocks/>
            </p:cNvSpPr>
            <p:nvPr/>
          </p:nvSpPr>
          <p:spPr bwMode="auto">
            <a:xfrm>
              <a:off x="2163" y="1264"/>
              <a:ext cx="193" cy="93"/>
            </a:xfrm>
            <a:custGeom>
              <a:avLst/>
              <a:gdLst>
                <a:gd name="T0" fmla="*/ 0 w 193"/>
                <a:gd name="T1" fmla="*/ 0 h 93"/>
                <a:gd name="T2" fmla="*/ 0 w 193"/>
                <a:gd name="T3" fmla="*/ 50 h 93"/>
                <a:gd name="T4" fmla="*/ 192 w 193"/>
                <a:gd name="T5" fmla="*/ 92 h 93"/>
                <a:gd name="T6" fmla="*/ 192 w 193"/>
                <a:gd name="T7" fmla="*/ 41 h 93"/>
                <a:gd name="T8" fmla="*/ 0 w 193"/>
                <a:gd name="T9" fmla="*/ 0 h 93"/>
                <a:gd name="T10" fmla="*/ 0 60000 65536"/>
                <a:gd name="T11" fmla="*/ 0 60000 65536"/>
                <a:gd name="T12" fmla="*/ 0 60000 65536"/>
                <a:gd name="T13" fmla="*/ 0 60000 65536"/>
                <a:gd name="T14" fmla="*/ 0 60000 65536"/>
                <a:gd name="T15" fmla="*/ 0 w 193"/>
                <a:gd name="T16" fmla="*/ 0 h 93"/>
                <a:gd name="T17" fmla="*/ 193 w 193"/>
                <a:gd name="T18" fmla="*/ 93 h 93"/>
              </a:gdLst>
              <a:ahLst/>
              <a:cxnLst>
                <a:cxn ang="T10">
                  <a:pos x="T0" y="T1"/>
                </a:cxn>
                <a:cxn ang="T11">
                  <a:pos x="T2" y="T3"/>
                </a:cxn>
                <a:cxn ang="T12">
                  <a:pos x="T4" y="T5"/>
                </a:cxn>
                <a:cxn ang="T13">
                  <a:pos x="T6" y="T7"/>
                </a:cxn>
                <a:cxn ang="T14">
                  <a:pos x="T8" y="T9"/>
                </a:cxn>
              </a:cxnLst>
              <a:rect l="T15" t="T16" r="T17" b="T18"/>
              <a:pathLst>
                <a:path w="193" h="93">
                  <a:moveTo>
                    <a:pt x="0" y="0"/>
                  </a:moveTo>
                  <a:lnTo>
                    <a:pt x="0" y="50"/>
                  </a:lnTo>
                  <a:lnTo>
                    <a:pt x="192" y="92"/>
                  </a:lnTo>
                  <a:lnTo>
                    <a:pt x="192" y="41"/>
                  </a:lnTo>
                  <a:lnTo>
                    <a:pt x="0" y="0"/>
                  </a:lnTo>
                </a:path>
              </a:pathLst>
            </a:custGeom>
            <a:solidFill>
              <a:srgbClr val="B2B2B2"/>
            </a:solidFill>
            <a:ln w="9525" cap="rnd">
              <a:noFill/>
              <a:round/>
              <a:headEnd/>
              <a:tailEnd/>
            </a:ln>
          </p:spPr>
          <p:txBody>
            <a:bodyPr/>
            <a:lstStyle/>
            <a:p>
              <a:endParaRPr lang="ar-SA"/>
            </a:p>
          </p:txBody>
        </p:sp>
        <p:sp>
          <p:nvSpPr>
            <p:cNvPr id="39180" name="Freeform 199"/>
            <p:cNvSpPr>
              <a:spLocks/>
            </p:cNvSpPr>
            <p:nvPr/>
          </p:nvSpPr>
          <p:spPr bwMode="auto">
            <a:xfrm>
              <a:off x="2355" y="1258"/>
              <a:ext cx="59" cy="99"/>
            </a:xfrm>
            <a:custGeom>
              <a:avLst/>
              <a:gdLst>
                <a:gd name="T0" fmla="*/ 0 w 59"/>
                <a:gd name="T1" fmla="*/ 47 h 99"/>
                <a:gd name="T2" fmla="*/ 0 w 59"/>
                <a:gd name="T3" fmla="*/ 98 h 99"/>
                <a:gd name="T4" fmla="*/ 58 w 59"/>
                <a:gd name="T5" fmla="*/ 43 h 99"/>
                <a:gd name="T6" fmla="*/ 58 w 59"/>
                <a:gd name="T7" fmla="*/ 0 h 99"/>
                <a:gd name="T8" fmla="*/ 0 w 59"/>
                <a:gd name="T9" fmla="*/ 47 h 99"/>
                <a:gd name="T10" fmla="*/ 0 60000 65536"/>
                <a:gd name="T11" fmla="*/ 0 60000 65536"/>
                <a:gd name="T12" fmla="*/ 0 60000 65536"/>
                <a:gd name="T13" fmla="*/ 0 60000 65536"/>
                <a:gd name="T14" fmla="*/ 0 60000 65536"/>
                <a:gd name="T15" fmla="*/ 0 w 59"/>
                <a:gd name="T16" fmla="*/ 0 h 99"/>
                <a:gd name="T17" fmla="*/ 59 w 59"/>
                <a:gd name="T18" fmla="*/ 99 h 99"/>
              </a:gdLst>
              <a:ahLst/>
              <a:cxnLst>
                <a:cxn ang="T10">
                  <a:pos x="T0" y="T1"/>
                </a:cxn>
                <a:cxn ang="T11">
                  <a:pos x="T2" y="T3"/>
                </a:cxn>
                <a:cxn ang="T12">
                  <a:pos x="T4" y="T5"/>
                </a:cxn>
                <a:cxn ang="T13">
                  <a:pos x="T6" y="T7"/>
                </a:cxn>
                <a:cxn ang="T14">
                  <a:pos x="T8" y="T9"/>
                </a:cxn>
              </a:cxnLst>
              <a:rect l="T15" t="T16" r="T17" b="T18"/>
              <a:pathLst>
                <a:path w="59" h="99">
                  <a:moveTo>
                    <a:pt x="0" y="47"/>
                  </a:moveTo>
                  <a:lnTo>
                    <a:pt x="0" y="98"/>
                  </a:lnTo>
                  <a:lnTo>
                    <a:pt x="58" y="43"/>
                  </a:lnTo>
                  <a:lnTo>
                    <a:pt x="58" y="0"/>
                  </a:lnTo>
                  <a:lnTo>
                    <a:pt x="0" y="47"/>
                  </a:lnTo>
                </a:path>
              </a:pathLst>
            </a:custGeom>
            <a:solidFill>
              <a:srgbClr val="7F7F7F"/>
            </a:solidFill>
            <a:ln w="9525" cap="rnd">
              <a:noFill/>
              <a:round/>
              <a:headEnd/>
              <a:tailEnd/>
            </a:ln>
          </p:spPr>
          <p:txBody>
            <a:bodyPr/>
            <a:lstStyle/>
            <a:p>
              <a:endParaRPr lang="ar-SA"/>
            </a:p>
          </p:txBody>
        </p:sp>
        <p:sp>
          <p:nvSpPr>
            <p:cNvPr id="39181" name="Freeform 200"/>
            <p:cNvSpPr>
              <a:spLocks/>
            </p:cNvSpPr>
            <p:nvPr/>
          </p:nvSpPr>
          <p:spPr bwMode="auto">
            <a:xfrm>
              <a:off x="2163" y="1218"/>
              <a:ext cx="250" cy="88"/>
            </a:xfrm>
            <a:custGeom>
              <a:avLst/>
              <a:gdLst>
                <a:gd name="T0" fmla="*/ 79 w 250"/>
                <a:gd name="T1" fmla="*/ 0 h 88"/>
                <a:gd name="T2" fmla="*/ 0 w 250"/>
                <a:gd name="T3" fmla="*/ 46 h 88"/>
                <a:gd name="T4" fmla="*/ 191 w 250"/>
                <a:gd name="T5" fmla="*/ 87 h 88"/>
                <a:gd name="T6" fmla="*/ 249 w 250"/>
                <a:gd name="T7" fmla="*/ 39 h 88"/>
                <a:gd name="T8" fmla="*/ 79 w 250"/>
                <a:gd name="T9" fmla="*/ 0 h 88"/>
                <a:gd name="T10" fmla="*/ 0 60000 65536"/>
                <a:gd name="T11" fmla="*/ 0 60000 65536"/>
                <a:gd name="T12" fmla="*/ 0 60000 65536"/>
                <a:gd name="T13" fmla="*/ 0 60000 65536"/>
                <a:gd name="T14" fmla="*/ 0 60000 65536"/>
                <a:gd name="T15" fmla="*/ 0 w 250"/>
                <a:gd name="T16" fmla="*/ 0 h 88"/>
                <a:gd name="T17" fmla="*/ 250 w 250"/>
                <a:gd name="T18" fmla="*/ 88 h 88"/>
              </a:gdLst>
              <a:ahLst/>
              <a:cxnLst>
                <a:cxn ang="T10">
                  <a:pos x="T0" y="T1"/>
                </a:cxn>
                <a:cxn ang="T11">
                  <a:pos x="T2" y="T3"/>
                </a:cxn>
                <a:cxn ang="T12">
                  <a:pos x="T4" y="T5"/>
                </a:cxn>
                <a:cxn ang="T13">
                  <a:pos x="T6" y="T7"/>
                </a:cxn>
                <a:cxn ang="T14">
                  <a:pos x="T8" y="T9"/>
                </a:cxn>
              </a:cxnLst>
              <a:rect l="T15" t="T16" r="T17" b="T18"/>
              <a:pathLst>
                <a:path w="250" h="88">
                  <a:moveTo>
                    <a:pt x="79" y="0"/>
                  </a:moveTo>
                  <a:lnTo>
                    <a:pt x="0" y="46"/>
                  </a:lnTo>
                  <a:lnTo>
                    <a:pt x="191" y="87"/>
                  </a:lnTo>
                  <a:lnTo>
                    <a:pt x="249" y="39"/>
                  </a:lnTo>
                  <a:lnTo>
                    <a:pt x="79" y="0"/>
                  </a:lnTo>
                </a:path>
              </a:pathLst>
            </a:custGeom>
            <a:solidFill>
              <a:srgbClr val="E5E5E5"/>
            </a:solidFill>
            <a:ln w="9525" cap="rnd">
              <a:noFill/>
              <a:round/>
              <a:headEnd/>
              <a:tailEnd/>
            </a:ln>
          </p:spPr>
          <p:txBody>
            <a:bodyPr/>
            <a:lstStyle/>
            <a:p>
              <a:endParaRPr lang="ar-SA"/>
            </a:p>
          </p:txBody>
        </p:sp>
        <p:sp>
          <p:nvSpPr>
            <p:cNvPr id="39182" name="Freeform 201"/>
            <p:cNvSpPr>
              <a:spLocks/>
            </p:cNvSpPr>
            <p:nvPr/>
          </p:nvSpPr>
          <p:spPr bwMode="auto">
            <a:xfrm>
              <a:off x="2198" y="1101"/>
              <a:ext cx="31" cy="133"/>
            </a:xfrm>
            <a:custGeom>
              <a:avLst/>
              <a:gdLst>
                <a:gd name="T0" fmla="*/ 30 w 31"/>
                <a:gd name="T1" fmla="*/ 0 h 133"/>
                <a:gd name="T2" fmla="*/ 29 w 31"/>
                <a:gd name="T3" fmla="*/ 0 h 133"/>
                <a:gd name="T4" fmla="*/ 27 w 31"/>
                <a:gd name="T5" fmla="*/ 3 h 133"/>
                <a:gd name="T6" fmla="*/ 24 w 31"/>
                <a:gd name="T7" fmla="*/ 6 h 133"/>
                <a:gd name="T8" fmla="*/ 21 w 31"/>
                <a:gd name="T9" fmla="*/ 12 h 133"/>
                <a:gd name="T10" fmla="*/ 17 w 31"/>
                <a:gd name="T11" fmla="*/ 21 h 133"/>
                <a:gd name="T12" fmla="*/ 13 w 31"/>
                <a:gd name="T13" fmla="*/ 31 h 133"/>
                <a:gd name="T14" fmla="*/ 9 w 31"/>
                <a:gd name="T15" fmla="*/ 44 h 133"/>
                <a:gd name="T16" fmla="*/ 6 w 31"/>
                <a:gd name="T17" fmla="*/ 60 h 133"/>
                <a:gd name="T18" fmla="*/ 2 w 31"/>
                <a:gd name="T19" fmla="*/ 76 h 133"/>
                <a:gd name="T20" fmla="*/ 0 w 31"/>
                <a:gd name="T21" fmla="*/ 90 h 133"/>
                <a:gd name="T22" fmla="*/ 0 w 31"/>
                <a:gd name="T23" fmla="*/ 103 h 133"/>
                <a:gd name="T24" fmla="*/ 0 w 31"/>
                <a:gd name="T25" fmla="*/ 113 h 133"/>
                <a:gd name="T26" fmla="*/ 0 w 31"/>
                <a:gd name="T27" fmla="*/ 121 h 133"/>
                <a:gd name="T28" fmla="*/ 1 w 31"/>
                <a:gd name="T29" fmla="*/ 127 h 133"/>
                <a:gd name="T30" fmla="*/ 2 w 31"/>
                <a:gd name="T31" fmla="*/ 131 h 133"/>
                <a:gd name="T32" fmla="*/ 2 w 31"/>
                <a:gd name="T33" fmla="*/ 132 h 133"/>
                <a:gd name="T34" fmla="*/ 30 w 31"/>
                <a:gd name="T35" fmla="*/ 0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3"/>
                <a:gd name="T56" fmla="*/ 31 w 31"/>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3">
                  <a:moveTo>
                    <a:pt x="30" y="0"/>
                  </a:moveTo>
                  <a:lnTo>
                    <a:pt x="29" y="0"/>
                  </a:lnTo>
                  <a:lnTo>
                    <a:pt x="27" y="3"/>
                  </a:lnTo>
                  <a:lnTo>
                    <a:pt x="24" y="6"/>
                  </a:lnTo>
                  <a:lnTo>
                    <a:pt x="21" y="12"/>
                  </a:lnTo>
                  <a:lnTo>
                    <a:pt x="17" y="21"/>
                  </a:lnTo>
                  <a:lnTo>
                    <a:pt x="13" y="31"/>
                  </a:lnTo>
                  <a:lnTo>
                    <a:pt x="9" y="44"/>
                  </a:lnTo>
                  <a:lnTo>
                    <a:pt x="6" y="60"/>
                  </a:lnTo>
                  <a:lnTo>
                    <a:pt x="2" y="76"/>
                  </a:lnTo>
                  <a:lnTo>
                    <a:pt x="0" y="90"/>
                  </a:lnTo>
                  <a:lnTo>
                    <a:pt x="0" y="103"/>
                  </a:lnTo>
                  <a:lnTo>
                    <a:pt x="0" y="113"/>
                  </a:lnTo>
                  <a:lnTo>
                    <a:pt x="0" y="121"/>
                  </a:lnTo>
                  <a:lnTo>
                    <a:pt x="1" y="127"/>
                  </a:lnTo>
                  <a:lnTo>
                    <a:pt x="2" y="131"/>
                  </a:lnTo>
                  <a:lnTo>
                    <a:pt x="2" y="132"/>
                  </a:lnTo>
                  <a:lnTo>
                    <a:pt x="30" y="0"/>
                  </a:lnTo>
                </a:path>
              </a:pathLst>
            </a:custGeom>
            <a:solidFill>
              <a:srgbClr val="000000"/>
            </a:solidFill>
            <a:ln w="9525" cap="rnd">
              <a:noFill/>
              <a:round/>
              <a:headEnd/>
              <a:tailEnd/>
            </a:ln>
          </p:spPr>
          <p:txBody>
            <a:bodyPr/>
            <a:lstStyle/>
            <a:p>
              <a:endParaRPr lang="ar-SA"/>
            </a:p>
          </p:txBody>
        </p:sp>
        <p:sp>
          <p:nvSpPr>
            <p:cNvPr id="39183" name="Freeform 202"/>
            <p:cNvSpPr>
              <a:spLocks/>
            </p:cNvSpPr>
            <p:nvPr/>
          </p:nvSpPr>
          <p:spPr bwMode="auto">
            <a:xfrm>
              <a:off x="2227" y="1162"/>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184" name="Freeform 203"/>
            <p:cNvSpPr>
              <a:spLocks/>
            </p:cNvSpPr>
            <p:nvPr/>
          </p:nvSpPr>
          <p:spPr bwMode="auto">
            <a:xfrm>
              <a:off x="2194" y="1085"/>
              <a:ext cx="164" cy="190"/>
            </a:xfrm>
            <a:custGeom>
              <a:avLst/>
              <a:gdLst>
                <a:gd name="T0" fmla="*/ 124 w 164"/>
                <a:gd name="T1" fmla="*/ 47 h 190"/>
                <a:gd name="T2" fmla="*/ 73 w 164"/>
                <a:gd name="T3" fmla="*/ 11 h 190"/>
                <a:gd name="T4" fmla="*/ 35 w 164"/>
                <a:gd name="T5" fmla="*/ 0 h 190"/>
                <a:gd name="T6" fmla="*/ 0 w 164"/>
                <a:gd name="T7" fmla="*/ 177 h 190"/>
                <a:gd name="T8" fmla="*/ 38 w 164"/>
                <a:gd name="T9" fmla="*/ 189 h 190"/>
                <a:gd name="T10" fmla="*/ 98 w 164"/>
                <a:gd name="T11" fmla="*/ 173 h 190"/>
                <a:gd name="T12" fmla="*/ 138 w 164"/>
                <a:gd name="T13" fmla="*/ 184 h 190"/>
                <a:gd name="T14" fmla="*/ 163 w 164"/>
                <a:gd name="T15" fmla="*/ 60 h 190"/>
                <a:gd name="T16" fmla="*/ 124 w 164"/>
                <a:gd name="T17" fmla="*/ 47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0"/>
                <a:gd name="T29" fmla="*/ 164 w 164"/>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0">
                  <a:moveTo>
                    <a:pt x="124" y="47"/>
                  </a:moveTo>
                  <a:lnTo>
                    <a:pt x="73" y="11"/>
                  </a:lnTo>
                  <a:lnTo>
                    <a:pt x="35" y="0"/>
                  </a:lnTo>
                  <a:lnTo>
                    <a:pt x="0" y="177"/>
                  </a:lnTo>
                  <a:lnTo>
                    <a:pt x="38" y="189"/>
                  </a:lnTo>
                  <a:lnTo>
                    <a:pt x="98" y="173"/>
                  </a:lnTo>
                  <a:lnTo>
                    <a:pt x="138" y="184"/>
                  </a:lnTo>
                  <a:lnTo>
                    <a:pt x="163" y="60"/>
                  </a:lnTo>
                  <a:lnTo>
                    <a:pt x="124" y="47"/>
                  </a:lnTo>
                </a:path>
              </a:pathLst>
            </a:custGeom>
            <a:solidFill>
              <a:srgbClr val="B2B2B2"/>
            </a:solidFill>
            <a:ln w="9525" cap="rnd">
              <a:noFill/>
              <a:round/>
              <a:headEnd/>
              <a:tailEnd/>
            </a:ln>
          </p:spPr>
          <p:txBody>
            <a:bodyPr/>
            <a:lstStyle/>
            <a:p>
              <a:endParaRPr lang="ar-SA"/>
            </a:p>
          </p:txBody>
        </p:sp>
        <p:sp>
          <p:nvSpPr>
            <p:cNvPr id="39185" name="Freeform 204"/>
            <p:cNvSpPr>
              <a:spLocks/>
            </p:cNvSpPr>
            <p:nvPr/>
          </p:nvSpPr>
          <p:spPr bwMode="auto">
            <a:xfrm>
              <a:off x="2333" y="1132"/>
              <a:ext cx="61" cy="138"/>
            </a:xfrm>
            <a:custGeom>
              <a:avLst/>
              <a:gdLst>
                <a:gd name="T0" fmla="*/ 24 w 61"/>
                <a:gd name="T1" fmla="*/ 13 h 138"/>
                <a:gd name="T2" fmla="*/ 0 w 61"/>
                <a:gd name="T3" fmla="*/ 137 h 138"/>
                <a:gd name="T4" fmla="*/ 41 w 61"/>
                <a:gd name="T5" fmla="*/ 109 h 138"/>
                <a:gd name="T6" fmla="*/ 60 w 61"/>
                <a:gd name="T7" fmla="*/ 0 h 138"/>
                <a:gd name="T8" fmla="*/ 24 w 61"/>
                <a:gd name="T9" fmla="*/ 13 h 138"/>
                <a:gd name="T10" fmla="*/ 0 60000 65536"/>
                <a:gd name="T11" fmla="*/ 0 60000 65536"/>
                <a:gd name="T12" fmla="*/ 0 60000 65536"/>
                <a:gd name="T13" fmla="*/ 0 60000 65536"/>
                <a:gd name="T14" fmla="*/ 0 60000 65536"/>
                <a:gd name="T15" fmla="*/ 0 w 61"/>
                <a:gd name="T16" fmla="*/ 0 h 138"/>
                <a:gd name="T17" fmla="*/ 61 w 61"/>
                <a:gd name="T18" fmla="*/ 138 h 138"/>
              </a:gdLst>
              <a:ahLst/>
              <a:cxnLst>
                <a:cxn ang="T10">
                  <a:pos x="T0" y="T1"/>
                </a:cxn>
                <a:cxn ang="T11">
                  <a:pos x="T2" y="T3"/>
                </a:cxn>
                <a:cxn ang="T12">
                  <a:pos x="T4" y="T5"/>
                </a:cxn>
                <a:cxn ang="T13">
                  <a:pos x="T6" y="T7"/>
                </a:cxn>
                <a:cxn ang="T14">
                  <a:pos x="T8" y="T9"/>
                </a:cxn>
              </a:cxnLst>
              <a:rect l="T15" t="T16" r="T17" b="T18"/>
              <a:pathLst>
                <a:path w="61" h="138">
                  <a:moveTo>
                    <a:pt x="24" y="13"/>
                  </a:moveTo>
                  <a:lnTo>
                    <a:pt x="0" y="137"/>
                  </a:lnTo>
                  <a:lnTo>
                    <a:pt x="41" y="109"/>
                  </a:lnTo>
                  <a:lnTo>
                    <a:pt x="60" y="0"/>
                  </a:lnTo>
                  <a:lnTo>
                    <a:pt x="24" y="13"/>
                  </a:lnTo>
                </a:path>
              </a:pathLst>
            </a:custGeom>
            <a:solidFill>
              <a:srgbClr val="7F7F7F"/>
            </a:solidFill>
            <a:ln w="9525" cap="rnd">
              <a:noFill/>
              <a:round/>
              <a:headEnd/>
              <a:tailEnd/>
            </a:ln>
          </p:spPr>
          <p:txBody>
            <a:bodyPr/>
            <a:lstStyle/>
            <a:p>
              <a:endParaRPr lang="ar-SA"/>
            </a:p>
          </p:txBody>
        </p:sp>
        <p:sp>
          <p:nvSpPr>
            <p:cNvPr id="39186" name="Freeform 205"/>
            <p:cNvSpPr>
              <a:spLocks/>
            </p:cNvSpPr>
            <p:nvPr/>
          </p:nvSpPr>
          <p:spPr bwMode="auto">
            <a:xfrm>
              <a:off x="2295" y="1141"/>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187" name="Freeform 206"/>
            <p:cNvSpPr>
              <a:spLocks/>
            </p:cNvSpPr>
            <p:nvPr/>
          </p:nvSpPr>
          <p:spPr bwMode="auto">
            <a:xfrm>
              <a:off x="2234" y="1106"/>
              <a:ext cx="78" cy="159"/>
            </a:xfrm>
            <a:custGeom>
              <a:avLst/>
              <a:gdLst>
                <a:gd name="T0" fmla="*/ 77 w 78"/>
                <a:gd name="T1" fmla="*/ 30 h 159"/>
                <a:gd name="T2" fmla="*/ 34 w 78"/>
                <a:gd name="T3" fmla="*/ 0 h 159"/>
                <a:gd name="T4" fmla="*/ 0 w 78"/>
                <a:gd name="T5" fmla="*/ 158 h 159"/>
                <a:gd name="T6" fmla="*/ 54 w 78"/>
                <a:gd name="T7" fmla="*/ 145 h 159"/>
                <a:gd name="T8" fmla="*/ 77 w 78"/>
                <a:gd name="T9" fmla="*/ 30 h 159"/>
                <a:gd name="T10" fmla="*/ 0 60000 65536"/>
                <a:gd name="T11" fmla="*/ 0 60000 65536"/>
                <a:gd name="T12" fmla="*/ 0 60000 65536"/>
                <a:gd name="T13" fmla="*/ 0 60000 65536"/>
                <a:gd name="T14" fmla="*/ 0 60000 65536"/>
                <a:gd name="T15" fmla="*/ 0 w 78"/>
                <a:gd name="T16" fmla="*/ 0 h 159"/>
                <a:gd name="T17" fmla="*/ 78 w 78"/>
                <a:gd name="T18" fmla="*/ 159 h 159"/>
              </a:gdLst>
              <a:ahLst/>
              <a:cxnLst>
                <a:cxn ang="T10">
                  <a:pos x="T0" y="T1"/>
                </a:cxn>
                <a:cxn ang="T11">
                  <a:pos x="T2" y="T3"/>
                </a:cxn>
                <a:cxn ang="T12">
                  <a:pos x="T4" y="T5"/>
                </a:cxn>
                <a:cxn ang="T13">
                  <a:pos x="T6" y="T7"/>
                </a:cxn>
                <a:cxn ang="T14">
                  <a:pos x="T8" y="T9"/>
                </a:cxn>
              </a:cxnLst>
              <a:rect l="T15" t="T16" r="T17" b="T18"/>
              <a:pathLst>
                <a:path w="78" h="159">
                  <a:moveTo>
                    <a:pt x="77" y="30"/>
                  </a:moveTo>
                  <a:lnTo>
                    <a:pt x="34" y="0"/>
                  </a:lnTo>
                  <a:lnTo>
                    <a:pt x="0" y="158"/>
                  </a:lnTo>
                  <a:lnTo>
                    <a:pt x="54" y="145"/>
                  </a:lnTo>
                  <a:lnTo>
                    <a:pt x="77" y="30"/>
                  </a:lnTo>
                </a:path>
              </a:pathLst>
            </a:custGeom>
            <a:solidFill>
              <a:srgbClr val="7F7F7F"/>
            </a:solidFill>
            <a:ln w="9525" cap="rnd">
              <a:noFill/>
              <a:round/>
              <a:headEnd/>
              <a:tailEnd/>
            </a:ln>
          </p:spPr>
          <p:txBody>
            <a:bodyPr/>
            <a:lstStyle/>
            <a:p>
              <a:endParaRPr lang="ar-SA"/>
            </a:p>
          </p:txBody>
        </p:sp>
        <p:sp>
          <p:nvSpPr>
            <p:cNvPr id="39188" name="Freeform 207"/>
            <p:cNvSpPr>
              <a:spLocks/>
            </p:cNvSpPr>
            <p:nvPr/>
          </p:nvSpPr>
          <p:spPr bwMode="auto">
            <a:xfrm>
              <a:off x="2200" y="1094"/>
              <a:ext cx="61" cy="170"/>
            </a:xfrm>
            <a:custGeom>
              <a:avLst/>
              <a:gdLst>
                <a:gd name="T0" fmla="*/ 60 w 61"/>
                <a:gd name="T1" fmla="*/ 7 h 170"/>
                <a:gd name="T2" fmla="*/ 32 w 61"/>
                <a:gd name="T3" fmla="*/ 0 h 170"/>
                <a:gd name="T4" fmla="*/ 0 w 61"/>
                <a:gd name="T5" fmla="*/ 161 h 170"/>
                <a:gd name="T6" fmla="*/ 26 w 61"/>
                <a:gd name="T7" fmla="*/ 169 h 170"/>
                <a:gd name="T8" fmla="*/ 60 w 61"/>
                <a:gd name="T9" fmla="*/ 7 h 170"/>
                <a:gd name="T10" fmla="*/ 0 60000 65536"/>
                <a:gd name="T11" fmla="*/ 0 60000 65536"/>
                <a:gd name="T12" fmla="*/ 0 60000 65536"/>
                <a:gd name="T13" fmla="*/ 0 60000 65536"/>
                <a:gd name="T14" fmla="*/ 0 60000 65536"/>
                <a:gd name="T15" fmla="*/ 0 w 61"/>
                <a:gd name="T16" fmla="*/ 0 h 170"/>
                <a:gd name="T17" fmla="*/ 61 w 61"/>
                <a:gd name="T18" fmla="*/ 170 h 170"/>
              </a:gdLst>
              <a:ahLst/>
              <a:cxnLst>
                <a:cxn ang="T10">
                  <a:pos x="T0" y="T1"/>
                </a:cxn>
                <a:cxn ang="T11">
                  <a:pos x="T2" y="T3"/>
                </a:cxn>
                <a:cxn ang="T12">
                  <a:pos x="T4" y="T5"/>
                </a:cxn>
                <a:cxn ang="T13">
                  <a:pos x="T6" y="T7"/>
                </a:cxn>
                <a:cxn ang="T14">
                  <a:pos x="T8" y="T9"/>
                </a:cxn>
              </a:cxnLst>
              <a:rect l="T15" t="T16" r="T17" b="T18"/>
              <a:pathLst>
                <a:path w="61" h="170">
                  <a:moveTo>
                    <a:pt x="60" y="7"/>
                  </a:moveTo>
                  <a:lnTo>
                    <a:pt x="32" y="0"/>
                  </a:lnTo>
                  <a:lnTo>
                    <a:pt x="0" y="161"/>
                  </a:lnTo>
                  <a:lnTo>
                    <a:pt x="26" y="169"/>
                  </a:lnTo>
                  <a:lnTo>
                    <a:pt x="60" y="7"/>
                  </a:lnTo>
                </a:path>
              </a:pathLst>
            </a:custGeom>
            <a:solidFill>
              <a:srgbClr val="7F7F7F"/>
            </a:solidFill>
            <a:ln w="9525" cap="rnd">
              <a:noFill/>
              <a:round/>
              <a:headEnd/>
              <a:tailEnd/>
            </a:ln>
          </p:spPr>
          <p:txBody>
            <a:bodyPr/>
            <a:lstStyle/>
            <a:p>
              <a:endParaRPr lang="ar-SA"/>
            </a:p>
          </p:txBody>
        </p:sp>
        <p:sp>
          <p:nvSpPr>
            <p:cNvPr id="39189" name="Freeform 208"/>
            <p:cNvSpPr>
              <a:spLocks/>
            </p:cNvSpPr>
            <p:nvPr/>
          </p:nvSpPr>
          <p:spPr bwMode="auto">
            <a:xfrm>
              <a:off x="2230" y="1066"/>
              <a:ext cx="164" cy="78"/>
            </a:xfrm>
            <a:custGeom>
              <a:avLst/>
              <a:gdLst>
                <a:gd name="T0" fmla="*/ 0 w 164"/>
                <a:gd name="T1" fmla="*/ 18 h 78"/>
                <a:gd name="T2" fmla="*/ 42 w 164"/>
                <a:gd name="T3" fmla="*/ 0 h 78"/>
                <a:gd name="T4" fmla="*/ 75 w 164"/>
                <a:gd name="T5" fmla="*/ 11 h 78"/>
                <a:gd name="T6" fmla="*/ 116 w 164"/>
                <a:gd name="T7" fmla="*/ 49 h 78"/>
                <a:gd name="T8" fmla="*/ 163 w 164"/>
                <a:gd name="T9" fmla="*/ 65 h 78"/>
                <a:gd name="T10" fmla="*/ 127 w 164"/>
                <a:gd name="T11" fmla="*/ 77 h 78"/>
                <a:gd name="T12" fmla="*/ 89 w 164"/>
                <a:gd name="T13" fmla="*/ 66 h 78"/>
                <a:gd name="T14" fmla="*/ 39 w 164"/>
                <a:gd name="T15" fmla="*/ 28 h 78"/>
                <a:gd name="T16" fmla="*/ 0 w 164"/>
                <a:gd name="T17" fmla="*/ 18 h 7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78"/>
                <a:gd name="T29" fmla="*/ 164 w 164"/>
                <a:gd name="T30" fmla="*/ 78 h 7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78">
                  <a:moveTo>
                    <a:pt x="0" y="18"/>
                  </a:moveTo>
                  <a:lnTo>
                    <a:pt x="42" y="0"/>
                  </a:lnTo>
                  <a:lnTo>
                    <a:pt x="75" y="11"/>
                  </a:lnTo>
                  <a:lnTo>
                    <a:pt x="116" y="49"/>
                  </a:lnTo>
                  <a:lnTo>
                    <a:pt x="163" y="65"/>
                  </a:lnTo>
                  <a:lnTo>
                    <a:pt x="127" y="77"/>
                  </a:lnTo>
                  <a:lnTo>
                    <a:pt x="89" y="66"/>
                  </a:lnTo>
                  <a:lnTo>
                    <a:pt x="39" y="28"/>
                  </a:lnTo>
                  <a:lnTo>
                    <a:pt x="0" y="18"/>
                  </a:lnTo>
                </a:path>
              </a:pathLst>
            </a:custGeom>
            <a:solidFill>
              <a:srgbClr val="E5E5E5"/>
            </a:solidFill>
            <a:ln w="9525" cap="rnd">
              <a:noFill/>
              <a:round/>
              <a:headEnd/>
              <a:tailEnd/>
            </a:ln>
          </p:spPr>
          <p:txBody>
            <a:bodyPr/>
            <a:lstStyle/>
            <a:p>
              <a:endParaRPr lang="ar-SA"/>
            </a:p>
          </p:txBody>
        </p:sp>
      </p:grpSp>
      <p:grpSp>
        <p:nvGrpSpPr>
          <p:cNvPr id="38951" name="Group 268"/>
          <p:cNvGrpSpPr>
            <a:grpSpLocks/>
          </p:cNvGrpSpPr>
          <p:nvPr/>
        </p:nvGrpSpPr>
        <p:grpSpPr bwMode="auto">
          <a:xfrm>
            <a:off x="6373813" y="1489075"/>
            <a:ext cx="1098550" cy="1277938"/>
            <a:chOff x="4015" y="938"/>
            <a:chExt cx="692" cy="805"/>
          </a:xfrm>
        </p:grpSpPr>
        <p:sp>
          <p:nvSpPr>
            <p:cNvPr id="39074" name="Freeform 210"/>
            <p:cNvSpPr>
              <a:spLocks/>
            </p:cNvSpPr>
            <p:nvPr/>
          </p:nvSpPr>
          <p:spPr bwMode="auto">
            <a:xfrm>
              <a:off x="4083" y="938"/>
              <a:ext cx="332" cy="622"/>
            </a:xfrm>
            <a:custGeom>
              <a:avLst/>
              <a:gdLst>
                <a:gd name="T0" fmla="*/ 147 w 332"/>
                <a:gd name="T1" fmla="*/ 193 h 622"/>
                <a:gd name="T2" fmla="*/ 139 w 332"/>
                <a:gd name="T3" fmla="*/ 142 h 622"/>
                <a:gd name="T4" fmla="*/ 110 w 332"/>
                <a:gd name="T5" fmla="*/ 126 h 622"/>
                <a:gd name="T6" fmla="*/ 109 w 332"/>
                <a:gd name="T7" fmla="*/ 117 h 622"/>
                <a:gd name="T8" fmla="*/ 110 w 332"/>
                <a:gd name="T9" fmla="*/ 114 h 622"/>
                <a:gd name="T10" fmla="*/ 118 w 332"/>
                <a:gd name="T11" fmla="*/ 115 h 622"/>
                <a:gd name="T12" fmla="*/ 127 w 332"/>
                <a:gd name="T13" fmla="*/ 103 h 622"/>
                <a:gd name="T14" fmla="*/ 131 w 332"/>
                <a:gd name="T15" fmla="*/ 86 h 622"/>
                <a:gd name="T16" fmla="*/ 134 w 332"/>
                <a:gd name="T17" fmla="*/ 86 h 622"/>
                <a:gd name="T18" fmla="*/ 138 w 332"/>
                <a:gd name="T19" fmla="*/ 80 h 622"/>
                <a:gd name="T20" fmla="*/ 131 w 332"/>
                <a:gd name="T21" fmla="*/ 61 h 622"/>
                <a:gd name="T22" fmla="*/ 126 w 332"/>
                <a:gd name="T23" fmla="*/ 42 h 622"/>
                <a:gd name="T24" fmla="*/ 111 w 332"/>
                <a:gd name="T25" fmla="*/ 16 h 622"/>
                <a:gd name="T26" fmla="*/ 87 w 332"/>
                <a:gd name="T27" fmla="*/ 0 h 622"/>
                <a:gd name="T28" fmla="*/ 58 w 332"/>
                <a:gd name="T29" fmla="*/ 5 h 622"/>
                <a:gd name="T30" fmla="*/ 41 w 332"/>
                <a:gd name="T31" fmla="*/ 20 h 622"/>
                <a:gd name="T32" fmla="*/ 40 w 332"/>
                <a:gd name="T33" fmla="*/ 50 h 622"/>
                <a:gd name="T34" fmla="*/ 46 w 332"/>
                <a:gd name="T35" fmla="*/ 71 h 622"/>
                <a:gd name="T36" fmla="*/ 52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7 w 332"/>
                <a:gd name="T51" fmla="*/ 385 h 622"/>
                <a:gd name="T52" fmla="*/ 79 w 332"/>
                <a:gd name="T53" fmla="*/ 402 h 622"/>
                <a:gd name="T54" fmla="*/ 118 w 332"/>
                <a:gd name="T55" fmla="*/ 405 h 622"/>
                <a:gd name="T56" fmla="*/ 170 w 332"/>
                <a:gd name="T57" fmla="*/ 408 h 622"/>
                <a:gd name="T58" fmla="*/ 217 w 332"/>
                <a:gd name="T59" fmla="*/ 425 h 622"/>
                <a:gd name="T60" fmla="*/ 232 w 332"/>
                <a:gd name="T61" fmla="*/ 437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3 w 332"/>
                <a:gd name="T73" fmla="*/ 610 h 622"/>
                <a:gd name="T74" fmla="*/ 300 w 332"/>
                <a:gd name="T75" fmla="*/ 618 h 622"/>
                <a:gd name="T76" fmla="*/ 322 w 332"/>
                <a:gd name="T77" fmla="*/ 619 h 622"/>
                <a:gd name="T78" fmla="*/ 331 w 332"/>
                <a:gd name="T79" fmla="*/ 609 h 622"/>
                <a:gd name="T80" fmla="*/ 301 w 332"/>
                <a:gd name="T81" fmla="*/ 594 h 622"/>
                <a:gd name="T82" fmla="*/ 272 w 332"/>
                <a:gd name="T83" fmla="*/ 572 h 622"/>
                <a:gd name="T84" fmla="*/ 274 w 332"/>
                <a:gd name="T85" fmla="*/ 542 h 622"/>
                <a:gd name="T86" fmla="*/ 282 w 332"/>
                <a:gd name="T87" fmla="*/ 501 h 622"/>
                <a:gd name="T88" fmla="*/ 287 w 332"/>
                <a:gd name="T89" fmla="*/ 458 h 622"/>
                <a:gd name="T90" fmla="*/ 291 w 332"/>
                <a:gd name="T91" fmla="*/ 444 h 622"/>
                <a:gd name="T92" fmla="*/ 294 w 332"/>
                <a:gd name="T93" fmla="*/ 424 h 622"/>
                <a:gd name="T94" fmla="*/ 279 w 332"/>
                <a:gd name="T95" fmla="*/ 397 h 622"/>
                <a:gd name="T96" fmla="*/ 232 w 332"/>
                <a:gd name="T97" fmla="*/ 371 h 622"/>
                <a:gd name="T98" fmla="*/ 203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2" y="231"/>
                  </a:moveTo>
                  <a:lnTo>
                    <a:pt x="143" y="229"/>
                  </a:lnTo>
                  <a:lnTo>
                    <a:pt x="144" y="220"/>
                  </a:lnTo>
                  <a:lnTo>
                    <a:pt x="145" y="207"/>
                  </a:lnTo>
                  <a:lnTo>
                    <a:pt x="147" y="193"/>
                  </a:lnTo>
                  <a:lnTo>
                    <a:pt x="148" y="178"/>
                  </a:lnTo>
                  <a:lnTo>
                    <a:pt x="148" y="165"/>
                  </a:lnTo>
                  <a:lnTo>
                    <a:pt x="147" y="153"/>
                  </a:lnTo>
                  <a:lnTo>
                    <a:pt x="145" y="146"/>
                  </a:lnTo>
                  <a:lnTo>
                    <a:pt x="139" y="142"/>
                  </a:lnTo>
                  <a:lnTo>
                    <a:pt x="133" y="138"/>
                  </a:lnTo>
                  <a:lnTo>
                    <a:pt x="127" y="134"/>
                  </a:lnTo>
                  <a:lnTo>
                    <a:pt x="121" y="131"/>
                  </a:lnTo>
                  <a:lnTo>
                    <a:pt x="115" y="128"/>
                  </a:lnTo>
                  <a:lnTo>
                    <a:pt x="110" y="126"/>
                  </a:lnTo>
                  <a:lnTo>
                    <a:pt x="107" y="123"/>
                  </a:lnTo>
                  <a:lnTo>
                    <a:pt x="106" y="121"/>
                  </a:lnTo>
                  <a:lnTo>
                    <a:pt x="107" y="120"/>
                  </a:lnTo>
                  <a:lnTo>
                    <a:pt x="108" y="118"/>
                  </a:lnTo>
                  <a:lnTo>
                    <a:pt x="109"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3"/>
                  </a:lnTo>
                  <a:lnTo>
                    <a:pt x="128" y="99"/>
                  </a:lnTo>
                  <a:lnTo>
                    <a:pt x="129" y="95"/>
                  </a:lnTo>
                  <a:lnTo>
                    <a:pt x="130" y="92"/>
                  </a:lnTo>
                  <a:lnTo>
                    <a:pt x="131" y="88"/>
                  </a:lnTo>
                  <a:lnTo>
                    <a:pt x="131" y="86"/>
                  </a:lnTo>
                  <a:lnTo>
                    <a:pt x="132" y="86"/>
                  </a:lnTo>
                  <a:lnTo>
                    <a:pt x="133" y="86"/>
                  </a:lnTo>
                  <a:lnTo>
                    <a:pt x="134" y="86"/>
                  </a:lnTo>
                  <a:lnTo>
                    <a:pt x="135" y="86"/>
                  </a:lnTo>
                  <a:lnTo>
                    <a:pt x="136" y="85"/>
                  </a:lnTo>
                  <a:lnTo>
                    <a:pt x="137" y="84"/>
                  </a:lnTo>
                  <a:lnTo>
                    <a:pt x="138" y="83"/>
                  </a:lnTo>
                  <a:lnTo>
                    <a:pt x="138" y="80"/>
                  </a:lnTo>
                  <a:lnTo>
                    <a:pt x="137" y="77"/>
                  </a:lnTo>
                  <a:lnTo>
                    <a:pt x="136" y="74"/>
                  </a:lnTo>
                  <a:lnTo>
                    <a:pt x="134" y="69"/>
                  </a:lnTo>
                  <a:lnTo>
                    <a:pt x="133" y="65"/>
                  </a:lnTo>
                  <a:lnTo>
                    <a:pt x="131" y="61"/>
                  </a:lnTo>
                  <a:lnTo>
                    <a:pt x="130" y="57"/>
                  </a:lnTo>
                  <a:lnTo>
                    <a:pt x="129" y="55"/>
                  </a:lnTo>
                  <a:lnTo>
                    <a:pt x="128" y="51"/>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1"/>
                  </a:lnTo>
                  <a:lnTo>
                    <a:pt x="51" y="87"/>
                  </a:lnTo>
                  <a:lnTo>
                    <a:pt x="52" y="94"/>
                  </a:lnTo>
                  <a:lnTo>
                    <a:pt x="52" y="99"/>
                  </a:lnTo>
                  <a:lnTo>
                    <a:pt x="53" y="104"/>
                  </a:lnTo>
                  <a:lnTo>
                    <a:pt x="54" y="108"/>
                  </a:lnTo>
                  <a:lnTo>
                    <a:pt x="52" y="111"/>
                  </a:lnTo>
                  <a:lnTo>
                    <a:pt x="47" y="115"/>
                  </a:lnTo>
                  <a:lnTo>
                    <a:pt x="40" y="120"/>
                  </a:lnTo>
                  <a:lnTo>
                    <a:pt x="31" y="124"/>
                  </a:lnTo>
                  <a:lnTo>
                    <a:pt x="23" y="129"/>
                  </a:lnTo>
                  <a:lnTo>
                    <a:pt x="15" y="133"/>
                  </a:lnTo>
                  <a:lnTo>
                    <a:pt x="9" y="138"/>
                  </a:lnTo>
                  <a:lnTo>
                    <a:pt x="7" y="142"/>
                  </a:lnTo>
                  <a:lnTo>
                    <a:pt x="5" y="145"/>
                  </a:lnTo>
                  <a:lnTo>
                    <a:pt x="4" y="149"/>
                  </a:lnTo>
                  <a:lnTo>
                    <a:pt x="2" y="153"/>
                  </a:lnTo>
                  <a:lnTo>
                    <a:pt x="0" y="157"/>
                  </a:lnTo>
                  <a:lnTo>
                    <a:pt x="0" y="163"/>
                  </a:lnTo>
                  <a:lnTo>
                    <a:pt x="0" y="171"/>
                  </a:lnTo>
                  <a:lnTo>
                    <a:pt x="1" y="180"/>
                  </a:lnTo>
                  <a:lnTo>
                    <a:pt x="5" y="192"/>
                  </a:lnTo>
                  <a:lnTo>
                    <a:pt x="10" y="206"/>
                  </a:lnTo>
                  <a:lnTo>
                    <a:pt x="13" y="221"/>
                  </a:lnTo>
                  <a:lnTo>
                    <a:pt x="16" y="236"/>
                  </a:lnTo>
                  <a:lnTo>
                    <a:pt x="17" y="253"/>
                  </a:lnTo>
                  <a:lnTo>
                    <a:pt x="18" y="267"/>
                  </a:lnTo>
                  <a:lnTo>
                    <a:pt x="18" y="280"/>
                  </a:lnTo>
                  <a:lnTo>
                    <a:pt x="18" y="290"/>
                  </a:lnTo>
                  <a:lnTo>
                    <a:pt x="17" y="297"/>
                  </a:lnTo>
                  <a:lnTo>
                    <a:pt x="17" y="304"/>
                  </a:lnTo>
                  <a:lnTo>
                    <a:pt x="17" y="311"/>
                  </a:lnTo>
                  <a:lnTo>
                    <a:pt x="17" y="320"/>
                  </a:lnTo>
                  <a:lnTo>
                    <a:pt x="18" y="330"/>
                  </a:lnTo>
                  <a:lnTo>
                    <a:pt x="20" y="341"/>
                  </a:lnTo>
                  <a:lnTo>
                    <a:pt x="23" y="352"/>
                  </a:lnTo>
                  <a:lnTo>
                    <a:pt x="26" y="364"/>
                  </a:lnTo>
                  <a:lnTo>
                    <a:pt x="31" y="376"/>
                  </a:lnTo>
                  <a:lnTo>
                    <a:pt x="37" y="385"/>
                  </a:lnTo>
                  <a:lnTo>
                    <a:pt x="45" y="391"/>
                  </a:lnTo>
                  <a:lnTo>
                    <a:pt x="53" y="396"/>
                  </a:lnTo>
                  <a:lnTo>
                    <a:pt x="63" y="398"/>
                  </a:lnTo>
                  <a:lnTo>
                    <a:pt x="71" y="401"/>
                  </a:lnTo>
                  <a:lnTo>
                    <a:pt x="79" y="402"/>
                  </a:lnTo>
                  <a:lnTo>
                    <a:pt x="85" y="402"/>
                  </a:lnTo>
                  <a:lnTo>
                    <a:pt x="89" y="402"/>
                  </a:lnTo>
                  <a:lnTo>
                    <a:pt x="97" y="403"/>
                  </a:lnTo>
                  <a:lnTo>
                    <a:pt x="107" y="404"/>
                  </a:lnTo>
                  <a:lnTo>
                    <a:pt x="118" y="405"/>
                  </a:lnTo>
                  <a:lnTo>
                    <a:pt x="130" y="406"/>
                  </a:lnTo>
                  <a:lnTo>
                    <a:pt x="142" y="406"/>
                  </a:lnTo>
                  <a:lnTo>
                    <a:pt x="153" y="407"/>
                  </a:lnTo>
                  <a:lnTo>
                    <a:pt x="162" y="408"/>
                  </a:lnTo>
                  <a:lnTo>
                    <a:pt x="170" y="408"/>
                  </a:lnTo>
                  <a:lnTo>
                    <a:pt x="178" y="410"/>
                  </a:lnTo>
                  <a:lnTo>
                    <a:pt x="187" y="414"/>
                  </a:lnTo>
                  <a:lnTo>
                    <a:pt x="197" y="417"/>
                  </a:lnTo>
                  <a:lnTo>
                    <a:pt x="208" y="421"/>
                  </a:lnTo>
                  <a:lnTo>
                    <a:pt x="217" y="425"/>
                  </a:lnTo>
                  <a:lnTo>
                    <a:pt x="226" y="428"/>
                  </a:lnTo>
                  <a:lnTo>
                    <a:pt x="231" y="431"/>
                  </a:lnTo>
                  <a:lnTo>
                    <a:pt x="233" y="431"/>
                  </a:lnTo>
                  <a:lnTo>
                    <a:pt x="232" y="433"/>
                  </a:lnTo>
                  <a:lnTo>
                    <a:pt x="232" y="437"/>
                  </a:lnTo>
                  <a:lnTo>
                    <a:pt x="232" y="444"/>
                  </a:lnTo>
                  <a:lnTo>
                    <a:pt x="231" y="453"/>
                  </a:lnTo>
                  <a:lnTo>
                    <a:pt x="230" y="462"/>
                  </a:lnTo>
                  <a:lnTo>
                    <a:pt x="229" y="471"/>
                  </a:lnTo>
                  <a:lnTo>
                    <a:pt x="228" y="481"/>
                  </a:lnTo>
                  <a:lnTo>
                    <a:pt x="228" y="488"/>
                  </a:lnTo>
                  <a:lnTo>
                    <a:pt x="229" y="496"/>
                  </a:lnTo>
                  <a:lnTo>
                    <a:pt x="230" y="507"/>
                  </a:lnTo>
                  <a:lnTo>
                    <a:pt x="232" y="518"/>
                  </a:lnTo>
                  <a:lnTo>
                    <a:pt x="234" y="530"/>
                  </a:lnTo>
                  <a:lnTo>
                    <a:pt x="236" y="542"/>
                  </a:lnTo>
                  <a:lnTo>
                    <a:pt x="237" y="552"/>
                  </a:lnTo>
                  <a:lnTo>
                    <a:pt x="237" y="562"/>
                  </a:lnTo>
                  <a:lnTo>
                    <a:pt x="236" y="568"/>
                  </a:lnTo>
                  <a:lnTo>
                    <a:pt x="234" y="573"/>
                  </a:lnTo>
                  <a:lnTo>
                    <a:pt x="233" y="577"/>
                  </a:lnTo>
                  <a:lnTo>
                    <a:pt x="232" y="581"/>
                  </a:lnTo>
                  <a:lnTo>
                    <a:pt x="232" y="585"/>
                  </a:lnTo>
                  <a:lnTo>
                    <a:pt x="232" y="587"/>
                  </a:lnTo>
                  <a:lnTo>
                    <a:pt x="232" y="590"/>
                  </a:lnTo>
                  <a:lnTo>
                    <a:pt x="232" y="592"/>
                  </a:lnTo>
                  <a:lnTo>
                    <a:pt x="238" y="609"/>
                  </a:lnTo>
                  <a:lnTo>
                    <a:pt x="239" y="609"/>
                  </a:lnTo>
                  <a:lnTo>
                    <a:pt x="243" y="609"/>
                  </a:lnTo>
                  <a:lnTo>
                    <a:pt x="248" y="609"/>
                  </a:lnTo>
                  <a:lnTo>
                    <a:pt x="255" y="609"/>
                  </a:lnTo>
                  <a:lnTo>
                    <a:pt x="261" y="609"/>
                  </a:lnTo>
                  <a:lnTo>
                    <a:pt x="267" y="609"/>
                  </a:lnTo>
                  <a:lnTo>
                    <a:pt x="273" y="610"/>
                  </a:lnTo>
                  <a:lnTo>
                    <a:pt x="278" y="612"/>
                  </a:lnTo>
                  <a:lnTo>
                    <a:pt x="283" y="613"/>
                  </a:lnTo>
                  <a:lnTo>
                    <a:pt x="288" y="615"/>
                  </a:lnTo>
                  <a:lnTo>
                    <a:pt x="294" y="616"/>
                  </a:lnTo>
                  <a:lnTo>
                    <a:pt x="300" y="618"/>
                  </a:lnTo>
                  <a:lnTo>
                    <a:pt x="306" y="619"/>
                  </a:lnTo>
                  <a:lnTo>
                    <a:pt x="312" y="620"/>
                  </a:lnTo>
                  <a:lnTo>
                    <a:pt x="316" y="621"/>
                  </a:lnTo>
                  <a:lnTo>
                    <a:pt x="319" y="620"/>
                  </a:lnTo>
                  <a:lnTo>
                    <a:pt x="322" y="619"/>
                  </a:lnTo>
                  <a:lnTo>
                    <a:pt x="325" y="617"/>
                  </a:lnTo>
                  <a:lnTo>
                    <a:pt x="327" y="615"/>
                  </a:lnTo>
                  <a:lnTo>
                    <a:pt x="330" y="614"/>
                  </a:lnTo>
                  <a:lnTo>
                    <a:pt x="331" y="611"/>
                  </a:lnTo>
                  <a:lnTo>
                    <a:pt x="331" y="609"/>
                  </a:lnTo>
                  <a:lnTo>
                    <a:pt x="328" y="607"/>
                  </a:lnTo>
                  <a:lnTo>
                    <a:pt x="324" y="604"/>
                  </a:lnTo>
                  <a:lnTo>
                    <a:pt x="318" y="601"/>
                  </a:lnTo>
                  <a:lnTo>
                    <a:pt x="309" y="598"/>
                  </a:lnTo>
                  <a:lnTo>
                    <a:pt x="301" y="594"/>
                  </a:lnTo>
                  <a:lnTo>
                    <a:pt x="292" y="590"/>
                  </a:lnTo>
                  <a:lnTo>
                    <a:pt x="284" y="586"/>
                  </a:lnTo>
                  <a:lnTo>
                    <a:pt x="278" y="581"/>
                  </a:lnTo>
                  <a:lnTo>
                    <a:pt x="273" y="576"/>
                  </a:lnTo>
                  <a:lnTo>
                    <a:pt x="272" y="572"/>
                  </a:lnTo>
                  <a:lnTo>
                    <a:pt x="272" y="568"/>
                  </a:lnTo>
                  <a:lnTo>
                    <a:pt x="272" y="563"/>
                  </a:lnTo>
                  <a:lnTo>
                    <a:pt x="272" y="557"/>
                  </a:lnTo>
                  <a:lnTo>
                    <a:pt x="273" y="550"/>
                  </a:lnTo>
                  <a:lnTo>
                    <a:pt x="274" y="542"/>
                  </a:lnTo>
                  <a:lnTo>
                    <a:pt x="275" y="535"/>
                  </a:lnTo>
                  <a:lnTo>
                    <a:pt x="277" y="528"/>
                  </a:lnTo>
                  <a:lnTo>
                    <a:pt x="278" y="519"/>
                  </a:lnTo>
                  <a:lnTo>
                    <a:pt x="280" y="511"/>
                  </a:lnTo>
                  <a:lnTo>
                    <a:pt x="282" y="501"/>
                  </a:lnTo>
                  <a:lnTo>
                    <a:pt x="284" y="491"/>
                  </a:lnTo>
                  <a:lnTo>
                    <a:pt x="284" y="481"/>
                  </a:lnTo>
                  <a:lnTo>
                    <a:pt x="286" y="471"/>
                  </a:lnTo>
                  <a:lnTo>
                    <a:pt x="286" y="464"/>
                  </a:lnTo>
                  <a:lnTo>
                    <a:pt x="287" y="458"/>
                  </a:lnTo>
                  <a:lnTo>
                    <a:pt x="287" y="454"/>
                  </a:lnTo>
                  <a:lnTo>
                    <a:pt x="287" y="453"/>
                  </a:lnTo>
                  <a:lnTo>
                    <a:pt x="288" y="450"/>
                  </a:lnTo>
                  <a:lnTo>
                    <a:pt x="290" y="448"/>
                  </a:lnTo>
                  <a:lnTo>
                    <a:pt x="291" y="444"/>
                  </a:lnTo>
                  <a:lnTo>
                    <a:pt x="293" y="441"/>
                  </a:lnTo>
                  <a:lnTo>
                    <a:pt x="295" y="437"/>
                  </a:lnTo>
                  <a:lnTo>
                    <a:pt x="296" y="433"/>
                  </a:lnTo>
                  <a:lnTo>
                    <a:pt x="295" y="429"/>
                  </a:lnTo>
                  <a:lnTo>
                    <a:pt x="294" y="424"/>
                  </a:lnTo>
                  <a:lnTo>
                    <a:pt x="293" y="419"/>
                  </a:lnTo>
                  <a:lnTo>
                    <a:pt x="291" y="414"/>
                  </a:lnTo>
                  <a:lnTo>
                    <a:pt x="289" y="408"/>
                  </a:lnTo>
                  <a:lnTo>
                    <a:pt x="285" y="402"/>
                  </a:lnTo>
                  <a:lnTo>
                    <a:pt x="279" y="397"/>
                  </a:lnTo>
                  <a:lnTo>
                    <a:pt x="272" y="391"/>
                  </a:lnTo>
                  <a:lnTo>
                    <a:pt x="261" y="386"/>
                  </a:lnTo>
                  <a:lnTo>
                    <a:pt x="249" y="381"/>
                  </a:lnTo>
                  <a:lnTo>
                    <a:pt x="240" y="375"/>
                  </a:lnTo>
                  <a:lnTo>
                    <a:pt x="232" y="371"/>
                  </a:lnTo>
                  <a:lnTo>
                    <a:pt x="226" y="366"/>
                  </a:lnTo>
                  <a:lnTo>
                    <a:pt x="220" y="362"/>
                  </a:lnTo>
                  <a:lnTo>
                    <a:pt x="215" y="358"/>
                  </a:lnTo>
                  <a:lnTo>
                    <a:pt x="210" y="356"/>
                  </a:lnTo>
                  <a:lnTo>
                    <a:pt x="203" y="354"/>
                  </a:lnTo>
                  <a:lnTo>
                    <a:pt x="197" y="351"/>
                  </a:lnTo>
                  <a:lnTo>
                    <a:pt x="190" y="349"/>
                  </a:lnTo>
                  <a:lnTo>
                    <a:pt x="183" y="345"/>
                  </a:lnTo>
                  <a:lnTo>
                    <a:pt x="176" y="341"/>
                  </a:lnTo>
                  <a:lnTo>
                    <a:pt x="171" y="338"/>
                  </a:lnTo>
                  <a:lnTo>
                    <a:pt x="167" y="335"/>
                  </a:lnTo>
                  <a:lnTo>
                    <a:pt x="164" y="333"/>
                  </a:lnTo>
                  <a:lnTo>
                    <a:pt x="163" y="332"/>
                  </a:lnTo>
                  <a:lnTo>
                    <a:pt x="142" y="231"/>
                  </a:lnTo>
                </a:path>
              </a:pathLst>
            </a:custGeom>
            <a:solidFill>
              <a:srgbClr val="4C4C4C"/>
            </a:solidFill>
            <a:ln w="9525" cap="rnd">
              <a:noFill/>
              <a:round/>
              <a:headEnd/>
              <a:tailEnd/>
            </a:ln>
          </p:spPr>
          <p:txBody>
            <a:bodyPr/>
            <a:lstStyle/>
            <a:p>
              <a:endParaRPr lang="ar-SA"/>
            </a:p>
          </p:txBody>
        </p:sp>
        <p:sp>
          <p:nvSpPr>
            <p:cNvPr id="39075" name="Freeform 211"/>
            <p:cNvSpPr>
              <a:spLocks/>
            </p:cNvSpPr>
            <p:nvPr/>
          </p:nvSpPr>
          <p:spPr bwMode="auto">
            <a:xfrm>
              <a:off x="4036" y="1081"/>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9076" name="Freeform 212"/>
            <p:cNvSpPr>
              <a:spLocks/>
            </p:cNvSpPr>
            <p:nvPr/>
          </p:nvSpPr>
          <p:spPr bwMode="auto">
            <a:xfrm>
              <a:off x="4081" y="940"/>
              <a:ext cx="332" cy="622"/>
            </a:xfrm>
            <a:custGeom>
              <a:avLst/>
              <a:gdLst>
                <a:gd name="T0" fmla="*/ 147 w 332"/>
                <a:gd name="T1" fmla="*/ 196 h 622"/>
                <a:gd name="T2" fmla="*/ 140 w 332"/>
                <a:gd name="T3" fmla="*/ 142 h 622"/>
                <a:gd name="T4" fmla="*/ 110 w 332"/>
                <a:gd name="T5" fmla="*/ 126 h 622"/>
                <a:gd name="T6" fmla="*/ 109 w 332"/>
                <a:gd name="T7" fmla="*/ 117 h 622"/>
                <a:gd name="T8" fmla="*/ 110 w 332"/>
                <a:gd name="T9" fmla="*/ 115 h 622"/>
                <a:gd name="T10" fmla="*/ 118 w 332"/>
                <a:gd name="T11" fmla="*/ 115 h 622"/>
                <a:gd name="T12" fmla="*/ 127 w 332"/>
                <a:gd name="T13" fmla="*/ 104 h 622"/>
                <a:gd name="T14" fmla="*/ 131 w 332"/>
                <a:gd name="T15" fmla="*/ 86 h 622"/>
                <a:gd name="T16" fmla="*/ 134 w 332"/>
                <a:gd name="T17" fmla="*/ 86 h 622"/>
                <a:gd name="T18" fmla="*/ 138 w 332"/>
                <a:gd name="T19" fmla="*/ 80 h 622"/>
                <a:gd name="T20" fmla="*/ 131 w 332"/>
                <a:gd name="T21" fmla="*/ 61 h 622"/>
                <a:gd name="T22" fmla="*/ 127 w 332"/>
                <a:gd name="T23" fmla="*/ 42 h 622"/>
                <a:gd name="T24" fmla="*/ 111 w 332"/>
                <a:gd name="T25" fmla="*/ 16 h 622"/>
                <a:gd name="T26" fmla="*/ 87 w 332"/>
                <a:gd name="T27" fmla="*/ 0 h 622"/>
                <a:gd name="T28" fmla="*/ 58 w 332"/>
                <a:gd name="T29" fmla="*/ 5 h 622"/>
                <a:gd name="T30" fmla="*/ 42 w 332"/>
                <a:gd name="T31" fmla="*/ 20 h 622"/>
                <a:gd name="T32" fmla="*/ 40 w 332"/>
                <a:gd name="T33" fmla="*/ 50 h 622"/>
                <a:gd name="T34" fmla="*/ 46 w 332"/>
                <a:gd name="T35" fmla="*/ 71 h 622"/>
                <a:gd name="T36" fmla="*/ 53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8 w 332"/>
                <a:gd name="T51" fmla="*/ 385 h 622"/>
                <a:gd name="T52" fmla="*/ 80 w 332"/>
                <a:gd name="T53" fmla="*/ 413 h 622"/>
                <a:gd name="T54" fmla="*/ 119 w 332"/>
                <a:gd name="T55" fmla="*/ 414 h 622"/>
                <a:gd name="T56" fmla="*/ 170 w 332"/>
                <a:gd name="T57" fmla="*/ 408 h 622"/>
                <a:gd name="T58" fmla="*/ 218 w 332"/>
                <a:gd name="T59" fmla="*/ 425 h 622"/>
                <a:gd name="T60" fmla="*/ 232 w 332"/>
                <a:gd name="T61" fmla="*/ 438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4 w 332"/>
                <a:gd name="T73" fmla="*/ 610 h 622"/>
                <a:gd name="T74" fmla="*/ 301 w 332"/>
                <a:gd name="T75" fmla="*/ 618 h 622"/>
                <a:gd name="T76" fmla="*/ 322 w 332"/>
                <a:gd name="T77" fmla="*/ 619 h 622"/>
                <a:gd name="T78" fmla="*/ 331 w 332"/>
                <a:gd name="T79" fmla="*/ 609 h 622"/>
                <a:gd name="T80" fmla="*/ 301 w 332"/>
                <a:gd name="T81" fmla="*/ 594 h 622"/>
                <a:gd name="T82" fmla="*/ 272 w 332"/>
                <a:gd name="T83" fmla="*/ 573 h 622"/>
                <a:gd name="T84" fmla="*/ 274 w 332"/>
                <a:gd name="T85" fmla="*/ 543 h 622"/>
                <a:gd name="T86" fmla="*/ 282 w 332"/>
                <a:gd name="T87" fmla="*/ 501 h 622"/>
                <a:gd name="T88" fmla="*/ 287 w 332"/>
                <a:gd name="T89" fmla="*/ 458 h 622"/>
                <a:gd name="T90" fmla="*/ 292 w 332"/>
                <a:gd name="T91" fmla="*/ 445 h 622"/>
                <a:gd name="T92" fmla="*/ 294 w 332"/>
                <a:gd name="T93" fmla="*/ 424 h 622"/>
                <a:gd name="T94" fmla="*/ 279 w 332"/>
                <a:gd name="T95" fmla="*/ 397 h 622"/>
                <a:gd name="T96" fmla="*/ 233 w 332"/>
                <a:gd name="T97" fmla="*/ 371 h 622"/>
                <a:gd name="T98" fmla="*/ 204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3" y="236"/>
                  </a:moveTo>
                  <a:lnTo>
                    <a:pt x="143" y="233"/>
                  </a:lnTo>
                  <a:lnTo>
                    <a:pt x="145" y="224"/>
                  </a:lnTo>
                  <a:lnTo>
                    <a:pt x="145" y="212"/>
                  </a:lnTo>
                  <a:lnTo>
                    <a:pt x="147" y="196"/>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1"/>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6"/>
                  </a:lnTo>
                  <a:lnTo>
                    <a:pt x="132" y="86"/>
                  </a:lnTo>
                  <a:lnTo>
                    <a:pt x="133" y="86"/>
                  </a:lnTo>
                  <a:lnTo>
                    <a:pt x="134" y="86"/>
                  </a:lnTo>
                  <a:lnTo>
                    <a:pt x="135" y="86"/>
                  </a:lnTo>
                  <a:lnTo>
                    <a:pt x="137" y="86"/>
                  </a:lnTo>
                  <a:lnTo>
                    <a:pt x="138" y="85"/>
                  </a:lnTo>
                  <a:lnTo>
                    <a:pt x="139" y="83"/>
                  </a:lnTo>
                  <a:lnTo>
                    <a:pt x="138" y="80"/>
                  </a:lnTo>
                  <a:lnTo>
                    <a:pt x="137" y="77"/>
                  </a:lnTo>
                  <a:lnTo>
                    <a:pt x="136" y="74"/>
                  </a:lnTo>
                  <a:lnTo>
                    <a:pt x="134" y="69"/>
                  </a:lnTo>
                  <a:lnTo>
                    <a:pt x="133" y="65"/>
                  </a:lnTo>
                  <a:lnTo>
                    <a:pt x="131" y="61"/>
                  </a:lnTo>
                  <a:lnTo>
                    <a:pt x="130" y="57"/>
                  </a:lnTo>
                  <a:lnTo>
                    <a:pt x="129" y="55"/>
                  </a:lnTo>
                  <a:lnTo>
                    <a:pt x="128" y="51"/>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5"/>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7"/>
                  </a:lnTo>
                  <a:lnTo>
                    <a:pt x="17" y="253"/>
                  </a:lnTo>
                  <a:lnTo>
                    <a:pt x="18" y="267"/>
                  </a:lnTo>
                  <a:lnTo>
                    <a:pt x="19" y="280"/>
                  </a:lnTo>
                  <a:lnTo>
                    <a:pt x="18" y="290"/>
                  </a:lnTo>
                  <a:lnTo>
                    <a:pt x="18" y="297"/>
                  </a:lnTo>
                  <a:lnTo>
                    <a:pt x="17" y="304"/>
                  </a:lnTo>
                  <a:lnTo>
                    <a:pt x="17" y="311"/>
                  </a:lnTo>
                  <a:lnTo>
                    <a:pt x="17" y="320"/>
                  </a:lnTo>
                  <a:lnTo>
                    <a:pt x="18" y="330"/>
                  </a:lnTo>
                  <a:lnTo>
                    <a:pt x="20" y="341"/>
                  </a:lnTo>
                  <a:lnTo>
                    <a:pt x="23" y="352"/>
                  </a:lnTo>
                  <a:lnTo>
                    <a:pt x="27" y="364"/>
                  </a:lnTo>
                  <a:lnTo>
                    <a:pt x="32" y="376"/>
                  </a:lnTo>
                  <a:lnTo>
                    <a:pt x="38" y="385"/>
                  </a:lnTo>
                  <a:lnTo>
                    <a:pt x="46" y="393"/>
                  </a:lnTo>
                  <a:lnTo>
                    <a:pt x="54" y="400"/>
                  </a:lnTo>
                  <a:lnTo>
                    <a:pt x="63" y="405"/>
                  </a:lnTo>
                  <a:lnTo>
                    <a:pt x="72" y="409"/>
                  </a:lnTo>
                  <a:lnTo>
                    <a:pt x="80" y="413"/>
                  </a:lnTo>
                  <a:lnTo>
                    <a:pt x="86" y="414"/>
                  </a:lnTo>
                  <a:lnTo>
                    <a:pt x="90" y="415"/>
                  </a:lnTo>
                  <a:lnTo>
                    <a:pt x="98" y="416"/>
                  </a:lnTo>
                  <a:lnTo>
                    <a:pt x="108" y="415"/>
                  </a:lnTo>
                  <a:lnTo>
                    <a:pt x="119" y="414"/>
                  </a:lnTo>
                  <a:lnTo>
                    <a:pt x="131" y="412"/>
                  </a:lnTo>
                  <a:lnTo>
                    <a:pt x="143" y="410"/>
                  </a:lnTo>
                  <a:lnTo>
                    <a:pt x="154" y="409"/>
                  </a:lnTo>
                  <a:lnTo>
                    <a:pt x="163" y="408"/>
                  </a:lnTo>
                  <a:lnTo>
                    <a:pt x="170" y="408"/>
                  </a:lnTo>
                  <a:lnTo>
                    <a:pt x="178" y="411"/>
                  </a:lnTo>
                  <a:lnTo>
                    <a:pt x="187" y="414"/>
                  </a:lnTo>
                  <a:lnTo>
                    <a:pt x="197" y="417"/>
                  </a:lnTo>
                  <a:lnTo>
                    <a:pt x="209" y="421"/>
                  </a:lnTo>
                  <a:lnTo>
                    <a:pt x="218" y="425"/>
                  </a:lnTo>
                  <a:lnTo>
                    <a:pt x="226" y="428"/>
                  </a:lnTo>
                  <a:lnTo>
                    <a:pt x="232" y="431"/>
                  </a:lnTo>
                  <a:lnTo>
                    <a:pt x="233" y="431"/>
                  </a:lnTo>
                  <a:lnTo>
                    <a:pt x="233" y="433"/>
                  </a:lnTo>
                  <a:lnTo>
                    <a:pt x="232" y="438"/>
                  </a:lnTo>
                  <a:lnTo>
                    <a:pt x="232" y="445"/>
                  </a:lnTo>
                  <a:lnTo>
                    <a:pt x="231" y="453"/>
                  </a:lnTo>
                  <a:lnTo>
                    <a:pt x="230" y="462"/>
                  </a:lnTo>
                  <a:lnTo>
                    <a:pt x="229" y="471"/>
                  </a:lnTo>
                  <a:lnTo>
                    <a:pt x="228" y="481"/>
                  </a:lnTo>
                  <a:lnTo>
                    <a:pt x="228" y="488"/>
                  </a:lnTo>
                  <a:lnTo>
                    <a:pt x="229" y="497"/>
                  </a:lnTo>
                  <a:lnTo>
                    <a:pt x="230" y="507"/>
                  </a:lnTo>
                  <a:lnTo>
                    <a:pt x="232" y="518"/>
                  </a:lnTo>
                  <a:lnTo>
                    <a:pt x="234" y="530"/>
                  </a:lnTo>
                  <a:lnTo>
                    <a:pt x="236" y="542"/>
                  </a:lnTo>
                  <a:lnTo>
                    <a:pt x="238" y="553"/>
                  </a:lnTo>
                  <a:lnTo>
                    <a:pt x="238" y="562"/>
                  </a:lnTo>
                  <a:lnTo>
                    <a:pt x="236" y="569"/>
                  </a:lnTo>
                  <a:lnTo>
                    <a:pt x="234" y="573"/>
                  </a:lnTo>
                  <a:lnTo>
                    <a:pt x="233" y="577"/>
                  </a:lnTo>
                  <a:lnTo>
                    <a:pt x="232" y="581"/>
                  </a:lnTo>
                  <a:lnTo>
                    <a:pt x="232" y="585"/>
                  </a:lnTo>
                  <a:lnTo>
                    <a:pt x="232" y="588"/>
                  </a:lnTo>
                  <a:lnTo>
                    <a:pt x="232" y="590"/>
                  </a:lnTo>
                  <a:lnTo>
                    <a:pt x="232" y="592"/>
                  </a:lnTo>
                  <a:lnTo>
                    <a:pt x="238" y="609"/>
                  </a:lnTo>
                  <a:lnTo>
                    <a:pt x="239" y="609"/>
                  </a:lnTo>
                  <a:lnTo>
                    <a:pt x="243" y="609"/>
                  </a:lnTo>
                  <a:lnTo>
                    <a:pt x="249" y="609"/>
                  </a:lnTo>
                  <a:lnTo>
                    <a:pt x="255" y="609"/>
                  </a:lnTo>
                  <a:lnTo>
                    <a:pt x="261" y="609"/>
                  </a:lnTo>
                  <a:lnTo>
                    <a:pt x="268" y="609"/>
                  </a:lnTo>
                  <a:lnTo>
                    <a:pt x="274" y="610"/>
                  </a:lnTo>
                  <a:lnTo>
                    <a:pt x="278" y="612"/>
                  </a:lnTo>
                  <a:lnTo>
                    <a:pt x="283" y="613"/>
                  </a:lnTo>
                  <a:lnTo>
                    <a:pt x="288" y="615"/>
                  </a:lnTo>
                  <a:lnTo>
                    <a:pt x="294" y="616"/>
                  </a:lnTo>
                  <a:lnTo>
                    <a:pt x="301" y="618"/>
                  </a:lnTo>
                  <a:lnTo>
                    <a:pt x="307" y="619"/>
                  </a:lnTo>
                  <a:lnTo>
                    <a:pt x="312" y="620"/>
                  </a:lnTo>
                  <a:lnTo>
                    <a:pt x="317" y="621"/>
                  </a:lnTo>
                  <a:lnTo>
                    <a:pt x="319" y="620"/>
                  </a:lnTo>
                  <a:lnTo>
                    <a:pt x="322" y="619"/>
                  </a:lnTo>
                  <a:lnTo>
                    <a:pt x="325" y="618"/>
                  </a:lnTo>
                  <a:lnTo>
                    <a:pt x="327" y="616"/>
                  </a:lnTo>
                  <a:lnTo>
                    <a:pt x="330" y="614"/>
                  </a:lnTo>
                  <a:lnTo>
                    <a:pt x="331" y="611"/>
                  </a:lnTo>
                  <a:lnTo>
                    <a:pt x="331" y="609"/>
                  </a:lnTo>
                  <a:lnTo>
                    <a:pt x="329" y="607"/>
                  </a:lnTo>
                  <a:lnTo>
                    <a:pt x="325" y="604"/>
                  </a:lnTo>
                  <a:lnTo>
                    <a:pt x="318" y="602"/>
                  </a:lnTo>
                  <a:lnTo>
                    <a:pt x="310" y="598"/>
                  </a:lnTo>
                  <a:lnTo>
                    <a:pt x="301" y="594"/>
                  </a:lnTo>
                  <a:lnTo>
                    <a:pt x="293" y="590"/>
                  </a:lnTo>
                  <a:lnTo>
                    <a:pt x="285" y="586"/>
                  </a:lnTo>
                  <a:lnTo>
                    <a:pt x="278" y="581"/>
                  </a:lnTo>
                  <a:lnTo>
                    <a:pt x="274" y="577"/>
                  </a:lnTo>
                  <a:lnTo>
                    <a:pt x="272" y="573"/>
                  </a:lnTo>
                  <a:lnTo>
                    <a:pt x="272" y="568"/>
                  </a:lnTo>
                  <a:lnTo>
                    <a:pt x="272" y="563"/>
                  </a:lnTo>
                  <a:lnTo>
                    <a:pt x="273" y="557"/>
                  </a:lnTo>
                  <a:lnTo>
                    <a:pt x="273" y="550"/>
                  </a:lnTo>
                  <a:lnTo>
                    <a:pt x="274" y="543"/>
                  </a:lnTo>
                  <a:lnTo>
                    <a:pt x="275" y="535"/>
                  </a:lnTo>
                  <a:lnTo>
                    <a:pt x="277" y="528"/>
                  </a:lnTo>
                  <a:lnTo>
                    <a:pt x="278" y="520"/>
                  </a:lnTo>
                  <a:lnTo>
                    <a:pt x="280" y="511"/>
                  </a:lnTo>
                  <a:lnTo>
                    <a:pt x="282" y="501"/>
                  </a:lnTo>
                  <a:lnTo>
                    <a:pt x="284" y="491"/>
                  </a:lnTo>
                  <a:lnTo>
                    <a:pt x="285" y="481"/>
                  </a:lnTo>
                  <a:lnTo>
                    <a:pt x="286" y="471"/>
                  </a:lnTo>
                  <a:lnTo>
                    <a:pt x="287" y="464"/>
                  </a:lnTo>
                  <a:lnTo>
                    <a:pt x="287" y="458"/>
                  </a:lnTo>
                  <a:lnTo>
                    <a:pt x="287" y="454"/>
                  </a:lnTo>
                  <a:lnTo>
                    <a:pt x="287" y="453"/>
                  </a:lnTo>
                  <a:lnTo>
                    <a:pt x="289" y="451"/>
                  </a:lnTo>
                  <a:lnTo>
                    <a:pt x="290" y="448"/>
                  </a:lnTo>
                  <a:lnTo>
                    <a:pt x="292" y="445"/>
                  </a:lnTo>
                  <a:lnTo>
                    <a:pt x="294" y="441"/>
                  </a:lnTo>
                  <a:lnTo>
                    <a:pt x="295" y="437"/>
                  </a:lnTo>
                  <a:lnTo>
                    <a:pt x="296" y="433"/>
                  </a:lnTo>
                  <a:lnTo>
                    <a:pt x="295" y="429"/>
                  </a:lnTo>
                  <a:lnTo>
                    <a:pt x="294" y="424"/>
                  </a:lnTo>
                  <a:lnTo>
                    <a:pt x="293" y="419"/>
                  </a:lnTo>
                  <a:lnTo>
                    <a:pt x="291" y="414"/>
                  </a:lnTo>
                  <a:lnTo>
                    <a:pt x="290" y="408"/>
                  </a:lnTo>
                  <a:lnTo>
                    <a:pt x="285" y="403"/>
                  </a:lnTo>
                  <a:lnTo>
                    <a:pt x="279" y="397"/>
                  </a:lnTo>
                  <a:lnTo>
                    <a:pt x="272" y="392"/>
                  </a:lnTo>
                  <a:lnTo>
                    <a:pt x="261" y="386"/>
                  </a:lnTo>
                  <a:lnTo>
                    <a:pt x="249" y="381"/>
                  </a:lnTo>
                  <a:lnTo>
                    <a:pt x="240" y="376"/>
                  </a:lnTo>
                  <a:lnTo>
                    <a:pt x="233" y="371"/>
                  </a:lnTo>
                  <a:lnTo>
                    <a:pt x="226" y="366"/>
                  </a:lnTo>
                  <a:lnTo>
                    <a:pt x="221" y="362"/>
                  </a:lnTo>
                  <a:lnTo>
                    <a:pt x="216" y="359"/>
                  </a:lnTo>
                  <a:lnTo>
                    <a:pt x="210" y="356"/>
                  </a:lnTo>
                  <a:lnTo>
                    <a:pt x="204" y="354"/>
                  </a:lnTo>
                  <a:lnTo>
                    <a:pt x="197" y="351"/>
                  </a:lnTo>
                  <a:lnTo>
                    <a:pt x="190" y="349"/>
                  </a:lnTo>
                  <a:lnTo>
                    <a:pt x="183" y="345"/>
                  </a:lnTo>
                  <a:lnTo>
                    <a:pt x="177" y="341"/>
                  </a:lnTo>
                  <a:lnTo>
                    <a:pt x="171" y="338"/>
                  </a:lnTo>
                  <a:lnTo>
                    <a:pt x="167" y="334"/>
                  </a:lnTo>
                  <a:lnTo>
                    <a:pt x="164" y="333"/>
                  </a:lnTo>
                  <a:lnTo>
                    <a:pt x="163" y="332"/>
                  </a:lnTo>
                  <a:lnTo>
                    <a:pt x="143" y="236"/>
                  </a:lnTo>
                </a:path>
              </a:pathLst>
            </a:custGeom>
            <a:solidFill>
              <a:srgbClr val="99FF99"/>
            </a:solidFill>
            <a:ln w="9525" cap="rnd">
              <a:noFill/>
              <a:round/>
              <a:headEnd/>
              <a:tailEnd/>
            </a:ln>
          </p:spPr>
          <p:txBody>
            <a:bodyPr/>
            <a:lstStyle/>
            <a:p>
              <a:endParaRPr lang="ar-SA"/>
            </a:p>
          </p:txBody>
        </p:sp>
        <p:sp>
          <p:nvSpPr>
            <p:cNvPr id="39077" name="Freeform 213"/>
            <p:cNvSpPr>
              <a:spLocks/>
            </p:cNvSpPr>
            <p:nvPr/>
          </p:nvSpPr>
          <p:spPr bwMode="auto">
            <a:xfrm>
              <a:off x="4052" y="1134"/>
              <a:ext cx="32" cy="135"/>
            </a:xfrm>
            <a:custGeom>
              <a:avLst/>
              <a:gdLst>
                <a:gd name="T0" fmla="*/ 15 w 32"/>
                <a:gd name="T1" fmla="*/ 111 h 135"/>
                <a:gd name="T2" fmla="*/ 13 w 32"/>
                <a:gd name="T3" fmla="*/ 101 h 135"/>
                <a:gd name="T4" fmla="*/ 12 w 32"/>
                <a:gd name="T5" fmla="*/ 87 h 135"/>
                <a:gd name="T6" fmla="*/ 13 w 32"/>
                <a:gd name="T7" fmla="*/ 71 h 135"/>
                <a:gd name="T8" fmla="*/ 16 w 32"/>
                <a:gd name="T9" fmla="*/ 58 h 135"/>
                <a:gd name="T10" fmla="*/ 17 w 32"/>
                <a:gd name="T11" fmla="*/ 48 h 135"/>
                <a:gd name="T12" fmla="*/ 17 w 32"/>
                <a:gd name="T13" fmla="*/ 39 h 135"/>
                <a:gd name="T14" fmla="*/ 15 w 32"/>
                <a:gd name="T15" fmla="*/ 29 h 135"/>
                <a:gd name="T16" fmla="*/ 12 w 32"/>
                <a:gd name="T17" fmla="*/ 22 h 135"/>
                <a:gd name="T18" fmla="*/ 10 w 32"/>
                <a:gd name="T19" fmla="*/ 17 h 135"/>
                <a:gd name="T20" fmla="*/ 6 w 32"/>
                <a:gd name="T21" fmla="*/ 10 h 135"/>
                <a:gd name="T22" fmla="*/ 2 w 32"/>
                <a:gd name="T23" fmla="*/ 3 h 135"/>
                <a:gd name="T24" fmla="*/ 1 w 32"/>
                <a:gd name="T25" fmla="*/ 5 h 135"/>
                <a:gd name="T26" fmla="*/ 5 w 32"/>
                <a:gd name="T27" fmla="*/ 14 h 135"/>
                <a:gd name="T28" fmla="*/ 7 w 32"/>
                <a:gd name="T29" fmla="*/ 22 h 135"/>
                <a:gd name="T30" fmla="*/ 8 w 32"/>
                <a:gd name="T31" fmla="*/ 34 h 135"/>
                <a:gd name="T32" fmla="*/ 9 w 32"/>
                <a:gd name="T33" fmla="*/ 55 h 135"/>
                <a:gd name="T34" fmla="*/ 8 w 32"/>
                <a:gd name="T35" fmla="*/ 70 h 135"/>
                <a:gd name="T36" fmla="*/ 6 w 32"/>
                <a:gd name="T37" fmla="*/ 81 h 135"/>
                <a:gd name="T38" fmla="*/ 6 w 32"/>
                <a:gd name="T39" fmla="*/ 93 h 135"/>
                <a:gd name="T40" fmla="*/ 7 w 32"/>
                <a:gd name="T41" fmla="*/ 106 h 135"/>
                <a:gd name="T42" fmla="*/ 10 w 32"/>
                <a:gd name="T43" fmla="*/ 116 h 135"/>
                <a:gd name="T44" fmla="*/ 12 w 32"/>
                <a:gd name="T45" fmla="*/ 123 h 135"/>
                <a:gd name="T46" fmla="*/ 15 w 32"/>
                <a:gd name="T47" fmla="*/ 127 h 135"/>
                <a:gd name="T48" fmla="*/ 20 w 32"/>
                <a:gd name="T49" fmla="*/ 129 h 135"/>
                <a:gd name="T50" fmla="*/ 24 w 32"/>
                <a:gd name="T51" fmla="*/ 132 h 135"/>
                <a:gd name="T52" fmla="*/ 27 w 32"/>
                <a:gd name="T53" fmla="*/ 133 h 135"/>
                <a:gd name="T54" fmla="*/ 30 w 32"/>
                <a:gd name="T55" fmla="*/ 134 h 135"/>
                <a:gd name="T56" fmla="*/ 28 w 32"/>
                <a:gd name="T57" fmla="*/ 131 h 135"/>
                <a:gd name="T58" fmla="*/ 23 w 32"/>
                <a:gd name="T59" fmla="*/ 127 h 135"/>
                <a:gd name="T60" fmla="*/ 19 w 32"/>
                <a:gd name="T61" fmla="*/ 121 h 135"/>
                <a:gd name="T62" fmla="*/ 15 w 32"/>
                <a:gd name="T63" fmla="*/ 116 h 1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2"/>
                <a:gd name="T97" fmla="*/ 0 h 135"/>
                <a:gd name="T98" fmla="*/ 32 w 32"/>
                <a:gd name="T99" fmla="*/ 135 h 13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2" h="135">
                  <a:moveTo>
                    <a:pt x="15" y="114"/>
                  </a:moveTo>
                  <a:lnTo>
                    <a:pt x="15" y="111"/>
                  </a:lnTo>
                  <a:lnTo>
                    <a:pt x="14" y="107"/>
                  </a:lnTo>
                  <a:lnTo>
                    <a:pt x="13" y="101"/>
                  </a:lnTo>
                  <a:lnTo>
                    <a:pt x="12" y="95"/>
                  </a:lnTo>
                  <a:lnTo>
                    <a:pt x="12" y="87"/>
                  </a:lnTo>
                  <a:lnTo>
                    <a:pt x="12" y="80"/>
                  </a:lnTo>
                  <a:lnTo>
                    <a:pt x="13" y="71"/>
                  </a:lnTo>
                  <a:lnTo>
                    <a:pt x="15" y="63"/>
                  </a:lnTo>
                  <a:lnTo>
                    <a:pt x="16" y="58"/>
                  </a:lnTo>
                  <a:lnTo>
                    <a:pt x="17" y="53"/>
                  </a:lnTo>
                  <a:lnTo>
                    <a:pt x="17" y="48"/>
                  </a:lnTo>
                  <a:lnTo>
                    <a:pt x="17" y="43"/>
                  </a:lnTo>
                  <a:lnTo>
                    <a:pt x="17" y="39"/>
                  </a:lnTo>
                  <a:lnTo>
                    <a:pt x="16" y="34"/>
                  </a:lnTo>
                  <a:lnTo>
                    <a:pt x="15" y="29"/>
                  </a:lnTo>
                  <a:lnTo>
                    <a:pt x="13" y="23"/>
                  </a:lnTo>
                  <a:lnTo>
                    <a:pt x="12" y="22"/>
                  </a:lnTo>
                  <a:lnTo>
                    <a:pt x="11" y="19"/>
                  </a:lnTo>
                  <a:lnTo>
                    <a:pt x="10" y="17"/>
                  </a:lnTo>
                  <a:lnTo>
                    <a:pt x="8" y="13"/>
                  </a:lnTo>
                  <a:lnTo>
                    <a:pt x="6" y="10"/>
                  </a:lnTo>
                  <a:lnTo>
                    <a:pt x="4" y="6"/>
                  </a:lnTo>
                  <a:lnTo>
                    <a:pt x="2" y="3"/>
                  </a:lnTo>
                  <a:lnTo>
                    <a:pt x="0" y="0"/>
                  </a:lnTo>
                  <a:lnTo>
                    <a:pt x="1" y="5"/>
                  </a:lnTo>
                  <a:lnTo>
                    <a:pt x="4" y="10"/>
                  </a:lnTo>
                  <a:lnTo>
                    <a:pt x="5" y="14"/>
                  </a:lnTo>
                  <a:lnTo>
                    <a:pt x="6" y="17"/>
                  </a:lnTo>
                  <a:lnTo>
                    <a:pt x="7" y="22"/>
                  </a:lnTo>
                  <a:lnTo>
                    <a:pt x="8" y="28"/>
                  </a:lnTo>
                  <a:lnTo>
                    <a:pt x="8" y="34"/>
                  </a:lnTo>
                  <a:lnTo>
                    <a:pt x="9" y="44"/>
                  </a:lnTo>
                  <a:lnTo>
                    <a:pt x="9" y="55"/>
                  </a:lnTo>
                  <a:lnTo>
                    <a:pt x="9" y="64"/>
                  </a:lnTo>
                  <a:lnTo>
                    <a:pt x="8" y="70"/>
                  </a:lnTo>
                  <a:lnTo>
                    <a:pt x="7" y="76"/>
                  </a:lnTo>
                  <a:lnTo>
                    <a:pt x="6" y="81"/>
                  </a:lnTo>
                  <a:lnTo>
                    <a:pt x="6" y="87"/>
                  </a:lnTo>
                  <a:lnTo>
                    <a:pt x="6" y="93"/>
                  </a:lnTo>
                  <a:lnTo>
                    <a:pt x="6" y="99"/>
                  </a:lnTo>
                  <a:lnTo>
                    <a:pt x="7" y="106"/>
                  </a:lnTo>
                  <a:lnTo>
                    <a:pt x="8" y="112"/>
                  </a:lnTo>
                  <a:lnTo>
                    <a:pt x="10" y="116"/>
                  </a:lnTo>
                  <a:lnTo>
                    <a:pt x="10" y="120"/>
                  </a:lnTo>
                  <a:lnTo>
                    <a:pt x="12" y="123"/>
                  </a:lnTo>
                  <a:lnTo>
                    <a:pt x="14" y="125"/>
                  </a:lnTo>
                  <a:lnTo>
                    <a:pt x="15" y="127"/>
                  </a:lnTo>
                  <a:lnTo>
                    <a:pt x="18" y="128"/>
                  </a:lnTo>
                  <a:lnTo>
                    <a:pt x="20" y="129"/>
                  </a:lnTo>
                  <a:lnTo>
                    <a:pt x="21" y="131"/>
                  </a:lnTo>
                  <a:lnTo>
                    <a:pt x="24" y="132"/>
                  </a:lnTo>
                  <a:lnTo>
                    <a:pt x="25" y="132"/>
                  </a:lnTo>
                  <a:lnTo>
                    <a:pt x="27" y="133"/>
                  </a:lnTo>
                  <a:lnTo>
                    <a:pt x="29" y="133"/>
                  </a:lnTo>
                  <a:lnTo>
                    <a:pt x="30" y="134"/>
                  </a:lnTo>
                  <a:lnTo>
                    <a:pt x="31" y="134"/>
                  </a:lnTo>
                  <a:lnTo>
                    <a:pt x="28" y="131"/>
                  </a:lnTo>
                  <a:lnTo>
                    <a:pt x="25" y="129"/>
                  </a:lnTo>
                  <a:lnTo>
                    <a:pt x="23" y="127"/>
                  </a:lnTo>
                  <a:lnTo>
                    <a:pt x="20" y="123"/>
                  </a:lnTo>
                  <a:lnTo>
                    <a:pt x="19" y="121"/>
                  </a:lnTo>
                  <a:lnTo>
                    <a:pt x="17" y="118"/>
                  </a:lnTo>
                  <a:lnTo>
                    <a:pt x="15" y="116"/>
                  </a:lnTo>
                  <a:lnTo>
                    <a:pt x="15" y="114"/>
                  </a:lnTo>
                </a:path>
              </a:pathLst>
            </a:custGeom>
            <a:solidFill>
              <a:srgbClr val="008080"/>
            </a:solidFill>
            <a:ln w="9525" cap="rnd">
              <a:noFill/>
              <a:round/>
              <a:headEnd/>
              <a:tailEnd/>
            </a:ln>
          </p:spPr>
          <p:txBody>
            <a:bodyPr/>
            <a:lstStyle/>
            <a:p>
              <a:endParaRPr lang="ar-SA"/>
            </a:p>
          </p:txBody>
        </p:sp>
        <p:sp>
          <p:nvSpPr>
            <p:cNvPr id="39078" name="Freeform 214"/>
            <p:cNvSpPr>
              <a:spLocks/>
            </p:cNvSpPr>
            <p:nvPr/>
          </p:nvSpPr>
          <p:spPr bwMode="auto">
            <a:xfrm>
              <a:off x="4130" y="940"/>
              <a:ext cx="28" cy="68"/>
            </a:xfrm>
            <a:custGeom>
              <a:avLst/>
              <a:gdLst>
                <a:gd name="T0" fmla="*/ 21 w 28"/>
                <a:gd name="T1" fmla="*/ 0 h 68"/>
                <a:gd name="T2" fmla="*/ 21 w 28"/>
                <a:gd name="T3" fmla="*/ 0 h 68"/>
                <a:gd name="T4" fmla="*/ 20 w 28"/>
                <a:gd name="T5" fmla="*/ 2 h 68"/>
                <a:gd name="T6" fmla="*/ 18 w 28"/>
                <a:gd name="T7" fmla="*/ 5 h 68"/>
                <a:gd name="T8" fmla="*/ 16 w 28"/>
                <a:gd name="T9" fmla="*/ 9 h 68"/>
                <a:gd name="T10" fmla="*/ 14 w 28"/>
                <a:gd name="T11" fmla="*/ 14 h 68"/>
                <a:gd name="T12" fmla="*/ 13 w 28"/>
                <a:gd name="T13" fmla="*/ 19 h 68"/>
                <a:gd name="T14" fmla="*/ 13 w 28"/>
                <a:gd name="T15" fmla="*/ 26 h 68"/>
                <a:gd name="T16" fmla="*/ 14 w 28"/>
                <a:gd name="T17" fmla="*/ 32 h 68"/>
                <a:gd name="T18" fmla="*/ 16 w 28"/>
                <a:gd name="T19" fmla="*/ 39 h 68"/>
                <a:gd name="T20" fmla="*/ 18 w 28"/>
                <a:gd name="T21" fmla="*/ 44 h 68"/>
                <a:gd name="T22" fmla="*/ 20 w 28"/>
                <a:gd name="T23" fmla="*/ 50 h 68"/>
                <a:gd name="T24" fmla="*/ 22 w 28"/>
                <a:gd name="T25" fmla="*/ 55 h 68"/>
                <a:gd name="T26" fmla="*/ 24 w 28"/>
                <a:gd name="T27" fmla="*/ 59 h 68"/>
                <a:gd name="T28" fmla="*/ 25 w 28"/>
                <a:gd name="T29" fmla="*/ 61 h 68"/>
                <a:gd name="T30" fmla="*/ 26 w 28"/>
                <a:gd name="T31" fmla="*/ 63 h 68"/>
                <a:gd name="T32" fmla="*/ 27 w 28"/>
                <a:gd name="T33" fmla="*/ 64 h 68"/>
                <a:gd name="T34" fmla="*/ 18 w 28"/>
                <a:gd name="T35" fmla="*/ 67 h 68"/>
                <a:gd name="T36" fmla="*/ 17 w 28"/>
                <a:gd name="T37" fmla="*/ 66 h 68"/>
                <a:gd name="T38" fmla="*/ 16 w 28"/>
                <a:gd name="T39" fmla="*/ 64 h 68"/>
                <a:gd name="T40" fmla="*/ 13 w 28"/>
                <a:gd name="T41" fmla="*/ 61 h 68"/>
                <a:gd name="T42" fmla="*/ 11 w 28"/>
                <a:gd name="T43" fmla="*/ 58 h 68"/>
                <a:gd name="T44" fmla="*/ 8 w 28"/>
                <a:gd name="T45" fmla="*/ 54 h 68"/>
                <a:gd name="T46" fmla="*/ 6 w 28"/>
                <a:gd name="T47" fmla="*/ 49 h 68"/>
                <a:gd name="T48" fmla="*/ 4 w 28"/>
                <a:gd name="T49" fmla="*/ 44 h 68"/>
                <a:gd name="T50" fmla="*/ 2 w 28"/>
                <a:gd name="T51" fmla="*/ 38 h 68"/>
                <a:gd name="T52" fmla="*/ 1 w 28"/>
                <a:gd name="T53" fmla="*/ 31 h 68"/>
                <a:gd name="T54" fmla="*/ 0 w 28"/>
                <a:gd name="T55" fmla="*/ 26 h 68"/>
                <a:gd name="T56" fmla="*/ 0 w 28"/>
                <a:gd name="T57" fmla="*/ 21 h 68"/>
                <a:gd name="T58" fmla="*/ 0 w 28"/>
                <a:gd name="T59" fmla="*/ 17 h 68"/>
                <a:gd name="T60" fmla="*/ 0 w 28"/>
                <a:gd name="T61" fmla="*/ 13 h 68"/>
                <a:gd name="T62" fmla="*/ 1 w 28"/>
                <a:gd name="T63" fmla="*/ 11 h 68"/>
                <a:gd name="T64" fmla="*/ 2 w 28"/>
                <a:gd name="T65" fmla="*/ 8 h 68"/>
                <a:gd name="T66" fmla="*/ 3 w 28"/>
                <a:gd name="T67" fmla="*/ 6 h 68"/>
                <a:gd name="T68" fmla="*/ 6 w 28"/>
                <a:gd name="T69" fmla="*/ 4 h 68"/>
                <a:gd name="T70" fmla="*/ 8 w 28"/>
                <a:gd name="T71" fmla="*/ 1 h 68"/>
                <a:gd name="T72" fmla="*/ 12 w 28"/>
                <a:gd name="T73" fmla="*/ 0 h 68"/>
                <a:gd name="T74" fmla="*/ 14 w 28"/>
                <a:gd name="T75" fmla="*/ 0 h 68"/>
                <a:gd name="T76" fmla="*/ 17 w 28"/>
                <a:gd name="T77" fmla="*/ 0 h 68"/>
                <a:gd name="T78" fmla="*/ 20 w 28"/>
                <a:gd name="T79" fmla="*/ 0 h 68"/>
                <a:gd name="T80" fmla="*/ 21 w 28"/>
                <a:gd name="T81" fmla="*/ 0 h 68"/>
                <a:gd name="T82" fmla="*/ 21 w 28"/>
                <a:gd name="T83" fmla="*/ 0 h 6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8"/>
                <a:gd name="T127" fmla="*/ 0 h 68"/>
                <a:gd name="T128" fmla="*/ 28 w 28"/>
                <a:gd name="T129" fmla="*/ 68 h 6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8" h="68">
                  <a:moveTo>
                    <a:pt x="21" y="0"/>
                  </a:moveTo>
                  <a:lnTo>
                    <a:pt x="21" y="0"/>
                  </a:lnTo>
                  <a:lnTo>
                    <a:pt x="20" y="2"/>
                  </a:lnTo>
                  <a:lnTo>
                    <a:pt x="18" y="5"/>
                  </a:lnTo>
                  <a:lnTo>
                    <a:pt x="16" y="9"/>
                  </a:lnTo>
                  <a:lnTo>
                    <a:pt x="14" y="14"/>
                  </a:lnTo>
                  <a:lnTo>
                    <a:pt x="13" y="19"/>
                  </a:lnTo>
                  <a:lnTo>
                    <a:pt x="13" y="26"/>
                  </a:lnTo>
                  <a:lnTo>
                    <a:pt x="14" y="32"/>
                  </a:lnTo>
                  <a:lnTo>
                    <a:pt x="16" y="39"/>
                  </a:lnTo>
                  <a:lnTo>
                    <a:pt x="18" y="44"/>
                  </a:lnTo>
                  <a:lnTo>
                    <a:pt x="20" y="50"/>
                  </a:lnTo>
                  <a:lnTo>
                    <a:pt x="22" y="55"/>
                  </a:lnTo>
                  <a:lnTo>
                    <a:pt x="24" y="59"/>
                  </a:lnTo>
                  <a:lnTo>
                    <a:pt x="25" y="61"/>
                  </a:lnTo>
                  <a:lnTo>
                    <a:pt x="26" y="63"/>
                  </a:lnTo>
                  <a:lnTo>
                    <a:pt x="27" y="64"/>
                  </a:lnTo>
                  <a:lnTo>
                    <a:pt x="18" y="67"/>
                  </a:lnTo>
                  <a:lnTo>
                    <a:pt x="17" y="66"/>
                  </a:lnTo>
                  <a:lnTo>
                    <a:pt x="16" y="64"/>
                  </a:lnTo>
                  <a:lnTo>
                    <a:pt x="13" y="61"/>
                  </a:lnTo>
                  <a:lnTo>
                    <a:pt x="11" y="58"/>
                  </a:lnTo>
                  <a:lnTo>
                    <a:pt x="8" y="54"/>
                  </a:lnTo>
                  <a:lnTo>
                    <a:pt x="6" y="49"/>
                  </a:lnTo>
                  <a:lnTo>
                    <a:pt x="4" y="44"/>
                  </a:lnTo>
                  <a:lnTo>
                    <a:pt x="2" y="38"/>
                  </a:lnTo>
                  <a:lnTo>
                    <a:pt x="1" y="31"/>
                  </a:lnTo>
                  <a:lnTo>
                    <a:pt x="0" y="26"/>
                  </a:lnTo>
                  <a:lnTo>
                    <a:pt x="0" y="21"/>
                  </a:lnTo>
                  <a:lnTo>
                    <a:pt x="0" y="17"/>
                  </a:lnTo>
                  <a:lnTo>
                    <a:pt x="0" y="13"/>
                  </a:lnTo>
                  <a:lnTo>
                    <a:pt x="1" y="11"/>
                  </a:lnTo>
                  <a:lnTo>
                    <a:pt x="2" y="8"/>
                  </a:lnTo>
                  <a:lnTo>
                    <a:pt x="3" y="6"/>
                  </a:lnTo>
                  <a:lnTo>
                    <a:pt x="6" y="4"/>
                  </a:lnTo>
                  <a:lnTo>
                    <a:pt x="8" y="1"/>
                  </a:lnTo>
                  <a:lnTo>
                    <a:pt x="12" y="0"/>
                  </a:lnTo>
                  <a:lnTo>
                    <a:pt x="14" y="0"/>
                  </a:lnTo>
                  <a:lnTo>
                    <a:pt x="17" y="0"/>
                  </a:lnTo>
                  <a:lnTo>
                    <a:pt x="20" y="0"/>
                  </a:lnTo>
                  <a:lnTo>
                    <a:pt x="21" y="0"/>
                  </a:lnTo>
                </a:path>
              </a:pathLst>
            </a:custGeom>
            <a:solidFill>
              <a:srgbClr val="000000"/>
            </a:solidFill>
            <a:ln w="9525" cap="rnd">
              <a:noFill/>
              <a:round/>
              <a:headEnd/>
              <a:tailEnd/>
            </a:ln>
          </p:spPr>
          <p:txBody>
            <a:bodyPr/>
            <a:lstStyle/>
            <a:p>
              <a:endParaRPr lang="ar-SA"/>
            </a:p>
          </p:txBody>
        </p:sp>
        <p:sp>
          <p:nvSpPr>
            <p:cNvPr id="39079" name="Freeform 215"/>
            <p:cNvSpPr>
              <a:spLocks/>
            </p:cNvSpPr>
            <p:nvPr/>
          </p:nvSpPr>
          <p:spPr bwMode="auto">
            <a:xfrm>
              <a:off x="4150" y="1006"/>
              <a:ext cx="67" cy="50"/>
            </a:xfrm>
            <a:custGeom>
              <a:avLst/>
              <a:gdLst>
                <a:gd name="T0" fmla="*/ 66 w 67"/>
                <a:gd name="T1" fmla="*/ 49 h 50"/>
                <a:gd name="T2" fmla="*/ 64 w 67"/>
                <a:gd name="T3" fmla="*/ 49 h 50"/>
                <a:gd name="T4" fmla="*/ 62 w 67"/>
                <a:gd name="T5" fmla="*/ 49 h 50"/>
                <a:gd name="T6" fmla="*/ 59 w 67"/>
                <a:gd name="T7" fmla="*/ 49 h 50"/>
                <a:gd name="T8" fmla="*/ 55 w 67"/>
                <a:gd name="T9" fmla="*/ 49 h 50"/>
                <a:gd name="T10" fmla="*/ 49 w 67"/>
                <a:gd name="T11" fmla="*/ 47 h 50"/>
                <a:gd name="T12" fmla="*/ 44 w 67"/>
                <a:gd name="T13" fmla="*/ 45 h 50"/>
                <a:gd name="T14" fmla="*/ 37 w 67"/>
                <a:gd name="T15" fmla="*/ 42 h 50"/>
                <a:gd name="T16" fmla="*/ 30 w 67"/>
                <a:gd name="T17" fmla="*/ 40 h 50"/>
                <a:gd name="T18" fmla="*/ 23 w 67"/>
                <a:gd name="T19" fmla="*/ 35 h 50"/>
                <a:gd name="T20" fmla="*/ 17 w 67"/>
                <a:gd name="T21" fmla="*/ 29 h 50"/>
                <a:gd name="T22" fmla="*/ 12 w 67"/>
                <a:gd name="T23" fmla="*/ 23 h 50"/>
                <a:gd name="T24" fmla="*/ 8 w 67"/>
                <a:gd name="T25" fmla="*/ 16 h 50"/>
                <a:gd name="T26" fmla="*/ 5 w 67"/>
                <a:gd name="T27" fmla="*/ 10 h 50"/>
                <a:gd name="T28" fmla="*/ 2 w 67"/>
                <a:gd name="T29" fmla="*/ 5 h 50"/>
                <a:gd name="T30" fmla="*/ 0 w 67"/>
                <a:gd name="T31" fmla="*/ 1 h 50"/>
                <a:gd name="T32" fmla="*/ 0 w 67"/>
                <a:gd name="T33" fmla="*/ 0 h 50"/>
                <a:gd name="T34" fmla="*/ 1 w 67"/>
                <a:gd name="T35" fmla="*/ 0 h 50"/>
                <a:gd name="T36" fmla="*/ 2 w 67"/>
                <a:gd name="T37" fmla="*/ 0 h 50"/>
                <a:gd name="T38" fmla="*/ 4 w 67"/>
                <a:gd name="T39" fmla="*/ 4 h 50"/>
                <a:gd name="T40" fmla="*/ 5 w 67"/>
                <a:gd name="T41" fmla="*/ 9 h 50"/>
                <a:gd name="T42" fmla="*/ 9 w 67"/>
                <a:gd name="T43" fmla="*/ 15 h 50"/>
                <a:gd name="T44" fmla="*/ 13 w 67"/>
                <a:gd name="T45" fmla="*/ 22 h 50"/>
                <a:gd name="T46" fmla="*/ 18 w 67"/>
                <a:gd name="T47" fmla="*/ 28 h 50"/>
                <a:gd name="T48" fmla="*/ 24 w 67"/>
                <a:gd name="T49" fmla="*/ 34 h 50"/>
                <a:gd name="T50" fmla="*/ 31 w 67"/>
                <a:gd name="T51" fmla="*/ 38 h 50"/>
                <a:gd name="T52" fmla="*/ 38 w 67"/>
                <a:gd name="T53" fmla="*/ 42 h 50"/>
                <a:gd name="T54" fmla="*/ 44 w 67"/>
                <a:gd name="T55" fmla="*/ 44 h 50"/>
                <a:gd name="T56" fmla="*/ 49 w 67"/>
                <a:gd name="T57" fmla="*/ 45 h 50"/>
                <a:gd name="T58" fmla="*/ 55 w 67"/>
                <a:gd name="T59" fmla="*/ 47 h 50"/>
                <a:gd name="T60" fmla="*/ 59 w 67"/>
                <a:gd name="T61" fmla="*/ 47 h 50"/>
                <a:gd name="T62" fmla="*/ 61 w 67"/>
                <a:gd name="T63" fmla="*/ 47 h 50"/>
                <a:gd name="T64" fmla="*/ 64 w 67"/>
                <a:gd name="T65" fmla="*/ 47 h 50"/>
                <a:gd name="T66" fmla="*/ 65 w 67"/>
                <a:gd name="T67" fmla="*/ 47 h 50"/>
                <a:gd name="T68" fmla="*/ 66 w 67"/>
                <a:gd name="T69" fmla="*/ 49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7"/>
                <a:gd name="T106" fmla="*/ 0 h 50"/>
                <a:gd name="T107" fmla="*/ 67 w 67"/>
                <a:gd name="T108" fmla="*/ 50 h 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7" h="50">
                  <a:moveTo>
                    <a:pt x="66" y="49"/>
                  </a:moveTo>
                  <a:lnTo>
                    <a:pt x="64" y="49"/>
                  </a:lnTo>
                  <a:lnTo>
                    <a:pt x="62" y="49"/>
                  </a:lnTo>
                  <a:lnTo>
                    <a:pt x="59" y="49"/>
                  </a:lnTo>
                  <a:lnTo>
                    <a:pt x="55" y="49"/>
                  </a:lnTo>
                  <a:lnTo>
                    <a:pt x="49" y="47"/>
                  </a:lnTo>
                  <a:lnTo>
                    <a:pt x="44" y="45"/>
                  </a:lnTo>
                  <a:lnTo>
                    <a:pt x="37" y="42"/>
                  </a:lnTo>
                  <a:lnTo>
                    <a:pt x="30" y="40"/>
                  </a:lnTo>
                  <a:lnTo>
                    <a:pt x="23" y="35"/>
                  </a:lnTo>
                  <a:lnTo>
                    <a:pt x="17" y="29"/>
                  </a:lnTo>
                  <a:lnTo>
                    <a:pt x="12" y="23"/>
                  </a:lnTo>
                  <a:lnTo>
                    <a:pt x="8" y="16"/>
                  </a:lnTo>
                  <a:lnTo>
                    <a:pt x="5" y="10"/>
                  </a:lnTo>
                  <a:lnTo>
                    <a:pt x="2" y="5"/>
                  </a:lnTo>
                  <a:lnTo>
                    <a:pt x="0" y="1"/>
                  </a:lnTo>
                  <a:lnTo>
                    <a:pt x="0" y="0"/>
                  </a:lnTo>
                  <a:lnTo>
                    <a:pt x="1" y="0"/>
                  </a:lnTo>
                  <a:lnTo>
                    <a:pt x="2" y="0"/>
                  </a:lnTo>
                  <a:lnTo>
                    <a:pt x="4" y="4"/>
                  </a:lnTo>
                  <a:lnTo>
                    <a:pt x="5" y="9"/>
                  </a:lnTo>
                  <a:lnTo>
                    <a:pt x="9" y="15"/>
                  </a:lnTo>
                  <a:lnTo>
                    <a:pt x="13" y="22"/>
                  </a:lnTo>
                  <a:lnTo>
                    <a:pt x="18" y="28"/>
                  </a:lnTo>
                  <a:lnTo>
                    <a:pt x="24" y="34"/>
                  </a:lnTo>
                  <a:lnTo>
                    <a:pt x="31" y="38"/>
                  </a:lnTo>
                  <a:lnTo>
                    <a:pt x="38" y="42"/>
                  </a:lnTo>
                  <a:lnTo>
                    <a:pt x="44" y="44"/>
                  </a:lnTo>
                  <a:lnTo>
                    <a:pt x="49" y="45"/>
                  </a:lnTo>
                  <a:lnTo>
                    <a:pt x="55" y="47"/>
                  </a:lnTo>
                  <a:lnTo>
                    <a:pt x="59" y="47"/>
                  </a:lnTo>
                  <a:lnTo>
                    <a:pt x="61" y="47"/>
                  </a:lnTo>
                  <a:lnTo>
                    <a:pt x="64" y="47"/>
                  </a:lnTo>
                  <a:lnTo>
                    <a:pt x="65" y="47"/>
                  </a:lnTo>
                  <a:lnTo>
                    <a:pt x="66" y="49"/>
                  </a:lnTo>
                </a:path>
              </a:pathLst>
            </a:custGeom>
            <a:solidFill>
              <a:srgbClr val="000000"/>
            </a:solidFill>
            <a:ln w="9525" cap="rnd">
              <a:noFill/>
              <a:round/>
              <a:headEnd/>
              <a:tailEnd/>
            </a:ln>
          </p:spPr>
          <p:txBody>
            <a:bodyPr/>
            <a:lstStyle/>
            <a:p>
              <a:endParaRPr lang="ar-SA"/>
            </a:p>
          </p:txBody>
        </p:sp>
        <p:sp>
          <p:nvSpPr>
            <p:cNvPr id="39080" name="Freeform 216"/>
            <p:cNvSpPr>
              <a:spLocks/>
            </p:cNvSpPr>
            <p:nvPr/>
          </p:nvSpPr>
          <p:spPr bwMode="auto">
            <a:xfrm>
              <a:off x="4212" y="1050"/>
              <a:ext cx="17" cy="17"/>
            </a:xfrm>
            <a:custGeom>
              <a:avLst/>
              <a:gdLst>
                <a:gd name="T0" fmla="*/ 3 w 17"/>
                <a:gd name="T1" fmla="*/ 2 h 17"/>
                <a:gd name="T2" fmla="*/ 3 w 17"/>
                <a:gd name="T3" fmla="*/ 2 h 17"/>
                <a:gd name="T4" fmla="*/ 3 w 17"/>
                <a:gd name="T5" fmla="*/ 2 h 17"/>
                <a:gd name="T6" fmla="*/ 4 w 17"/>
                <a:gd name="T7" fmla="*/ 2 h 17"/>
                <a:gd name="T8" fmla="*/ 4 w 17"/>
                <a:gd name="T9" fmla="*/ 2 h 17"/>
                <a:gd name="T10" fmla="*/ 6 w 17"/>
                <a:gd name="T11" fmla="*/ 2 h 17"/>
                <a:gd name="T12" fmla="*/ 6 w 17"/>
                <a:gd name="T13" fmla="*/ 2 h 17"/>
                <a:gd name="T14" fmla="*/ 8 w 17"/>
                <a:gd name="T15" fmla="*/ 2 h 17"/>
                <a:gd name="T16" fmla="*/ 8 w 17"/>
                <a:gd name="T17" fmla="*/ 2 h 17"/>
                <a:gd name="T18" fmla="*/ 9 w 17"/>
                <a:gd name="T19" fmla="*/ 0 h 17"/>
                <a:gd name="T20" fmla="*/ 9 w 17"/>
                <a:gd name="T21" fmla="*/ 0 h 17"/>
                <a:gd name="T22" fmla="*/ 11 w 17"/>
                <a:gd name="T23" fmla="*/ 0 h 17"/>
                <a:gd name="T24" fmla="*/ 11 w 17"/>
                <a:gd name="T25" fmla="*/ 2 h 17"/>
                <a:gd name="T26" fmla="*/ 12 w 17"/>
                <a:gd name="T27" fmla="*/ 2 h 17"/>
                <a:gd name="T28" fmla="*/ 12 w 17"/>
                <a:gd name="T29" fmla="*/ 2 h 17"/>
                <a:gd name="T30" fmla="*/ 14 w 17"/>
                <a:gd name="T31" fmla="*/ 2 h 17"/>
                <a:gd name="T32" fmla="*/ 14 w 17"/>
                <a:gd name="T33" fmla="*/ 4 h 17"/>
                <a:gd name="T34" fmla="*/ 14 w 17"/>
                <a:gd name="T35" fmla="*/ 6 h 17"/>
                <a:gd name="T36" fmla="*/ 14 w 17"/>
                <a:gd name="T37" fmla="*/ 6 h 17"/>
                <a:gd name="T38" fmla="*/ 16 w 17"/>
                <a:gd name="T39" fmla="*/ 8 h 17"/>
                <a:gd name="T40" fmla="*/ 16 w 17"/>
                <a:gd name="T41" fmla="*/ 10 h 17"/>
                <a:gd name="T42" fmla="*/ 14 w 17"/>
                <a:gd name="T43" fmla="*/ 10 h 17"/>
                <a:gd name="T44" fmla="*/ 14 w 17"/>
                <a:gd name="T45" fmla="*/ 12 h 17"/>
                <a:gd name="T46" fmla="*/ 12 w 17"/>
                <a:gd name="T47" fmla="*/ 12 h 17"/>
                <a:gd name="T48" fmla="*/ 12 w 17"/>
                <a:gd name="T49" fmla="*/ 14 h 17"/>
                <a:gd name="T50" fmla="*/ 11 w 17"/>
                <a:gd name="T51" fmla="*/ 14 h 17"/>
                <a:gd name="T52" fmla="*/ 9 w 17"/>
                <a:gd name="T53" fmla="*/ 14 h 17"/>
                <a:gd name="T54" fmla="*/ 9 w 17"/>
                <a:gd name="T55" fmla="*/ 14 h 17"/>
                <a:gd name="T56" fmla="*/ 8 w 17"/>
                <a:gd name="T57" fmla="*/ 16 h 17"/>
                <a:gd name="T58" fmla="*/ 6 w 17"/>
                <a:gd name="T59" fmla="*/ 16 h 17"/>
                <a:gd name="T60" fmla="*/ 6 w 17"/>
                <a:gd name="T61" fmla="*/ 16 h 17"/>
                <a:gd name="T62" fmla="*/ 4 w 17"/>
                <a:gd name="T63" fmla="*/ 14 h 17"/>
                <a:gd name="T64" fmla="*/ 4 w 17"/>
                <a:gd name="T65" fmla="*/ 14 h 17"/>
                <a:gd name="T66" fmla="*/ 3 w 17"/>
                <a:gd name="T67" fmla="*/ 14 h 17"/>
                <a:gd name="T68" fmla="*/ 1 w 17"/>
                <a:gd name="T69" fmla="*/ 12 h 17"/>
                <a:gd name="T70" fmla="*/ 1 w 17"/>
                <a:gd name="T71" fmla="*/ 10 h 17"/>
                <a:gd name="T72" fmla="*/ 1 w 17"/>
                <a:gd name="T73" fmla="*/ 8 h 17"/>
                <a:gd name="T74" fmla="*/ 0 w 17"/>
                <a:gd name="T75" fmla="*/ 8 h 17"/>
                <a:gd name="T76" fmla="*/ 0 w 17"/>
                <a:gd name="T77" fmla="*/ 6 h 17"/>
                <a:gd name="T78" fmla="*/ 0 w 17"/>
                <a:gd name="T79" fmla="*/ 6 h 17"/>
                <a:gd name="T80" fmla="*/ 0 w 17"/>
                <a:gd name="T81" fmla="*/ 6 h 17"/>
                <a:gd name="T82" fmla="*/ 3 w 17"/>
                <a:gd name="T83" fmla="*/ 2 h 1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
                <a:gd name="T127" fmla="*/ 0 h 17"/>
                <a:gd name="T128" fmla="*/ 17 w 17"/>
                <a:gd name="T129" fmla="*/ 17 h 1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 h="17">
                  <a:moveTo>
                    <a:pt x="3" y="2"/>
                  </a:moveTo>
                  <a:lnTo>
                    <a:pt x="3" y="2"/>
                  </a:lnTo>
                  <a:lnTo>
                    <a:pt x="4" y="2"/>
                  </a:lnTo>
                  <a:lnTo>
                    <a:pt x="6" y="2"/>
                  </a:lnTo>
                  <a:lnTo>
                    <a:pt x="8" y="2"/>
                  </a:lnTo>
                  <a:lnTo>
                    <a:pt x="9" y="0"/>
                  </a:lnTo>
                  <a:lnTo>
                    <a:pt x="11" y="0"/>
                  </a:lnTo>
                  <a:lnTo>
                    <a:pt x="11" y="2"/>
                  </a:lnTo>
                  <a:lnTo>
                    <a:pt x="12" y="2"/>
                  </a:lnTo>
                  <a:lnTo>
                    <a:pt x="14" y="2"/>
                  </a:lnTo>
                  <a:lnTo>
                    <a:pt x="14" y="4"/>
                  </a:lnTo>
                  <a:lnTo>
                    <a:pt x="14" y="6"/>
                  </a:lnTo>
                  <a:lnTo>
                    <a:pt x="16" y="8"/>
                  </a:lnTo>
                  <a:lnTo>
                    <a:pt x="16" y="10"/>
                  </a:lnTo>
                  <a:lnTo>
                    <a:pt x="14" y="10"/>
                  </a:lnTo>
                  <a:lnTo>
                    <a:pt x="14" y="12"/>
                  </a:lnTo>
                  <a:lnTo>
                    <a:pt x="12" y="12"/>
                  </a:lnTo>
                  <a:lnTo>
                    <a:pt x="12" y="14"/>
                  </a:lnTo>
                  <a:lnTo>
                    <a:pt x="11" y="14"/>
                  </a:lnTo>
                  <a:lnTo>
                    <a:pt x="9" y="14"/>
                  </a:lnTo>
                  <a:lnTo>
                    <a:pt x="8" y="16"/>
                  </a:lnTo>
                  <a:lnTo>
                    <a:pt x="6" y="16"/>
                  </a:lnTo>
                  <a:lnTo>
                    <a:pt x="4" y="14"/>
                  </a:lnTo>
                  <a:lnTo>
                    <a:pt x="3" y="14"/>
                  </a:lnTo>
                  <a:lnTo>
                    <a:pt x="1" y="12"/>
                  </a:lnTo>
                  <a:lnTo>
                    <a:pt x="1" y="10"/>
                  </a:lnTo>
                  <a:lnTo>
                    <a:pt x="1" y="8"/>
                  </a:lnTo>
                  <a:lnTo>
                    <a:pt x="0" y="8"/>
                  </a:lnTo>
                  <a:lnTo>
                    <a:pt x="0" y="6"/>
                  </a:lnTo>
                  <a:lnTo>
                    <a:pt x="3" y="2"/>
                  </a:lnTo>
                </a:path>
              </a:pathLst>
            </a:custGeom>
            <a:solidFill>
              <a:srgbClr val="000000"/>
            </a:solidFill>
            <a:ln w="9525" cap="rnd">
              <a:noFill/>
              <a:round/>
              <a:headEnd/>
              <a:tailEnd/>
            </a:ln>
          </p:spPr>
          <p:txBody>
            <a:bodyPr/>
            <a:lstStyle/>
            <a:p>
              <a:endParaRPr lang="ar-SA"/>
            </a:p>
          </p:txBody>
        </p:sp>
        <p:sp>
          <p:nvSpPr>
            <p:cNvPr id="39081" name="Freeform 217"/>
            <p:cNvSpPr>
              <a:spLocks/>
            </p:cNvSpPr>
            <p:nvPr/>
          </p:nvSpPr>
          <p:spPr bwMode="auto">
            <a:xfrm>
              <a:off x="4254" y="1320"/>
              <a:ext cx="446" cy="402"/>
            </a:xfrm>
            <a:custGeom>
              <a:avLst/>
              <a:gdLst>
                <a:gd name="T0" fmla="*/ 0 w 446"/>
                <a:gd name="T1" fmla="*/ 401 h 402"/>
                <a:gd name="T2" fmla="*/ 0 w 446"/>
                <a:gd name="T3" fmla="*/ 106 h 402"/>
                <a:gd name="T4" fmla="*/ 445 w 446"/>
                <a:gd name="T5" fmla="*/ 0 h 402"/>
                <a:gd name="T6" fmla="*/ 445 w 446"/>
                <a:gd name="T7" fmla="*/ 303 h 402"/>
                <a:gd name="T8" fmla="*/ 0 w 446"/>
                <a:gd name="T9" fmla="*/ 401 h 402"/>
                <a:gd name="T10" fmla="*/ 0 60000 65536"/>
                <a:gd name="T11" fmla="*/ 0 60000 65536"/>
                <a:gd name="T12" fmla="*/ 0 60000 65536"/>
                <a:gd name="T13" fmla="*/ 0 60000 65536"/>
                <a:gd name="T14" fmla="*/ 0 60000 65536"/>
                <a:gd name="T15" fmla="*/ 0 w 446"/>
                <a:gd name="T16" fmla="*/ 0 h 402"/>
                <a:gd name="T17" fmla="*/ 446 w 446"/>
                <a:gd name="T18" fmla="*/ 402 h 402"/>
              </a:gdLst>
              <a:ahLst/>
              <a:cxnLst>
                <a:cxn ang="T10">
                  <a:pos x="T0" y="T1"/>
                </a:cxn>
                <a:cxn ang="T11">
                  <a:pos x="T2" y="T3"/>
                </a:cxn>
                <a:cxn ang="T12">
                  <a:pos x="T4" y="T5"/>
                </a:cxn>
                <a:cxn ang="T13">
                  <a:pos x="T6" y="T7"/>
                </a:cxn>
                <a:cxn ang="T14">
                  <a:pos x="T8" y="T9"/>
                </a:cxn>
              </a:cxnLst>
              <a:rect l="T15" t="T16" r="T17" b="T18"/>
              <a:pathLst>
                <a:path w="446" h="402">
                  <a:moveTo>
                    <a:pt x="0" y="401"/>
                  </a:moveTo>
                  <a:lnTo>
                    <a:pt x="0" y="106"/>
                  </a:lnTo>
                  <a:lnTo>
                    <a:pt x="445" y="0"/>
                  </a:lnTo>
                  <a:lnTo>
                    <a:pt x="445" y="303"/>
                  </a:lnTo>
                  <a:lnTo>
                    <a:pt x="0" y="401"/>
                  </a:lnTo>
                </a:path>
              </a:pathLst>
            </a:custGeom>
            <a:solidFill>
              <a:srgbClr val="4C4C4C"/>
            </a:solidFill>
            <a:ln w="9525" cap="rnd">
              <a:noFill/>
              <a:round/>
              <a:headEnd/>
              <a:tailEnd/>
            </a:ln>
          </p:spPr>
          <p:txBody>
            <a:bodyPr/>
            <a:lstStyle/>
            <a:p>
              <a:endParaRPr lang="ar-SA"/>
            </a:p>
          </p:txBody>
        </p:sp>
        <p:sp>
          <p:nvSpPr>
            <p:cNvPr id="39082" name="Freeform 218"/>
            <p:cNvSpPr>
              <a:spLocks/>
            </p:cNvSpPr>
            <p:nvPr/>
          </p:nvSpPr>
          <p:spPr bwMode="auto">
            <a:xfrm>
              <a:off x="4212"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83" name="Freeform 219"/>
            <p:cNvSpPr>
              <a:spLocks/>
            </p:cNvSpPr>
            <p:nvPr/>
          </p:nvSpPr>
          <p:spPr bwMode="auto">
            <a:xfrm>
              <a:off x="4126"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84" name="Freeform 220"/>
            <p:cNvSpPr>
              <a:spLocks/>
            </p:cNvSpPr>
            <p:nvPr/>
          </p:nvSpPr>
          <p:spPr bwMode="auto">
            <a:xfrm>
              <a:off x="4163"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085" name="Freeform 221"/>
            <p:cNvSpPr>
              <a:spLocks/>
            </p:cNvSpPr>
            <p:nvPr/>
          </p:nvSpPr>
          <p:spPr bwMode="auto">
            <a:xfrm>
              <a:off x="4164"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086" name="Freeform 222"/>
            <p:cNvSpPr>
              <a:spLocks/>
            </p:cNvSpPr>
            <p:nvPr/>
          </p:nvSpPr>
          <p:spPr bwMode="auto">
            <a:xfrm>
              <a:off x="4127"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087" name="Freeform 223"/>
            <p:cNvSpPr>
              <a:spLocks/>
            </p:cNvSpPr>
            <p:nvPr/>
          </p:nvSpPr>
          <p:spPr bwMode="auto">
            <a:xfrm>
              <a:off x="4091"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088" name="Freeform 224"/>
            <p:cNvSpPr>
              <a:spLocks/>
            </p:cNvSpPr>
            <p:nvPr/>
          </p:nvSpPr>
          <p:spPr bwMode="auto">
            <a:xfrm>
              <a:off x="4173"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089" name="Freeform 225"/>
            <p:cNvSpPr>
              <a:spLocks/>
            </p:cNvSpPr>
            <p:nvPr/>
          </p:nvSpPr>
          <p:spPr bwMode="auto">
            <a:xfrm>
              <a:off x="4138"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090" name="Freeform 226"/>
            <p:cNvSpPr>
              <a:spLocks/>
            </p:cNvSpPr>
            <p:nvPr/>
          </p:nvSpPr>
          <p:spPr bwMode="auto">
            <a:xfrm>
              <a:off x="4115"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091" name="Freeform 227"/>
            <p:cNvSpPr>
              <a:spLocks/>
            </p:cNvSpPr>
            <p:nvPr/>
          </p:nvSpPr>
          <p:spPr bwMode="auto">
            <a:xfrm>
              <a:off x="4076"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92" name="Freeform 228"/>
            <p:cNvSpPr>
              <a:spLocks/>
            </p:cNvSpPr>
            <p:nvPr/>
          </p:nvSpPr>
          <p:spPr bwMode="auto">
            <a:xfrm>
              <a:off x="4217"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93" name="Freeform 229"/>
            <p:cNvSpPr>
              <a:spLocks/>
            </p:cNvSpPr>
            <p:nvPr/>
          </p:nvSpPr>
          <p:spPr bwMode="auto">
            <a:xfrm>
              <a:off x="4212"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94" name="Freeform 230"/>
            <p:cNvSpPr>
              <a:spLocks/>
            </p:cNvSpPr>
            <p:nvPr/>
          </p:nvSpPr>
          <p:spPr bwMode="auto">
            <a:xfrm>
              <a:off x="4126"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95" name="Freeform 231"/>
            <p:cNvSpPr>
              <a:spLocks/>
            </p:cNvSpPr>
            <p:nvPr/>
          </p:nvSpPr>
          <p:spPr bwMode="auto">
            <a:xfrm>
              <a:off x="4163"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096" name="Freeform 232"/>
            <p:cNvSpPr>
              <a:spLocks/>
            </p:cNvSpPr>
            <p:nvPr/>
          </p:nvSpPr>
          <p:spPr bwMode="auto">
            <a:xfrm>
              <a:off x="4164"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9097" name="Freeform 233"/>
            <p:cNvSpPr>
              <a:spLocks/>
            </p:cNvSpPr>
            <p:nvPr/>
          </p:nvSpPr>
          <p:spPr bwMode="auto">
            <a:xfrm>
              <a:off x="4127"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9098" name="Freeform 234"/>
            <p:cNvSpPr>
              <a:spLocks/>
            </p:cNvSpPr>
            <p:nvPr/>
          </p:nvSpPr>
          <p:spPr bwMode="auto">
            <a:xfrm>
              <a:off x="4091"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9099" name="Freeform 235"/>
            <p:cNvSpPr>
              <a:spLocks/>
            </p:cNvSpPr>
            <p:nvPr/>
          </p:nvSpPr>
          <p:spPr bwMode="auto">
            <a:xfrm>
              <a:off x="4173"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9100" name="Freeform 236"/>
            <p:cNvSpPr>
              <a:spLocks/>
            </p:cNvSpPr>
            <p:nvPr/>
          </p:nvSpPr>
          <p:spPr bwMode="auto">
            <a:xfrm>
              <a:off x="4138"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9101" name="Freeform 237"/>
            <p:cNvSpPr>
              <a:spLocks/>
            </p:cNvSpPr>
            <p:nvPr/>
          </p:nvSpPr>
          <p:spPr bwMode="auto">
            <a:xfrm>
              <a:off x="4115"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9102" name="Freeform 238"/>
            <p:cNvSpPr>
              <a:spLocks/>
            </p:cNvSpPr>
            <p:nvPr/>
          </p:nvSpPr>
          <p:spPr bwMode="auto">
            <a:xfrm>
              <a:off x="4076"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03" name="Freeform 239"/>
            <p:cNvSpPr>
              <a:spLocks/>
            </p:cNvSpPr>
            <p:nvPr/>
          </p:nvSpPr>
          <p:spPr bwMode="auto">
            <a:xfrm>
              <a:off x="4217"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104" name="Freeform 240"/>
            <p:cNvSpPr>
              <a:spLocks/>
            </p:cNvSpPr>
            <p:nvPr/>
          </p:nvSpPr>
          <p:spPr bwMode="auto">
            <a:xfrm>
              <a:off x="4089" y="1253"/>
              <a:ext cx="52" cy="96"/>
            </a:xfrm>
            <a:custGeom>
              <a:avLst/>
              <a:gdLst>
                <a:gd name="T0" fmla="*/ 9 w 52"/>
                <a:gd name="T1" fmla="*/ 0 h 96"/>
                <a:gd name="T2" fmla="*/ 8 w 52"/>
                <a:gd name="T3" fmla="*/ 0 h 96"/>
                <a:gd name="T4" fmla="*/ 7 w 52"/>
                <a:gd name="T5" fmla="*/ 3 h 96"/>
                <a:gd name="T6" fmla="*/ 6 w 52"/>
                <a:gd name="T7" fmla="*/ 7 h 96"/>
                <a:gd name="T8" fmla="*/ 5 w 52"/>
                <a:gd name="T9" fmla="*/ 12 h 96"/>
                <a:gd name="T10" fmla="*/ 3 w 52"/>
                <a:gd name="T11" fmla="*/ 18 h 96"/>
                <a:gd name="T12" fmla="*/ 1 w 52"/>
                <a:gd name="T13" fmla="*/ 25 h 96"/>
                <a:gd name="T14" fmla="*/ 0 w 52"/>
                <a:gd name="T15" fmla="*/ 33 h 96"/>
                <a:gd name="T16" fmla="*/ 0 w 52"/>
                <a:gd name="T17" fmla="*/ 40 h 96"/>
                <a:gd name="T18" fmla="*/ 0 w 52"/>
                <a:gd name="T19" fmla="*/ 47 h 96"/>
                <a:gd name="T20" fmla="*/ 1 w 52"/>
                <a:gd name="T21" fmla="*/ 54 h 96"/>
                <a:gd name="T22" fmla="*/ 5 w 52"/>
                <a:gd name="T23" fmla="*/ 61 h 96"/>
                <a:gd name="T24" fmla="*/ 9 w 52"/>
                <a:gd name="T25" fmla="*/ 68 h 96"/>
                <a:gd name="T26" fmla="*/ 13 w 52"/>
                <a:gd name="T27" fmla="*/ 74 h 96"/>
                <a:gd name="T28" fmla="*/ 17 w 52"/>
                <a:gd name="T29" fmla="*/ 79 h 96"/>
                <a:gd name="T30" fmla="*/ 20 w 52"/>
                <a:gd name="T31" fmla="*/ 84 h 96"/>
                <a:gd name="T32" fmla="*/ 22 w 52"/>
                <a:gd name="T33" fmla="*/ 89 h 96"/>
                <a:gd name="T34" fmla="*/ 24 w 52"/>
                <a:gd name="T35" fmla="*/ 92 h 96"/>
                <a:gd name="T36" fmla="*/ 28 w 52"/>
                <a:gd name="T37" fmla="*/ 94 h 96"/>
                <a:gd name="T38" fmla="*/ 33 w 52"/>
                <a:gd name="T39" fmla="*/ 95 h 96"/>
                <a:gd name="T40" fmla="*/ 38 w 52"/>
                <a:gd name="T41" fmla="*/ 95 h 96"/>
                <a:gd name="T42" fmla="*/ 43 w 52"/>
                <a:gd name="T43" fmla="*/ 94 h 96"/>
                <a:gd name="T44" fmla="*/ 46 w 52"/>
                <a:gd name="T45" fmla="*/ 93 h 96"/>
                <a:gd name="T46" fmla="*/ 50 w 52"/>
                <a:gd name="T47" fmla="*/ 92 h 96"/>
                <a:gd name="T48" fmla="*/ 51 w 52"/>
                <a:gd name="T49" fmla="*/ 91 h 96"/>
                <a:gd name="T50" fmla="*/ 50 w 52"/>
                <a:gd name="T51" fmla="*/ 91 h 96"/>
                <a:gd name="T52" fmla="*/ 48 w 52"/>
                <a:gd name="T53" fmla="*/ 91 h 96"/>
                <a:gd name="T54" fmla="*/ 46 w 52"/>
                <a:gd name="T55" fmla="*/ 91 h 96"/>
                <a:gd name="T56" fmla="*/ 44 w 52"/>
                <a:gd name="T57" fmla="*/ 90 h 96"/>
                <a:gd name="T58" fmla="*/ 40 w 52"/>
                <a:gd name="T59" fmla="*/ 89 h 96"/>
                <a:gd name="T60" fmla="*/ 38 w 52"/>
                <a:gd name="T61" fmla="*/ 88 h 96"/>
                <a:gd name="T62" fmla="*/ 35 w 52"/>
                <a:gd name="T63" fmla="*/ 85 h 96"/>
                <a:gd name="T64" fmla="*/ 34 w 52"/>
                <a:gd name="T65" fmla="*/ 83 h 96"/>
                <a:gd name="T66" fmla="*/ 30 w 52"/>
                <a:gd name="T67" fmla="*/ 78 h 96"/>
                <a:gd name="T68" fmla="*/ 27 w 52"/>
                <a:gd name="T69" fmla="*/ 74 h 96"/>
                <a:gd name="T70" fmla="*/ 22 w 52"/>
                <a:gd name="T71" fmla="*/ 68 h 96"/>
                <a:gd name="T72" fmla="*/ 17 w 52"/>
                <a:gd name="T73" fmla="*/ 61 h 96"/>
                <a:gd name="T74" fmla="*/ 11 w 52"/>
                <a:gd name="T75" fmla="*/ 53 h 96"/>
                <a:gd name="T76" fmla="*/ 8 w 52"/>
                <a:gd name="T77" fmla="*/ 46 h 96"/>
                <a:gd name="T78" fmla="*/ 5 w 52"/>
                <a:gd name="T79" fmla="*/ 36 h 96"/>
                <a:gd name="T80" fmla="*/ 6 w 52"/>
                <a:gd name="T81" fmla="*/ 28 h 96"/>
                <a:gd name="T82" fmla="*/ 8 w 52"/>
                <a:gd name="T83" fmla="*/ 22 h 96"/>
                <a:gd name="T84" fmla="*/ 10 w 52"/>
                <a:gd name="T85" fmla="*/ 17 h 96"/>
                <a:gd name="T86" fmla="*/ 11 w 52"/>
                <a:gd name="T87" fmla="*/ 13 h 96"/>
                <a:gd name="T88" fmla="*/ 12 w 52"/>
                <a:gd name="T89" fmla="*/ 10 h 96"/>
                <a:gd name="T90" fmla="*/ 13 w 52"/>
                <a:gd name="T91" fmla="*/ 7 h 96"/>
                <a:gd name="T92" fmla="*/ 14 w 52"/>
                <a:gd name="T93" fmla="*/ 5 h 96"/>
                <a:gd name="T94" fmla="*/ 14 w 52"/>
                <a:gd name="T95" fmla="*/ 4 h 96"/>
                <a:gd name="T96" fmla="*/ 15 w 52"/>
                <a:gd name="T97" fmla="*/ 4 h 96"/>
                <a:gd name="T98" fmla="*/ 9 w 52"/>
                <a:gd name="T99" fmla="*/ 0 h 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6"/>
                <a:gd name="T152" fmla="*/ 52 w 52"/>
                <a:gd name="T153" fmla="*/ 96 h 9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6">
                  <a:moveTo>
                    <a:pt x="9" y="0"/>
                  </a:moveTo>
                  <a:lnTo>
                    <a:pt x="8" y="0"/>
                  </a:lnTo>
                  <a:lnTo>
                    <a:pt x="7" y="3"/>
                  </a:lnTo>
                  <a:lnTo>
                    <a:pt x="6" y="7"/>
                  </a:lnTo>
                  <a:lnTo>
                    <a:pt x="5" y="12"/>
                  </a:lnTo>
                  <a:lnTo>
                    <a:pt x="3" y="18"/>
                  </a:lnTo>
                  <a:lnTo>
                    <a:pt x="1" y="25"/>
                  </a:lnTo>
                  <a:lnTo>
                    <a:pt x="0" y="33"/>
                  </a:lnTo>
                  <a:lnTo>
                    <a:pt x="0" y="40"/>
                  </a:lnTo>
                  <a:lnTo>
                    <a:pt x="0" y="47"/>
                  </a:lnTo>
                  <a:lnTo>
                    <a:pt x="1" y="54"/>
                  </a:lnTo>
                  <a:lnTo>
                    <a:pt x="5" y="61"/>
                  </a:lnTo>
                  <a:lnTo>
                    <a:pt x="9" y="68"/>
                  </a:lnTo>
                  <a:lnTo>
                    <a:pt x="13" y="74"/>
                  </a:lnTo>
                  <a:lnTo>
                    <a:pt x="17" y="79"/>
                  </a:lnTo>
                  <a:lnTo>
                    <a:pt x="20" y="84"/>
                  </a:lnTo>
                  <a:lnTo>
                    <a:pt x="22" y="89"/>
                  </a:lnTo>
                  <a:lnTo>
                    <a:pt x="24" y="92"/>
                  </a:lnTo>
                  <a:lnTo>
                    <a:pt x="28" y="94"/>
                  </a:lnTo>
                  <a:lnTo>
                    <a:pt x="33" y="95"/>
                  </a:lnTo>
                  <a:lnTo>
                    <a:pt x="38" y="95"/>
                  </a:lnTo>
                  <a:lnTo>
                    <a:pt x="43" y="94"/>
                  </a:lnTo>
                  <a:lnTo>
                    <a:pt x="46" y="93"/>
                  </a:lnTo>
                  <a:lnTo>
                    <a:pt x="50" y="92"/>
                  </a:lnTo>
                  <a:lnTo>
                    <a:pt x="51" y="91"/>
                  </a:lnTo>
                  <a:lnTo>
                    <a:pt x="50" y="91"/>
                  </a:lnTo>
                  <a:lnTo>
                    <a:pt x="48" y="91"/>
                  </a:lnTo>
                  <a:lnTo>
                    <a:pt x="46" y="91"/>
                  </a:lnTo>
                  <a:lnTo>
                    <a:pt x="44" y="90"/>
                  </a:lnTo>
                  <a:lnTo>
                    <a:pt x="40" y="89"/>
                  </a:lnTo>
                  <a:lnTo>
                    <a:pt x="38" y="88"/>
                  </a:lnTo>
                  <a:lnTo>
                    <a:pt x="35" y="85"/>
                  </a:lnTo>
                  <a:lnTo>
                    <a:pt x="34" y="83"/>
                  </a:lnTo>
                  <a:lnTo>
                    <a:pt x="30" y="78"/>
                  </a:lnTo>
                  <a:lnTo>
                    <a:pt x="27" y="74"/>
                  </a:lnTo>
                  <a:lnTo>
                    <a:pt x="22" y="68"/>
                  </a:lnTo>
                  <a:lnTo>
                    <a:pt x="17" y="61"/>
                  </a:lnTo>
                  <a:lnTo>
                    <a:pt x="11" y="53"/>
                  </a:lnTo>
                  <a:lnTo>
                    <a:pt x="8" y="46"/>
                  </a:lnTo>
                  <a:lnTo>
                    <a:pt x="5" y="36"/>
                  </a:lnTo>
                  <a:lnTo>
                    <a:pt x="6" y="28"/>
                  </a:lnTo>
                  <a:lnTo>
                    <a:pt x="8" y="22"/>
                  </a:lnTo>
                  <a:lnTo>
                    <a:pt x="10" y="17"/>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9105" name="Freeform 241"/>
            <p:cNvSpPr>
              <a:spLocks/>
            </p:cNvSpPr>
            <p:nvPr/>
          </p:nvSpPr>
          <p:spPr bwMode="auto">
            <a:xfrm>
              <a:off x="4075" y="1311"/>
              <a:ext cx="182" cy="103"/>
            </a:xfrm>
            <a:custGeom>
              <a:avLst/>
              <a:gdLst>
                <a:gd name="T0" fmla="*/ 22 w 182"/>
                <a:gd name="T1" fmla="*/ 78 h 103"/>
                <a:gd name="T2" fmla="*/ 154 w 182"/>
                <a:gd name="T3" fmla="*/ 102 h 103"/>
                <a:gd name="T4" fmla="*/ 155 w 182"/>
                <a:gd name="T5" fmla="*/ 101 h 103"/>
                <a:gd name="T6" fmla="*/ 158 w 182"/>
                <a:gd name="T7" fmla="*/ 98 h 103"/>
                <a:gd name="T8" fmla="*/ 164 w 182"/>
                <a:gd name="T9" fmla="*/ 95 h 103"/>
                <a:gd name="T10" fmla="*/ 169 w 182"/>
                <a:gd name="T11" fmla="*/ 90 h 103"/>
                <a:gd name="T12" fmla="*/ 174 w 182"/>
                <a:gd name="T13" fmla="*/ 85 h 103"/>
                <a:gd name="T14" fmla="*/ 178 w 182"/>
                <a:gd name="T15" fmla="*/ 80 h 103"/>
                <a:gd name="T16" fmla="*/ 181 w 182"/>
                <a:gd name="T17" fmla="*/ 75 h 103"/>
                <a:gd name="T18" fmla="*/ 181 w 182"/>
                <a:gd name="T19" fmla="*/ 71 h 103"/>
                <a:gd name="T20" fmla="*/ 180 w 182"/>
                <a:gd name="T21" fmla="*/ 65 h 103"/>
                <a:gd name="T22" fmla="*/ 179 w 182"/>
                <a:gd name="T23" fmla="*/ 61 h 103"/>
                <a:gd name="T24" fmla="*/ 178 w 182"/>
                <a:gd name="T25" fmla="*/ 56 h 103"/>
                <a:gd name="T26" fmla="*/ 176 w 182"/>
                <a:gd name="T27" fmla="*/ 53 h 103"/>
                <a:gd name="T28" fmla="*/ 175 w 182"/>
                <a:gd name="T29" fmla="*/ 51 h 103"/>
                <a:gd name="T30" fmla="*/ 171 w 182"/>
                <a:gd name="T31" fmla="*/ 48 h 103"/>
                <a:gd name="T32" fmla="*/ 165 w 182"/>
                <a:gd name="T33" fmla="*/ 46 h 103"/>
                <a:gd name="T34" fmla="*/ 158 w 182"/>
                <a:gd name="T35" fmla="*/ 44 h 103"/>
                <a:gd name="T36" fmla="*/ 149 w 182"/>
                <a:gd name="T37" fmla="*/ 41 h 103"/>
                <a:gd name="T38" fmla="*/ 141 w 182"/>
                <a:gd name="T39" fmla="*/ 35 h 103"/>
                <a:gd name="T40" fmla="*/ 134 w 182"/>
                <a:gd name="T41" fmla="*/ 28 h 103"/>
                <a:gd name="T42" fmla="*/ 125 w 182"/>
                <a:gd name="T43" fmla="*/ 20 h 103"/>
                <a:gd name="T44" fmla="*/ 117 w 182"/>
                <a:gd name="T45" fmla="*/ 12 h 103"/>
                <a:gd name="T46" fmla="*/ 108 w 182"/>
                <a:gd name="T47" fmla="*/ 6 h 103"/>
                <a:gd name="T48" fmla="*/ 99 w 182"/>
                <a:gd name="T49" fmla="*/ 1 h 103"/>
                <a:gd name="T50" fmla="*/ 88 w 182"/>
                <a:gd name="T51" fmla="*/ 0 h 103"/>
                <a:gd name="T52" fmla="*/ 76 w 182"/>
                <a:gd name="T53" fmla="*/ 0 h 103"/>
                <a:gd name="T54" fmla="*/ 62 w 182"/>
                <a:gd name="T55" fmla="*/ 4 h 103"/>
                <a:gd name="T56" fmla="*/ 49 w 182"/>
                <a:gd name="T57" fmla="*/ 8 h 103"/>
                <a:gd name="T58" fmla="*/ 36 w 182"/>
                <a:gd name="T59" fmla="*/ 14 h 103"/>
                <a:gd name="T60" fmla="*/ 25 w 182"/>
                <a:gd name="T61" fmla="*/ 20 h 103"/>
                <a:gd name="T62" fmla="*/ 15 w 182"/>
                <a:gd name="T63" fmla="*/ 26 h 103"/>
                <a:gd name="T64" fmla="*/ 8 w 182"/>
                <a:gd name="T65" fmla="*/ 32 h 103"/>
                <a:gd name="T66" fmla="*/ 5 w 182"/>
                <a:gd name="T67" fmla="*/ 36 h 103"/>
                <a:gd name="T68" fmla="*/ 3 w 182"/>
                <a:gd name="T69" fmla="*/ 39 h 103"/>
                <a:gd name="T70" fmla="*/ 2 w 182"/>
                <a:gd name="T71" fmla="*/ 43 h 103"/>
                <a:gd name="T72" fmla="*/ 0 w 182"/>
                <a:gd name="T73" fmla="*/ 46 h 103"/>
                <a:gd name="T74" fmla="*/ 0 w 182"/>
                <a:gd name="T75" fmla="*/ 50 h 103"/>
                <a:gd name="T76" fmla="*/ 0 w 182"/>
                <a:gd name="T77" fmla="*/ 52 h 103"/>
                <a:gd name="T78" fmla="*/ 0 w 182"/>
                <a:gd name="T79" fmla="*/ 55 h 103"/>
                <a:gd name="T80" fmla="*/ 1 w 182"/>
                <a:gd name="T81" fmla="*/ 57 h 103"/>
                <a:gd name="T82" fmla="*/ 3 w 182"/>
                <a:gd name="T83" fmla="*/ 60 h 103"/>
                <a:gd name="T84" fmla="*/ 5 w 182"/>
                <a:gd name="T85" fmla="*/ 63 h 103"/>
                <a:gd name="T86" fmla="*/ 8 w 182"/>
                <a:gd name="T87" fmla="*/ 66 h 103"/>
                <a:gd name="T88" fmla="*/ 11 w 182"/>
                <a:gd name="T89" fmla="*/ 68 h 103"/>
                <a:gd name="T90" fmla="*/ 14 w 182"/>
                <a:gd name="T91" fmla="*/ 72 h 103"/>
                <a:gd name="T92" fmla="*/ 16 w 182"/>
                <a:gd name="T93" fmla="*/ 74 h 103"/>
                <a:gd name="T94" fmla="*/ 19 w 182"/>
                <a:gd name="T95" fmla="*/ 76 h 103"/>
                <a:gd name="T96" fmla="*/ 21 w 182"/>
                <a:gd name="T97" fmla="*/ 78 h 103"/>
                <a:gd name="T98" fmla="*/ 22 w 182"/>
                <a:gd name="T99" fmla="*/ 78 h 10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2"/>
                <a:gd name="T151" fmla="*/ 0 h 103"/>
                <a:gd name="T152" fmla="*/ 182 w 182"/>
                <a:gd name="T153" fmla="*/ 103 h 10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2" h="103">
                  <a:moveTo>
                    <a:pt x="22" y="78"/>
                  </a:moveTo>
                  <a:lnTo>
                    <a:pt x="154" y="102"/>
                  </a:lnTo>
                  <a:lnTo>
                    <a:pt x="155" y="101"/>
                  </a:lnTo>
                  <a:lnTo>
                    <a:pt x="158" y="98"/>
                  </a:lnTo>
                  <a:lnTo>
                    <a:pt x="164" y="95"/>
                  </a:lnTo>
                  <a:lnTo>
                    <a:pt x="169" y="90"/>
                  </a:lnTo>
                  <a:lnTo>
                    <a:pt x="174" y="85"/>
                  </a:lnTo>
                  <a:lnTo>
                    <a:pt x="178" y="80"/>
                  </a:lnTo>
                  <a:lnTo>
                    <a:pt x="181" y="75"/>
                  </a:lnTo>
                  <a:lnTo>
                    <a:pt x="181" y="71"/>
                  </a:lnTo>
                  <a:lnTo>
                    <a:pt x="180" y="65"/>
                  </a:lnTo>
                  <a:lnTo>
                    <a:pt x="179" y="61"/>
                  </a:lnTo>
                  <a:lnTo>
                    <a:pt x="178" y="56"/>
                  </a:lnTo>
                  <a:lnTo>
                    <a:pt x="176" y="53"/>
                  </a:lnTo>
                  <a:lnTo>
                    <a:pt x="175" y="51"/>
                  </a:lnTo>
                  <a:lnTo>
                    <a:pt x="171" y="48"/>
                  </a:lnTo>
                  <a:lnTo>
                    <a:pt x="165" y="46"/>
                  </a:lnTo>
                  <a:lnTo>
                    <a:pt x="158" y="44"/>
                  </a:lnTo>
                  <a:lnTo>
                    <a:pt x="149" y="41"/>
                  </a:lnTo>
                  <a:lnTo>
                    <a:pt x="141" y="35"/>
                  </a:lnTo>
                  <a:lnTo>
                    <a:pt x="134" y="28"/>
                  </a:lnTo>
                  <a:lnTo>
                    <a:pt x="125" y="20"/>
                  </a:lnTo>
                  <a:lnTo>
                    <a:pt x="117" y="12"/>
                  </a:lnTo>
                  <a:lnTo>
                    <a:pt x="108" y="6"/>
                  </a:lnTo>
                  <a:lnTo>
                    <a:pt x="99" y="1"/>
                  </a:lnTo>
                  <a:lnTo>
                    <a:pt x="88" y="0"/>
                  </a:lnTo>
                  <a:lnTo>
                    <a:pt x="76" y="0"/>
                  </a:lnTo>
                  <a:lnTo>
                    <a:pt x="62" y="4"/>
                  </a:lnTo>
                  <a:lnTo>
                    <a:pt x="49" y="8"/>
                  </a:lnTo>
                  <a:lnTo>
                    <a:pt x="36" y="14"/>
                  </a:lnTo>
                  <a:lnTo>
                    <a:pt x="25" y="20"/>
                  </a:lnTo>
                  <a:lnTo>
                    <a:pt x="15" y="26"/>
                  </a:lnTo>
                  <a:lnTo>
                    <a:pt x="8" y="32"/>
                  </a:lnTo>
                  <a:lnTo>
                    <a:pt x="5" y="36"/>
                  </a:lnTo>
                  <a:lnTo>
                    <a:pt x="3" y="39"/>
                  </a:lnTo>
                  <a:lnTo>
                    <a:pt x="2" y="43"/>
                  </a:lnTo>
                  <a:lnTo>
                    <a:pt x="0" y="46"/>
                  </a:lnTo>
                  <a:lnTo>
                    <a:pt x="0" y="50"/>
                  </a:lnTo>
                  <a:lnTo>
                    <a:pt x="0" y="52"/>
                  </a:lnTo>
                  <a:lnTo>
                    <a:pt x="0" y="55"/>
                  </a:lnTo>
                  <a:lnTo>
                    <a:pt x="1" y="57"/>
                  </a:lnTo>
                  <a:lnTo>
                    <a:pt x="3" y="60"/>
                  </a:lnTo>
                  <a:lnTo>
                    <a:pt x="5" y="63"/>
                  </a:lnTo>
                  <a:lnTo>
                    <a:pt x="8" y="66"/>
                  </a:lnTo>
                  <a:lnTo>
                    <a:pt x="11" y="68"/>
                  </a:lnTo>
                  <a:lnTo>
                    <a:pt x="14" y="72"/>
                  </a:lnTo>
                  <a:lnTo>
                    <a:pt x="16" y="74"/>
                  </a:lnTo>
                  <a:lnTo>
                    <a:pt x="19" y="76"/>
                  </a:lnTo>
                  <a:lnTo>
                    <a:pt x="21" y="78"/>
                  </a:lnTo>
                  <a:lnTo>
                    <a:pt x="22" y="78"/>
                  </a:lnTo>
                </a:path>
              </a:pathLst>
            </a:custGeom>
            <a:solidFill>
              <a:srgbClr val="B2B2B2"/>
            </a:solidFill>
            <a:ln w="9525" cap="rnd">
              <a:noFill/>
              <a:round/>
              <a:headEnd/>
              <a:tailEnd/>
            </a:ln>
          </p:spPr>
          <p:txBody>
            <a:bodyPr/>
            <a:lstStyle/>
            <a:p>
              <a:endParaRPr lang="ar-SA"/>
            </a:p>
          </p:txBody>
        </p:sp>
        <p:sp>
          <p:nvSpPr>
            <p:cNvPr id="39106" name="Freeform 242"/>
            <p:cNvSpPr>
              <a:spLocks/>
            </p:cNvSpPr>
            <p:nvPr/>
          </p:nvSpPr>
          <p:spPr bwMode="auto">
            <a:xfrm>
              <a:off x="4020" y="1187"/>
              <a:ext cx="682" cy="242"/>
            </a:xfrm>
            <a:custGeom>
              <a:avLst/>
              <a:gdLst>
                <a:gd name="T0" fmla="*/ 475 w 682"/>
                <a:gd name="T1" fmla="*/ 0 h 242"/>
                <a:gd name="T2" fmla="*/ 0 w 682"/>
                <a:gd name="T3" fmla="*/ 129 h 242"/>
                <a:gd name="T4" fmla="*/ 236 w 682"/>
                <a:gd name="T5" fmla="*/ 241 h 242"/>
                <a:gd name="T6" fmla="*/ 681 w 682"/>
                <a:gd name="T7" fmla="*/ 129 h 242"/>
                <a:gd name="T8" fmla="*/ 475 w 682"/>
                <a:gd name="T9" fmla="*/ 0 h 242"/>
                <a:gd name="T10" fmla="*/ 0 60000 65536"/>
                <a:gd name="T11" fmla="*/ 0 60000 65536"/>
                <a:gd name="T12" fmla="*/ 0 60000 65536"/>
                <a:gd name="T13" fmla="*/ 0 60000 65536"/>
                <a:gd name="T14" fmla="*/ 0 60000 65536"/>
                <a:gd name="T15" fmla="*/ 0 w 682"/>
                <a:gd name="T16" fmla="*/ 0 h 242"/>
                <a:gd name="T17" fmla="*/ 682 w 682"/>
                <a:gd name="T18" fmla="*/ 242 h 242"/>
              </a:gdLst>
              <a:ahLst/>
              <a:cxnLst>
                <a:cxn ang="T10">
                  <a:pos x="T0" y="T1"/>
                </a:cxn>
                <a:cxn ang="T11">
                  <a:pos x="T2" y="T3"/>
                </a:cxn>
                <a:cxn ang="T12">
                  <a:pos x="T4" y="T5"/>
                </a:cxn>
                <a:cxn ang="T13">
                  <a:pos x="T6" y="T7"/>
                </a:cxn>
                <a:cxn ang="T14">
                  <a:pos x="T8" y="T9"/>
                </a:cxn>
              </a:cxnLst>
              <a:rect l="T15" t="T16" r="T17" b="T18"/>
              <a:pathLst>
                <a:path w="682" h="242">
                  <a:moveTo>
                    <a:pt x="475" y="0"/>
                  </a:moveTo>
                  <a:lnTo>
                    <a:pt x="0" y="129"/>
                  </a:lnTo>
                  <a:lnTo>
                    <a:pt x="236" y="241"/>
                  </a:lnTo>
                  <a:lnTo>
                    <a:pt x="681" y="129"/>
                  </a:lnTo>
                  <a:lnTo>
                    <a:pt x="475" y="0"/>
                  </a:lnTo>
                </a:path>
              </a:pathLst>
            </a:custGeom>
            <a:solidFill>
              <a:srgbClr val="FFCC00"/>
            </a:solidFill>
            <a:ln w="9525" cap="rnd">
              <a:noFill/>
              <a:round/>
              <a:headEnd/>
              <a:tailEnd/>
            </a:ln>
          </p:spPr>
          <p:txBody>
            <a:bodyPr/>
            <a:lstStyle/>
            <a:p>
              <a:endParaRPr lang="ar-SA"/>
            </a:p>
          </p:txBody>
        </p:sp>
        <p:sp>
          <p:nvSpPr>
            <p:cNvPr id="39107" name="Freeform 243"/>
            <p:cNvSpPr>
              <a:spLocks/>
            </p:cNvSpPr>
            <p:nvPr/>
          </p:nvSpPr>
          <p:spPr bwMode="auto">
            <a:xfrm>
              <a:off x="4106" y="1070"/>
              <a:ext cx="198" cy="213"/>
            </a:xfrm>
            <a:custGeom>
              <a:avLst/>
              <a:gdLst>
                <a:gd name="T0" fmla="*/ 29 w 198"/>
                <a:gd name="T1" fmla="*/ 20 h 213"/>
                <a:gd name="T2" fmla="*/ 36 w 198"/>
                <a:gd name="T3" fmla="*/ 33 h 213"/>
                <a:gd name="T4" fmla="*/ 45 w 198"/>
                <a:gd name="T5" fmla="*/ 54 h 213"/>
                <a:gd name="T6" fmla="*/ 54 w 198"/>
                <a:gd name="T7" fmla="*/ 73 h 213"/>
                <a:gd name="T8" fmla="*/ 58 w 198"/>
                <a:gd name="T9" fmla="*/ 88 h 213"/>
                <a:gd name="T10" fmla="*/ 64 w 198"/>
                <a:gd name="T11" fmla="*/ 103 h 213"/>
                <a:gd name="T12" fmla="*/ 70 w 198"/>
                <a:gd name="T13" fmla="*/ 117 h 213"/>
                <a:gd name="T14" fmla="*/ 77 w 198"/>
                <a:gd name="T15" fmla="*/ 128 h 213"/>
                <a:gd name="T16" fmla="*/ 84 w 198"/>
                <a:gd name="T17" fmla="*/ 133 h 213"/>
                <a:gd name="T18" fmla="*/ 105 w 198"/>
                <a:gd name="T19" fmla="*/ 148 h 213"/>
                <a:gd name="T20" fmla="*/ 129 w 198"/>
                <a:gd name="T21" fmla="*/ 167 h 213"/>
                <a:gd name="T22" fmla="*/ 146 w 198"/>
                <a:gd name="T23" fmla="*/ 181 h 213"/>
                <a:gd name="T24" fmla="*/ 149 w 198"/>
                <a:gd name="T25" fmla="*/ 184 h 213"/>
                <a:gd name="T26" fmla="*/ 152 w 198"/>
                <a:gd name="T27" fmla="*/ 183 h 213"/>
                <a:gd name="T28" fmla="*/ 157 w 198"/>
                <a:gd name="T29" fmla="*/ 182 h 213"/>
                <a:gd name="T30" fmla="*/ 163 w 198"/>
                <a:gd name="T31" fmla="*/ 183 h 213"/>
                <a:gd name="T32" fmla="*/ 169 w 198"/>
                <a:gd name="T33" fmla="*/ 185 h 213"/>
                <a:gd name="T34" fmla="*/ 178 w 198"/>
                <a:gd name="T35" fmla="*/ 189 h 213"/>
                <a:gd name="T36" fmla="*/ 187 w 198"/>
                <a:gd name="T37" fmla="*/ 195 h 213"/>
                <a:gd name="T38" fmla="*/ 195 w 198"/>
                <a:gd name="T39" fmla="*/ 201 h 213"/>
                <a:gd name="T40" fmla="*/ 197 w 198"/>
                <a:gd name="T41" fmla="*/ 206 h 213"/>
                <a:gd name="T42" fmla="*/ 193 w 198"/>
                <a:gd name="T43" fmla="*/ 210 h 213"/>
                <a:gd name="T44" fmla="*/ 184 w 198"/>
                <a:gd name="T45" fmla="*/ 212 h 213"/>
                <a:gd name="T46" fmla="*/ 173 w 198"/>
                <a:gd name="T47" fmla="*/ 211 h 213"/>
                <a:gd name="T48" fmla="*/ 161 w 198"/>
                <a:gd name="T49" fmla="*/ 207 h 213"/>
                <a:gd name="T50" fmla="*/ 153 w 198"/>
                <a:gd name="T51" fmla="*/ 204 h 213"/>
                <a:gd name="T52" fmla="*/ 148 w 198"/>
                <a:gd name="T53" fmla="*/ 202 h 213"/>
                <a:gd name="T54" fmla="*/ 145 w 198"/>
                <a:gd name="T55" fmla="*/ 202 h 213"/>
                <a:gd name="T56" fmla="*/ 140 w 198"/>
                <a:gd name="T57" fmla="*/ 202 h 213"/>
                <a:gd name="T58" fmla="*/ 126 w 198"/>
                <a:gd name="T59" fmla="*/ 197 h 213"/>
                <a:gd name="T60" fmla="*/ 106 w 198"/>
                <a:gd name="T61" fmla="*/ 189 h 213"/>
                <a:gd name="T62" fmla="*/ 89 w 198"/>
                <a:gd name="T63" fmla="*/ 179 h 213"/>
                <a:gd name="T64" fmla="*/ 77 w 198"/>
                <a:gd name="T65" fmla="*/ 171 h 213"/>
                <a:gd name="T66" fmla="*/ 61 w 198"/>
                <a:gd name="T67" fmla="*/ 157 h 213"/>
                <a:gd name="T68" fmla="*/ 45 w 198"/>
                <a:gd name="T69" fmla="*/ 139 h 213"/>
                <a:gd name="T70" fmla="*/ 29 w 198"/>
                <a:gd name="T71" fmla="*/ 119 h 213"/>
                <a:gd name="T72" fmla="*/ 18 w 198"/>
                <a:gd name="T73" fmla="*/ 99 h 213"/>
                <a:gd name="T74" fmla="*/ 12 w 198"/>
                <a:gd name="T75" fmla="*/ 78 h 213"/>
                <a:gd name="T76" fmla="*/ 9 w 198"/>
                <a:gd name="T77" fmla="*/ 59 h 213"/>
                <a:gd name="T78" fmla="*/ 7 w 198"/>
                <a:gd name="T79" fmla="*/ 44 h 213"/>
                <a:gd name="T80" fmla="*/ 6 w 198"/>
                <a:gd name="T81" fmla="*/ 33 h 213"/>
                <a:gd name="T82" fmla="*/ 4 w 198"/>
                <a:gd name="T83" fmla="*/ 22 h 213"/>
                <a:gd name="T84" fmla="*/ 1 w 198"/>
                <a:gd name="T85" fmla="*/ 11 h 213"/>
                <a:gd name="T86" fmla="*/ 0 w 198"/>
                <a:gd name="T87" fmla="*/ 2 h 213"/>
                <a:gd name="T88" fmla="*/ 28 w 198"/>
                <a:gd name="T89" fmla="*/ 17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8"/>
                <a:gd name="T136" fmla="*/ 0 h 213"/>
                <a:gd name="T137" fmla="*/ 198 w 198"/>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8" h="213">
                  <a:moveTo>
                    <a:pt x="28" y="17"/>
                  </a:moveTo>
                  <a:lnTo>
                    <a:pt x="29" y="20"/>
                  </a:lnTo>
                  <a:lnTo>
                    <a:pt x="32" y="25"/>
                  </a:lnTo>
                  <a:lnTo>
                    <a:pt x="36" y="33"/>
                  </a:lnTo>
                  <a:lnTo>
                    <a:pt x="40" y="43"/>
                  </a:lnTo>
                  <a:lnTo>
                    <a:pt x="45" y="54"/>
                  </a:lnTo>
                  <a:lnTo>
                    <a:pt x="50" y="64"/>
                  </a:lnTo>
                  <a:lnTo>
                    <a:pt x="54" y="73"/>
                  </a:lnTo>
                  <a:lnTo>
                    <a:pt x="56" y="81"/>
                  </a:lnTo>
                  <a:lnTo>
                    <a:pt x="58" y="88"/>
                  </a:lnTo>
                  <a:lnTo>
                    <a:pt x="61" y="94"/>
                  </a:lnTo>
                  <a:lnTo>
                    <a:pt x="64" y="103"/>
                  </a:lnTo>
                  <a:lnTo>
                    <a:pt x="67" y="111"/>
                  </a:lnTo>
                  <a:lnTo>
                    <a:pt x="70" y="117"/>
                  </a:lnTo>
                  <a:lnTo>
                    <a:pt x="73" y="123"/>
                  </a:lnTo>
                  <a:lnTo>
                    <a:pt x="77" y="128"/>
                  </a:lnTo>
                  <a:lnTo>
                    <a:pt x="79" y="129"/>
                  </a:lnTo>
                  <a:lnTo>
                    <a:pt x="84" y="133"/>
                  </a:lnTo>
                  <a:lnTo>
                    <a:pt x="94" y="139"/>
                  </a:lnTo>
                  <a:lnTo>
                    <a:pt x="105" y="148"/>
                  </a:lnTo>
                  <a:lnTo>
                    <a:pt x="117" y="157"/>
                  </a:lnTo>
                  <a:lnTo>
                    <a:pt x="129" y="167"/>
                  </a:lnTo>
                  <a:lnTo>
                    <a:pt x="139" y="175"/>
                  </a:lnTo>
                  <a:lnTo>
                    <a:pt x="146" y="181"/>
                  </a:lnTo>
                  <a:lnTo>
                    <a:pt x="149" y="184"/>
                  </a:lnTo>
                  <a:lnTo>
                    <a:pt x="151" y="183"/>
                  </a:lnTo>
                  <a:lnTo>
                    <a:pt x="152" y="183"/>
                  </a:lnTo>
                  <a:lnTo>
                    <a:pt x="155" y="182"/>
                  </a:lnTo>
                  <a:lnTo>
                    <a:pt x="157" y="182"/>
                  </a:lnTo>
                  <a:lnTo>
                    <a:pt x="160" y="182"/>
                  </a:lnTo>
                  <a:lnTo>
                    <a:pt x="163" y="183"/>
                  </a:lnTo>
                  <a:lnTo>
                    <a:pt x="166" y="184"/>
                  </a:lnTo>
                  <a:lnTo>
                    <a:pt x="169" y="185"/>
                  </a:lnTo>
                  <a:lnTo>
                    <a:pt x="174" y="187"/>
                  </a:lnTo>
                  <a:lnTo>
                    <a:pt x="178" y="189"/>
                  </a:lnTo>
                  <a:lnTo>
                    <a:pt x="183" y="192"/>
                  </a:lnTo>
                  <a:lnTo>
                    <a:pt x="187" y="195"/>
                  </a:lnTo>
                  <a:lnTo>
                    <a:pt x="191" y="198"/>
                  </a:lnTo>
                  <a:lnTo>
                    <a:pt x="195" y="201"/>
                  </a:lnTo>
                  <a:lnTo>
                    <a:pt x="197" y="205"/>
                  </a:lnTo>
                  <a:lnTo>
                    <a:pt x="197" y="206"/>
                  </a:lnTo>
                  <a:lnTo>
                    <a:pt x="196" y="209"/>
                  </a:lnTo>
                  <a:lnTo>
                    <a:pt x="193" y="210"/>
                  </a:lnTo>
                  <a:lnTo>
                    <a:pt x="189" y="211"/>
                  </a:lnTo>
                  <a:lnTo>
                    <a:pt x="184" y="212"/>
                  </a:lnTo>
                  <a:lnTo>
                    <a:pt x="179" y="212"/>
                  </a:lnTo>
                  <a:lnTo>
                    <a:pt x="173" y="211"/>
                  </a:lnTo>
                  <a:lnTo>
                    <a:pt x="167" y="209"/>
                  </a:lnTo>
                  <a:lnTo>
                    <a:pt x="161" y="207"/>
                  </a:lnTo>
                  <a:lnTo>
                    <a:pt x="157" y="206"/>
                  </a:lnTo>
                  <a:lnTo>
                    <a:pt x="153" y="204"/>
                  </a:lnTo>
                  <a:lnTo>
                    <a:pt x="151" y="203"/>
                  </a:lnTo>
                  <a:lnTo>
                    <a:pt x="148" y="202"/>
                  </a:lnTo>
                  <a:lnTo>
                    <a:pt x="146" y="202"/>
                  </a:lnTo>
                  <a:lnTo>
                    <a:pt x="145" y="202"/>
                  </a:lnTo>
                  <a:lnTo>
                    <a:pt x="143" y="202"/>
                  </a:lnTo>
                  <a:lnTo>
                    <a:pt x="140" y="202"/>
                  </a:lnTo>
                  <a:lnTo>
                    <a:pt x="134" y="200"/>
                  </a:lnTo>
                  <a:lnTo>
                    <a:pt x="126" y="197"/>
                  </a:lnTo>
                  <a:lnTo>
                    <a:pt x="117" y="193"/>
                  </a:lnTo>
                  <a:lnTo>
                    <a:pt x="106" y="189"/>
                  </a:lnTo>
                  <a:lnTo>
                    <a:pt x="97" y="184"/>
                  </a:lnTo>
                  <a:lnTo>
                    <a:pt x="89" y="179"/>
                  </a:lnTo>
                  <a:lnTo>
                    <a:pt x="83" y="175"/>
                  </a:lnTo>
                  <a:lnTo>
                    <a:pt x="77" y="171"/>
                  </a:lnTo>
                  <a:lnTo>
                    <a:pt x="69" y="165"/>
                  </a:lnTo>
                  <a:lnTo>
                    <a:pt x="61" y="157"/>
                  </a:lnTo>
                  <a:lnTo>
                    <a:pt x="53" y="149"/>
                  </a:lnTo>
                  <a:lnTo>
                    <a:pt x="45" y="139"/>
                  </a:lnTo>
                  <a:lnTo>
                    <a:pt x="36" y="129"/>
                  </a:lnTo>
                  <a:lnTo>
                    <a:pt x="29" y="119"/>
                  </a:lnTo>
                  <a:lnTo>
                    <a:pt x="23" y="109"/>
                  </a:lnTo>
                  <a:lnTo>
                    <a:pt x="18" y="99"/>
                  </a:lnTo>
                  <a:lnTo>
                    <a:pt x="15" y="88"/>
                  </a:lnTo>
                  <a:lnTo>
                    <a:pt x="12" y="78"/>
                  </a:lnTo>
                  <a:lnTo>
                    <a:pt x="10" y="68"/>
                  </a:lnTo>
                  <a:lnTo>
                    <a:pt x="9" y="59"/>
                  </a:lnTo>
                  <a:lnTo>
                    <a:pt x="7" y="50"/>
                  </a:lnTo>
                  <a:lnTo>
                    <a:pt x="7" y="44"/>
                  </a:lnTo>
                  <a:lnTo>
                    <a:pt x="7" y="38"/>
                  </a:lnTo>
                  <a:lnTo>
                    <a:pt x="6" y="33"/>
                  </a:lnTo>
                  <a:lnTo>
                    <a:pt x="5" y="27"/>
                  </a:lnTo>
                  <a:lnTo>
                    <a:pt x="4" y="22"/>
                  </a:lnTo>
                  <a:lnTo>
                    <a:pt x="2" y="16"/>
                  </a:lnTo>
                  <a:lnTo>
                    <a:pt x="1" y="11"/>
                  </a:lnTo>
                  <a:lnTo>
                    <a:pt x="0" y="6"/>
                  </a:lnTo>
                  <a:lnTo>
                    <a:pt x="0" y="2"/>
                  </a:lnTo>
                  <a:lnTo>
                    <a:pt x="0" y="0"/>
                  </a:lnTo>
                  <a:lnTo>
                    <a:pt x="28" y="17"/>
                  </a:lnTo>
                </a:path>
              </a:pathLst>
            </a:custGeom>
            <a:solidFill>
              <a:srgbClr val="4C4C4C"/>
            </a:solidFill>
            <a:ln w="9525" cap="rnd">
              <a:noFill/>
              <a:round/>
              <a:headEnd/>
              <a:tailEnd/>
            </a:ln>
          </p:spPr>
          <p:txBody>
            <a:bodyPr/>
            <a:lstStyle/>
            <a:p>
              <a:endParaRPr lang="ar-SA"/>
            </a:p>
          </p:txBody>
        </p:sp>
        <p:sp>
          <p:nvSpPr>
            <p:cNvPr id="39108" name="Freeform 244"/>
            <p:cNvSpPr>
              <a:spLocks/>
            </p:cNvSpPr>
            <p:nvPr/>
          </p:nvSpPr>
          <p:spPr bwMode="auto">
            <a:xfrm>
              <a:off x="4097" y="1068"/>
              <a:ext cx="213" cy="211"/>
            </a:xfrm>
            <a:custGeom>
              <a:avLst/>
              <a:gdLst>
                <a:gd name="T0" fmla="*/ 39 w 213"/>
                <a:gd name="T1" fmla="*/ 19 h 211"/>
                <a:gd name="T2" fmla="*/ 44 w 213"/>
                <a:gd name="T3" fmla="*/ 32 h 211"/>
                <a:gd name="T4" fmla="*/ 51 w 213"/>
                <a:gd name="T5" fmla="*/ 51 h 211"/>
                <a:gd name="T6" fmla="*/ 57 w 213"/>
                <a:gd name="T7" fmla="*/ 71 h 211"/>
                <a:gd name="T8" fmla="*/ 62 w 213"/>
                <a:gd name="T9" fmla="*/ 85 h 211"/>
                <a:gd name="T10" fmla="*/ 70 w 213"/>
                <a:gd name="T11" fmla="*/ 101 h 211"/>
                <a:gd name="T12" fmla="*/ 81 w 213"/>
                <a:gd name="T13" fmla="*/ 115 h 211"/>
                <a:gd name="T14" fmla="*/ 91 w 213"/>
                <a:gd name="T15" fmla="*/ 125 h 211"/>
                <a:gd name="T16" fmla="*/ 99 w 213"/>
                <a:gd name="T17" fmla="*/ 130 h 211"/>
                <a:gd name="T18" fmla="*/ 120 w 213"/>
                <a:gd name="T19" fmla="*/ 146 h 211"/>
                <a:gd name="T20" fmla="*/ 143 w 213"/>
                <a:gd name="T21" fmla="*/ 165 h 211"/>
                <a:gd name="T22" fmla="*/ 160 w 213"/>
                <a:gd name="T23" fmla="*/ 180 h 211"/>
                <a:gd name="T24" fmla="*/ 164 w 213"/>
                <a:gd name="T25" fmla="*/ 181 h 211"/>
                <a:gd name="T26" fmla="*/ 167 w 213"/>
                <a:gd name="T27" fmla="*/ 181 h 211"/>
                <a:gd name="T28" fmla="*/ 172 w 213"/>
                <a:gd name="T29" fmla="*/ 181 h 211"/>
                <a:gd name="T30" fmla="*/ 177 w 213"/>
                <a:gd name="T31" fmla="*/ 181 h 211"/>
                <a:gd name="T32" fmla="*/ 184 w 213"/>
                <a:gd name="T33" fmla="*/ 183 h 211"/>
                <a:gd name="T34" fmla="*/ 193 w 213"/>
                <a:gd name="T35" fmla="*/ 187 h 211"/>
                <a:gd name="T36" fmla="*/ 202 w 213"/>
                <a:gd name="T37" fmla="*/ 193 h 211"/>
                <a:gd name="T38" fmla="*/ 210 w 213"/>
                <a:gd name="T39" fmla="*/ 199 h 211"/>
                <a:gd name="T40" fmla="*/ 212 w 213"/>
                <a:gd name="T41" fmla="*/ 205 h 211"/>
                <a:gd name="T42" fmla="*/ 207 w 213"/>
                <a:gd name="T43" fmla="*/ 209 h 211"/>
                <a:gd name="T44" fmla="*/ 199 w 213"/>
                <a:gd name="T45" fmla="*/ 210 h 211"/>
                <a:gd name="T46" fmla="*/ 188 w 213"/>
                <a:gd name="T47" fmla="*/ 209 h 211"/>
                <a:gd name="T48" fmla="*/ 176 w 213"/>
                <a:gd name="T49" fmla="*/ 205 h 211"/>
                <a:gd name="T50" fmla="*/ 168 w 213"/>
                <a:gd name="T51" fmla="*/ 202 h 211"/>
                <a:gd name="T52" fmla="*/ 163 w 213"/>
                <a:gd name="T53" fmla="*/ 200 h 211"/>
                <a:gd name="T54" fmla="*/ 160 w 213"/>
                <a:gd name="T55" fmla="*/ 200 h 211"/>
                <a:gd name="T56" fmla="*/ 154 w 213"/>
                <a:gd name="T57" fmla="*/ 200 h 211"/>
                <a:gd name="T58" fmla="*/ 141 w 213"/>
                <a:gd name="T59" fmla="*/ 196 h 211"/>
                <a:gd name="T60" fmla="*/ 121 w 213"/>
                <a:gd name="T61" fmla="*/ 187 h 211"/>
                <a:gd name="T62" fmla="*/ 103 w 213"/>
                <a:gd name="T63" fmla="*/ 178 h 211"/>
                <a:gd name="T64" fmla="*/ 91 w 213"/>
                <a:gd name="T65" fmla="*/ 170 h 211"/>
                <a:gd name="T66" fmla="*/ 76 w 213"/>
                <a:gd name="T67" fmla="*/ 156 h 211"/>
                <a:gd name="T68" fmla="*/ 59 w 213"/>
                <a:gd name="T69" fmla="*/ 137 h 211"/>
                <a:gd name="T70" fmla="*/ 44 w 213"/>
                <a:gd name="T71" fmla="*/ 118 h 211"/>
                <a:gd name="T72" fmla="*/ 32 w 213"/>
                <a:gd name="T73" fmla="*/ 96 h 211"/>
                <a:gd name="T74" fmla="*/ 19 w 213"/>
                <a:gd name="T75" fmla="*/ 68 h 211"/>
                <a:gd name="T76" fmla="*/ 8 w 213"/>
                <a:gd name="T77" fmla="*/ 40 h 211"/>
                <a:gd name="T78" fmla="*/ 1 w 213"/>
                <a:gd name="T79" fmla="*/ 19 h 211"/>
                <a:gd name="T80" fmla="*/ 0 w 213"/>
                <a:gd name="T81" fmla="*/ 8 h 211"/>
                <a:gd name="T82" fmla="*/ 2 w 213"/>
                <a:gd name="T83" fmla="*/ 4 h 211"/>
                <a:gd name="T84" fmla="*/ 5 w 213"/>
                <a:gd name="T85" fmla="*/ 2 h 211"/>
                <a:gd name="T86" fmla="*/ 10 w 213"/>
                <a:gd name="T87" fmla="*/ 1 h 211"/>
                <a:gd name="T88" fmla="*/ 38 w 213"/>
                <a:gd name="T89" fmla="*/ 17 h 21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1"/>
                <a:gd name="T137" fmla="*/ 213 w 213"/>
                <a:gd name="T138" fmla="*/ 211 h 21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1">
                  <a:moveTo>
                    <a:pt x="38" y="17"/>
                  </a:moveTo>
                  <a:lnTo>
                    <a:pt x="39" y="19"/>
                  </a:lnTo>
                  <a:lnTo>
                    <a:pt x="40" y="24"/>
                  </a:lnTo>
                  <a:lnTo>
                    <a:pt x="44" y="32"/>
                  </a:lnTo>
                  <a:lnTo>
                    <a:pt x="47" y="41"/>
                  </a:lnTo>
                  <a:lnTo>
                    <a:pt x="51" y="51"/>
                  </a:lnTo>
                  <a:lnTo>
                    <a:pt x="54" y="62"/>
                  </a:lnTo>
                  <a:lnTo>
                    <a:pt x="57" y="71"/>
                  </a:lnTo>
                  <a:lnTo>
                    <a:pt x="59" y="79"/>
                  </a:lnTo>
                  <a:lnTo>
                    <a:pt x="62" y="85"/>
                  </a:lnTo>
                  <a:lnTo>
                    <a:pt x="66" y="92"/>
                  </a:lnTo>
                  <a:lnTo>
                    <a:pt x="70" y="101"/>
                  </a:lnTo>
                  <a:lnTo>
                    <a:pt x="76" y="108"/>
                  </a:lnTo>
                  <a:lnTo>
                    <a:pt x="81" y="115"/>
                  </a:lnTo>
                  <a:lnTo>
                    <a:pt x="86" y="121"/>
                  </a:lnTo>
                  <a:lnTo>
                    <a:pt x="91" y="125"/>
                  </a:lnTo>
                  <a:lnTo>
                    <a:pt x="94" y="128"/>
                  </a:lnTo>
                  <a:lnTo>
                    <a:pt x="99" y="130"/>
                  </a:lnTo>
                  <a:lnTo>
                    <a:pt x="108" y="137"/>
                  </a:lnTo>
                  <a:lnTo>
                    <a:pt x="120" y="146"/>
                  </a:lnTo>
                  <a:lnTo>
                    <a:pt x="131" y="156"/>
                  </a:lnTo>
                  <a:lnTo>
                    <a:pt x="143" y="165"/>
                  </a:lnTo>
                  <a:lnTo>
                    <a:pt x="154" y="174"/>
                  </a:lnTo>
                  <a:lnTo>
                    <a:pt x="160" y="180"/>
                  </a:lnTo>
                  <a:lnTo>
                    <a:pt x="164" y="181"/>
                  </a:lnTo>
                  <a:lnTo>
                    <a:pt x="166" y="181"/>
                  </a:lnTo>
                  <a:lnTo>
                    <a:pt x="167" y="181"/>
                  </a:lnTo>
                  <a:lnTo>
                    <a:pt x="169" y="181"/>
                  </a:lnTo>
                  <a:lnTo>
                    <a:pt x="172" y="181"/>
                  </a:lnTo>
                  <a:lnTo>
                    <a:pt x="175" y="181"/>
                  </a:lnTo>
                  <a:lnTo>
                    <a:pt x="177" y="181"/>
                  </a:lnTo>
                  <a:lnTo>
                    <a:pt x="181" y="181"/>
                  </a:lnTo>
                  <a:lnTo>
                    <a:pt x="184" y="183"/>
                  </a:lnTo>
                  <a:lnTo>
                    <a:pt x="189" y="186"/>
                  </a:lnTo>
                  <a:lnTo>
                    <a:pt x="193" y="187"/>
                  </a:lnTo>
                  <a:lnTo>
                    <a:pt x="198" y="191"/>
                  </a:lnTo>
                  <a:lnTo>
                    <a:pt x="202" y="193"/>
                  </a:lnTo>
                  <a:lnTo>
                    <a:pt x="206" y="197"/>
                  </a:lnTo>
                  <a:lnTo>
                    <a:pt x="210" y="199"/>
                  </a:lnTo>
                  <a:lnTo>
                    <a:pt x="212" y="203"/>
                  </a:lnTo>
                  <a:lnTo>
                    <a:pt x="212" y="205"/>
                  </a:lnTo>
                  <a:lnTo>
                    <a:pt x="210" y="207"/>
                  </a:lnTo>
                  <a:lnTo>
                    <a:pt x="207" y="209"/>
                  </a:lnTo>
                  <a:lnTo>
                    <a:pt x="204" y="210"/>
                  </a:lnTo>
                  <a:lnTo>
                    <a:pt x="199" y="210"/>
                  </a:lnTo>
                  <a:lnTo>
                    <a:pt x="194" y="210"/>
                  </a:lnTo>
                  <a:lnTo>
                    <a:pt x="188" y="209"/>
                  </a:lnTo>
                  <a:lnTo>
                    <a:pt x="182" y="207"/>
                  </a:lnTo>
                  <a:lnTo>
                    <a:pt x="176" y="205"/>
                  </a:lnTo>
                  <a:lnTo>
                    <a:pt x="171" y="204"/>
                  </a:lnTo>
                  <a:lnTo>
                    <a:pt x="168" y="202"/>
                  </a:lnTo>
                  <a:lnTo>
                    <a:pt x="165" y="201"/>
                  </a:lnTo>
                  <a:lnTo>
                    <a:pt x="163" y="200"/>
                  </a:lnTo>
                  <a:lnTo>
                    <a:pt x="160" y="200"/>
                  </a:lnTo>
                  <a:lnTo>
                    <a:pt x="158" y="201"/>
                  </a:lnTo>
                  <a:lnTo>
                    <a:pt x="154" y="200"/>
                  </a:lnTo>
                  <a:lnTo>
                    <a:pt x="148" y="198"/>
                  </a:lnTo>
                  <a:lnTo>
                    <a:pt x="141" y="196"/>
                  </a:lnTo>
                  <a:lnTo>
                    <a:pt x="131" y="192"/>
                  </a:lnTo>
                  <a:lnTo>
                    <a:pt x="121" y="187"/>
                  </a:lnTo>
                  <a:lnTo>
                    <a:pt x="112" y="182"/>
                  </a:lnTo>
                  <a:lnTo>
                    <a:pt x="103" y="178"/>
                  </a:lnTo>
                  <a:lnTo>
                    <a:pt x="97" y="174"/>
                  </a:lnTo>
                  <a:lnTo>
                    <a:pt x="91" y="170"/>
                  </a:lnTo>
                  <a:lnTo>
                    <a:pt x="84" y="163"/>
                  </a:lnTo>
                  <a:lnTo>
                    <a:pt x="76" y="156"/>
                  </a:lnTo>
                  <a:lnTo>
                    <a:pt x="68" y="147"/>
                  </a:lnTo>
                  <a:lnTo>
                    <a:pt x="59" y="137"/>
                  </a:lnTo>
                  <a:lnTo>
                    <a:pt x="51" y="128"/>
                  </a:lnTo>
                  <a:lnTo>
                    <a:pt x="44" y="118"/>
                  </a:lnTo>
                  <a:lnTo>
                    <a:pt x="38" y="107"/>
                  </a:lnTo>
                  <a:lnTo>
                    <a:pt x="32" y="96"/>
                  </a:lnTo>
                  <a:lnTo>
                    <a:pt x="26" y="83"/>
                  </a:lnTo>
                  <a:lnTo>
                    <a:pt x="19" y="68"/>
                  </a:lnTo>
                  <a:lnTo>
                    <a:pt x="13" y="54"/>
                  </a:lnTo>
                  <a:lnTo>
                    <a:pt x="8" y="40"/>
                  </a:lnTo>
                  <a:lnTo>
                    <a:pt x="4" y="28"/>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9109" name="Freeform 245"/>
            <p:cNvSpPr>
              <a:spLocks/>
            </p:cNvSpPr>
            <p:nvPr/>
          </p:nvSpPr>
          <p:spPr bwMode="auto">
            <a:xfrm>
              <a:off x="4036" y="1331"/>
              <a:ext cx="220" cy="406"/>
            </a:xfrm>
            <a:custGeom>
              <a:avLst/>
              <a:gdLst>
                <a:gd name="T0" fmla="*/ 219 w 220"/>
                <a:gd name="T1" fmla="*/ 405 h 406"/>
                <a:gd name="T2" fmla="*/ 219 w 220"/>
                <a:gd name="T3" fmla="*/ 109 h 406"/>
                <a:gd name="T4" fmla="*/ 0 w 220"/>
                <a:gd name="T5" fmla="*/ 0 h 406"/>
                <a:gd name="T6" fmla="*/ 0 w 220"/>
                <a:gd name="T7" fmla="*/ 276 h 406"/>
                <a:gd name="T8" fmla="*/ 219 w 220"/>
                <a:gd name="T9" fmla="*/ 405 h 406"/>
                <a:gd name="T10" fmla="*/ 0 60000 65536"/>
                <a:gd name="T11" fmla="*/ 0 60000 65536"/>
                <a:gd name="T12" fmla="*/ 0 60000 65536"/>
                <a:gd name="T13" fmla="*/ 0 60000 65536"/>
                <a:gd name="T14" fmla="*/ 0 60000 65536"/>
                <a:gd name="T15" fmla="*/ 0 w 220"/>
                <a:gd name="T16" fmla="*/ 0 h 406"/>
                <a:gd name="T17" fmla="*/ 220 w 220"/>
                <a:gd name="T18" fmla="*/ 406 h 406"/>
              </a:gdLst>
              <a:ahLst/>
              <a:cxnLst>
                <a:cxn ang="T10">
                  <a:pos x="T0" y="T1"/>
                </a:cxn>
                <a:cxn ang="T11">
                  <a:pos x="T2" y="T3"/>
                </a:cxn>
                <a:cxn ang="T12">
                  <a:pos x="T4" y="T5"/>
                </a:cxn>
                <a:cxn ang="T13">
                  <a:pos x="T6" y="T7"/>
                </a:cxn>
                <a:cxn ang="T14">
                  <a:pos x="T8" y="T9"/>
                </a:cxn>
              </a:cxnLst>
              <a:rect l="T15" t="T16" r="T17" b="T18"/>
              <a:pathLst>
                <a:path w="220" h="406">
                  <a:moveTo>
                    <a:pt x="219" y="405"/>
                  </a:moveTo>
                  <a:lnTo>
                    <a:pt x="219" y="109"/>
                  </a:lnTo>
                  <a:lnTo>
                    <a:pt x="0" y="0"/>
                  </a:lnTo>
                  <a:lnTo>
                    <a:pt x="0" y="276"/>
                  </a:lnTo>
                  <a:lnTo>
                    <a:pt x="219" y="405"/>
                  </a:lnTo>
                </a:path>
              </a:pathLst>
            </a:custGeom>
            <a:solidFill>
              <a:srgbClr val="4C4C4C"/>
            </a:solidFill>
            <a:ln w="9525" cap="rnd">
              <a:noFill/>
              <a:round/>
              <a:headEnd/>
              <a:tailEnd/>
            </a:ln>
          </p:spPr>
          <p:txBody>
            <a:bodyPr/>
            <a:lstStyle/>
            <a:p>
              <a:endParaRPr lang="ar-SA"/>
            </a:p>
          </p:txBody>
        </p:sp>
        <p:sp>
          <p:nvSpPr>
            <p:cNvPr id="39110" name="Freeform 246"/>
            <p:cNvSpPr>
              <a:spLocks/>
            </p:cNvSpPr>
            <p:nvPr/>
          </p:nvSpPr>
          <p:spPr bwMode="auto">
            <a:xfrm>
              <a:off x="4018" y="1582"/>
              <a:ext cx="239" cy="161"/>
            </a:xfrm>
            <a:custGeom>
              <a:avLst/>
              <a:gdLst>
                <a:gd name="T0" fmla="*/ 238 w 239"/>
                <a:gd name="T1" fmla="*/ 160 h 161"/>
                <a:gd name="T2" fmla="*/ 238 w 239"/>
                <a:gd name="T3" fmla="*/ 129 h 161"/>
                <a:gd name="T4" fmla="*/ 0 w 239"/>
                <a:gd name="T5" fmla="*/ 0 h 161"/>
                <a:gd name="T6" fmla="*/ 0 w 239"/>
                <a:gd name="T7" fmla="*/ 28 h 161"/>
                <a:gd name="T8" fmla="*/ 238 w 239"/>
                <a:gd name="T9" fmla="*/ 160 h 161"/>
                <a:gd name="T10" fmla="*/ 0 60000 65536"/>
                <a:gd name="T11" fmla="*/ 0 60000 65536"/>
                <a:gd name="T12" fmla="*/ 0 60000 65536"/>
                <a:gd name="T13" fmla="*/ 0 60000 65536"/>
                <a:gd name="T14" fmla="*/ 0 60000 65536"/>
                <a:gd name="T15" fmla="*/ 0 w 239"/>
                <a:gd name="T16" fmla="*/ 0 h 161"/>
                <a:gd name="T17" fmla="*/ 239 w 239"/>
                <a:gd name="T18" fmla="*/ 161 h 161"/>
              </a:gdLst>
              <a:ahLst/>
              <a:cxnLst>
                <a:cxn ang="T10">
                  <a:pos x="T0" y="T1"/>
                </a:cxn>
                <a:cxn ang="T11">
                  <a:pos x="T2" y="T3"/>
                </a:cxn>
                <a:cxn ang="T12">
                  <a:pos x="T4" y="T5"/>
                </a:cxn>
                <a:cxn ang="T13">
                  <a:pos x="T6" y="T7"/>
                </a:cxn>
                <a:cxn ang="T14">
                  <a:pos x="T8" y="T9"/>
                </a:cxn>
              </a:cxnLst>
              <a:rect l="T15" t="T16" r="T17" b="T18"/>
              <a:pathLst>
                <a:path w="239" h="161">
                  <a:moveTo>
                    <a:pt x="238" y="160"/>
                  </a:moveTo>
                  <a:lnTo>
                    <a:pt x="238" y="129"/>
                  </a:lnTo>
                  <a:lnTo>
                    <a:pt x="0" y="0"/>
                  </a:lnTo>
                  <a:lnTo>
                    <a:pt x="0" y="28"/>
                  </a:lnTo>
                  <a:lnTo>
                    <a:pt x="238" y="160"/>
                  </a:lnTo>
                </a:path>
              </a:pathLst>
            </a:custGeom>
            <a:solidFill>
              <a:srgbClr val="CC9900"/>
            </a:solidFill>
            <a:ln w="9525" cap="rnd">
              <a:noFill/>
              <a:round/>
              <a:headEnd/>
              <a:tailEnd/>
            </a:ln>
          </p:spPr>
          <p:txBody>
            <a:bodyPr/>
            <a:lstStyle/>
            <a:p>
              <a:endParaRPr lang="ar-SA"/>
            </a:p>
          </p:txBody>
        </p:sp>
        <p:sp>
          <p:nvSpPr>
            <p:cNvPr id="39111" name="Freeform 247"/>
            <p:cNvSpPr>
              <a:spLocks/>
            </p:cNvSpPr>
            <p:nvPr/>
          </p:nvSpPr>
          <p:spPr bwMode="auto">
            <a:xfrm>
              <a:off x="4015" y="1315"/>
              <a:ext cx="242" cy="144"/>
            </a:xfrm>
            <a:custGeom>
              <a:avLst/>
              <a:gdLst>
                <a:gd name="T0" fmla="*/ 241 w 242"/>
                <a:gd name="T1" fmla="*/ 143 h 144"/>
                <a:gd name="T2" fmla="*/ 241 w 242"/>
                <a:gd name="T3" fmla="*/ 113 h 144"/>
                <a:gd name="T4" fmla="*/ 0 w 242"/>
                <a:gd name="T5" fmla="*/ 0 h 144"/>
                <a:gd name="T6" fmla="*/ 0 w 242"/>
                <a:gd name="T7" fmla="*/ 29 h 144"/>
                <a:gd name="T8" fmla="*/ 241 w 242"/>
                <a:gd name="T9" fmla="*/ 143 h 144"/>
                <a:gd name="T10" fmla="*/ 0 60000 65536"/>
                <a:gd name="T11" fmla="*/ 0 60000 65536"/>
                <a:gd name="T12" fmla="*/ 0 60000 65536"/>
                <a:gd name="T13" fmla="*/ 0 60000 65536"/>
                <a:gd name="T14" fmla="*/ 0 60000 65536"/>
                <a:gd name="T15" fmla="*/ 0 w 242"/>
                <a:gd name="T16" fmla="*/ 0 h 144"/>
                <a:gd name="T17" fmla="*/ 242 w 242"/>
                <a:gd name="T18" fmla="*/ 144 h 144"/>
              </a:gdLst>
              <a:ahLst/>
              <a:cxnLst>
                <a:cxn ang="T10">
                  <a:pos x="T0" y="T1"/>
                </a:cxn>
                <a:cxn ang="T11">
                  <a:pos x="T2" y="T3"/>
                </a:cxn>
                <a:cxn ang="T12">
                  <a:pos x="T4" y="T5"/>
                </a:cxn>
                <a:cxn ang="T13">
                  <a:pos x="T6" y="T7"/>
                </a:cxn>
                <a:cxn ang="T14">
                  <a:pos x="T8" y="T9"/>
                </a:cxn>
              </a:cxnLst>
              <a:rect l="T15" t="T16" r="T17" b="T18"/>
              <a:pathLst>
                <a:path w="242" h="144">
                  <a:moveTo>
                    <a:pt x="241" y="143"/>
                  </a:moveTo>
                  <a:lnTo>
                    <a:pt x="241" y="113"/>
                  </a:lnTo>
                  <a:lnTo>
                    <a:pt x="0" y="0"/>
                  </a:lnTo>
                  <a:lnTo>
                    <a:pt x="0" y="29"/>
                  </a:lnTo>
                  <a:lnTo>
                    <a:pt x="241" y="143"/>
                  </a:lnTo>
                </a:path>
              </a:pathLst>
            </a:custGeom>
            <a:solidFill>
              <a:srgbClr val="CC9900"/>
            </a:solidFill>
            <a:ln w="9525" cap="rnd">
              <a:noFill/>
              <a:round/>
              <a:headEnd/>
              <a:tailEnd/>
            </a:ln>
          </p:spPr>
          <p:txBody>
            <a:bodyPr/>
            <a:lstStyle/>
            <a:p>
              <a:endParaRPr lang="ar-SA"/>
            </a:p>
          </p:txBody>
        </p:sp>
        <p:sp>
          <p:nvSpPr>
            <p:cNvPr id="39112" name="Freeform 248"/>
            <p:cNvSpPr>
              <a:spLocks/>
            </p:cNvSpPr>
            <p:nvPr/>
          </p:nvSpPr>
          <p:spPr bwMode="auto">
            <a:xfrm>
              <a:off x="4256" y="1595"/>
              <a:ext cx="451" cy="148"/>
            </a:xfrm>
            <a:custGeom>
              <a:avLst/>
              <a:gdLst>
                <a:gd name="T0" fmla="*/ 0 w 451"/>
                <a:gd name="T1" fmla="*/ 147 h 148"/>
                <a:gd name="T2" fmla="*/ 0 w 451"/>
                <a:gd name="T3" fmla="*/ 116 h 148"/>
                <a:gd name="T4" fmla="*/ 450 w 451"/>
                <a:gd name="T5" fmla="*/ 0 h 148"/>
                <a:gd name="T6" fmla="*/ 450 w 451"/>
                <a:gd name="T7" fmla="*/ 28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6"/>
                  </a:lnTo>
                  <a:lnTo>
                    <a:pt x="450" y="0"/>
                  </a:lnTo>
                  <a:lnTo>
                    <a:pt x="450" y="28"/>
                  </a:lnTo>
                  <a:lnTo>
                    <a:pt x="0" y="147"/>
                  </a:lnTo>
                </a:path>
              </a:pathLst>
            </a:custGeom>
            <a:solidFill>
              <a:srgbClr val="FFFF99"/>
            </a:solidFill>
            <a:ln w="9525" cap="rnd">
              <a:noFill/>
              <a:round/>
              <a:headEnd/>
              <a:tailEnd/>
            </a:ln>
          </p:spPr>
          <p:txBody>
            <a:bodyPr/>
            <a:lstStyle/>
            <a:p>
              <a:endParaRPr lang="ar-SA"/>
            </a:p>
          </p:txBody>
        </p:sp>
        <p:sp>
          <p:nvSpPr>
            <p:cNvPr id="39113" name="Freeform 249"/>
            <p:cNvSpPr>
              <a:spLocks/>
            </p:cNvSpPr>
            <p:nvPr/>
          </p:nvSpPr>
          <p:spPr bwMode="auto">
            <a:xfrm>
              <a:off x="4254" y="1312"/>
              <a:ext cx="451" cy="149"/>
            </a:xfrm>
            <a:custGeom>
              <a:avLst/>
              <a:gdLst>
                <a:gd name="T0" fmla="*/ 0 w 451"/>
                <a:gd name="T1" fmla="*/ 148 h 149"/>
                <a:gd name="T2" fmla="*/ 0 w 451"/>
                <a:gd name="T3" fmla="*/ 118 h 149"/>
                <a:gd name="T4" fmla="*/ 450 w 451"/>
                <a:gd name="T5" fmla="*/ 0 h 149"/>
                <a:gd name="T6" fmla="*/ 450 w 451"/>
                <a:gd name="T7" fmla="*/ 27 h 149"/>
                <a:gd name="T8" fmla="*/ 0 w 451"/>
                <a:gd name="T9" fmla="*/ 148 h 149"/>
                <a:gd name="T10" fmla="*/ 0 60000 65536"/>
                <a:gd name="T11" fmla="*/ 0 60000 65536"/>
                <a:gd name="T12" fmla="*/ 0 60000 65536"/>
                <a:gd name="T13" fmla="*/ 0 60000 65536"/>
                <a:gd name="T14" fmla="*/ 0 60000 65536"/>
                <a:gd name="T15" fmla="*/ 0 w 451"/>
                <a:gd name="T16" fmla="*/ 0 h 149"/>
                <a:gd name="T17" fmla="*/ 451 w 451"/>
                <a:gd name="T18" fmla="*/ 149 h 149"/>
              </a:gdLst>
              <a:ahLst/>
              <a:cxnLst>
                <a:cxn ang="T10">
                  <a:pos x="T0" y="T1"/>
                </a:cxn>
                <a:cxn ang="T11">
                  <a:pos x="T2" y="T3"/>
                </a:cxn>
                <a:cxn ang="T12">
                  <a:pos x="T4" y="T5"/>
                </a:cxn>
                <a:cxn ang="T13">
                  <a:pos x="T6" y="T7"/>
                </a:cxn>
                <a:cxn ang="T14">
                  <a:pos x="T8" y="T9"/>
                </a:cxn>
              </a:cxnLst>
              <a:rect l="T15" t="T16" r="T17" b="T18"/>
              <a:pathLst>
                <a:path w="451" h="149">
                  <a:moveTo>
                    <a:pt x="0" y="148"/>
                  </a:moveTo>
                  <a:lnTo>
                    <a:pt x="0" y="118"/>
                  </a:lnTo>
                  <a:lnTo>
                    <a:pt x="450" y="0"/>
                  </a:lnTo>
                  <a:lnTo>
                    <a:pt x="450" y="27"/>
                  </a:lnTo>
                  <a:lnTo>
                    <a:pt x="0" y="148"/>
                  </a:lnTo>
                </a:path>
              </a:pathLst>
            </a:custGeom>
            <a:solidFill>
              <a:srgbClr val="FFFF99"/>
            </a:solidFill>
            <a:ln w="9525" cap="rnd">
              <a:noFill/>
              <a:round/>
              <a:headEnd/>
              <a:tailEnd/>
            </a:ln>
          </p:spPr>
          <p:txBody>
            <a:bodyPr/>
            <a:lstStyle/>
            <a:p>
              <a:endParaRPr lang="ar-SA"/>
            </a:p>
          </p:txBody>
        </p:sp>
        <p:sp>
          <p:nvSpPr>
            <p:cNvPr id="39114" name="Freeform 250"/>
            <p:cNvSpPr>
              <a:spLocks/>
            </p:cNvSpPr>
            <p:nvPr/>
          </p:nvSpPr>
          <p:spPr bwMode="auto">
            <a:xfrm>
              <a:off x="4254" y="1346"/>
              <a:ext cx="452" cy="355"/>
            </a:xfrm>
            <a:custGeom>
              <a:avLst/>
              <a:gdLst>
                <a:gd name="T0" fmla="*/ 0 w 452"/>
                <a:gd name="T1" fmla="*/ 354 h 355"/>
                <a:gd name="T2" fmla="*/ 0 w 452"/>
                <a:gd name="T3" fmla="*/ 122 h 355"/>
                <a:gd name="T4" fmla="*/ 451 w 452"/>
                <a:gd name="T5" fmla="*/ 0 h 355"/>
                <a:gd name="T6" fmla="*/ 451 w 452"/>
                <a:gd name="T7" fmla="*/ 243 h 355"/>
                <a:gd name="T8" fmla="*/ 0 w 452"/>
                <a:gd name="T9" fmla="*/ 354 h 355"/>
                <a:gd name="T10" fmla="*/ 0 60000 65536"/>
                <a:gd name="T11" fmla="*/ 0 60000 65536"/>
                <a:gd name="T12" fmla="*/ 0 60000 65536"/>
                <a:gd name="T13" fmla="*/ 0 60000 65536"/>
                <a:gd name="T14" fmla="*/ 0 60000 65536"/>
                <a:gd name="T15" fmla="*/ 0 w 452"/>
                <a:gd name="T16" fmla="*/ 0 h 355"/>
                <a:gd name="T17" fmla="*/ 452 w 452"/>
                <a:gd name="T18" fmla="*/ 355 h 355"/>
              </a:gdLst>
              <a:ahLst/>
              <a:cxnLst>
                <a:cxn ang="T10">
                  <a:pos x="T0" y="T1"/>
                </a:cxn>
                <a:cxn ang="T11">
                  <a:pos x="T2" y="T3"/>
                </a:cxn>
                <a:cxn ang="T12">
                  <a:pos x="T4" y="T5"/>
                </a:cxn>
                <a:cxn ang="T13">
                  <a:pos x="T6" y="T7"/>
                </a:cxn>
                <a:cxn ang="T14">
                  <a:pos x="T8" y="T9"/>
                </a:cxn>
              </a:cxnLst>
              <a:rect l="T15" t="T16" r="T17" b="T18"/>
              <a:pathLst>
                <a:path w="452" h="355">
                  <a:moveTo>
                    <a:pt x="0" y="354"/>
                  </a:moveTo>
                  <a:lnTo>
                    <a:pt x="0" y="122"/>
                  </a:lnTo>
                  <a:lnTo>
                    <a:pt x="451" y="0"/>
                  </a:lnTo>
                  <a:lnTo>
                    <a:pt x="451" y="243"/>
                  </a:lnTo>
                  <a:lnTo>
                    <a:pt x="0" y="354"/>
                  </a:lnTo>
                </a:path>
              </a:pathLst>
            </a:custGeom>
            <a:solidFill>
              <a:srgbClr val="FFFF99"/>
            </a:solidFill>
            <a:ln w="9525" cap="rnd">
              <a:noFill/>
              <a:round/>
              <a:headEnd/>
              <a:tailEnd/>
            </a:ln>
          </p:spPr>
          <p:txBody>
            <a:bodyPr/>
            <a:lstStyle/>
            <a:p>
              <a:endParaRPr lang="ar-SA"/>
            </a:p>
          </p:txBody>
        </p:sp>
        <p:sp>
          <p:nvSpPr>
            <p:cNvPr id="39115" name="Freeform 251"/>
            <p:cNvSpPr>
              <a:spLocks/>
            </p:cNvSpPr>
            <p:nvPr/>
          </p:nvSpPr>
          <p:spPr bwMode="auto">
            <a:xfrm>
              <a:off x="4196" y="1083"/>
              <a:ext cx="131" cy="173"/>
            </a:xfrm>
            <a:custGeom>
              <a:avLst/>
              <a:gdLst>
                <a:gd name="T0" fmla="*/ 31 w 131"/>
                <a:gd name="T1" fmla="*/ 17 h 173"/>
                <a:gd name="T2" fmla="*/ 35 w 131"/>
                <a:gd name="T3" fmla="*/ 26 h 173"/>
                <a:gd name="T4" fmla="*/ 39 w 131"/>
                <a:gd name="T5" fmla="*/ 40 h 173"/>
                <a:gd name="T6" fmla="*/ 42 w 131"/>
                <a:gd name="T7" fmla="*/ 52 h 173"/>
                <a:gd name="T8" fmla="*/ 43 w 131"/>
                <a:gd name="T9" fmla="*/ 63 h 173"/>
                <a:gd name="T10" fmla="*/ 47 w 131"/>
                <a:gd name="T11" fmla="*/ 78 h 173"/>
                <a:gd name="T12" fmla="*/ 53 w 131"/>
                <a:gd name="T13" fmla="*/ 92 h 173"/>
                <a:gd name="T14" fmla="*/ 59 w 131"/>
                <a:gd name="T15" fmla="*/ 103 h 173"/>
                <a:gd name="T16" fmla="*/ 65 w 131"/>
                <a:gd name="T17" fmla="*/ 108 h 173"/>
                <a:gd name="T18" fmla="*/ 71 w 131"/>
                <a:gd name="T19" fmla="*/ 121 h 173"/>
                <a:gd name="T20" fmla="*/ 80 w 131"/>
                <a:gd name="T21" fmla="*/ 137 h 173"/>
                <a:gd name="T22" fmla="*/ 85 w 131"/>
                <a:gd name="T23" fmla="*/ 148 h 173"/>
                <a:gd name="T24" fmla="*/ 87 w 131"/>
                <a:gd name="T25" fmla="*/ 149 h 173"/>
                <a:gd name="T26" fmla="*/ 90 w 131"/>
                <a:gd name="T27" fmla="*/ 149 h 173"/>
                <a:gd name="T28" fmla="*/ 96 w 131"/>
                <a:gd name="T29" fmla="*/ 148 h 173"/>
                <a:gd name="T30" fmla="*/ 102 w 131"/>
                <a:gd name="T31" fmla="*/ 148 h 173"/>
                <a:gd name="T32" fmla="*/ 106 w 131"/>
                <a:gd name="T33" fmla="*/ 149 h 173"/>
                <a:gd name="T34" fmla="*/ 114 w 131"/>
                <a:gd name="T35" fmla="*/ 153 h 173"/>
                <a:gd name="T36" fmla="*/ 122 w 131"/>
                <a:gd name="T37" fmla="*/ 158 h 173"/>
                <a:gd name="T38" fmla="*/ 128 w 131"/>
                <a:gd name="T39" fmla="*/ 163 h 173"/>
                <a:gd name="T40" fmla="*/ 129 w 131"/>
                <a:gd name="T41" fmla="*/ 167 h 173"/>
                <a:gd name="T42" fmla="*/ 124 w 131"/>
                <a:gd name="T43" fmla="*/ 170 h 173"/>
                <a:gd name="T44" fmla="*/ 116 w 131"/>
                <a:gd name="T45" fmla="*/ 172 h 173"/>
                <a:gd name="T46" fmla="*/ 106 w 131"/>
                <a:gd name="T47" fmla="*/ 172 h 173"/>
                <a:gd name="T48" fmla="*/ 97 w 131"/>
                <a:gd name="T49" fmla="*/ 170 h 173"/>
                <a:gd name="T50" fmla="*/ 91 w 131"/>
                <a:gd name="T51" fmla="*/ 168 h 173"/>
                <a:gd name="T52" fmla="*/ 88 w 131"/>
                <a:gd name="T53" fmla="*/ 167 h 173"/>
                <a:gd name="T54" fmla="*/ 85 w 131"/>
                <a:gd name="T55" fmla="*/ 166 h 173"/>
                <a:gd name="T56" fmla="*/ 82 w 131"/>
                <a:gd name="T57" fmla="*/ 166 h 173"/>
                <a:gd name="T58" fmla="*/ 70 w 131"/>
                <a:gd name="T59" fmla="*/ 157 h 173"/>
                <a:gd name="T60" fmla="*/ 56 w 131"/>
                <a:gd name="T61" fmla="*/ 143 h 173"/>
                <a:gd name="T62" fmla="*/ 43 w 131"/>
                <a:gd name="T63" fmla="*/ 129 h 173"/>
                <a:gd name="T64" fmla="*/ 36 w 131"/>
                <a:gd name="T65" fmla="*/ 121 h 173"/>
                <a:gd name="T66" fmla="*/ 33 w 131"/>
                <a:gd name="T67" fmla="*/ 114 h 173"/>
                <a:gd name="T68" fmla="*/ 32 w 131"/>
                <a:gd name="T69" fmla="*/ 107 h 173"/>
                <a:gd name="T70" fmla="*/ 30 w 131"/>
                <a:gd name="T71" fmla="*/ 96 h 173"/>
                <a:gd name="T72" fmla="*/ 25 w 131"/>
                <a:gd name="T73" fmla="*/ 80 h 173"/>
                <a:gd name="T74" fmla="*/ 16 w 131"/>
                <a:gd name="T75" fmla="*/ 56 h 173"/>
                <a:gd name="T76" fmla="*/ 5 w 131"/>
                <a:gd name="T77" fmla="*/ 32 h 173"/>
                <a:gd name="T78" fmla="*/ 0 w 131"/>
                <a:gd name="T79" fmla="*/ 13 h 173"/>
                <a:gd name="T80" fmla="*/ 0 w 131"/>
                <a:gd name="T81" fmla="*/ 5 h 173"/>
                <a:gd name="T82" fmla="*/ 4 w 131"/>
                <a:gd name="T83" fmla="*/ 3 h 173"/>
                <a:gd name="T84" fmla="*/ 8 w 131"/>
                <a:gd name="T85" fmla="*/ 1 h 173"/>
                <a:gd name="T86" fmla="*/ 12 w 131"/>
                <a:gd name="T87" fmla="*/ 0 h 173"/>
                <a:gd name="T88" fmla="*/ 31 w 131"/>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1"/>
                <a:gd name="T136" fmla="*/ 0 h 173"/>
                <a:gd name="T137" fmla="*/ 131 w 131"/>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1" h="173">
                  <a:moveTo>
                    <a:pt x="31" y="15"/>
                  </a:moveTo>
                  <a:lnTo>
                    <a:pt x="31" y="17"/>
                  </a:lnTo>
                  <a:lnTo>
                    <a:pt x="33" y="20"/>
                  </a:lnTo>
                  <a:lnTo>
                    <a:pt x="35" y="26"/>
                  </a:lnTo>
                  <a:lnTo>
                    <a:pt x="36" y="32"/>
                  </a:lnTo>
                  <a:lnTo>
                    <a:pt x="39" y="40"/>
                  </a:lnTo>
                  <a:lnTo>
                    <a:pt x="41" y="46"/>
                  </a:lnTo>
                  <a:lnTo>
                    <a:pt x="42" y="52"/>
                  </a:lnTo>
                  <a:lnTo>
                    <a:pt x="43" y="57"/>
                  </a:lnTo>
                  <a:lnTo>
                    <a:pt x="43" y="63"/>
                  </a:lnTo>
                  <a:lnTo>
                    <a:pt x="46" y="70"/>
                  </a:lnTo>
                  <a:lnTo>
                    <a:pt x="47" y="78"/>
                  </a:lnTo>
                  <a:lnTo>
                    <a:pt x="51" y="86"/>
                  </a:lnTo>
                  <a:lnTo>
                    <a:pt x="53" y="92"/>
                  </a:lnTo>
                  <a:lnTo>
                    <a:pt x="57" y="99"/>
                  </a:lnTo>
                  <a:lnTo>
                    <a:pt x="59" y="103"/>
                  </a:lnTo>
                  <a:lnTo>
                    <a:pt x="62" y="106"/>
                  </a:lnTo>
                  <a:lnTo>
                    <a:pt x="65" y="108"/>
                  </a:lnTo>
                  <a:lnTo>
                    <a:pt x="68" y="114"/>
                  </a:lnTo>
                  <a:lnTo>
                    <a:pt x="71" y="121"/>
                  </a:lnTo>
                  <a:lnTo>
                    <a:pt x="76" y="129"/>
                  </a:lnTo>
                  <a:lnTo>
                    <a:pt x="80" y="137"/>
                  </a:lnTo>
                  <a:lnTo>
                    <a:pt x="82" y="143"/>
                  </a:lnTo>
                  <a:lnTo>
                    <a:pt x="85" y="148"/>
                  </a:lnTo>
                  <a:lnTo>
                    <a:pt x="86" y="149"/>
                  </a:lnTo>
                  <a:lnTo>
                    <a:pt x="87" y="149"/>
                  </a:lnTo>
                  <a:lnTo>
                    <a:pt x="88" y="149"/>
                  </a:lnTo>
                  <a:lnTo>
                    <a:pt x="90" y="149"/>
                  </a:lnTo>
                  <a:lnTo>
                    <a:pt x="93" y="148"/>
                  </a:lnTo>
                  <a:lnTo>
                    <a:pt x="96" y="148"/>
                  </a:lnTo>
                  <a:lnTo>
                    <a:pt x="99" y="148"/>
                  </a:lnTo>
                  <a:lnTo>
                    <a:pt x="102" y="148"/>
                  </a:lnTo>
                  <a:lnTo>
                    <a:pt x="104" y="149"/>
                  </a:lnTo>
                  <a:lnTo>
                    <a:pt x="106" y="149"/>
                  </a:lnTo>
                  <a:lnTo>
                    <a:pt x="110" y="151"/>
                  </a:lnTo>
                  <a:lnTo>
                    <a:pt x="114" y="153"/>
                  </a:lnTo>
                  <a:lnTo>
                    <a:pt x="118" y="155"/>
                  </a:lnTo>
                  <a:lnTo>
                    <a:pt x="122" y="158"/>
                  </a:lnTo>
                  <a:lnTo>
                    <a:pt x="124" y="160"/>
                  </a:lnTo>
                  <a:lnTo>
                    <a:pt x="128" y="163"/>
                  </a:lnTo>
                  <a:lnTo>
                    <a:pt x="130" y="166"/>
                  </a:lnTo>
                  <a:lnTo>
                    <a:pt x="129" y="167"/>
                  </a:lnTo>
                  <a:lnTo>
                    <a:pt x="128" y="169"/>
                  </a:lnTo>
                  <a:lnTo>
                    <a:pt x="124" y="170"/>
                  </a:lnTo>
                  <a:lnTo>
                    <a:pt x="121" y="171"/>
                  </a:lnTo>
                  <a:lnTo>
                    <a:pt x="116" y="172"/>
                  </a:lnTo>
                  <a:lnTo>
                    <a:pt x="112" y="172"/>
                  </a:lnTo>
                  <a:lnTo>
                    <a:pt x="106" y="172"/>
                  </a:lnTo>
                  <a:lnTo>
                    <a:pt x="101" y="171"/>
                  </a:lnTo>
                  <a:lnTo>
                    <a:pt x="97" y="170"/>
                  </a:lnTo>
                  <a:lnTo>
                    <a:pt x="94" y="169"/>
                  </a:lnTo>
                  <a:lnTo>
                    <a:pt x="91" y="168"/>
                  </a:lnTo>
                  <a:lnTo>
                    <a:pt x="89" y="167"/>
                  </a:lnTo>
                  <a:lnTo>
                    <a:pt x="88" y="167"/>
                  </a:lnTo>
                  <a:lnTo>
                    <a:pt x="86" y="166"/>
                  </a:lnTo>
                  <a:lnTo>
                    <a:pt x="85" y="166"/>
                  </a:lnTo>
                  <a:lnTo>
                    <a:pt x="84" y="167"/>
                  </a:lnTo>
                  <a:lnTo>
                    <a:pt x="82" y="166"/>
                  </a:lnTo>
                  <a:lnTo>
                    <a:pt x="77" y="162"/>
                  </a:lnTo>
                  <a:lnTo>
                    <a:pt x="70" y="157"/>
                  </a:lnTo>
                  <a:lnTo>
                    <a:pt x="64" y="150"/>
                  </a:lnTo>
                  <a:lnTo>
                    <a:pt x="56" y="143"/>
                  </a:lnTo>
                  <a:lnTo>
                    <a:pt x="49" y="135"/>
                  </a:lnTo>
                  <a:lnTo>
                    <a:pt x="43" y="129"/>
                  </a:lnTo>
                  <a:lnTo>
                    <a:pt x="39" y="125"/>
                  </a:lnTo>
                  <a:lnTo>
                    <a:pt x="36" y="121"/>
                  </a:lnTo>
                  <a:lnTo>
                    <a:pt x="35" y="118"/>
                  </a:lnTo>
                  <a:lnTo>
                    <a:pt x="33" y="114"/>
                  </a:lnTo>
                  <a:lnTo>
                    <a:pt x="33" y="111"/>
                  </a:lnTo>
                  <a:lnTo>
                    <a:pt x="32" y="107"/>
                  </a:lnTo>
                  <a:lnTo>
                    <a:pt x="31" y="102"/>
                  </a:lnTo>
                  <a:lnTo>
                    <a:pt x="30" y="96"/>
                  </a:lnTo>
                  <a:lnTo>
                    <a:pt x="29" y="88"/>
                  </a:lnTo>
                  <a:lnTo>
                    <a:pt x="25" y="80"/>
                  </a:lnTo>
                  <a:lnTo>
                    <a:pt x="21" y="68"/>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116" name="Freeform 252"/>
            <p:cNvSpPr>
              <a:spLocks/>
            </p:cNvSpPr>
            <p:nvPr/>
          </p:nvSpPr>
          <p:spPr bwMode="auto">
            <a:xfrm>
              <a:off x="4195" y="1083"/>
              <a:ext cx="135" cy="169"/>
            </a:xfrm>
            <a:custGeom>
              <a:avLst/>
              <a:gdLst>
                <a:gd name="T0" fmla="*/ 35 w 135"/>
                <a:gd name="T1" fmla="*/ 15 h 169"/>
                <a:gd name="T2" fmla="*/ 39 w 135"/>
                <a:gd name="T3" fmla="*/ 23 h 169"/>
                <a:gd name="T4" fmla="*/ 43 w 135"/>
                <a:gd name="T5" fmla="*/ 36 h 169"/>
                <a:gd name="T6" fmla="*/ 46 w 135"/>
                <a:gd name="T7" fmla="*/ 48 h 169"/>
                <a:gd name="T8" fmla="*/ 48 w 135"/>
                <a:gd name="T9" fmla="*/ 59 h 169"/>
                <a:gd name="T10" fmla="*/ 52 w 135"/>
                <a:gd name="T11" fmla="*/ 74 h 169"/>
                <a:gd name="T12" fmla="*/ 58 w 135"/>
                <a:gd name="T13" fmla="*/ 88 h 169"/>
                <a:gd name="T14" fmla="*/ 64 w 135"/>
                <a:gd name="T15" fmla="*/ 99 h 169"/>
                <a:gd name="T16" fmla="*/ 69 w 135"/>
                <a:gd name="T17" fmla="*/ 104 h 169"/>
                <a:gd name="T18" fmla="*/ 76 w 135"/>
                <a:gd name="T19" fmla="*/ 117 h 169"/>
                <a:gd name="T20" fmla="*/ 84 w 135"/>
                <a:gd name="T21" fmla="*/ 133 h 169"/>
                <a:gd name="T22" fmla="*/ 89 w 135"/>
                <a:gd name="T23" fmla="*/ 144 h 169"/>
                <a:gd name="T24" fmla="*/ 91 w 135"/>
                <a:gd name="T25" fmla="*/ 145 h 169"/>
                <a:gd name="T26" fmla="*/ 95 w 135"/>
                <a:gd name="T27" fmla="*/ 144 h 169"/>
                <a:gd name="T28" fmla="*/ 100 w 135"/>
                <a:gd name="T29" fmla="*/ 144 h 169"/>
                <a:gd name="T30" fmla="*/ 106 w 135"/>
                <a:gd name="T31" fmla="*/ 144 h 169"/>
                <a:gd name="T32" fmla="*/ 111 w 135"/>
                <a:gd name="T33" fmla="*/ 145 h 169"/>
                <a:gd name="T34" fmla="*/ 118 w 135"/>
                <a:gd name="T35" fmla="*/ 149 h 169"/>
                <a:gd name="T36" fmla="*/ 126 w 135"/>
                <a:gd name="T37" fmla="*/ 154 h 169"/>
                <a:gd name="T38" fmla="*/ 132 w 135"/>
                <a:gd name="T39" fmla="*/ 159 h 169"/>
                <a:gd name="T40" fmla="*/ 134 w 135"/>
                <a:gd name="T41" fmla="*/ 163 h 169"/>
                <a:gd name="T42" fmla="*/ 129 w 135"/>
                <a:gd name="T43" fmla="*/ 166 h 169"/>
                <a:gd name="T44" fmla="*/ 121 w 135"/>
                <a:gd name="T45" fmla="*/ 168 h 169"/>
                <a:gd name="T46" fmla="*/ 110 w 135"/>
                <a:gd name="T47" fmla="*/ 168 h 169"/>
                <a:gd name="T48" fmla="*/ 102 w 135"/>
                <a:gd name="T49" fmla="*/ 166 h 169"/>
                <a:gd name="T50" fmla="*/ 96 w 135"/>
                <a:gd name="T51" fmla="*/ 164 h 169"/>
                <a:gd name="T52" fmla="*/ 93 w 135"/>
                <a:gd name="T53" fmla="*/ 163 h 169"/>
                <a:gd name="T54" fmla="*/ 90 w 135"/>
                <a:gd name="T55" fmla="*/ 163 h 169"/>
                <a:gd name="T56" fmla="*/ 87 w 135"/>
                <a:gd name="T57" fmla="*/ 162 h 169"/>
                <a:gd name="T58" fmla="*/ 75 w 135"/>
                <a:gd name="T59" fmla="*/ 153 h 169"/>
                <a:gd name="T60" fmla="*/ 61 w 135"/>
                <a:gd name="T61" fmla="*/ 139 h 169"/>
                <a:gd name="T62" fmla="*/ 48 w 135"/>
                <a:gd name="T63" fmla="*/ 125 h 169"/>
                <a:gd name="T64" fmla="*/ 40 w 135"/>
                <a:gd name="T65" fmla="*/ 116 h 169"/>
                <a:gd name="T66" fmla="*/ 30 w 135"/>
                <a:gd name="T67" fmla="*/ 105 h 169"/>
                <a:gd name="T68" fmla="*/ 19 w 135"/>
                <a:gd name="T69" fmla="*/ 91 h 169"/>
                <a:gd name="T70" fmla="*/ 11 w 135"/>
                <a:gd name="T71" fmla="*/ 75 h 169"/>
                <a:gd name="T72" fmla="*/ 5 w 135"/>
                <a:gd name="T73" fmla="*/ 58 h 169"/>
                <a:gd name="T74" fmla="*/ 2 w 135"/>
                <a:gd name="T75" fmla="*/ 40 h 169"/>
                <a:gd name="T76" fmla="*/ 0 w 135"/>
                <a:gd name="T77" fmla="*/ 21 h 169"/>
                <a:gd name="T78" fmla="*/ 0 w 135"/>
                <a:gd name="T79" fmla="*/ 7 h 169"/>
                <a:gd name="T80" fmla="*/ 1 w 135"/>
                <a:gd name="T81" fmla="*/ 0 h 169"/>
                <a:gd name="T82" fmla="*/ 5 w 135"/>
                <a:gd name="T83" fmla="*/ 0 h 169"/>
                <a:gd name="T84" fmla="*/ 8 w 135"/>
                <a:gd name="T85" fmla="*/ 3 h 169"/>
                <a:gd name="T86" fmla="*/ 11 w 135"/>
                <a:gd name="T87" fmla="*/ 5 h 169"/>
                <a:gd name="T88" fmla="*/ 35 w 135"/>
                <a:gd name="T89" fmla="*/ 14 h 1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69"/>
                <a:gd name="T137" fmla="*/ 135 w 135"/>
                <a:gd name="T138" fmla="*/ 169 h 1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69">
                  <a:moveTo>
                    <a:pt x="35" y="14"/>
                  </a:moveTo>
                  <a:lnTo>
                    <a:pt x="35" y="15"/>
                  </a:lnTo>
                  <a:lnTo>
                    <a:pt x="37" y="18"/>
                  </a:lnTo>
                  <a:lnTo>
                    <a:pt x="39" y="23"/>
                  </a:lnTo>
                  <a:lnTo>
                    <a:pt x="41" y="29"/>
                  </a:lnTo>
                  <a:lnTo>
                    <a:pt x="43" y="36"/>
                  </a:lnTo>
                  <a:lnTo>
                    <a:pt x="45" y="42"/>
                  </a:lnTo>
                  <a:lnTo>
                    <a:pt x="46" y="48"/>
                  </a:lnTo>
                  <a:lnTo>
                    <a:pt x="47" y="54"/>
                  </a:lnTo>
                  <a:lnTo>
                    <a:pt x="48" y="59"/>
                  </a:lnTo>
                  <a:lnTo>
                    <a:pt x="50" y="66"/>
                  </a:lnTo>
                  <a:lnTo>
                    <a:pt x="52" y="74"/>
                  </a:lnTo>
                  <a:lnTo>
                    <a:pt x="55" y="81"/>
                  </a:lnTo>
                  <a:lnTo>
                    <a:pt x="58" y="88"/>
                  </a:lnTo>
                  <a:lnTo>
                    <a:pt x="61" y="95"/>
                  </a:lnTo>
                  <a:lnTo>
                    <a:pt x="64" y="99"/>
                  </a:lnTo>
                  <a:lnTo>
                    <a:pt x="66" y="102"/>
                  </a:lnTo>
                  <a:lnTo>
                    <a:pt x="69" y="104"/>
                  </a:lnTo>
                  <a:lnTo>
                    <a:pt x="72" y="110"/>
                  </a:lnTo>
                  <a:lnTo>
                    <a:pt x="76" y="117"/>
                  </a:lnTo>
                  <a:lnTo>
                    <a:pt x="81" y="125"/>
                  </a:lnTo>
                  <a:lnTo>
                    <a:pt x="84" y="133"/>
                  </a:lnTo>
                  <a:lnTo>
                    <a:pt x="87" y="139"/>
                  </a:lnTo>
                  <a:lnTo>
                    <a:pt x="89" y="144"/>
                  </a:lnTo>
                  <a:lnTo>
                    <a:pt x="91" y="145"/>
                  </a:lnTo>
                  <a:lnTo>
                    <a:pt x="93" y="145"/>
                  </a:lnTo>
                  <a:lnTo>
                    <a:pt x="95" y="144"/>
                  </a:lnTo>
                  <a:lnTo>
                    <a:pt x="98" y="144"/>
                  </a:lnTo>
                  <a:lnTo>
                    <a:pt x="100" y="144"/>
                  </a:lnTo>
                  <a:lnTo>
                    <a:pt x="104" y="144"/>
                  </a:lnTo>
                  <a:lnTo>
                    <a:pt x="106" y="144"/>
                  </a:lnTo>
                  <a:lnTo>
                    <a:pt x="109" y="144"/>
                  </a:lnTo>
                  <a:lnTo>
                    <a:pt x="111" y="145"/>
                  </a:lnTo>
                  <a:lnTo>
                    <a:pt x="115" y="147"/>
                  </a:lnTo>
                  <a:lnTo>
                    <a:pt x="118" y="149"/>
                  </a:lnTo>
                  <a:lnTo>
                    <a:pt x="122" y="151"/>
                  </a:lnTo>
                  <a:lnTo>
                    <a:pt x="126" y="154"/>
                  </a:lnTo>
                  <a:lnTo>
                    <a:pt x="129" y="156"/>
                  </a:lnTo>
                  <a:lnTo>
                    <a:pt x="132" y="159"/>
                  </a:lnTo>
                  <a:lnTo>
                    <a:pt x="134" y="162"/>
                  </a:lnTo>
                  <a:lnTo>
                    <a:pt x="134" y="163"/>
                  </a:lnTo>
                  <a:lnTo>
                    <a:pt x="132" y="165"/>
                  </a:lnTo>
                  <a:lnTo>
                    <a:pt x="129" y="166"/>
                  </a:lnTo>
                  <a:lnTo>
                    <a:pt x="125" y="167"/>
                  </a:lnTo>
                  <a:lnTo>
                    <a:pt x="121" y="168"/>
                  </a:lnTo>
                  <a:lnTo>
                    <a:pt x="116" y="168"/>
                  </a:lnTo>
                  <a:lnTo>
                    <a:pt x="110" y="168"/>
                  </a:lnTo>
                  <a:lnTo>
                    <a:pt x="106" y="167"/>
                  </a:lnTo>
                  <a:lnTo>
                    <a:pt x="102" y="166"/>
                  </a:lnTo>
                  <a:lnTo>
                    <a:pt x="99" y="165"/>
                  </a:lnTo>
                  <a:lnTo>
                    <a:pt x="96" y="164"/>
                  </a:lnTo>
                  <a:lnTo>
                    <a:pt x="94" y="163"/>
                  </a:lnTo>
                  <a:lnTo>
                    <a:pt x="93" y="163"/>
                  </a:lnTo>
                  <a:lnTo>
                    <a:pt x="91" y="162"/>
                  </a:lnTo>
                  <a:lnTo>
                    <a:pt x="90" y="163"/>
                  </a:lnTo>
                  <a:lnTo>
                    <a:pt x="89" y="163"/>
                  </a:lnTo>
                  <a:lnTo>
                    <a:pt x="87" y="162"/>
                  </a:lnTo>
                  <a:lnTo>
                    <a:pt x="81" y="159"/>
                  </a:lnTo>
                  <a:lnTo>
                    <a:pt x="75" y="153"/>
                  </a:lnTo>
                  <a:lnTo>
                    <a:pt x="69" y="146"/>
                  </a:lnTo>
                  <a:lnTo>
                    <a:pt x="61" y="139"/>
                  </a:lnTo>
                  <a:lnTo>
                    <a:pt x="54" y="131"/>
                  </a:lnTo>
                  <a:lnTo>
                    <a:pt x="48" y="125"/>
                  </a:lnTo>
                  <a:lnTo>
                    <a:pt x="44" y="121"/>
                  </a:lnTo>
                  <a:lnTo>
                    <a:pt x="40" y="116"/>
                  </a:lnTo>
                  <a:lnTo>
                    <a:pt x="35" y="111"/>
                  </a:lnTo>
                  <a:lnTo>
                    <a:pt x="30" y="105"/>
                  </a:lnTo>
                  <a:lnTo>
                    <a:pt x="24" y="98"/>
                  </a:lnTo>
                  <a:lnTo>
                    <a:pt x="19" y="91"/>
                  </a:lnTo>
                  <a:lnTo>
                    <a:pt x="14" y="83"/>
                  </a:lnTo>
                  <a:lnTo>
                    <a:pt x="11" y="75"/>
                  </a:lnTo>
                  <a:lnTo>
                    <a:pt x="7" y="67"/>
                  </a:lnTo>
                  <a:lnTo>
                    <a:pt x="5" y="58"/>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117" name="Freeform 253"/>
            <p:cNvSpPr>
              <a:spLocks/>
            </p:cNvSpPr>
            <p:nvPr/>
          </p:nvSpPr>
          <p:spPr bwMode="auto">
            <a:xfrm>
              <a:off x="4017" y="1355"/>
              <a:ext cx="239" cy="345"/>
            </a:xfrm>
            <a:custGeom>
              <a:avLst/>
              <a:gdLst>
                <a:gd name="T0" fmla="*/ 238 w 239"/>
                <a:gd name="T1" fmla="*/ 344 h 345"/>
                <a:gd name="T2" fmla="*/ 238 w 239"/>
                <a:gd name="T3" fmla="*/ 113 h 345"/>
                <a:gd name="T4" fmla="*/ 0 w 239"/>
                <a:gd name="T5" fmla="*/ 0 h 345"/>
                <a:gd name="T6" fmla="*/ 0 w 239"/>
                <a:gd name="T7" fmla="*/ 215 h 345"/>
                <a:gd name="T8" fmla="*/ 238 w 239"/>
                <a:gd name="T9" fmla="*/ 344 h 345"/>
                <a:gd name="T10" fmla="*/ 0 60000 65536"/>
                <a:gd name="T11" fmla="*/ 0 60000 65536"/>
                <a:gd name="T12" fmla="*/ 0 60000 65536"/>
                <a:gd name="T13" fmla="*/ 0 60000 65536"/>
                <a:gd name="T14" fmla="*/ 0 60000 65536"/>
                <a:gd name="T15" fmla="*/ 0 w 239"/>
                <a:gd name="T16" fmla="*/ 0 h 345"/>
                <a:gd name="T17" fmla="*/ 239 w 239"/>
                <a:gd name="T18" fmla="*/ 345 h 345"/>
              </a:gdLst>
              <a:ahLst/>
              <a:cxnLst>
                <a:cxn ang="T10">
                  <a:pos x="T0" y="T1"/>
                </a:cxn>
                <a:cxn ang="T11">
                  <a:pos x="T2" y="T3"/>
                </a:cxn>
                <a:cxn ang="T12">
                  <a:pos x="T4" y="T5"/>
                </a:cxn>
                <a:cxn ang="T13">
                  <a:pos x="T6" y="T7"/>
                </a:cxn>
                <a:cxn ang="T14">
                  <a:pos x="T8" y="T9"/>
                </a:cxn>
              </a:cxnLst>
              <a:rect l="T15" t="T16" r="T17" b="T18"/>
              <a:pathLst>
                <a:path w="239" h="345">
                  <a:moveTo>
                    <a:pt x="238" y="344"/>
                  </a:moveTo>
                  <a:lnTo>
                    <a:pt x="238" y="113"/>
                  </a:lnTo>
                  <a:lnTo>
                    <a:pt x="0" y="0"/>
                  </a:lnTo>
                  <a:lnTo>
                    <a:pt x="0" y="215"/>
                  </a:lnTo>
                  <a:lnTo>
                    <a:pt x="238" y="344"/>
                  </a:lnTo>
                </a:path>
              </a:pathLst>
            </a:custGeom>
            <a:solidFill>
              <a:srgbClr val="CC9900"/>
            </a:solidFill>
            <a:ln w="9525" cap="rnd">
              <a:noFill/>
              <a:round/>
              <a:headEnd/>
              <a:tailEnd/>
            </a:ln>
          </p:spPr>
          <p:txBody>
            <a:bodyPr/>
            <a:lstStyle/>
            <a:p>
              <a:endParaRPr lang="ar-SA"/>
            </a:p>
          </p:txBody>
        </p:sp>
        <p:sp>
          <p:nvSpPr>
            <p:cNvPr id="39118" name="Freeform 254"/>
            <p:cNvSpPr>
              <a:spLocks/>
            </p:cNvSpPr>
            <p:nvPr/>
          </p:nvSpPr>
          <p:spPr bwMode="auto">
            <a:xfrm>
              <a:off x="4181" y="1233"/>
              <a:ext cx="193" cy="82"/>
            </a:xfrm>
            <a:custGeom>
              <a:avLst/>
              <a:gdLst>
                <a:gd name="T0" fmla="*/ 192 w 193"/>
                <a:gd name="T1" fmla="*/ 14 h 82"/>
                <a:gd name="T2" fmla="*/ 67 w 193"/>
                <a:gd name="T3" fmla="*/ 81 h 82"/>
                <a:gd name="T4" fmla="*/ 0 w 193"/>
                <a:gd name="T5" fmla="*/ 66 h 82"/>
                <a:gd name="T6" fmla="*/ 124 w 193"/>
                <a:gd name="T7" fmla="*/ 0 h 82"/>
                <a:gd name="T8" fmla="*/ 192 w 193"/>
                <a:gd name="T9" fmla="*/ 14 h 82"/>
                <a:gd name="T10" fmla="*/ 0 60000 65536"/>
                <a:gd name="T11" fmla="*/ 0 60000 65536"/>
                <a:gd name="T12" fmla="*/ 0 60000 65536"/>
                <a:gd name="T13" fmla="*/ 0 60000 65536"/>
                <a:gd name="T14" fmla="*/ 0 60000 65536"/>
                <a:gd name="T15" fmla="*/ 0 w 193"/>
                <a:gd name="T16" fmla="*/ 0 h 82"/>
                <a:gd name="T17" fmla="*/ 193 w 193"/>
                <a:gd name="T18" fmla="*/ 82 h 82"/>
              </a:gdLst>
              <a:ahLst/>
              <a:cxnLst>
                <a:cxn ang="T10">
                  <a:pos x="T0" y="T1"/>
                </a:cxn>
                <a:cxn ang="T11">
                  <a:pos x="T2" y="T3"/>
                </a:cxn>
                <a:cxn ang="T12">
                  <a:pos x="T4" y="T5"/>
                </a:cxn>
                <a:cxn ang="T13">
                  <a:pos x="T6" y="T7"/>
                </a:cxn>
                <a:cxn ang="T14">
                  <a:pos x="T8" y="T9"/>
                </a:cxn>
              </a:cxnLst>
              <a:rect l="T15" t="T16" r="T17" b="T18"/>
              <a:pathLst>
                <a:path w="193" h="82">
                  <a:moveTo>
                    <a:pt x="192" y="14"/>
                  </a:moveTo>
                  <a:lnTo>
                    <a:pt x="67" y="81"/>
                  </a:lnTo>
                  <a:lnTo>
                    <a:pt x="0" y="66"/>
                  </a:lnTo>
                  <a:lnTo>
                    <a:pt x="124" y="0"/>
                  </a:lnTo>
                  <a:lnTo>
                    <a:pt x="192" y="14"/>
                  </a:lnTo>
                </a:path>
              </a:pathLst>
            </a:custGeom>
            <a:solidFill>
              <a:srgbClr val="B2B2B2"/>
            </a:solidFill>
            <a:ln w="9525" cap="rnd">
              <a:noFill/>
              <a:round/>
              <a:headEnd/>
              <a:tailEnd/>
            </a:ln>
          </p:spPr>
          <p:txBody>
            <a:bodyPr/>
            <a:lstStyle/>
            <a:p>
              <a:endParaRPr lang="ar-SA"/>
            </a:p>
          </p:txBody>
        </p:sp>
        <p:sp>
          <p:nvSpPr>
            <p:cNvPr id="39119" name="Freeform 255"/>
            <p:cNvSpPr>
              <a:spLocks/>
            </p:cNvSpPr>
            <p:nvPr/>
          </p:nvSpPr>
          <p:spPr bwMode="auto">
            <a:xfrm>
              <a:off x="4096" y="1067"/>
              <a:ext cx="213" cy="213"/>
            </a:xfrm>
            <a:custGeom>
              <a:avLst/>
              <a:gdLst>
                <a:gd name="T0" fmla="*/ 44 w 213"/>
                <a:gd name="T1" fmla="*/ 20 h 213"/>
                <a:gd name="T2" fmla="*/ 50 w 213"/>
                <a:gd name="T3" fmla="*/ 33 h 213"/>
                <a:gd name="T4" fmla="*/ 59 w 213"/>
                <a:gd name="T5" fmla="*/ 54 h 213"/>
                <a:gd name="T6" fmla="*/ 68 w 213"/>
                <a:gd name="T7" fmla="*/ 74 h 213"/>
                <a:gd name="T8" fmla="*/ 73 w 213"/>
                <a:gd name="T9" fmla="*/ 88 h 213"/>
                <a:gd name="T10" fmla="*/ 78 w 213"/>
                <a:gd name="T11" fmla="*/ 103 h 213"/>
                <a:gd name="T12" fmla="*/ 85 w 213"/>
                <a:gd name="T13" fmla="*/ 118 h 213"/>
                <a:gd name="T14" fmla="*/ 91 w 213"/>
                <a:gd name="T15" fmla="*/ 128 h 213"/>
                <a:gd name="T16" fmla="*/ 99 w 213"/>
                <a:gd name="T17" fmla="*/ 133 h 213"/>
                <a:gd name="T18" fmla="*/ 120 w 213"/>
                <a:gd name="T19" fmla="*/ 148 h 213"/>
                <a:gd name="T20" fmla="*/ 143 w 213"/>
                <a:gd name="T21" fmla="*/ 167 h 213"/>
                <a:gd name="T22" fmla="*/ 160 w 213"/>
                <a:gd name="T23" fmla="*/ 182 h 213"/>
                <a:gd name="T24" fmla="*/ 164 w 213"/>
                <a:gd name="T25" fmla="*/ 184 h 213"/>
                <a:gd name="T26" fmla="*/ 167 w 213"/>
                <a:gd name="T27" fmla="*/ 183 h 213"/>
                <a:gd name="T28" fmla="*/ 171 w 213"/>
                <a:gd name="T29" fmla="*/ 183 h 213"/>
                <a:gd name="T30" fmla="*/ 177 w 213"/>
                <a:gd name="T31" fmla="*/ 183 h 213"/>
                <a:gd name="T32" fmla="*/ 184 w 213"/>
                <a:gd name="T33" fmla="*/ 185 h 213"/>
                <a:gd name="T34" fmla="*/ 193 w 213"/>
                <a:gd name="T35" fmla="*/ 189 h 213"/>
                <a:gd name="T36" fmla="*/ 202 w 213"/>
                <a:gd name="T37" fmla="*/ 195 h 213"/>
                <a:gd name="T38" fmla="*/ 209 w 213"/>
                <a:gd name="T39" fmla="*/ 201 h 213"/>
                <a:gd name="T40" fmla="*/ 212 w 213"/>
                <a:gd name="T41" fmla="*/ 207 h 213"/>
                <a:gd name="T42" fmla="*/ 207 w 213"/>
                <a:gd name="T43" fmla="*/ 211 h 213"/>
                <a:gd name="T44" fmla="*/ 199 w 213"/>
                <a:gd name="T45" fmla="*/ 212 h 213"/>
                <a:gd name="T46" fmla="*/ 188 w 213"/>
                <a:gd name="T47" fmla="*/ 211 h 213"/>
                <a:gd name="T48" fmla="*/ 176 w 213"/>
                <a:gd name="T49" fmla="*/ 207 h 213"/>
                <a:gd name="T50" fmla="*/ 168 w 213"/>
                <a:gd name="T51" fmla="*/ 205 h 213"/>
                <a:gd name="T52" fmla="*/ 163 w 213"/>
                <a:gd name="T53" fmla="*/ 203 h 213"/>
                <a:gd name="T54" fmla="*/ 160 w 213"/>
                <a:gd name="T55" fmla="*/ 202 h 213"/>
                <a:gd name="T56" fmla="*/ 154 w 213"/>
                <a:gd name="T57" fmla="*/ 202 h 213"/>
                <a:gd name="T58" fmla="*/ 140 w 213"/>
                <a:gd name="T59" fmla="*/ 198 h 213"/>
                <a:gd name="T60" fmla="*/ 121 w 213"/>
                <a:gd name="T61" fmla="*/ 189 h 213"/>
                <a:gd name="T62" fmla="*/ 103 w 213"/>
                <a:gd name="T63" fmla="*/ 180 h 213"/>
                <a:gd name="T64" fmla="*/ 91 w 213"/>
                <a:gd name="T65" fmla="*/ 172 h 213"/>
                <a:gd name="T66" fmla="*/ 75 w 213"/>
                <a:gd name="T67" fmla="*/ 158 h 213"/>
                <a:gd name="T68" fmla="*/ 58 w 213"/>
                <a:gd name="T69" fmla="*/ 140 h 213"/>
                <a:gd name="T70" fmla="*/ 44 w 213"/>
                <a:gd name="T71" fmla="*/ 120 h 213"/>
                <a:gd name="T72" fmla="*/ 32 w 213"/>
                <a:gd name="T73" fmla="*/ 98 h 213"/>
                <a:gd name="T74" fmla="*/ 19 w 213"/>
                <a:gd name="T75" fmla="*/ 71 h 213"/>
                <a:gd name="T76" fmla="*/ 8 w 213"/>
                <a:gd name="T77" fmla="*/ 43 h 213"/>
                <a:gd name="T78" fmla="*/ 0 w 213"/>
                <a:gd name="T79" fmla="*/ 22 h 213"/>
                <a:gd name="T80" fmla="*/ 0 w 213"/>
                <a:gd name="T81" fmla="*/ 11 h 213"/>
                <a:gd name="T82" fmla="*/ 2 w 213"/>
                <a:gd name="T83" fmla="*/ 5 h 213"/>
                <a:gd name="T84" fmla="*/ 6 w 213"/>
                <a:gd name="T85" fmla="*/ 3 h 213"/>
                <a:gd name="T86" fmla="*/ 11 w 213"/>
                <a:gd name="T87" fmla="*/ 1 h 213"/>
                <a:gd name="T88" fmla="*/ 42 w 213"/>
                <a:gd name="T89" fmla="*/ 18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3"/>
                <a:gd name="T137" fmla="*/ 213 w 213"/>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3">
                  <a:moveTo>
                    <a:pt x="42" y="18"/>
                  </a:moveTo>
                  <a:lnTo>
                    <a:pt x="44" y="20"/>
                  </a:lnTo>
                  <a:lnTo>
                    <a:pt x="46" y="26"/>
                  </a:lnTo>
                  <a:lnTo>
                    <a:pt x="50" y="33"/>
                  </a:lnTo>
                  <a:lnTo>
                    <a:pt x="55" y="44"/>
                  </a:lnTo>
                  <a:lnTo>
                    <a:pt x="59" y="54"/>
                  </a:lnTo>
                  <a:lnTo>
                    <a:pt x="64" y="65"/>
                  </a:lnTo>
                  <a:lnTo>
                    <a:pt x="68" y="74"/>
                  </a:lnTo>
                  <a:lnTo>
                    <a:pt x="71" y="81"/>
                  </a:lnTo>
                  <a:lnTo>
                    <a:pt x="73" y="88"/>
                  </a:lnTo>
                  <a:lnTo>
                    <a:pt x="75" y="95"/>
                  </a:lnTo>
                  <a:lnTo>
                    <a:pt x="78" y="103"/>
                  </a:lnTo>
                  <a:lnTo>
                    <a:pt x="81" y="111"/>
                  </a:lnTo>
                  <a:lnTo>
                    <a:pt x="85" y="118"/>
                  </a:lnTo>
                  <a:lnTo>
                    <a:pt x="88" y="124"/>
                  </a:lnTo>
                  <a:lnTo>
                    <a:pt x="91" y="128"/>
                  </a:lnTo>
                  <a:lnTo>
                    <a:pt x="94" y="130"/>
                  </a:lnTo>
                  <a:lnTo>
                    <a:pt x="99" y="133"/>
                  </a:lnTo>
                  <a:lnTo>
                    <a:pt x="108" y="139"/>
                  </a:lnTo>
                  <a:lnTo>
                    <a:pt x="120" y="148"/>
                  </a:lnTo>
                  <a:lnTo>
                    <a:pt x="131" y="158"/>
                  </a:lnTo>
                  <a:lnTo>
                    <a:pt x="143" y="167"/>
                  </a:lnTo>
                  <a:lnTo>
                    <a:pt x="154" y="176"/>
                  </a:lnTo>
                  <a:lnTo>
                    <a:pt x="160" y="182"/>
                  </a:lnTo>
                  <a:lnTo>
                    <a:pt x="164" y="184"/>
                  </a:lnTo>
                  <a:lnTo>
                    <a:pt x="165" y="184"/>
                  </a:lnTo>
                  <a:lnTo>
                    <a:pt x="167" y="183"/>
                  </a:lnTo>
                  <a:lnTo>
                    <a:pt x="169" y="183"/>
                  </a:lnTo>
                  <a:lnTo>
                    <a:pt x="171" y="183"/>
                  </a:lnTo>
                  <a:lnTo>
                    <a:pt x="175" y="183"/>
                  </a:lnTo>
                  <a:lnTo>
                    <a:pt x="177" y="183"/>
                  </a:lnTo>
                  <a:lnTo>
                    <a:pt x="181" y="184"/>
                  </a:lnTo>
                  <a:lnTo>
                    <a:pt x="184" y="185"/>
                  </a:lnTo>
                  <a:lnTo>
                    <a:pt x="189" y="188"/>
                  </a:lnTo>
                  <a:lnTo>
                    <a:pt x="193" y="189"/>
                  </a:lnTo>
                  <a:lnTo>
                    <a:pt x="198" y="193"/>
                  </a:lnTo>
                  <a:lnTo>
                    <a:pt x="202" y="195"/>
                  </a:lnTo>
                  <a:lnTo>
                    <a:pt x="206" y="199"/>
                  </a:lnTo>
                  <a:lnTo>
                    <a:pt x="209" y="201"/>
                  </a:lnTo>
                  <a:lnTo>
                    <a:pt x="212" y="205"/>
                  </a:lnTo>
                  <a:lnTo>
                    <a:pt x="212" y="207"/>
                  </a:lnTo>
                  <a:lnTo>
                    <a:pt x="210" y="209"/>
                  </a:lnTo>
                  <a:lnTo>
                    <a:pt x="207" y="211"/>
                  </a:lnTo>
                  <a:lnTo>
                    <a:pt x="204" y="212"/>
                  </a:lnTo>
                  <a:lnTo>
                    <a:pt x="199" y="212"/>
                  </a:lnTo>
                  <a:lnTo>
                    <a:pt x="194" y="212"/>
                  </a:lnTo>
                  <a:lnTo>
                    <a:pt x="188" y="211"/>
                  </a:lnTo>
                  <a:lnTo>
                    <a:pt x="182" y="209"/>
                  </a:lnTo>
                  <a:lnTo>
                    <a:pt x="176" y="207"/>
                  </a:lnTo>
                  <a:lnTo>
                    <a:pt x="171" y="206"/>
                  </a:lnTo>
                  <a:lnTo>
                    <a:pt x="168" y="205"/>
                  </a:lnTo>
                  <a:lnTo>
                    <a:pt x="165" y="203"/>
                  </a:lnTo>
                  <a:lnTo>
                    <a:pt x="163" y="203"/>
                  </a:lnTo>
                  <a:lnTo>
                    <a:pt x="160" y="202"/>
                  </a:lnTo>
                  <a:lnTo>
                    <a:pt x="158" y="203"/>
                  </a:lnTo>
                  <a:lnTo>
                    <a:pt x="154" y="202"/>
                  </a:lnTo>
                  <a:lnTo>
                    <a:pt x="148" y="200"/>
                  </a:lnTo>
                  <a:lnTo>
                    <a:pt x="140" y="198"/>
                  </a:lnTo>
                  <a:lnTo>
                    <a:pt x="131" y="194"/>
                  </a:lnTo>
                  <a:lnTo>
                    <a:pt x="121" y="189"/>
                  </a:lnTo>
                  <a:lnTo>
                    <a:pt x="112" y="184"/>
                  </a:lnTo>
                  <a:lnTo>
                    <a:pt x="103" y="180"/>
                  </a:lnTo>
                  <a:lnTo>
                    <a:pt x="97" y="176"/>
                  </a:lnTo>
                  <a:lnTo>
                    <a:pt x="91" y="172"/>
                  </a:lnTo>
                  <a:lnTo>
                    <a:pt x="84" y="165"/>
                  </a:lnTo>
                  <a:lnTo>
                    <a:pt x="75" y="158"/>
                  </a:lnTo>
                  <a:lnTo>
                    <a:pt x="67" y="150"/>
                  </a:lnTo>
                  <a:lnTo>
                    <a:pt x="58" y="140"/>
                  </a:lnTo>
                  <a:lnTo>
                    <a:pt x="51" y="130"/>
                  </a:lnTo>
                  <a:lnTo>
                    <a:pt x="44" y="120"/>
                  </a:lnTo>
                  <a:lnTo>
                    <a:pt x="38" y="110"/>
                  </a:lnTo>
                  <a:lnTo>
                    <a:pt x="32" y="98"/>
                  </a:lnTo>
                  <a:lnTo>
                    <a:pt x="26" y="85"/>
                  </a:lnTo>
                  <a:lnTo>
                    <a:pt x="19" y="71"/>
                  </a:lnTo>
                  <a:lnTo>
                    <a:pt x="13" y="56"/>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99FF99"/>
            </a:solidFill>
            <a:ln w="9525" cap="rnd">
              <a:noFill/>
              <a:round/>
              <a:headEnd/>
              <a:tailEnd/>
            </a:ln>
          </p:spPr>
          <p:txBody>
            <a:bodyPr/>
            <a:lstStyle/>
            <a:p>
              <a:endParaRPr lang="ar-SA"/>
            </a:p>
          </p:txBody>
        </p:sp>
        <p:sp>
          <p:nvSpPr>
            <p:cNvPr id="39120" name="Freeform 256"/>
            <p:cNvSpPr>
              <a:spLocks/>
            </p:cNvSpPr>
            <p:nvPr/>
          </p:nvSpPr>
          <p:spPr bwMode="auto">
            <a:xfrm>
              <a:off x="4193" y="1081"/>
              <a:ext cx="135" cy="173"/>
            </a:xfrm>
            <a:custGeom>
              <a:avLst/>
              <a:gdLst>
                <a:gd name="T0" fmla="*/ 36 w 135"/>
                <a:gd name="T1" fmla="*/ 16 h 173"/>
                <a:gd name="T2" fmla="*/ 39 w 135"/>
                <a:gd name="T3" fmla="*/ 25 h 173"/>
                <a:gd name="T4" fmla="*/ 43 w 135"/>
                <a:gd name="T5" fmla="*/ 39 h 173"/>
                <a:gd name="T6" fmla="*/ 46 w 135"/>
                <a:gd name="T7" fmla="*/ 52 h 173"/>
                <a:gd name="T8" fmla="*/ 48 w 135"/>
                <a:gd name="T9" fmla="*/ 63 h 173"/>
                <a:gd name="T10" fmla="*/ 52 w 135"/>
                <a:gd name="T11" fmla="*/ 77 h 173"/>
                <a:gd name="T12" fmla="*/ 58 w 135"/>
                <a:gd name="T13" fmla="*/ 92 h 173"/>
                <a:gd name="T14" fmla="*/ 64 w 135"/>
                <a:gd name="T15" fmla="*/ 103 h 173"/>
                <a:gd name="T16" fmla="*/ 69 w 135"/>
                <a:gd name="T17" fmla="*/ 108 h 173"/>
                <a:gd name="T18" fmla="*/ 76 w 135"/>
                <a:gd name="T19" fmla="*/ 120 h 173"/>
                <a:gd name="T20" fmla="*/ 84 w 135"/>
                <a:gd name="T21" fmla="*/ 136 h 173"/>
                <a:gd name="T22" fmla="*/ 89 w 135"/>
                <a:gd name="T23" fmla="*/ 147 h 173"/>
                <a:gd name="T24" fmla="*/ 91 w 135"/>
                <a:gd name="T25" fmla="*/ 149 h 173"/>
                <a:gd name="T26" fmla="*/ 95 w 135"/>
                <a:gd name="T27" fmla="*/ 148 h 173"/>
                <a:gd name="T28" fmla="*/ 100 w 135"/>
                <a:gd name="T29" fmla="*/ 148 h 173"/>
                <a:gd name="T30" fmla="*/ 106 w 135"/>
                <a:gd name="T31" fmla="*/ 148 h 173"/>
                <a:gd name="T32" fmla="*/ 111 w 135"/>
                <a:gd name="T33" fmla="*/ 149 h 173"/>
                <a:gd name="T34" fmla="*/ 118 w 135"/>
                <a:gd name="T35" fmla="*/ 153 h 173"/>
                <a:gd name="T36" fmla="*/ 126 w 135"/>
                <a:gd name="T37" fmla="*/ 158 h 173"/>
                <a:gd name="T38" fmla="*/ 132 w 135"/>
                <a:gd name="T39" fmla="*/ 163 h 173"/>
                <a:gd name="T40" fmla="*/ 134 w 135"/>
                <a:gd name="T41" fmla="*/ 167 h 173"/>
                <a:gd name="T42" fmla="*/ 129 w 135"/>
                <a:gd name="T43" fmla="*/ 170 h 173"/>
                <a:gd name="T44" fmla="*/ 121 w 135"/>
                <a:gd name="T45" fmla="*/ 172 h 173"/>
                <a:gd name="T46" fmla="*/ 110 w 135"/>
                <a:gd name="T47" fmla="*/ 171 h 173"/>
                <a:gd name="T48" fmla="*/ 102 w 135"/>
                <a:gd name="T49" fmla="*/ 169 h 173"/>
                <a:gd name="T50" fmla="*/ 96 w 135"/>
                <a:gd name="T51" fmla="*/ 167 h 173"/>
                <a:gd name="T52" fmla="*/ 92 w 135"/>
                <a:gd name="T53" fmla="*/ 166 h 173"/>
                <a:gd name="T54" fmla="*/ 90 w 135"/>
                <a:gd name="T55" fmla="*/ 166 h 173"/>
                <a:gd name="T56" fmla="*/ 87 w 135"/>
                <a:gd name="T57" fmla="*/ 166 h 173"/>
                <a:gd name="T58" fmla="*/ 75 w 135"/>
                <a:gd name="T59" fmla="*/ 156 h 173"/>
                <a:gd name="T60" fmla="*/ 61 w 135"/>
                <a:gd name="T61" fmla="*/ 142 h 173"/>
                <a:gd name="T62" fmla="*/ 48 w 135"/>
                <a:gd name="T63" fmla="*/ 129 h 173"/>
                <a:gd name="T64" fmla="*/ 40 w 135"/>
                <a:gd name="T65" fmla="*/ 120 h 173"/>
                <a:gd name="T66" fmla="*/ 29 w 135"/>
                <a:gd name="T67" fmla="*/ 108 h 173"/>
                <a:gd name="T68" fmla="*/ 19 w 135"/>
                <a:gd name="T69" fmla="*/ 95 h 173"/>
                <a:gd name="T70" fmla="*/ 10 w 135"/>
                <a:gd name="T71" fmla="*/ 79 h 173"/>
                <a:gd name="T72" fmla="*/ 5 w 135"/>
                <a:gd name="T73" fmla="*/ 63 h 173"/>
                <a:gd name="T74" fmla="*/ 2 w 135"/>
                <a:gd name="T75" fmla="*/ 43 h 173"/>
                <a:gd name="T76" fmla="*/ 0 w 135"/>
                <a:gd name="T77" fmla="*/ 25 h 173"/>
                <a:gd name="T78" fmla="*/ 0 w 135"/>
                <a:gd name="T79" fmla="*/ 11 h 173"/>
                <a:gd name="T80" fmla="*/ 2 w 135"/>
                <a:gd name="T81" fmla="*/ 4 h 173"/>
                <a:gd name="T82" fmla="*/ 6 w 135"/>
                <a:gd name="T83" fmla="*/ 1 h 173"/>
                <a:gd name="T84" fmla="*/ 11 w 135"/>
                <a:gd name="T85" fmla="*/ 0 h 173"/>
                <a:gd name="T86" fmla="*/ 17 w 135"/>
                <a:gd name="T87" fmla="*/ 0 h 173"/>
                <a:gd name="T88" fmla="*/ 35 w 135"/>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3"/>
                <a:gd name="T137" fmla="*/ 135 w 135"/>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3">
                  <a:moveTo>
                    <a:pt x="35" y="15"/>
                  </a:moveTo>
                  <a:lnTo>
                    <a:pt x="36" y="16"/>
                  </a:lnTo>
                  <a:lnTo>
                    <a:pt x="37" y="20"/>
                  </a:lnTo>
                  <a:lnTo>
                    <a:pt x="39" y="25"/>
                  </a:lnTo>
                  <a:lnTo>
                    <a:pt x="41" y="32"/>
                  </a:lnTo>
                  <a:lnTo>
                    <a:pt x="43" y="39"/>
                  </a:lnTo>
                  <a:lnTo>
                    <a:pt x="45" y="45"/>
                  </a:lnTo>
                  <a:lnTo>
                    <a:pt x="46" y="52"/>
                  </a:lnTo>
                  <a:lnTo>
                    <a:pt x="47" y="57"/>
                  </a:lnTo>
                  <a:lnTo>
                    <a:pt x="48" y="63"/>
                  </a:lnTo>
                  <a:lnTo>
                    <a:pt x="50" y="69"/>
                  </a:lnTo>
                  <a:lnTo>
                    <a:pt x="52" y="77"/>
                  </a:lnTo>
                  <a:lnTo>
                    <a:pt x="55" y="85"/>
                  </a:lnTo>
                  <a:lnTo>
                    <a:pt x="58" y="92"/>
                  </a:lnTo>
                  <a:lnTo>
                    <a:pt x="61" y="98"/>
                  </a:lnTo>
                  <a:lnTo>
                    <a:pt x="64" y="103"/>
                  </a:lnTo>
                  <a:lnTo>
                    <a:pt x="66" y="105"/>
                  </a:lnTo>
                  <a:lnTo>
                    <a:pt x="69" y="108"/>
                  </a:lnTo>
                  <a:lnTo>
                    <a:pt x="72" y="114"/>
                  </a:lnTo>
                  <a:lnTo>
                    <a:pt x="76" y="120"/>
                  </a:lnTo>
                  <a:lnTo>
                    <a:pt x="81" y="128"/>
                  </a:lnTo>
                  <a:lnTo>
                    <a:pt x="84" y="136"/>
                  </a:lnTo>
                  <a:lnTo>
                    <a:pt x="87" y="143"/>
                  </a:lnTo>
                  <a:lnTo>
                    <a:pt x="89" y="147"/>
                  </a:lnTo>
                  <a:lnTo>
                    <a:pt x="90" y="149"/>
                  </a:lnTo>
                  <a:lnTo>
                    <a:pt x="91" y="149"/>
                  </a:lnTo>
                  <a:lnTo>
                    <a:pt x="93" y="149"/>
                  </a:lnTo>
                  <a:lnTo>
                    <a:pt x="95" y="148"/>
                  </a:lnTo>
                  <a:lnTo>
                    <a:pt x="98" y="148"/>
                  </a:lnTo>
                  <a:lnTo>
                    <a:pt x="100" y="148"/>
                  </a:lnTo>
                  <a:lnTo>
                    <a:pt x="104" y="147"/>
                  </a:lnTo>
                  <a:lnTo>
                    <a:pt x="106" y="148"/>
                  </a:lnTo>
                  <a:lnTo>
                    <a:pt x="109" y="148"/>
                  </a:lnTo>
                  <a:lnTo>
                    <a:pt x="111" y="149"/>
                  </a:lnTo>
                  <a:lnTo>
                    <a:pt x="115" y="150"/>
                  </a:lnTo>
                  <a:lnTo>
                    <a:pt x="118" y="153"/>
                  </a:lnTo>
                  <a:lnTo>
                    <a:pt x="122" y="155"/>
                  </a:lnTo>
                  <a:lnTo>
                    <a:pt x="126" y="158"/>
                  </a:lnTo>
                  <a:lnTo>
                    <a:pt x="129" y="160"/>
                  </a:lnTo>
                  <a:lnTo>
                    <a:pt x="132" y="163"/>
                  </a:lnTo>
                  <a:lnTo>
                    <a:pt x="134" y="166"/>
                  </a:lnTo>
                  <a:lnTo>
                    <a:pt x="134" y="167"/>
                  </a:lnTo>
                  <a:lnTo>
                    <a:pt x="132" y="168"/>
                  </a:lnTo>
                  <a:lnTo>
                    <a:pt x="129" y="170"/>
                  </a:lnTo>
                  <a:lnTo>
                    <a:pt x="125" y="171"/>
                  </a:lnTo>
                  <a:lnTo>
                    <a:pt x="121" y="172"/>
                  </a:lnTo>
                  <a:lnTo>
                    <a:pt x="116" y="172"/>
                  </a:lnTo>
                  <a:lnTo>
                    <a:pt x="110" y="171"/>
                  </a:lnTo>
                  <a:lnTo>
                    <a:pt x="106" y="171"/>
                  </a:lnTo>
                  <a:lnTo>
                    <a:pt x="102" y="169"/>
                  </a:lnTo>
                  <a:lnTo>
                    <a:pt x="99" y="168"/>
                  </a:lnTo>
                  <a:lnTo>
                    <a:pt x="96" y="167"/>
                  </a:lnTo>
                  <a:lnTo>
                    <a:pt x="93" y="167"/>
                  </a:lnTo>
                  <a:lnTo>
                    <a:pt x="92" y="166"/>
                  </a:lnTo>
                  <a:lnTo>
                    <a:pt x="91" y="166"/>
                  </a:lnTo>
                  <a:lnTo>
                    <a:pt x="90" y="166"/>
                  </a:lnTo>
                  <a:lnTo>
                    <a:pt x="88" y="167"/>
                  </a:lnTo>
                  <a:lnTo>
                    <a:pt x="87" y="166"/>
                  </a:lnTo>
                  <a:lnTo>
                    <a:pt x="81" y="162"/>
                  </a:lnTo>
                  <a:lnTo>
                    <a:pt x="75" y="156"/>
                  </a:lnTo>
                  <a:lnTo>
                    <a:pt x="69" y="149"/>
                  </a:lnTo>
                  <a:lnTo>
                    <a:pt x="61" y="142"/>
                  </a:lnTo>
                  <a:lnTo>
                    <a:pt x="54" y="135"/>
                  </a:lnTo>
                  <a:lnTo>
                    <a:pt x="48" y="129"/>
                  </a:lnTo>
                  <a:lnTo>
                    <a:pt x="44" y="124"/>
                  </a:lnTo>
                  <a:lnTo>
                    <a:pt x="40" y="120"/>
                  </a:lnTo>
                  <a:lnTo>
                    <a:pt x="35" y="114"/>
                  </a:lnTo>
                  <a:lnTo>
                    <a:pt x="29" y="108"/>
                  </a:lnTo>
                  <a:lnTo>
                    <a:pt x="24" y="102"/>
                  </a:lnTo>
                  <a:lnTo>
                    <a:pt x="19" y="95"/>
                  </a:lnTo>
                  <a:lnTo>
                    <a:pt x="14" y="86"/>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99FF99"/>
            </a:solidFill>
            <a:ln w="9525" cap="rnd">
              <a:noFill/>
              <a:round/>
              <a:headEnd/>
              <a:tailEnd/>
            </a:ln>
          </p:spPr>
          <p:txBody>
            <a:bodyPr/>
            <a:lstStyle/>
            <a:p>
              <a:endParaRPr lang="ar-SA"/>
            </a:p>
          </p:txBody>
        </p:sp>
        <p:sp>
          <p:nvSpPr>
            <p:cNvPr id="39121" name="Freeform 257"/>
            <p:cNvSpPr>
              <a:spLocks/>
            </p:cNvSpPr>
            <p:nvPr/>
          </p:nvSpPr>
          <p:spPr bwMode="auto">
            <a:xfrm>
              <a:off x="4287" y="1264"/>
              <a:ext cx="193" cy="93"/>
            </a:xfrm>
            <a:custGeom>
              <a:avLst/>
              <a:gdLst>
                <a:gd name="T0" fmla="*/ 0 w 193"/>
                <a:gd name="T1" fmla="*/ 0 h 93"/>
                <a:gd name="T2" fmla="*/ 0 w 193"/>
                <a:gd name="T3" fmla="*/ 50 h 93"/>
                <a:gd name="T4" fmla="*/ 192 w 193"/>
                <a:gd name="T5" fmla="*/ 92 h 93"/>
                <a:gd name="T6" fmla="*/ 192 w 193"/>
                <a:gd name="T7" fmla="*/ 41 h 93"/>
                <a:gd name="T8" fmla="*/ 0 w 193"/>
                <a:gd name="T9" fmla="*/ 0 h 93"/>
                <a:gd name="T10" fmla="*/ 0 60000 65536"/>
                <a:gd name="T11" fmla="*/ 0 60000 65536"/>
                <a:gd name="T12" fmla="*/ 0 60000 65536"/>
                <a:gd name="T13" fmla="*/ 0 60000 65536"/>
                <a:gd name="T14" fmla="*/ 0 60000 65536"/>
                <a:gd name="T15" fmla="*/ 0 w 193"/>
                <a:gd name="T16" fmla="*/ 0 h 93"/>
                <a:gd name="T17" fmla="*/ 193 w 193"/>
                <a:gd name="T18" fmla="*/ 93 h 93"/>
              </a:gdLst>
              <a:ahLst/>
              <a:cxnLst>
                <a:cxn ang="T10">
                  <a:pos x="T0" y="T1"/>
                </a:cxn>
                <a:cxn ang="T11">
                  <a:pos x="T2" y="T3"/>
                </a:cxn>
                <a:cxn ang="T12">
                  <a:pos x="T4" y="T5"/>
                </a:cxn>
                <a:cxn ang="T13">
                  <a:pos x="T6" y="T7"/>
                </a:cxn>
                <a:cxn ang="T14">
                  <a:pos x="T8" y="T9"/>
                </a:cxn>
              </a:cxnLst>
              <a:rect l="T15" t="T16" r="T17" b="T18"/>
              <a:pathLst>
                <a:path w="193" h="93">
                  <a:moveTo>
                    <a:pt x="0" y="0"/>
                  </a:moveTo>
                  <a:lnTo>
                    <a:pt x="0" y="50"/>
                  </a:lnTo>
                  <a:lnTo>
                    <a:pt x="192" y="92"/>
                  </a:lnTo>
                  <a:lnTo>
                    <a:pt x="192" y="41"/>
                  </a:lnTo>
                  <a:lnTo>
                    <a:pt x="0" y="0"/>
                  </a:lnTo>
                </a:path>
              </a:pathLst>
            </a:custGeom>
            <a:solidFill>
              <a:srgbClr val="B2B2B2"/>
            </a:solidFill>
            <a:ln w="9525" cap="rnd">
              <a:noFill/>
              <a:round/>
              <a:headEnd/>
              <a:tailEnd/>
            </a:ln>
          </p:spPr>
          <p:txBody>
            <a:bodyPr/>
            <a:lstStyle/>
            <a:p>
              <a:endParaRPr lang="ar-SA"/>
            </a:p>
          </p:txBody>
        </p:sp>
        <p:sp>
          <p:nvSpPr>
            <p:cNvPr id="39122" name="Freeform 258"/>
            <p:cNvSpPr>
              <a:spLocks/>
            </p:cNvSpPr>
            <p:nvPr/>
          </p:nvSpPr>
          <p:spPr bwMode="auto">
            <a:xfrm>
              <a:off x="4479" y="1258"/>
              <a:ext cx="59" cy="99"/>
            </a:xfrm>
            <a:custGeom>
              <a:avLst/>
              <a:gdLst>
                <a:gd name="T0" fmla="*/ 0 w 59"/>
                <a:gd name="T1" fmla="*/ 47 h 99"/>
                <a:gd name="T2" fmla="*/ 0 w 59"/>
                <a:gd name="T3" fmla="*/ 98 h 99"/>
                <a:gd name="T4" fmla="*/ 58 w 59"/>
                <a:gd name="T5" fmla="*/ 43 h 99"/>
                <a:gd name="T6" fmla="*/ 58 w 59"/>
                <a:gd name="T7" fmla="*/ 0 h 99"/>
                <a:gd name="T8" fmla="*/ 0 w 59"/>
                <a:gd name="T9" fmla="*/ 47 h 99"/>
                <a:gd name="T10" fmla="*/ 0 60000 65536"/>
                <a:gd name="T11" fmla="*/ 0 60000 65536"/>
                <a:gd name="T12" fmla="*/ 0 60000 65536"/>
                <a:gd name="T13" fmla="*/ 0 60000 65536"/>
                <a:gd name="T14" fmla="*/ 0 60000 65536"/>
                <a:gd name="T15" fmla="*/ 0 w 59"/>
                <a:gd name="T16" fmla="*/ 0 h 99"/>
                <a:gd name="T17" fmla="*/ 59 w 59"/>
                <a:gd name="T18" fmla="*/ 99 h 99"/>
              </a:gdLst>
              <a:ahLst/>
              <a:cxnLst>
                <a:cxn ang="T10">
                  <a:pos x="T0" y="T1"/>
                </a:cxn>
                <a:cxn ang="T11">
                  <a:pos x="T2" y="T3"/>
                </a:cxn>
                <a:cxn ang="T12">
                  <a:pos x="T4" y="T5"/>
                </a:cxn>
                <a:cxn ang="T13">
                  <a:pos x="T6" y="T7"/>
                </a:cxn>
                <a:cxn ang="T14">
                  <a:pos x="T8" y="T9"/>
                </a:cxn>
              </a:cxnLst>
              <a:rect l="T15" t="T16" r="T17" b="T18"/>
              <a:pathLst>
                <a:path w="59" h="99">
                  <a:moveTo>
                    <a:pt x="0" y="47"/>
                  </a:moveTo>
                  <a:lnTo>
                    <a:pt x="0" y="98"/>
                  </a:lnTo>
                  <a:lnTo>
                    <a:pt x="58" y="43"/>
                  </a:lnTo>
                  <a:lnTo>
                    <a:pt x="58" y="0"/>
                  </a:lnTo>
                  <a:lnTo>
                    <a:pt x="0" y="47"/>
                  </a:lnTo>
                </a:path>
              </a:pathLst>
            </a:custGeom>
            <a:solidFill>
              <a:srgbClr val="7F7F7F"/>
            </a:solidFill>
            <a:ln w="9525" cap="rnd">
              <a:noFill/>
              <a:round/>
              <a:headEnd/>
              <a:tailEnd/>
            </a:ln>
          </p:spPr>
          <p:txBody>
            <a:bodyPr/>
            <a:lstStyle/>
            <a:p>
              <a:endParaRPr lang="ar-SA"/>
            </a:p>
          </p:txBody>
        </p:sp>
        <p:sp>
          <p:nvSpPr>
            <p:cNvPr id="39123" name="Freeform 259"/>
            <p:cNvSpPr>
              <a:spLocks/>
            </p:cNvSpPr>
            <p:nvPr/>
          </p:nvSpPr>
          <p:spPr bwMode="auto">
            <a:xfrm>
              <a:off x="4287" y="1218"/>
              <a:ext cx="250" cy="88"/>
            </a:xfrm>
            <a:custGeom>
              <a:avLst/>
              <a:gdLst>
                <a:gd name="T0" fmla="*/ 79 w 250"/>
                <a:gd name="T1" fmla="*/ 0 h 88"/>
                <a:gd name="T2" fmla="*/ 0 w 250"/>
                <a:gd name="T3" fmla="*/ 46 h 88"/>
                <a:gd name="T4" fmla="*/ 191 w 250"/>
                <a:gd name="T5" fmla="*/ 87 h 88"/>
                <a:gd name="T6" fmla="*/ 249 w 250"/>
                <a:gd name="T7" fmla="*/ 39 h 88"/>
                <a:gd name="T8" fmla="*/ 79 w 250"/>
                <a:gd name="T9" fmla="*/ 0 h 88"/>
                <a:gd name="T10" fmla="*/ 0 60000 65536"/>
                <a:gd name="T11" fmla="*/ 0 60000 65536"/>
                <a:gd name="T12" fmla="*/ 0 60000 65536"/>
                <a:gd name="T13" fmla="*/ 0 60000 65536"/>
                <a:gd name="T14" fmla="*/ 0 60000 65536"/>
                <a:gd name="T15" fmla="*/ 0 w 250"/>
                <a:gd name="T16" fmla="*/ 0 h 88"/>
                <a:gd name="T17" fmla="*/ 250 w 250"/>
                <a:gd name="T18" fmla="*/ 88 h 88"/>
              </a:gdLst>
              <a:ahLst/>
              <a:cxnLst>
                <a:cxn ang="T10">
                  <a:pos x="T0" y="T1"/>
                </a:cxn>
                <a:cxn ang="T11">
                  <a:pos x="T2" y="T3"/>
                </a:cxn>
                <a:cxn ang="T12">
                  <a:pos x="T4" y="T5"/>
                </a:cxn>
                <a:cxn ang="T13">
                  <a:pos x="T6" y="T7"/>
                </a:cxn>
                <a:cxn ang="T14">
                  <a:pos x="T8" y="T9"/>
                </a:cxn>
              </a:cxnLst>
              <a:rect l="T15" t="T16" r="T17" b="T18"/>
              <a:pathLst>
                <a:path w="250" h="88">
                  <a:moveTo>
                    <a:pt x="79" y="0"/>
                  </a:moveTo>
                  <a:lnTo>
                    <a:pt x="0" y="46"/>
                  </a:lnTo>
                  <a:lnTo>
                    <a:pt x="191" y="87"/>
                  </a:lnTo>
                  <a:lnTo>
                    <a:pt x="249" y="39"/>
                  </a:lnTo>
                  <a:lnTo>
                    <a:pt x="79" y="0"/>
                  </a:lnTo>
                </a:path>
              </a:pathLst>
            </a:custGeom>
            <a:solidFill>
              <a:srgbClr val="E5E5E5"/>
            </a:solidFill>
            <a:ln w="9525" cap="rnd">
              <a:noFill/>
              <a:round/>
              <a:headEnd/>
              <a:tailEnd/>
            </a:ln>
          </p:spPr>
          <p:txBody>
            <a:bodyPr/>
            <a:lstStyle/>
            <a:p>
              <a:endParaRPr lang="ar-SA"/>
            </a:p>
          </p:txBody>
        </p:sp>
        <p:sp>
          <p:nvSpPr>
            <p:cNvPr id="39124" name="Freeform 260"/>
            <p:cNvSpPr>
              <a:spLocks/>
            </p:cNvSpPr>
            <p:nvPr/>
          </p:nvSpPr>
          <p:spPr bwMode="auto">
            <a:xfrm>
              <a:off x="4322" y="1101"/>
              <a:ext cx="31" cy="133"/>
            </a:xfrm>
            <a:custGeom>
              <a:avLst/>
              <a:gdLst>
                <a:gd name="T0" fmla="*/ 30 w 31"/>
                <a:gd name="T1" fmla="*/ 0 h 133"/>
                <a:gd name="T2" fmla="*/ 29 w 31"/>
                <a:gd name="T3" fmla="*/ 0 h 133"/>
                <a:gd name="T4" fmla="*/ 27 w 31"/>
                <a:gd name="T5" fmla="*/ 3 h 133"/>
                <a:gd name="T6" fmla="*/ 24 w 31"/>
                <a:gd name="T7" fmla="*/ 6 h 133"/>
                <a:gd name="T8" fmla="*/ 21 w 31"/>
                <a:gd name="T9" fmla="*/ 12 h 133"/>
                <a:gd name="T10" fmla="*/ 17 w 31"/>
                <a:gd name="T11" fmla="*/ 21 h 133"/>
                <a:gd name="T12" fmla="*/ 13 w 31"/>
                <a:gd name="T13" fmla="*/ 31 h 133"/>
                <a:gd name="T14" fmla="*/ 9 w 31"/>
                <a:gd name="T15" fmla="*/ 44 h 133"/>
                <a:gd name="T16" fmla="*/ 6 w 31"/>
                <a:gd name="T17" fmla="*/ 60 h 133"/>
                <a:gd name="T18" fmla="*/ 2 w 31"/>
                <a:gd name="T19" fmla="*/ 76 h 133"/>
                <a:gd name="T20" fmla="*/ 0 w 31"/>
                <a:gd name="T21" fmla="*/ 90 h 133"/>
                <a:gd name="T22" fmla="*/ 0 w 31"/>
                <a:gd name="T23" fmla="*/ 103 h 133"/>
                <a:gd name="T24" fmla="*/ 0 w 31"/>
                <a:gd name="T25" fmla="*/ 113 h 133"/>
                <a:gd name="T26" fmla="*/ 0 w 31"/>
                <a:gd name="T27" fmla="*/ 121 h 133"/>
                <a:gd name="T28" fmla="*/ 1 w 31"/>
                <a:gd name="T29" fmla="*/ 127 h 133"/>
                <a:gd name="T30" fmla="*/ 2 w 31"/>
                <a:gd name="T31" fmla="*/ 131 h 133"/>
                <a:gd name="T32" fmla="*/ 2 w 31"/>
                <a:gd name="T33" fmla="*/ 132 h 133"/>
                <a:gd name="T34" fmla="*/ 30 w 31"/>
                <a:gd name="T35" fmla="*/ 0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3"/>
                <a:gd name="T56" fmla="*/ 31 w 31"/>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3">
                  <a:moveTo>
                    <a:pt x="30" y="0"/>
                  </a:moveTo>
                  <a:lnTo>
                    <a:pt x="29" y="0"/>
                  </a:lnTo>
                  <a:lnTo>
                    <a:pt x="27" y="3"/>
                  </a:lnTo>
                  <a:lnTo>
                    <a:pt x="24" y="6"/>
                  </a:lnTo>
                  <a:lnTo>
                    <a:pt x="21" y="12"/>
                  </a:lnTo>
                  <a:lnTo>
                    <a:pt x="17" y="21"/>
                  </a:lnTo>
                  <a:lnTo>
                    <a:pt x="13" y="31"/>
                  </a:lnTo>
                  <a:lnTo>
                    <a:pt x="9" y="44"/>
                  </a:lnTo>
                  <a:lnTo>
                    <a:pt x="6" y="60"/>
                  </a:lnTo>
                  <a:lnTo>
                    <a:pt x="2" y="76"/>
                  </a:lnTo>
                  <a:lnTo>
                    <a:pt x="0" y="90"/>
                  </a:lnTo>
                  <a:lnTo>
                    <a:pt x="0" y="103"/>
                  </a:lnTo>
                  <a:lnTo>
                    <a:pt x="0" y="113"/>
                  </a:lnTo>
                  <a:lnTo>
                    <a:pt x="0" y="121"/>
                  </a:lnTo>
                  <a:lnTo>
                    <a:pt x="1" y="127"/>
                  </a:lnTo>
                  <a:lnTo>
                    <a:pt x="2" y="131"/>
                  </a:lnTo>
                  <a:lnTo>
                    <a:pt x="2" y="132"/>
                  </a:lnTo>
                  <a:lnTo>
                    <a:pt x="30" y="0"/>
                  </a:lnTo>
                </a:path>
              </a:pathLst>
            </a:custGeom>
            <a:solidFill>
              <a:srgbClr val="000000"/>
            </a:solidFill>
            <a:ln w="9525" cap="rnd">
              <a:noFill/>
              <a:round/>
              <a:headEnd/>
              <a:tailEnd/>
            </a:ln>
          </p:spPr>
          <p:txBody>
            <a:bodyPr/>
            <a:lstStyle/>
            <a:p>
              <a:endParaRPr lang="ar-SA"/>
            </a:p>
          </p:txBody>
        </p:sp>
        <p:sp>
          <p:nvSpPr>
            <p:cNvPr id="39125" name="Freeform 261"/>
            <p:cNvSpPr>
              <a:spLocks/>
            </p:cNvSpPr>
            <p:nvPr/>
          </p:nvSpPr>
          <p:spPr bwMode="auto">
            <a:xfrm>
              <a:off x="4351" y="1162"/>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126" name="Freeform 262"/>
            <p:cNvSpPr>
              <a:spLocks/>
            </p:cNvSpPr>
            <p:nvPr/>
          </p:nvSpPr>
          <p:spPr bwMode="auto">
            <a:xfrm>
              <a:off x="4318" y="1085"/>
              <a:ext cx="164" cy="190"/>
            </a:xfrm>
            <a:custGeom>
              <a:avLst/>
              <a:gdLst>
                <a:gd name="T0" fmla="*/ 124 w 164"/>
                <a:gd name="T1" fmla="*/ 47 h 190"/>
                <a:gd name="T2" fmla="*/ 73 w 164"/>
                <a:gd name="T3" fmla="*/ 11 h 190"/>
                <a:gd name="T4" fmla="*/ 35 w 164"/>
                <a:gd name="T5" fmla="*/ 0 h 190"/>
                <a:gd name="T6" fmla="*/ 0 w 164"/>
                <a:gd name="T7" fmla="*/ 177 h 190"/>
                <a:gd name="T8" fmla="*/ 38 w 164"/>
                <a:gd name="T9" fmla="*/ 189 h 190"/>
                <a:gd name="T10" fmla="*/ 98 w 164"/>
                <a:gd name="T11" fmla="*/ 173 h 190"/>
                <a:gd name="T12" fmla="*/ 138 w 164"/>
                <a:gd name="T13" fmla="*/ 184 h 190"/>
                <a:gd name="T14" fmla="*/ 163 w 164"/>
                <a:gd name="T15" fmla="*/ 60 h 190"/>
                <a:gd name="T16" fmla="*/ 124 w 164"/>
                <a:gd name="T17" fmla="*/ 47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0"/>
                <a:gd name="T29" fmla="*/ 164 w 164"/>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0">
                  <a:moveTo>
                    <a:pt x="124" y="47"/>
                  </a:moveTo>
                  <a:lnTo>
                    <a:pt x="73" y="11"/>
                  </a:lnTo>
                  <a:lnTo>
                    <a:pt x="35" y="0"/>
                  </a:lnTo>
                  <a:lnTo>
                    <a:pt x="0" y="177"/>
                  </a:lnTo>
                  <a:lnTo>
                    <a:pt x="38" y="189"/>
                  </a:lnTo>
                  <a:lnTo>
                    <a:pt x="98" y="173"/>
                  </a:lnTo>
                  <a:lnTo>
                    <a:pt x="138" y="184"/>
                  </a:lnTo>
                  <a:lnTo>
                    <a:pt x="163" y="60"/>
                  </a:lnTo>
                  <a:lnTo>
                    <a:pt x="124" y="47"/>
                  </a:lnTo>
                </a:path>
              </a:pathLst>
            </a:custGeom>
            <a:solidFill>
              <a:srgbClr val="B2B2B2"/>
            </a:solidFill>
            <a:ln w="9525" cap="rnd">
              <a:noFill/>
              <a:round/>
              <a:headEnd/>
              <a:tailEnd/>
            </a:ln>
          </p:spPr>
          <p:txBody>
            <a:bodyPr/>
            <a:lstStyle/>
            <a:p>
              <a:endParaRPr lang="ar-SA"/>
            </a:p>
          </p:txBody>
        </p:sp>
        <p:sp>
          <p:nvSpPr>
            <p:cNvPr id="39127" name="Freeform 263"/>
            <p:cNvSpPr>
              <a:spLocks/>
            </p:cNvSpPr>
            <p:nvPr/>
          </p:nvSpPr>
          <p:spPr bwMode="auto">
            <a:xfrm>
              <a:off x="4457" y="1132"/>
              <a:ext cx="61" cy="138"/>
            </a:xfrm>
            <a:custGeom>
              <a:avLst/>
              <a:gdLst>
                <a:gd name="T0" fmla="*/ 24 w 61"/>
                <a:gd name="T1" fmla="*/ 13 h 138"/>
                <a:gd name="T2" fmla="*/ 0 w 61"/>
                <a:gd name="T3" fmla="*/ 137 h 138"/>
                <a:gd name="T4" fmla="*/ 41 w 61"/>
                <a:gd name="T5" fmla="*/ 109 h 138"/>
                <a:gd name="T6" fmla="*/ 60 w 61"/>
                <a:gd name="T7" fmla="*/ 0 h 138"/>
                <a:gd name="T8" fmla="*/ 24 w 61"/>
                <a:gd name="T9" fmla="*/ 13 h 138"/>
                <a:gd name="T10" fmla="*/ 0 60000 65536"/>
                <a:gd name="T11" fmla="*/ 0 60000 65536"/>
                <a:gd name="T12" fmla="*/ 0 60000 65536"/>
                <a:gd name="T13" fmla="*/ 0 60000 65536"/>
                <a:gd name="T14" fmla="*/ 0 60000 65536"/>
                <a:gd name="T15" fmla="*/ 0 w 61"/>
                <a:gd name="T16" fmla="*/ 0 h 138"/>
                <a:gd name="T17" fmla="*/ 61 w 61"/>
                <a:gd name="T18" fmla="*/ 138 h 138"/>
              </a:gdLst>
              <a:ahLst/>
              <a:cxnLst>
                <a:cxn ang="T10">
                  <a:pos x="T0" y="T1"/>
                </a:cxn>
                <a:cxn ang="T11">
                  <a:pos x="T2" y="T3"/>
                </a:cxn>
                <a:cxn ang="T12">
                  <a:pos x="T4" y="T5"/>
                </a:cxn>
                <a:cxn ang="T13">
                  <a:pos x="T6" y="T7"/>
                </a:cxn>
                <a:cxn ang="T14">
                  <a:pos x="T8" y="T9"/>
                </a:cxn>
              </a:cxnLst>
              <a:rect l="T15" t="T16" r="T17" b="T18"/>
              <a:pathLst>
                <a:path w="61" h="138">
                  <a:moveTo>
                    <a:pt x="24" y="13"/>
                  </a:moveTo>
                  <a:lnTo>
                    <a:pt x="0" y="137"/>
                  </a:lnTo>
                  <a:lnTo>
                    <a:pt x="41" y="109"/>
                  </a:lnTo>
                  <a:lnTo>
                    <a:pt x="60" y="0"/>
                  </a:lnTo>
                  <a:lnTo>
                    <a:pt x="24" y="13"/>
                  </a:lnTo>
                </a:path>
              </a:pathLst>
            </a:custGeom>
            <a:solidFill>
              <a:srgbClr val="7F7F7F"/>
            </a:solidFill>
            <a:ln w="9525" cap="rnd">
              <a:noFill/>
              <a:round/>
              <a:headEnd/>
              <a:tailEnd/>
            </a:ln>
          </p:spPr>
          <p:txBody>
            <a:bodyPr/>
            <a:lstStyle/>
            <a:p>
              <a:endParaRPr lang="ar-SA"/>
            </a:p>
          </p:txBody>
        </p:sp>
        <p:sp>
          <p:nvSpPr>
            <p:cNvPr id="39128" name="Freeform 264"/>
            <p:cNvSpPr>
              <a:spLocks/>
            </p:cNvSpPr>
            <p:nvPr/>
          </p:nvSpPr>
          <p:spPr bwMode="auto">
            <a:xfrm>
              <a:off x="4419" y="1141"/>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129" name="Freeform 265"/>
            <p:cNvSpPr>
              <a:spLocks/>
            </p:cNvSpPr>
            <p:nvPr/>
          </p:nvSpPr>
          <p:spPr bwMode="auto">
            <a:xfrm>
              <a:off x="4358" y="1106"/>
              <a:ext cx="78" cy="159"/>
            </a:xfrm>
            <a:custGeom>
              <a:avLst/>
              <a:gdLst>
                <a:gd name="T0" fmla="*/ 77 w 78"/>
                <a:gd name="T1" fmla="*/ 30 h 159"/>
                <a:gd name="T2" fmla="*/ 34 w 78"/>
                <a:gd name="T3" fmla="*/ 0 h 159"/>
                <a:gd name="T4" fmla="*/ 0 w 78"/>
                <a:gd name="T5" fmla="*/ 158 h 159"/>
                <a:gd name="T6" fmla="*/ 54 w 78"/>
                <a:gd name="T7" fmla="*/ 145 h 159"/>
                <a:gd name="T8" fmla="*/ 77 w 78"/>
                <a:gd name="T9" fmla="*/ 30 h 159"/>
                <a:gd name="T10" fmla="*/ 0 60000 65536"/>
                <a:gd name="T11" fmla="*/ 0 60000 65536"/>
                <a:gd name="T12" fmla="*/ 0 60000 65536"/>
                <a:gd name="T13" fmla="*/ 0 60000 65536"/>
                <a:gd name="T14" fmla="*/ 0 60000 65536"/>
                <a:gd name="T15" fmla="*/ 0 w 78"/>
                <a:gd name="T16" fmla="*/ 0 h 159"/>
                <a:gd name="T17" fmla="*/ 78 w 78"/>
                <a:gd name="T18" fmla="*/ 159 h 159"/>
              </a:gdLst>
              <a:ahLst/>
              <a:cxnLst>
                <a:cxn ang="T10">
                  <a:pos x="T0" y="T1"/>
                </a:cxn>
                <a:cxn ang="T11">
                  <a:pos x="T2" y="T3"/>
                </a:cxn>
                <a:cxn ang="T12">
                  <a:pos x="T4" y="T5"/>
                </a:cxn>
                <a:cxn ang="T13">
                  <a:pos x="T6" y="T7"/>
                </a:cxn>
                <a:cxn ang="T14">
                  <a:pos x="T8" y="T9"/>
                </a:cxn>
              </a:cxnLst>
              <a:rect l="T15" t="T16" r="T17" b="T18"/>
              <a:pathLst>
                <a:path w="78" h="159">
                  <a:moveTo>
                    <a:pt x="77" y="30"/>
                  </a:moveTo>
                  <a:lnTo>
                    <a:pt x="34" y="0"/>
                  </a:lnTo>
                  <a:lnTo>
                    <a:pt x="0" y="158"/>
                  </a:lnTo>
                  <a:lnTo>
                    <a:pt x="54" y="145"/>
                  </a:lnTo>
                  <a:lnTo>
                    <a:pt x="77" y="30"/>
                  </a:lnTo>
                </a:path>
              </a:pathLst>
            </a:custGeom>
            <a:solidFill>
              <a:srgbClr val="7F7F7F"/>
            </a:solidFill>
            <a:ln w="9525" cap="rnd">
              <a:noFill/>
              <a:round/>
              <a:headEnd/>
              <a:tailEnd/>
            </a:ln>
          </p:spPr>
          <p:txBody>
            <a:bodyPr/>
            <a:lstStyle/>
            <a:p>
              <a:endParaRPr lang="ar-SA"/>
            </a:p>
          </p:txBody>
        </p:sp>
        <p:sp>
          <p:nvSpPr>
            <p:cNvPr id="39130" name="Freeform 266"/>
            <p:cNvSpPr>
              <a:spLocks/>
            </p:cNvSpPr>
            <p:nvPr/>
          </p:nvSpPr>
          <p:spPr bwMode="auto">
            <a:xfrm>
              <a:off x="4324" y="1094"/>
              <a:ext cx="61" cy="170"/>
            </a:xfrm>
            <a:custGeom>
              <a:avLst/>
              <a:gdLst>
                <a:gd name="T0" fmla="*/ 60 w 61"/>
                <a:gd name="T1" fmla="*/ 7 h 170"/>
                <a:gd name="T2" fmla="*/ 32 w 61"/>
                <a:gd name="T3" fmla="*/ 0 h 170"/>
                <a:gd name="T4" fmla="*/ 0 w 61"/>
                <a:gd name="T5" fmla="*/ 161 h 170"/>
                <a:gd name="T6" fmla="*/ 26 w 61"/>
                <a:gd name="T7" fmla="*/ 169 h 170"/>
                <a:gd name="T8" fmla="*/ 60 w 61"/>
                <a:gd name="T9" fmla="*/ 7 h 170"/>
                <a:gd name="T10" fmla="*/ 0 60000 65536"/>
                <a:gd name="T11" fmla="*/ 0 60000 65536"/>
                <a:gd name="T12" fmla="*/ 0 60000 65536"/>
                <a:gd name="T13" fmla="*/ 0 60000 65536"/>
                <a:gd name="T14" fmla="*/ 0 60000 65536"/>
                <a:gd name="T15" fmla="*/ 0 w 61"/>
                <a:gd name="T16" fmla="*/ 0 h 170"/>
                <a:gd name="T17" fmla="*/ 61 w 61"/>
                <a:gd name="T18" fmla="*/ 170 h 170"/>
              </a:gdLst>
              <a:ahLst/>
              <a:cxnLst>
                <a:cxn ang="T10">
                  <a:pos x="T0" y="T1"/>
                </a:cxn>
                <a:cxn ang="T11">
                  <a:pos x="T2" y="T3"/>
                </a:cxn>
                <a:cxn ang="T12">
                  <a:pos x="T4" y="T5"/>
                </a:cxn>
                <a:cxn ang="T13">
                  <a:pos x="T6" y="T7"/>
                </a:cxn>
                <a:cxn ang="T14">
                  <a:pos x="T8" y="T9"/>
                </a:cxn>
              </a:cxnLst>
              <a:rect l="T15" t="T16" r="T17" b="T18"/>
              <a:pathLst>
                <a:path w="61" h="170">
                  <a:moveTo>
                    <a:pt x="60" y="7"/>
                  </a:moveTo>
                  <a:lnTo>
                    <a:pt x="32" y="0"/>
                  </a:lnTo>
                  <a:lnTo>
                    <a:pt x="0" y="161"/>
                  </a:lnTo>
                  <a:lnTo>
                    <a:pt x="26" y="169"/>
                  </a:lnTo>
                  <a:lnTo>
                    <a:pt x="60" y="7"/>
                  </a:lnTo>
                </a:path>
              </a:pathLst>
            </a:custGeom>
            <a:solidFill>
              <a:srgbClr val="7F7F7F"/>
            </a:solidFill>
            <a:ln w="9525" cap="rnd">
              <a:noFill/>
              <a:round/>
              <a:headEnd/>
              <a:tailEnd/>
            </a:ln>
          </p:spPr>
          <p:txBody>
            <a:bodyPr/>
            <a:lstStyle/>
            <a:p>
              <a:endParaRPr lang="ar-SA"/>
            </a:p>
          </p:txBody>
        </p:sp>
        <p:sp>
          <p:nvSpPr>
            <p:cNvPr id="39131" name="Freeform 267"/>
            <p:cNvSpPr>
              <a:spLocks/>
            </p:cNvSpPr>
            <p:nvPr/>
          </p:nvSpPr>
          <p:spPr bwMode="auto">
            <a:xfrm>
              <a:off x="4354" y="1066"/>
              <a:ext cx="164" cy="78"/>
            </a:xfrm>
            <a:custGeom>
              <a:avLst/>
              <a:gdLst>
                <a:gd name="T0" fmla="*/ 0 w 164"/>
                <a:gd name="T1" fmla="*/ 18 h 78"/>
                <a:gd name="T2" fmla="*/ 42 w 164"/>
                <a:gd name="T3" fmla="*/ 0 h 78"/>
                <a:gd name="T4" fmla="*/ 75 w 164"/>
                <a:gd name="T5" fmla="*/ 11 h 78"/>
                <a:gd name="T6" fmla="*/ 116 w 164"/>
                <a:gd name="T7" fmla="*/ 49 h 78"/>
                <a:gd name="T8" fmla="*/ 163 w 164"/>
                <a:gd name="T9" fmla="*/ 65 h 78"/>
                <a:gd name="T10" fmla="*/ 127 w 164"/>
                <a:gd name="T11" fmla="*/ 77 h 78"/>
                <a:gd name="T12" fmla="*/ 89 w 164"/>
                <a:gd name="T13" fmla="*/ 66 h 78"/>
                <a:gd name="T14" fmla="*/ 39 w 164"/>
                <a:gd name="T15" fmla="*/ 28 h 78"/>
                <a:gd name="T16" fmla="*/ 0 w 164"/>
                <a:gd name="T17" fmla="*/ 18 h 7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78"/>
                <a:gd name="T29" fmla="*/ 164 w 164"/>
                <a:gd name="T30" fmla="*/ 78 h 7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78">
                  <a:moveTo>
                    <a:pt x="0" y="18"/>
                  </a:moveTo>
                  <a:lnTo>
                    <a:pt x="42" y="0"/>
                  </a:lnTo>
                  <a:lnTo>
                    <a:pt x="75" y="11"/>
                  </a:lnTo>
                  <a:lnTo>
                    <a:pt x="116" y="49"/>
                  </a:lnTo>
                  <a:lnTo>
                    <a:pt x="163" y="65"/>
                  </a:lnTo>
                  <a:lnTo>
                    <a:pt x="127" y="77"/>
                  </a:lnTo>
                  <a:lnTo>
                    <a:pt x="89" y="66"/>
                  </a:lnTo>
                  <a:lnTo>
                    <a:pt x="39" y="28"/>
                  </a:lnTo>
                  <a:lnTo>
                    <a:pt x="0" y="18"/>
                  </a:lnTo>
                </a:path>
              </a:pathLst>
            </a:custGeom>
            <a:solidFill>
              <a:srgbClr val="E5E5E5"/>
            </a:solidFill>
            <a:ln w="9525" cap="rnd">
              <a:noFill/>
              <a:round/>
              <a:headEnd/>
              <a:tailEnd/>
            </a:ln>
          </p:spPr>
          <p:txBody>
            <a:bodyPr/>
            <a:lstStyle/>
            <a:p>
              <a:endParaRPr lang="ar-SA"/>
            </a:p>
          </p:txBody>
        </p:sp>
      </p:grpSp>
      <p:grpSp>
        <p:nvGrpSpPr>
          <p:cNvPr id="38952" name="Group 324"/>
          <p:cNvGrpSpPr>
            <a:grpSpLocks/>
          </p:cNvGrpSpPr>
          <p:nvPr/>
        </p:nvGrpSpPr>
        <p:grpSpPr bwMode="auto">
          <a:xfrm>
            <a:off x="5207000" y="1477963"/>
            <a:ext cx="1106488" cy="1281112"/>
            <a:chOff x="3280" y="931"/>
            <a:chExt cx="697" cy="807"/>
          </a:xfrm>
        </p:grpSpPr>
        <p:sp>
          <p:nvSpPr>
            <p:cNvPr id="39019" name="Freeform 269"/>
            <p:cNvSpPr>
              <a:spLocks/>
            </p:cNvSpPr>
            <p:nvPr/>
          </p:nvSpPr>
          <p:spPr bwMode="auto">
            <a:xfrm>
              <a:off x="3352" y="931"/>
              <a:ext cx="332" cy="624"/>
            </a:xfrm>
            <a:custGeom>
              <a:avLst/>
              <a:gdLst>
                <a:gd name="T0" fmla="*/ 147 w 332"/>
                <a:gd name="T1" fmla="*/ 193 h 624"/>
                <a:gd name="T2" fmla="*/ 139 w 332"/>
                <a:gd name="T3" fmla="*/ 142 h 624"/>
                <a:gd name="T4" fmla="*/ 110 w 332"/>
                <a:gd name="T5" fmla="*/ 126 h 624"/>
                <a:gd name="T6" fmla="*/ 109 w 332"/>
                <a:gd name="T7" fmla="*/ 117 h 624"/>
                <a:gd name="T8" fmla="*/ 110 w 332"/>
                <a:gd name="T9" fmla="*/ 114 h 624"/>
                <a:gd name="T10" fmla="*/ 118 w 332"/>
                <a:gd name="T11" fmla="*/ 115 h 624"/>
                <a:gd name="T12" fmla="*/ 127 w 332"/>
                <a:gd name="T13" fmla="*/ 104 h 624"/>
                <a:gd name="T14" fmla="*/ 131 w 332"/>
                <a:gd name="T15" fmla="*/ 87 h 624"/>
                <a:gd name="T16" fmla="*/ 134 w 332"/>
                <a:gd name="T17" fmla="*/ 86 h 624"/>
                <a:gd name="T18" fmla="*/ 138 w 332"/>
                <a:gd name="T19" fmla="*/ 81 h 624"/>
                <a:gd name="T20" fmla="*/ 131 w 332"/>
                <a:gd name="T21" fmla="*/ 61 h 624"/>
                <a:gd name="T22" fmla="*/ 126 w 332"/>
                <a:gd name="T23" fmla="*/ 42 h 624"/>
                <a:gd name="T24" fmla="*/ 111 w 332"/>
                <a:gd name="T25" fmla="*/ 16 h 624"/>
                <a:gd name="T26" fmla="*/ 87 w 332"/>
                <a:gd name="T27" fmla="*/ 0 h 624"/>
                <a:gd name="T28" fmla="*/ 58 w 332"/>
                <a:gd name="T29" fmla="*/ 5 h 624"/>
                <a:gd name="T30" fmla="*/ 41 w 332"/>
                <a:gd name="T31" fmla="*/ 20 h 624"/>
                <a:gd name="T32" fmla="*/ 40 w 332"/>
                <a:gd name="T33" fmla="*/ 50 h 624"/>
                <a:gd name="T34" fmla="*/ 46 w 332"/>
                <a:gd name="T35" fmla="*/ 71 h 624"/>
                <a:gd name="T36" fmla="*/ 52 w 332"/>
                <a:gd name="T37" fmla="*/ 99 h 624"/>
                <a:gd name="T38" fmla="*/ 40 w 332"/>
                <a:gd name="T39" fmla="*/ 120 h 624"/>
                <a:gd name="T40" fmla="*/ 7 w 332"/>
                <a:gd name="T41" fmla="*/ 142 h 624"/>
                <a:gd name="T42" fmla="*/ 0 w 332"/>
                <a:gd name="T43" fmla="*/ 164 h 624"/>
                <a:gd name="T44" fmla="*/ 13 w 332"/>
                <a:gd name="T45" fmla="*/ 222 h 624"/>
                <a:gd name="T46" fmla="*/ 18 w 332"/>
                <a:gd name="T47" fmla="*/ 291 h 624"/>
                <a:gd name="T48" fmla="*/ 18 w 332"/>
                <a:gd name="T49" fmla="*/ 331 h 624"/>
                <a:gd name="T50" fmla="*/ 37 w 332"/>
                <a:gd name="T51" fmla="*/ 386 h 624"/>
                <a:gd name="T52" fmla="*/ 79 w 332"/>
                <a:gd name="T53" fmla="*/ 403 h 624"/>
                <a:gd name="T54" fmla="*/ 118 w 332"/>
                <a:gd name="T55" fmla="*/ 406 h 624"/>
                <a:gd name="T56" fmla="*/ 170 w 332"/>
                <a:gd name="T57" fmla="*/ 410 h 624"/>
                <a:gd name="T58" fmla="*/ 217 w 332"/>
                <a:gd name="T59" fmla="*/ 426 h 624"/>
                <a:gd name="T60" fmla="*/ 232 w 332"/>
                <a:gd name="T61" fmla="*/ 439 h 624"/>
                <a:gd name="T62" fmla="*/ 228 w 332"/>
                <a:gd name="T63" fmla="*/ 482 h 624"/>
                <a:gd name="T64" fmla="*/ 234 w 332"/>
                <a:gd name="T65" fmla="*/ 532 h 624"/>
                <a:gd name="T66" fmla="*/ 234 w 332"/>
                <a:gd name="T67" fmla="*/ 575 h 624"/>
                <a:gd name="T68" fmla="*/ 232 w 332"/>
                <a:gd name="T69" fmla="*/ 592 h 624"/>
                <a:gd name="T70" fmla="*/ 243 w 332"/>
                <a:gd name="T71" fmla="*/ 611 h 624"/>
                <a:gd name="T72" fmla="*/ 273 w 332"/>
                <a:gd name="T73" fmla="*/ 612 h 624"/>
                <a:gd name="T74" fmla="*/ 300 w 332"/>
                <a:gd name="T75" fmla="*/ 620 h 624"/>
                <a:gd name="T76" fmla="*/ 322 w 332"/>
                <a:gd name="T77" fmla="*/ 621 h 624"/>
                <a:gd name="T78" fmla="*/ 331 w 332"/>
                <a:gd name="T79" fmla="*/ 611 h 624"/>
                <a:gd name="T80" fmla="*/ 301 w 332"/>
                <a:gd name="T81" fmla="*/ 596 h 624"/>
                <a:gd name="T82" fmla="*/ 272 w 332"/>
                <a:gd name="T83" fmla="*/ 574 h 624"/>
                <a:gd name="T84" fmla="*/ 274 w 332"/>
                <a:gd name="T85" fmla="*/ 544 h 624"/>
                <a:gd name="T86" fmla="*/ 282 w 332"/>
                <a:gd name="T87" fmla="*/ 503 h 624"/>
                <a:gd name="T88" fmla="*/ 287 w 332"/>
                <a:gd name="T89" fmla="*/ 459 h 624"/>
                <a:gd name="T90" fmla="*/ 291 w 332"/>
                <a:gd name="T91" fmla="*/ 446 h 624"/>
                <a:gd name="T92" fmla="*/ 294 w 332"/>
                <a:gd name="T93" fmla="*/ 425 h 624"/>
                <a:gd name="T94" fmla="*/ 279 w 332"/>
                <a:gd name="T95" fmla="*/ 399 h 624"/>
                <a:gd name="T96" fmla="*/ 232 w 332"/>
                <a:gd name="T97" fmla="*/ 372 h 624"/>
                <a:gd name="T98" fmla="*/ 203 w 332"/>
                <a:gd name="T99" fmla="*/ 355 h 624"/>
                <a:gd name="T100" fmla="*/ 171 w 332"/>
                <a:gd name="T101" fmla="*/ 339 h 6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4"/>
                <a:gd name="T155" fmla="*/ 332 w 332"/>
                <a:gd name="T156" fmla="*/ 624 h 62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4">
                  <a:moveTo>
                    <a:pt x="142" y="232"/>
                  </a:moveTo>
                  <a:lnTo>
                    <a:pt x="143" y="229"/>
                  </a:lnTo>
                  <a:lnTo>
                    <a:pt x="144" y="221"/>
                  </a:lnTo>
                  <a:lnTo>
                    <a:pt x="145" y="208"/>
                  </a:lnTo>
                  <a:lnTo>
                    <a:pt x="147" y="193"/>
                  </a:lnTo>
                  <a:lnTo>
                    <a:pt x="148" y="179"/>
                  </a:lnTo>
                  <a:lnTo>
                    <a:pt x="148" y="165"/>
                  </a:lnTo>
                  <a:lnTo>
                    <a:pt x="147" y="153"/>
                  </a:lnTo>
                  <a:lnTo>
                    <a:pt x="145" y="146"/>
                  </a:lnTo>
                  <a:lnTo>
                    <a:pt x="139" y="142"/>
                  </a:lnTo>
                  <a:lnTo>
                    <a:pt x="133" y="138"/>
                  </a:lnTo>
                  <a:lnTo>
                    <a:pt x="127" y="135"/>
                  </a:lnTo>
                  <a:lnTo>
                    <a:pt x="121" y="131"/>
                  </a:lnTo>
                  <a:lnTo>
                    <a:pt x="115" y="129"/>
                  </a:lnTo>
                  <a:lnTo>
                    <a:pt x="110" y="126"/>
                  </a:lnTo>
                  <a:lnTo>
                    <a:pt x="107" y="123"/>
                  </a:lnTo>
                  <a:lnTo>
                    <a:pt x="106" y="122"/>
                  </a:lnTo>
                  <a:lnTo>
                    <a:pt x="107" y="120"/>
                  </a:lnTo>
                  <a:lnTo>
                    <a:pt x="108" y="118"/>
                  </a:lnTo>
                  <a:lnTo>
                    <a:pt x="109" y="117"/>
                  </a:lnTo>
                  <a:lnTo>
                    <a:pt x="110"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4"/>
                  </a:lnTo>
                  <a:lnTo>
                    <a:pt x="128" y="99"/>
                  </a:lnTo>
                  <a:lnTo>
                    <a:pt x="129" y="95"/>
                  </a:lnTo>
                  <a:lnTo>
                    <a:pt x="130" y="92"/>
                  </a:lnTo>
                  <a:lnTo>
                    <a:pt x="131" y="88"/>
                  </a:lnTo>
                  <a:lnTo>
                    <a:pt x="131" y="87"/>
                  </a:lnTo>
                  <a:lnTo>
                    <a:pt x="131" y="86"/>
                  </a:lnTo>
                  <a:lnTo>
                    <a:pt x="132" y="86"/>
                  </a:lnTo>
                  <a:lnTo>
                    <a:pt x="133" y="86"/>
                  </a:lnTo>
                  <a:lnTo>
                    <a:pt x="134" y="86"/>
                  </a:lnTo>
                  <a:lnTo>
                    <a:pt x="135" y="86"/>
                  </a:lnTo>
                  <a:lnTo>
                    <a:pt x="136" y="85"/>
                  </a:lnTo>
                  <a:lnTo>
                    <a:pt x="137" y="84"/>
                  </a:lnTo>
                  <a:lnTo>
                    <a:pt x="138" y="83"/>
                  </a:lnTo>
                  <a:lnTo>
                    <a:pt x="138" y="81"/>
                  </a:lnTo>
                  <a:lnTo>
                    <a:pt x="137" y="77"/>
                  </a:lnTo>
                  <a:lnTo>
                    <a:pt x="136" y="74"/>
                  </a:lnTo>
                  <a:lnTo>
                    <a:pt x="134" y="70"/>
                  </a:lnTo>
                  <a:lnTo>
                    <a:pt x="133" y="65"/>
                  </a:lnTo>
                  <a:lnTo>
                    <a:pt x="131" y="61"/>
                  </a:lnTo>
                  <a:lnTo>
                    <a:pt x="130" y="58"/>
                  </a:lnTo>
                  <a:lnTo>
                    <a:pt x="129" y="55"/>
                  </a:lnTo>
                  <a:lnTo>
                    <a:pt x="128" y="52"/>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2"/>
                  </a:lnTo>
                  <a:lnTo>
                    <a:pt x="51" y="88"/>
                  </a:lnTo>
                  <a:lnTo>
                    <a:pt x="52" y="94"/>
                  </a:lnTo>
                  <a:lnTo>
                    <a:pt x="52" y="99"/>
                  </a:lnTo>
                  <a:lnTo>
                    <a:pt x="53" y="105"/>
                  </a:lnTo>
                  <a:lnTo>
                    <a:pt x="54" y="108"/>
                  </a:lnTo>
                  <a:lnTo>
                    <a:pt x="52" y="111"/>
                  </a:lnTo>
                  <a:lnTo>
                    <a:pt x="47" y="116"/>
                  </a:lnTo>
                  <a:lnTo>
                    <a:pt x="40" y="120"/>
                  </a:lnTo>
                  <a:lnTo>
                    <a:pt x="31" y="124"/>
                  </a:lnTo>
                  <a:lnTo>
                    <a:pt x="23" y="129"/>
                  </a:lnTo>
                  <a:lnTo>
                    <a:pt x="15" y="134"/>
                  </a:lnTo>
                  <a:lnTo>
                    <a:pt x="9" y="138"/>
                  </a:lnTo>
                  <a:lnTo>
                    <a:pt x="7" y="142"/>
                  </a:lnTo>
                  <a:lnTo>
                    <a:pt x="5" y="146"/>
                  </a:lnTo>
                  <a:lnTo>
                    <a:pt x="4" y="149"/>
                  </a:lnTo>
                  <a:lnTo>
                    <a:pt x="2" y="153"/>
                  </a:lnTo>
                  <a:lnTo>
                    <a:pt x="0" y="158"/>
                  </a:lnTo>
                  <a:lnTo>
                    <a:pt x="0" y="164"/>
                  </a:lnTo>
                  <a:lnTo>
                    <a:pt x="0" y="171"/>
                  </a:lnTo>
                  <a:lnTo>
                    <a:pt x="1" y="181"/>
                  </a:lnTo>
                  <a:lnTo>
                    <a:pt x="5" y="193"/>
                  </a:lnTo>
                  <a:lnTo>
                    <a:pt x="10" y="206"/>
                  </a:lnTo>
                  <a:lnTo>
                    <a:pt x="13" y="222"/>
                  </a:lnTo>
                  <a:lnTo>
                    <a:pt x="16" y="237"/>
                  </a:lnTo>
                  <a:lnTo>
                    <a:pt x="17" y="253"/>
                  </a:lnTo>
                  <a:lnTo>
                    <a:pt x="18" y="268"/>
                  </a:lnTo>
                  <a:lnTo>
                    <a:pt x="18" y="281"/>
                  </a:lnTo>
                  <a:lnTo>
                    <a:pt x="18" y="291"/>
                  </a:lnTo>
                  <a:lnTo>
                    <a:pt x="17" y="298"/>
                  </a:lnTo>
                  <a:lnTo>
                    <a:pt x="17" y="305"/>
                  </a:lnTo>
                  <a:lnTo>
                    <a:pt x="17" y="312"/>
                  </a:lnTo>
                  <a:lnTo>
                    <a:pt x="17" y="321"/>
                  </a:lnTo>
                  <a:lnTo>
                    <a:pt x="18" y="331"/>
                  </a:lnTo>
                  <a:lnTo>
                    <a:pt x="20" y="342"/>
                  </a:lnTo>
                  <a:lnTo>
                    <a:pt x="23" y="353"/>
                  </a:lnTo>
                  <a:lnTo>
                    <a:pt x="26" y="365"/>
                  </a:lnTo>
                  <a:lnTo>
                    <a:pt x="31" y="377"/>
                  </a:lnTo>
                  <a:lnTo>
                    <a:pt x="37" y="386"/>
                  </a:lnTo>
                  <a:lnTo>
                    <a:pt x="45" y="393"/>
                  </a:lnTo>
                  <a:lnTo>
                    <a:pt x="53" y="397"/>
                  </a:lnTo>
                  <a:lnTo>
                    <a:pt x="63" y="399"/>
                  </a:lnTo>
                  <a:lnTo>
                    <a:pt x="71" y="402"/>
                  </a:lnTo>
                  <a:lnTo>
                    <a:pt x="79" y="403"/>
                  </a:lnTo>
                  <a:lnTo>
                    <a:pt x="85" y="403"/>
                  </a:lnTo>
                  <a:lnTo>
                    <a:pt x="89" y="404"/>
                  </a:lnTo>
                  <a:lnTo>
                    <a:pt x="97" y="405"/>
                  </a:lnTo>
                  <a:lnTo>
                    <a:pt x="107" y="405"/>
                  </a:lnTo>
                  <a:lnTo>
                    <a:pt x="118" y="406"/>
                  </a:lnTo>
                  <a:lnTo>
                    <a:pt x="130" y="407"/>
                  </a:lnTo>
                  <a:lnTo>
                    <a:pt x="142" y="407"/>
                  </a:lnTo>
                  <a:lnTo>
                    <a:pt x="153" y="408"/>
                  </a:lnTo>
                  <a:lnTo>
                    <a:pt x="162" y="409"/>
                  </a:lnTo>
                  <a:lnTo>
                    <a:pt x="170" y="410"/>
                  </a:lnTo>
                  <a:lnTo>
                    <a:pt x="178" y="411"/>
                  </a:lnTo>
                  <a:lnTo>
                    <a:pt x="187" y="415"/>
                  </a:lnTo>
                  <a:lnTo>
                    <a:pt x="197" y="418"/>
                  </a:lnTo>
                  <a:lnTo>
                    <a:pt x="208" y="423"/>
                  </a:lnTo>
                  <a:lnTo>
                    <a:pt x="217" y="426"/>
                  </a:lnTo>
                  <a:lnTo>
                    <a:pt x="226" y="429"/>
                  </a:lnTo>
                  <a:lnTo>
                    <a:pt x="231" y="432"/>
                  </a:lnTo>
                  <a:lnTo>
                    <a:pt x="233" y="433"/>
                  </a:lnTo>
                  <a:lnTo>
                    <a:pt x="232" y="434"/>
                  </a:lnTo>
                  <a:lnTo>
                    <a:pt x="232" y="439"/>
                  </a:lnTo>
                  <a:lnTo>
                    <a:pt x="232" y="446"/>
                  </a:lnTo>
                  <a:lnTo>
                    <a:pt x="231" y="454"/>
                  </a:lnTo>
                  <a:lnTo>
                    <a:pt x="230" y="464"/>
                  </a:lnTo>
                  <a:lnTo>
                    <a:pt x="229" y="473"/>
                  </a:lnTo>
                  <a:lnTo>
                    <a:pt x="228" y="482"/>
                  </a:lnTo>
                  <a:lnTo>
                    <a:pt x="228" y="490"/>
                  </a:lnTo>
                  <a:lnTo>
                    <a:pt x="229" y="498"/>
                  </a:lnTo>
                  <a:lnTo>
                    <a:pt x="230" y="509"/>
                  </a:lnTo>
                  <a:lnTo>
                    <a:pt x="232" y="520"/>
                  </a:lnTo>
                  <a:lnTo>
                    <a:pt x="234" y="532"/>
                  </a:lnTo>
                  <a:lnTo>
                    <a:pt x="236" y="544"/>
                  </a:lnTo>
                  <a:lnTo>
                    <a:pt x="237" y="554"/>
                  </a:lnTo>
                  <a:lnTo>
                    <a:pt x="237" y="564"/>
                  </a:lnTo>
                  <a:lnTo>
                    <a:pt x="236" y="570"/>
                  </a:lnTo>
                  <a:lnTo>
                    <a:pt x="234" y="575"/>
                  </a:lnTo>
                  <a:lnTo>
                    <a:pt x="233" y="579"/>
                  </a:lnTo>
                  <a:lnTo>
                    <a:pt x="232" y="583"/>
                  </a:lnTo>
                  <a:lnTo>
                    <a:pt x="232" y="587"/>
                  </a:lnTo>
                  <a:lnTo>
                    <a:pt x="232" y="589"/>
                  </a:lnTo>
                  <a:lnTo>
                    <a:pt x="232" y="592"/>
                  </a:lnTo>
                  <a:lnTo>
                    <a:pt x="232" y="593"/>
                  </a:lnTo>
                  <a:lnTo>
                    <a:pt x="238" y="611"/>
                  </a:lnTo>
                  <a:lnTo>
                    <a:pt x="239" y="611"/>
                  </a:lnTo>
                  <a:lnTo>
                    <a:pt x="243" y="611"/>
                  </a:lnTo>
                  <a:lnTo>
                    <a:pt x="248" y="611"/>
                  </a:lnTo>
                  <a:lnTo>
                    <a:pt x="255" y="611"/>
                  </a:lnTo>
                  <a:lnTo>
                    <a:pt x="261" y="611"/>
                  </a:lnTo>
                  <a:lnTo>
                    <a:pt x="267" y="611"/>
                  </a:lnTo>
                  <a:lnTo>
                    <a:pt x="273" y="612"/>
                  </a:lnTo>
                  <a:lnTo>
                    <a:pt x="278" y="614"/>
                  </a:lnTo>
                  <a:lnTo>
                    <a:pt x="283" y="615"/>
                  </a:lnTo>
                  <a:lnTo>
                    <a:pt x="288" y="617"/>
                  </a:lnTo>
                  <a:lnTo>
                    <a:pt x="294" y="618"/>
                  </a:lnTo>
                  <a:lnTo>
                    <a:pt x="300" y="620"/>
                  </a:lnTo>
                  <a:lnTo>
                    <a:pt x="306" y="621"/>
                  </a:lnTo>
                  <a:lnTo>
                    <a:pt x="312" y="622"/>
                  </a:lnTo>
                  <a:lnTo>
                    <a:pt x="316" y="623"/>
                  </a:lnTo>
                  <a:lnTo>
                    <a:pt x="319" y="622"/>
                  </a:lnTo>
                  <a:lnTo>
                    <a:pt x="322" y="621"/>
                  </a:lnTo>
                  <a:lnTo>
                    <a:pt x="325" y="619"/>
                  </a:lnTo>
                  <a:lnTo>
                    <a:pt x="327" y="617"/>
                  </a:lnTo>
                  <a:lnTo>
                    <a:pt x="330" y="616"/>
                  </a:lnTo>
                  <a:lnTo>
                    <a:pt x="331" y="613"/>
                  </a:lnTo>
                  <a:lnTo>
                    <a:pt x="331" y="611"/>
                  </a:lnTo>
                  <a:lnTo>
                    <a:pt x="328" y="609"/>
                  </a:lnTo>
                  <a:lnTo>
                    <a:pt x="324" y="606"/>
                  </a:lnTo>
                  <a:lnTo>
                    <a:pt x="318" y="603"/>
                  </a:lnTo>
                  <a:lnTo>
                    <a:pt x="309" y="600"/>
                  </a:lnTo>
                  <a:lnTo>
                    <a:pt x="301" y="596"/>
                  </a:lnTo>
                  <a:lnTo>
                    <a:pt x="292" y="592"/>
                  </a:lnTo>
                  <a:lnTo>
                    <a:pt x="284" y="587"/>
                  </a:lnTo>
                  <a:lnTo>
                    <a:pt x="278" y="583"/>
                  </a:lnTo>
                  <a:lnTo>
                    <a:pt x="273" y="578"/>
                  </a:lnTo>
                  <a:lnTo>
                    <a:pt x="272" y="574"/>
                  </a:lnTo>
                  <a:lnTo>
                    <a:pt x="272" y="570"/>
                  </a:lnTo>
                  <a:lnTo>
                    <a:pt x="272" y="564"/>
                  </a:lnTo>
                  <a:lnTo>
                    <a:pt x="272" y="558"/>
                  </a:lnTo>
                  <a:lnTo>
                    <a:pt x="273" y="552"/>
                  </a:lnTo>
                  <a:lnTo>
                    <a:pt x="274" y="544"/>
                  </a:lnTo>
                  <a:lnTo>
                    <a:pt x="275" y="537"/>
                  </a:lnTo>
                  <a:lnTo>
                    <a:pt x="277" y="529"/>
                  </a:lnTo>
                  <a:lnTo>
                    <a:pt x="278" y="521"/>
                  </a:lnTo>
                  <a:lnTo>
                    <a:pt x="280" y="512"/>
                  </a:lnTo>
                  <a:lnTo>
                    <a:pt x="282" y="503"/>
                  </a:lnTo>
                  <a:lnTo>
                    <a:pt x="284" y="493"/>
                  </a:lnTo>
                  <a:lnTo>
                    <a:pt x="284" y="482"/>
                  </a:lnTo>
                  <a:lnTo>
                    <a:pt x="286" y="473"/>
                  </a:lnTo>
                  <a:lnTo>
                    <a:pt x="286" y="465"/>
                  </a:lnTo>
                  <a:lnTo>
                    <a:pt x="287" y="459"/>
                  </a:lnTo>
                  <a:lnTo>
                    <a:pt x="287" y="456"/>
                  </a:lnTo>
                  <a:lnTo>
                    <a:pt x="287" y="454"/>
                  </a:lnTo>
                  <a:lnTo>
                    <a:pt x="288" y="452"/>
                  </a:lnTo>
                  <a:lnTo>
                    <a:pt x="290" y="449"/>
                  </a:lnTo>
                  <a:lnTo>
                    <a:pt x="291" y="446"/>
                  </a:lnTo>
                  <a:lnTo>
                    <a:pt x="293" y="442"/>
                  </a:lnTo>
                  <a:lnTo>
                    <a:pt x="295" y="439"/>
                  </a:lnTo>
                  <a:lnTo>
                    <a:pt x="296" y="434"/>
                  </a:lnTo>
                  <a:lnTo>
                    <a:pt x="295" y="430"/>
                  </a:lnTo>
                  <a:lnTo>
                    <a:pt x="294" y="425"/>
                  </a:lnTo>
                  <a:lnTo>
                    <a:pt x="293" y="420"/>
                  </a:lnTo>
                  <a:lnTo>
                    <a:pt x="291" y="415"/>
                  </a:lnTo>
                  <a:lnTo>
                    <a:pt x="289" y="410"/>
                  </a:lnTo>
                  <a:lnTo>
                    <a:pt x="285" y="404"/>
                  </a:lnTo>
                  <a:lnTo>
                    <a:pt x="279" y="399"/>
                  </a:lnTo>
                  <a:lnTo>
                    <a:pt x="272" y="393"/>
                  </a:lnTo>
                  <a:lnTo>
                    <a:pt x="261" y="387"/>
                  </a:lnTo>
                  <a:lnTo>
                    <a:pt x="249" y="382"/>
                  </a:lnTo>
                  <a:lnTo>
                    <a:pt x="240" y="376"/>
                  </a:lnTo>
                  <a:lnTo>
                    <a:pt x="232" y="372"/>
                  </a:lnTo>
                  <a:lnTo>
                    <a:pt x="226" y="367"/>
                  </a:lnTo>
                  <a:lnTo>
                    <a:pt x="220" y="364"/>
                  </a:lnTo>
                  <a:lnTo>
                    <a:pt x="215" y="359"/>
                  </a:lnTo>
                  <a:lnTo>
                    <a:pt x="210" y="357"/>
                  </a:lnTo>
                  <a:lnTo>
                    <a:pt x="203" y="355"/>
                  </a:lnTo>
                  <a:lnTo>
                    <a:pt x="197" y="352"/>
                  </a:lnTo>
                  <a:lnTo>
                    <a:pt x="190" y="350"/>
                  </a:lnTo>
                  <a:lnTo>
                    <a:pt x="183" y="346"/>
                  </a:lnTo>
                  <a:lnTo>
                    <a:pt x="176" y="342"/>
                  </a:lnTo>
                  <a:lnTo>
                    <a:pt x="171" y="339"/>
                  </a:lnTo>
                  <a:lnTo>
                    <a:pt x="167" y="336"/>
                  </a:lnTo>
                  <a:lnTo>
                    <a:pt x="164" y="334"/>
                  </a:lnTo>
                  <a:lnTo>
                    <a:pt x="163" y="333"/>
                  </a:lnTo>
                  <a:lnTo>
                    <a:pt x="142" y="232"/>
                  </a:lnTo>
                </a:path>
              </a:pathLst>
            </a:custGeom>
            <a:solidFill>
              <a:srgbClr val="4C4C4C"/>
            </a:solidFill>
            <a:ln w="9525" cap="rnd">
              <a:noFill/>
              <a:round/>
              <a:headEnd/>
              <a:tailEnd/>
            </a:ln>
          </p:spPr>
          <p:txBody>
            <a:bodyPr/>
            <a:lstStyle/>
            <a:p>
              <a:endParaRPr lang="ar-SA"/>
            </a:p>
          </p:txBody>
        </p:sp>
        <p:sp>
          <p:nvSpPr>
            <p:cNvPr id="39020" name="Freeform 270"/>
            <p:cNvSpPr>
              <a:spLocks/>
            </p:cNvSpPr>
            <p:nvPr/>
          </p:nvSpPr>
          <p:spPr bwMode="auto">
            <a:xfrm>
              <a:off x="3305" y="1074"/>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9021" name="Freeform 271"/>
            <p:cNvSpPr>
              <a:spLocks/>
            </p:cNvSpPr>
            <p:nvPr/>
          </p:nvSpPr>
          <p:spPr bwMode="auto">
            <a:xfrm>
              <a:off x="3349" y="933"/>
              <a:ext cx="332" cy="623"/>
            </a:xfrm>
            <a:custGeom>
              <a:avLst/>
              <a:gdLst>
                <a:gd name="T0" fmla="*/ 147 w 332"/>
                <a:gd name="T1" fmla="*/ 197 h 623"/>
                <a:gd name="T2" fmla="*/ 140 w 332"/>
                <a:gd name="T3" fmla="*/ 142 h 623"/>
                <a:gd name="T4" fmla="*/ 110 w 332"/>
                <a:gd name="T5" fmla="*/ 126 h 623"/>
                <a:gd name="T6" fmla="*/ 109 w 332"/>
                <a:gd name="T7" fmla="*/ 117 h 623"/>
                <a:gd name="T8" fmla="*/ 110 w 332"/>
                <a:gd name="T9" fmla="*/ 115 h 623"/>
                <a:gd name="T10" fmla="*/ 118 w 332"/>
                <a:gd name="T11" fmla="*/ 115 h 623"/>
                <a:gd name="T12" fmla="*/ 127 w 332"/>
                <a:gd name="T13" fmla="*/ 104 h 623"/>
                <a:gd name="T14" fmla="*/ 131 w 332"/>
                <a:gd name="T15" fmla="*/ 87 h 623"/>
                <a:gd name="T16" fmla="*/ 134 w 332"/>
                <a:gd name="T17" fmla="*/ 87 h 623"/>
                <a:gd name="T18" fmla="*/ 138 w 332"/>
                <a:gd name="T19" fmla="*/ 81 h 623"/>
                <a:gd name="T20" fmla="*/ 131 w 332"/>
                <a:gd name="T21" fmla="*/ 61 h 623"/>
                <a:gd name="T22" fmla="*/ 127 w 332"/>
                <a:gd name="T23" fmla="*/ 42 h 623"/>
                <a:gd name="T24" fmla="*/ 111 w 332"/>
                <a:gd name="T25" fmla="*/ 16 h 623"/>
                <a:gd name="T26" fmla="*/ 87 w 332"/>
                <a:gd name="T27" fmla="*/ 0 h 623"/>
                <a:gd name="T28" fmla="*/ 58 w 332"/>
                <a:gd name="T29" fmla="*/ 5 h 623"/>
                <a:gd name="T30" fmla="*/ 42 w 332"/>
                <a:gd name="T31" fmla="*/ 20 h 623"/>
                <a:gd name="T32" fmla="*/ 40 w 332"/>
                <a:gd name="T33" fmla="*/ 50 h 623"/>
                <a:gd name="T34" fmla="*/ 46 w 332"/>
                <a:gd name="T35" fmla="*/ 71 h 623"/>
                <a:gd name="T36" fmla="*/ 53 w 332"/>
                <a:gd name="T37" fmla="*/ 99 h 623"/>
                <a:gd name="T38" fmla="*/ 40 w 332"/>
                <a:gd name="T39" fmla="*/ 120 h 623"/>
                <a:gd name="T40" fmla="*/ 7 w 332"/>
                <a:gd name="T41" fmla="*/ 142 h 623"/>
                <a:gd name="T42" fmla="*/ 0 w 332"/>
                <a:gd name="T43" fmla="*/ 163 h 623"/>
                <a:gd name="T44" fmla="*/ 13 w 332"/>
                <a:gd name="T45" fmla="*/ 221 h 623"/>
                <a:gd name="T46" fmla="*/ 18 w 332"/>
                <a:gd name="T47" fmla="*/ 290 h 623"/>
                <a:gd name="T48" fmla="*/ 18 w 332"/>
                <a:gd name="T49" fmla="*/ 331 h 623"/>
                <a:gd name="T50" fmla="*/ 38 w 332"/>
                <a:gd name="T51" fmla="*/ 386 h 623"/>
                <a:gd name="T52" fmla="*/ 80 w 332"/>
                <a:gd name="T53" fmla="*/ 413 h 623"/>
                <a:gd name="T54" fmla="*/ 119 w 332"/>
                <a:gd name="T55" fmla="*/ 415 h 623"/>
                <a:gd name="T56" fmla="*/ 170 w 332"/>
                <a:gd name="T57" fmla="*/ 409 h 623"/>
                <a:gd name="T58" fmla="*/ 218 w 332"/>
                <a:gd name="T59" fmla="*/ 426 h 623"/>
                <a:gd name="T60" fmla="*/ 232 w 332"/>
                <a:gd name="T61" fmla="*/ 439 h 623"/>
                <a:gd name="T62" fmla="*/ 228 w 332"/>
                <a:gd name="T63" fmla="*/ 482 h 623"/>
                <a:gd name="T64" fmla="*/ 234 w 332"/>
                <a:gd name="T65" fmla="*/ 531 h 623"/>
                <a:gd name="T66" fmla="*/ 234 w 332"/>
                <a:gd name="T67" fmla="*/ 574 h 623"/>
                <a:gd name="T68" fmla="*/ 232 w 332"/>
                <a:gd name="T69" fmla="*/ 591 h 623"/>
                <a:gd name="T70" fmla="*/ 243 w 332"/>
                <a:gd name="T71" fmla="*/ 610 h 623"/>
                <a:gd name="T72" fmla="*/ 274 w 332"/>
                <a:gd name="T73" fmla="*/ 611 h 623"/>
                <a:gd name="T74" fmla="*/ 301 w 332"/>
                <a:gd name="T75" fmla="*/ 619 h 623"/>
                <a:gd name="T76" fmla="*/ 322 w 332"/>
                <a:gd name="T77" fmla="*/ 620 h 623"/>
                <a:gd name="T78" fmla="*/ 331 w 332"/>
                <a:gd name="T79" fmla="*/ 610 h 623"/>
                <a:gd name="T80" fmla="*/ 301 w 332"/>
                <a:gd name="T81" fmla="*/ 595 h 623"/>
                <a:gd name="T82" fmla="*/ 272 w 332"/>
                <a:gd name="T83" fmla="*/ 574 h 623"/>
                <a:gd name="T84" fmla="*/ 274 w 332"/>
                <a:gd name="T85" fmla="*/ 544 h 623"/>
                <a:gd name="T86" fmla="*/ 282 w 332"/>
                <a:gd name="T87" fmla="*/ 502 h 623"/>
                <a:gd name="T88" fmla="*/ 287 w 332"/>
                <a:gd name="T89" fmla="*/ 459 h 623"/>
                <a:gd name="T90" fmla="*/ 292 w 332"/>
                <a:gd name="T91" fmla="*/ 446 h 623"/>
                <a:gd name="T92" fmla="*/ 294 w 332"/>
                <a:gd name="T93" fmla="*/ 424 h 623"/>
                <a:gd name="T94" fmla="*/ 279 w 332"/>
                <a:gd name="T95" fmla="*/ 398 h 623"/>
                <a:gd name="T96" fmla="*/ 233 w 332"/>
                <a:gd name="T97" fmla="*/ 372 h 623"/>
                <a:gd name="T98" fmla="*/ 204 w 332"/>
                <a:gd name="T99" fmla="*/ 354 h 623"/>
                <a:gd name="T100" fmla="*/ 171 w 332"/>
                <a:gd name="T101" fmla="*/ 338 h 62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3"/>
                <a:gd name="T155" fmla="*/ 332 w 332"/>
                <a:gd name="T156" fmla="*/ 623 h 62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3">
                  <a:moveTo>
                    <a:pt x="143" y="237"/>
                  </a:moveTo>
                  <a:lnTo>
                    <a:pt x="143" y="233"/>
                  </a:lnTo>
                  <a:lnTo>
                    <a:pt x="145" y="225"/>
                  </a:lnTo>
                  <a:lnTo>
                    <a:pt x="145" y="212"/>
                  </a:lnTo>
                  <a:lnTo>
                    <a:pt x="147" y="197"/>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2"/>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7"/>
                  </a:lnTo>
                  <a:lnTo>
                    <a:pt x="131" y="86"/>
                  </a:lnTo>
                  <a:lnTo>
                    <a:pt x="132" y="86"/>
                  </a:lnTo>
                  <a:lnTo>
                    <a:pt x="133" y="86"/>
                  </a:lnTo>
                  <a:lnTo>
                    <a:pt x="133" y="87"/>
                  </a:lnTo>
                  <a:lnTo>
                    <a:pt x="134" y="87"/>
                  </a:lnTo>
                  <a:lnTo>
                    <a:pt x="135" y="86"/>
                  </a:lnTo>
                  <a:lnTo>
                    <a:pt x="137" y="86"/>
                  </a:lnTo>
                  <a:lnTo>
                    <a:pt x="138" y="85"/>
                  </a:lnTo>
                  <a:lnTo>
                    <a:pt x="139" y="83"/>
                  </a:lnTo>
                  <a:lnTo>
                    <a:pt x="138" y="81"/>
                  </a:lnTo>
                  <a:lnTo>
                    <a:pt x="137" y="77"/>
                  </a:lnTo>
                  <a:lnTo>
                    <a:pt x="136" y="74"/>
                  </a:lnTo>
                  <a:lnTo>
                    <a:pt x="134" y="69"/>
                  </a:lnTo>
                  <a:lnTo>
                    <a:pt x="133" y="65"/>
                  </a:lnTo>
                  <a:lnTo>
                    <a:pt x="131" y="61"/>
                  </a:lnTo>
                  <a:lnTo>
                    <a:pt x="130" y="58"/>
                  </a:lnTo>
                  <a:lnTo>
                    <a:pt x="129" y="55"/>
                  </a:lnTo>
                  <a:lnTo>
                    <a:pt x="128" y="52"/>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6"/>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8"/>
                  </a:lnTo>
                  <a:lnTo>
                    <a:pt x="17" y="253"/>
                  </a:lnTo>
                  <a:lnTo>
                    <a:pt x="18" y="267"/>
                  </a:lnTo>
                  <a:lnTo>
                    <a:pt x="19" y="280"/>
                  </a:lnTo>
                  <a:lnTo>
                    <a:pt x="18" y="290"/>
                  </a:lnTo>
                  <a:lnTo>
                    <a:pt x="18" y="297"/>
                  </a:lnTo>
                  <a:lnTo>
                    <a:pt x="17" y="304"/>
                  </a:lnTo>
                  <a:lnTo>
                    <a:pt x="17" y="312"/>
                  </a:lnTo>
                  <a:lnTo>
                    <a:pt x="17" y="320"/>
                  </a:lnTo>
                  <a:lnTo>
                    <a:pt x="18" y="331"/>
                  </a:lnTo>
                  <a:lnTo>
                    <a:pt x="20" y="342"/>
                  </a:lnTo>
                  <a:lnTo>
                    <a:pt x="23" y="353"/>
                  </a:lnTo>
                  <a:lnTo>
                    <a:pt x="27" y="365"/>
                  </a:lnTo>
                  <a:lnTo>
                    <a:pt x="32" y="377"/>
                  </a:lnTo>
                  <a:lnTo>
                    <a:pt x="38" y="386"/>
                  </a:lnTo>
                  <a:lnTo>
                    <a:pt x="46" y="394"/>
                  </a:lnTo>
                  <a:lnTo>
                    <a:pt x="54" y="401"/>
                  </a:lnTo>
                  <a:lnTo>
                    <a:pt x="63" y="406"/>
                  </a:lnTo>
                  <a:lnTo>
                    <a:pt x="72" y="410"/>
                  </a:lnTo>
                  <a:lnTo>
                    <a:pt x="80" y="413"/>
                  </a:lnTo>
                  <a:lnTo>
                    <a:pt x="86" y="415"/>
                  </a:lnTo>
                  <a:lnTo>
                    <a:pt x="90" y="416"/>
                  </a:lnTo>
                  <a:lnTo>
                    <a:pt x="98" y="417"/>
                  </a:lnTo>
                  <a:lnTo>
                    <a:pt x="108" y="416"/>
                  </a:lnTo>
                  <a:lnTo>
                    <a:pt x="119" y="415"/>
                  </a:lnTo>
                  <a:lnTo>
                    <a:pt x="131" y="412"/>
                  </a:lnTo>
                  <a:lnTo>
                    <a:pt x="143" y="411"/>
                  </a:lnTo>
                  <a:lnTo>
                    <a:pt x="154" y="410"/>
                  </a:lnTo>
                  <a:lnTo>
                    <a:pt x="163" y="409"/>
                  </a:lnTo>
                  <a:lnTo>
                    <a:pt x="170" y="409"/>
                  </a:lnTo>
                  <a:lnTo>
                    <a:pt x="178" y="412"/>
                  </a:lnTo>
                  <a:lnTo>
                    <a:pt x="187" y="414"/>
                  </a:lnTo>
                  <a:lnTo>
                    <a:pt x="197" y="418"/>
                  </a:lnTo>
                  <a:lnTo>
                    <a:pt x="209" y="422"/>
                  </a:lnTo>
                  <a:lnTo>
                    <a:pt x="218" y="426"/>
                  </a:lnTo>
                  <a:lnTo>
                    <a:pt x="226" y="429"/>
                  </a:lnTo>
                  <a:lnTo>
                    <a:pt x="232" y="431"/>
                  </a:lnTo>
                  <a:lnTo>
                    <a:pt x="233" y="432"/>
                  </a:lnTo>
                  <a:lnTo>
                    <a:pt x="233" y="434"/>
                  </a:lnTo>
                  <a:lnTo>
                    <a:pt x="232" y="439"/>
                  </a:lnTo>
                  <a:lnTo>
                    <a:pt x="232" y="446"/>
                  </a:lnTo>
                  <a:lnTo>
                    <a:pt x="231" y="453"/>
                  </a:lnTo>
                  <a:lnTo>
                    <a:pt x="230" y="463"/>
                  </a:lnTo>
                  <a:lnTo>
                    <a:pt x="229" y="472"/>
                  </a:lnTo>
                  <a:lnTo>
                    <a:pt x="228" y="482"/>
                  </a:lnTo>
                  <a:lnTo>
                    <a:pt x="228" y="489"/>
                  </a:lnTo>
                  <a:lnTo>
                    <a:pt x="229" y="498"/>
                  </a:lnTo>
                  <a:lnTo>
                    <a:pt x="230" y="508"/>
                  </a:lnTo>
                  <a:lnTo>
                    <a:pt x="232" y="519"/>
                  </a:lnTo>
                  <a:lnTo>
                    <a:pt x="234" y="531"/>
                  </a:lnTo>
                  <a:lnTo>
                    <a:pt x="236" y="543"/>
                  </a:lnTo>
                  <a:lnTo>
                    <a:pt x="238" y="554"/>
                  </a:lnTo>
                  <a:lnTo>
                    <a:pt x="238" y="563"/>
                  </a:lnTo>
                  <a:lnTo>
                    <a:pt x="236" y="569"/>
                  </a:lnTo>
                  <a:lnTo>
                    <a:pt x="234" y="574"/>
                  </a:lnTo>
                  <a:lnTo>
                    <a:pt x="233" y="578"/>
                  </a:lnTo>
                  <a:lnTo>
                    <a:pt x="232" y="582"/>
                  </a:lnTo>
                  <a:lnTo>
                    <a:pt x="232" y="586"/>
                  </a:lnTo>
                  <a:lnTo>
                    <a:pt x="232" y="589"/>
                  </a:lnTo>
                  <a:lnTo>
                    <a:pt x="232" y="591"/>
                  </a:lnTo>
                  <a:lnTo>
                    <a:pt x="232" y="592"/>
                  </a:lnTo>
                  <a:lnTo>
                    <a:pt x="238" y="610"/>
                  </a:lnTo>
                  <a:lnTo>
                    <a:pt x="239" y="610"/>
                  </a:lnTo>
                  <a:lnTo>
                    <a:pt x="243" y="610"/>
                  </a:lnTo>
                  <a:lnTo>
                    <a:pt x="249" y="610"/>
                  </a:lnTo>
                  <a:lnTo>
                    <a:pt x="255" y="610"/>
                  </a:lnTo>
                  <a:lnTo>
                    <a:pt x="261" y="610"/>
                  </a:lnTo>
                  <a:lnTo>
                    <a:pt x="268" y="610"/>
                  </a:lnTo>
                  <a:lnTo>
                    <a:pt x="274" y="611"/>
                  </a:lnTo>
                  <a:lnTo>
                    <a:pt x="278" y="613"/>
                  </a:lnTo>
                  <a:lnTo>
                    <a:pt x="283" y="614"/>
                  </a:lnTo>
                  <a:lnTo>
                    <a:pt x="288" y="616"/>
                  </a:lnTo>
                  <a:lnTo>
                    <a:pt x="294" y="617"/>
                  </a:lnTo>
                  <a:lnTo>
                    <a:pt x="301" y="619"/>
                  </a:lnTo>
                  <a:lnTo>
                    <a:pt x="307" y="620"/>
                  </a:lnTo>
                  <a:lnTo>
                    <a:pt x="312" y="621"/>
                  </a:lnTo>
                  <a:lnTo>
                    <a:pt x="317" y="622"/>
                  </a:lnTo>
                  <a:lnTo>
                    <a:pt x="319" y="621"/>
                  </a:lnTo>
                  <a:lnTo>
                    <a:pt x="322" y="620"/>
                  </a:lnTo>
                  <a:lnTo>
                    <a:pt x="325" y="619"/>
                  </a:lnTo>
                  <a:lnTo>
                    <a:pt x="327" y="617"/>
                  </a:lnTo>
                  <a:lnTo>
                    <a:pt x="330" y="615"/>
                  </a:lnTo>
                  <a:lnTo>
                    <a:pt x="331" y="612"/>
                  </a:lnTo>
                  <a:lnTo>
                    <a:pt x="331" y="610"/>
                  </a:lnTo>
                  <a:lnTo>
                    <a:pt x="329" y="608"/>
                  </a:lnTo>
                  <a:lnTo>
                    <a:pt x="325" y="605"/>
                  </a:lnTo>
                  <a:lnTo>
                    <a:pt x="318" y="603"/>
                  </a:lnTo>
                  <a:lnTo>
                    <a:pt x="310" y="599"/>
                  </a:lnTo>
                  <a:lnTo>
                    <a:pt x="301" y="595"/>
                  </a:lnTo>
                  <a:lnTo>
                    <a:pt x="293" y="591"/>
                  </a:lnTo>
                  <a:lnTo>
                    <a:pt x="285" y="587"/>
                  </a:lnTo>
                  <a:lnTo>
                    <a:pt x="278" y="582"/>
                  </a:lnTo>
                  <a:lnTo>
                    <a:pt x="274" y="578"/>
                  </a:lnTo>
                  <a:lnTo>
                    <a:pt x="272" y="574"/>
                  </a:lnTo>
                  <a:lnTo>
                    <a:pt x="272" y="569"/>
                  </a:lnTo>
                  <a:lnTo>
                    <a:pt x="272" y="563"/>
                  </a:lnTo>
                  <a:lnTo>
                    <a:pt x="273" y="558"/>
                  </a:lnTo>
                  <a:lnTo>
                    <a:pt x="273" y="551"/>
                  </a:lnTo>
                  <a:lnTo>
                    <a:pt x="274" y="544"/>
                  </a:lnTo>
                  <a:lnTo>
                    <a:pt x="275" y="536"/>
                  </a:lnTo>
                  <a:lnTo>
                    <a:pt x="277" y="528"/>
                  </a:lnTo>
                  <a:lnTo>
                    <a:pt x="278" y="521"/>
                  </a:lnTo>
                  <a:lnTo>
                    <a:pt x="280" y="512"/>
                  </a:lnTo>
                  <a:lnTo>
                    <a:pt x="282" y="502"/>
                  </a:lnTo>
                  <a:lnTo>
                    <a:pt x="284" y="492"/>
                  </a:lnTo>
                  <a:lnTo>
                    <a:pt x="285" y="482"/>
                  </a:lnTo>
                  <a:lnTo>
                    <a:pt x="286" y="472"/>
                  </a:lnTo>
                  <a:lnTo>
                    <a:pt x="287" y="465"/>
                  </a:lnTo>
                  <a:lnTo>
                    <a:pt x="287" y="459"/>
                  </a:lnTo>
                  <a:lnTo>
                    <a:pt x="287" y="455"/>
                  </a:lnTo>
                  <a:lnTo>
                    <a:pt x="287" y="453"/>
                  </a:lnTo>
                  <a:lnTo>
                    <a:pt x="289" y="452"/>
                  </a:lnTo>
                  <a:lnTo>
                    <a:pt x="290" y="448"/>
                  </a:lnTo>
                  <a:lnTo>
                    <a:pt x="292" y="446"/>
                  </a:lnTo>
                  <a:lnTo>
                    <a:pt x="294" y="441"/>
                  </a:lnTo>
                  <a:lnTo>
                    <a:pt x="295" y="438"/>
                  </a:lnTo>
                  <a:lnTo>
                    <a:pt x="296" y="434"/>
                  </a:lnTo>
                  <a:lnTo>
                    <a:pt x="295" y="430"/>
                  </a:lnTo>
                  <a:lnTo>
                    <a:pt x="294" y="424"/>
                  </a:lnTo>
                  <a:lnTo>
                    <a:pt x="293" y="419"/>
                  </a:lnTo>
                  <a:lnTo>
                    <a:pt x="291" y="414"/>
                  </a:lnTo>
                  <a:lnTo>
                    <a:pt x="290" y="409"/>
                  </a:lnTo>
                  <a:lnTo>
                    <a:pt x="285" y="404"/>
                  </a:lnTo>
                  <a:lnTo>
                    <a:pt x="279" y="398"/>
                  </a:lnTo>
                  <a:lnTo>
                    <a:pt x="272" y="393"/>
                  </a:lnTo>
                  <a:lnTo>
                    <a:pt x="261" y="387"/>
                  </a:lnTo>
                  <a:lnTo>
                    <a:pt x="249" y="382"/>
                  </a:lnTo>
                  <a:lnTo>
                    <a:pt x="240" y="377"/>
                  </a:lnTo>
                  <a:lnTo>
                    <a:pt x="233" y="372"/>
                  </a:lnTo>
                  <a:lnTo>
                    <a:pt x="226" y="366"/>
                  </a:lnTo>
                  <a:lnTo>
                    <a:pt x="221" y="363"/>
                  </a:lnTo>
                  <a:lnTo>
                    <a:pt x="216" y="360"/>
                  </a:lnTo>
                  <a:lnTo>
                    <a:pt x="210" y="356"/>
                  </a:lnTo>
                  <a:lnTo>
                    <a:pt x="204" y="354"/>
                  </a:lnTo>
                  <a:lnTo>
                    <a:pt x="197" y="352"/>
                  </a:lnTo>
                  <a:lnTo>
                    <a:pt x="190" y="349"/>
                  </a:lnTo>
                  <a:lnTo>
                    <a:pt x="183" y="345"/>
                  </a:lnTo>
                  <a:lnTo>
                    <a:pt x="177" y="342"/>
                  </a:lnTo>
                  <a:lnTo>
                    <a:pt x="171" y="338"/>
                  </a:lnTo>
                  <a:lnTo>
                    <a:pt x="167" y="335"/>
                  </a:lnTo>
                  <a:lnTo>
                    <a:pt x="164" y="333"/>
                  </a:lnTo>
                  <a:lnTo>
                    <a:pt x="163" y="332"/>
                  </a:lnTo>
                  <a:lnTo>
                    <a:pt x="143" y="237"/>
                  </a:lnTo>
                </a:path>
              </a:pathLst>
            </a:custGeom>
            <a:solidFill>
              <a:srgbClr val="CCCCFF"/>
            </a:solidFill>
            <a:ln w="9525" cap="rnd">
              <a:noFill/>
              <a:round/>
              <a:headEnd/>
              <a:tailEnd/>
            </a:ln>
          </p:spPr>
          <p:txBody>
            <a:bodyPr/>
            <a:lstStyle/>
            <a:p>
              <a:endParaRPr lang="ar-SA"/>
            </a:p>
          </p:txBody>
        </p:sp>
        <p:sp>
          <p:nvSpPr>
            <p:cNvPr id="39022" name="Freeform 272"/>
            <p:cNvSpPr>
              <a:spLocks/>
            </p:cNvSpPr>
            <p:nvPr/>
          </p:nvSpPr>
          <p:spPr bwMode="auto">
            <a:xfrm>
              <a:off x="3320" y="1127"/>
              <a:ext cx="33" cy="136"/>
            </a:xfrm>
            <a:custGeom>
              <a:avLst/>
              <a:gdLst>
                <a:gd name="T0" fmla="*/ 15 w 33"/>
                <a:gd name="T1" fmla="*/ 112 h 136"/>
                <a:gd name="T2" fmla="*/ 13 w 33"/>
                <a:gd name="T3" fmla="*/ 102 h 136"/>
                <a:gd name="T4" fmla="*/ 12 w 33"/>
                <a:gd name="T5" fmla="*/ 88 h 136"/>
                <a:gd name="T6" fmla="*/ 13 w 33"/>
                <a:gd name="T7" fmla="*/ 72 h 136"/>
                <a:gd name="T8" fmla="*/ 17 w 33"/>
                <a:gd name="T9" fmla="*/ 58 h 136"/>
                <a:gd name="T10" fmla="*/ 18 w 33"/>
                <a:gd name="T11" fmla="*/ 49 h 136"/>
                <a:gd name="T12" fmla="*/ 18 w 33"/>
                <a:gd name="T13" fmla="*/ 39 h 136"/>
                <a:gd name="T14" fmla="*/ 15 w 33"/>
                <a:gd name="T15" fmla="*/ 29 h 136"/>
                <a:gd name="T16" fmla="*/ 12 w 33"/>
                <a:gd name="T17" fmla="*/ 22 h 136"/>
                <a:gd name="T18" fmla="*/ 10 w 33"/>
                <a:gd name="T19" fmla="*/ 17 h 136"/>
                <a:gd name="T20" fmla="*/ 6 w 33"/>
                <a:gd name="T21" fmla="*/ 10 h 136"/>
                <a:gd name="T22" fmla="*/ 2 w 33"/>
                <a:gd name="T23" fmla="*/ 3 h 136"/>
                <a:gd name="T24" fmla="*/ 1 w 33"/>
                <a:gd name="T25" fmla="*/ 6 h 136"/>
                <a:gd name="T26" fmla="*/ 5 w 33"/>
                <a:gd name="T27" fmla="*/ 14 h 136"/>
                <a:gd name="T28" fmla="*/ 7 w 33"/>
                <a:gd name="T29" fmla="*/ 22 h 136"/>
                <a:gd name="T30" fmla="*/ 8 w 33"/>
                <a:gd name="T31" fmla="*/ 35 h 136"/>
                <a:gd name="T32" fmla="*/ 9 w 33"/>
                <a:gd name="T33" fmla="*/ 55 h 136"/>
                <a:gd name="T34" fmla="*/ 8 w 33"/>
                <a:gd name="T35" fmla="*/ 71 h 136"/>
                <a:gd name="T36" fmla="*/ 6 w 33"/>
                <a:gd name="T37" fmla="*/ 82 h 136"/>
                <a:gd name="T38" fmla="*/ 6 w 33"/>
                <a:gd name="T39" fmla="*/ 93 h 136"/>
                <a:gd name="T40" fmla="*/ 7 w 33"/>
                <a:gd name="T41" fmla="*/ 107 h 136"/>
                <a:gd name="T42" fmla="*/ 10 w 33"/>
                <a:gd name="T43" fmla="*/ 117 h 136"/>
                <a:gd name="T44" fmla="*/ 12 w 33"/>
                <a:gd name="T45" fmla="*/ 124 h 136"/>
                <a:gd name="T46" fmla="*/ 16 w 33"/>
                <a:gd name="T47" fmla="*/ 128 h 136"/>
                <a:gd name="T48" fmla="*/ 20 w 33"/>
                <a:gd name="T49" fmla="*/ 130 h 136"/>
                <a:gd name="T50" fmla="*/ 25 w 33"/>
                <a:gd name="T51" fmla="*/ 133 h 136"/>
                <a:gd name="T52" fmla="*/ 28 w 33"/>
                <a:gd name="T53" fmla="*/ 134 h 136"/>
                <a:gd name="T54" fmla="*/ 31 w 33"/>
                <a:gd name="T55" fmla="*/ 135 h 136"/>
                <a:gd name="T56" fmla="*/ 29 w 33"/>
                <a:gd name="T57" fmla="*/ 132 h 136"/>
                <a:gd name="T58" fmla="*/ 24 w 33"/>
                <a:gd name="T59" fmla="*/ 128 h 136"/>
                <a:gd name="T60" fmla="*/ 19 w 33"/>
                <a:gd name="T61" fmla="*/ 122 h 136"/>
                <a:gd name="T62" fmla="*/ 16 w 33"/>
                <a:gd name="T63" fmla="*/ 117 h 1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3"/>
                <a:gd name="T97" fmla="*/ 0 h 136"/>
                <a:gd name="T98" fmla="*/ 33 w 33"/>
                <a:gd name="T99" fmla="*/ 136 h 1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3" h="136">
                  <a:moveTo>
                    <a:pt x="16" y="115"/>
                  </a:moveTo>
                  <a:lnTo>
                    <a:pt x="15" y="112"/>
                  </a:lnTo>
                  <a:lnTo>
                    <a:pt x="14" y="108"/>
                  </a:lnTo>
                  <a:lnTo>
                    <a:pt x="13" y="102"/>
                  </a:lnTo>
                  <a:lnTo>
                    <a:pt x="12" y="96"/>
                  </a:lnTo>
                  <a:lnTo>
                    <a:pt x="12" y="88"/>
                  </a:lnTo>
                  <a:lnTo>
                    <a:pt x="12" y="80"/>
                  </a:lnTo>
                  <a:lnTo>
                    <a:pt x="13" y="72"/>
                  </a:lnTo>
                  <a:lnTo>
                    <a:pt x="15" y="63"/>
                  </a:lnTo>
                  <a:lnTo>
                    <a:pt x="17" y="58"/>
                  </a:lnTo>
                  <a:lnTo>
                    <a:pt x="18" y="54"/>
                  </a:lnTo>
                  <a:lnTo>
                    <a:pt x="18" y="49"/>
                  </a:lnTo>
                  <a:lnTo>
                    <a:pt x="18" y="43"/>
                  </a:lnTo>
                  <a:lnTo>
                    <a:pt x="18" y="39"/>
                  </a:lnTo>
                  <a:lnTo>
                    <a:pt x="17" y="34"/>
                  </a:lnTo>
                  <a:lnTo>
                    <a:pt x="15" y="29"/>
                  </a:lnTo>
                  <a:lnTo>
                    <a:pt x="13" y="24"/>
                  </a:lnTo>
                  <a:lnTo>
                    <a:pt x="12" y="22"/>
                  </a:lnTo>
                  <a:lnTo>
                    <a:pt x="12" y="19"/>
                  </a:lnTo>
                  <a:lnTo>
                    <a:pt x="10" y="17"/>
                  </a:lnTo>
                  <a:lnTo>
                    <a:pt x="8" y="13"/>
                  </a:lnTo>
                  <a:lnTo>
                    <a:pt x="6" y="10"/>
                  </a:lnTo>
                  <a:lnTo>
                    <a:pt x="4" y="6"/>
                  </a:lnTo>
                  <a:lnTo>
                    <a:pt x="2" y="3"/>
                  </a:lnTo>
                  <a:lnTo>
                    <a:pt x="0" y="0"/>
                  </a:lnTo>
                  <a:lnTo>
                    <a:pt x="1" y="6"/>
                  </a:lnTo>
                  <a:lnTo>
                    <a:pt x="4" y="10"/>
                  </a:lnTo>
                  <a:lnTo>
                    <a:pt x="5" y="14"/>
                  </a:lnTo>
                  <a:lnTo>
                    <a:pt x="6" y="18"/>
                  </a:lnTo>
                  <a:lnTo>
                    <a:pt x="7" y="22"/>
                  </a:lnTo>
                  <a:lnTo>
                    <a:pt x="8" y="28"/>
                  </a:lnTo>
                  <a:lnTo>
                    <a:pt x="8" y="35"/>
                  </a:lnTo>
                  <a:lnTo>
                    <a:pt x="9" y="44"/>
                  </a:lnTo>
                  <a:lnTo>
                    <a:pt x="9" y="55"/>
                  </a:lnTo>
                  <a:lnTo>
                    <a:pt x="9" y="64"/>
                  </a:lnTo>
                  <a:lnTo>
                    <a:pt x="8" y="71"/>
                  </a:lnTo>
                  <a:lnTo>
                    <a:pt x="7" y="77"/>
                  </a:lnTo>
                  <a:lnTo>
                    <a:pt x="6" y="82"/>
                  </a:lnTo>
                  <a:lnTo>
                    <a:pt x="6" y="87"/>
                  </a:lnTo>
                  <a:lnTo>
                    <a:pt x="6" y="93"/>
                  </a:lnTo>
                  <a:lnTo>
                    <a:pt x="6" y="100"/>
                  </a:lnTo>
                  <a:lnTo>
                    <a:pt x="7" y="107"/>
                  </a:lnTo>
                  <a:lnTo>
                    <a:pt x="8" y="113"/>
                  </a:lnTo>
                  <a:lnTo>
                    <a:pt x="10" y="117"/>
                  </a:lnTo>
                  <a:lnTo>
                    <a:pt x="11" y="121"/>
                  </a:lnTo>
                  <a:lnTo>
                    <a:pt x="12" y="124"/>
                  </a:lnTo>
                  <a:lnTo>
                    <a:pt x="14" y="126"/>
                  </a:lnTo>
                  <a:lnTo>
                    <a:pt x="16" y="128"/>
                  </a:lnTo>
                  <a:lnTo>
                    <a:pt x="19" y="129"/>
                  </a:lnTo>
                  <a:lnTo>
                    <a:pt x="20" y="130"/>
                  </a:lnTo>
                  <a:lnTo>
                    <a:pt x="22" y="132"/>
                  </a:lnTo>
                  <a:lnTo>
                    <a:pt x="25" y="133"/>
                  </a:lnTo>
                  <a:lnTo>
                    <a:pt x="26" y="133"/>
                  </a:lnTo>
                  <a:lnTo>
                    <a:pt x="28" y="134"/>
                  </a:lnTo>
                  <a:lnTo>
                    <a:pt x="30" y="134"/>
                  </a:lnTo>
                  <a:lnTo>
                    <a:pt x="31" y="135"/>
                  </a:lnTo>
                  <a:lnTo>
                    <a:pt x="32" y="135"/>
                  </a:lnTo>
                  <a:lnTo>
                    <a:pt x="29" y="132"/>
                  </a:lnTo>
                  <a:lnTo>
                    <a:pt x="26" y="130"/>
                  </a:lnTo>
                  <a:lnTo>
                    <a:pt x="24" y="128"/>
                  </a:lnTo>
                  <a:lnTo>
                    <a:pt x="21" y="124"/>
                  </a:lnTo>
                  <a:lnTo>
                    <a:pt x="19" y="122"/>
                  </a:lnTo>
                  <a:lnTo>
                    <a:pt x="18" y="119"/>
                  </a:lnTo>
                  <a:lnTo>
                    <a:pt x="16" y="117"/>
                  </a:lnTo>
                  <a:lnTo>
                    <a:pt x="16" y="115"/>
                  </a:lnTo>
                </a:path>
              </a:pathLst>
            </a:custGeom>
            <a:solidFill>
              <a:srgbClr val="008080"/>
            </a:solidFill>
            <a:ln w="9525" cap="rnd">
              <a:noFill/>
              <a:round/>
              <a:headEnd/>
              <a:tailEnd/>
            </a:ln>
          </p:spPr>
          <p:txBody>
            <a:bodyPr/>
            <a:lstStyle/>
            <a:p>
              <a:endParaRPr lang="ar-SA"/>
            </a:p>
          </p:txBody>
        </p:sp>
        <p:sp>
          <p:nvSpPr>
            <p:cNvPr id="39023" name="Freeform 273"/>
            <p:cNvSpPr>
              <a:spLocks/>
            </p:cNvSpPr>
            <p:nvPr/>
          </p:nvSpPr>
          <p:spPr bwMode="auto">
            <a:xfrm>
              <a:off x="3523" y="1314"/>
              <a:ext cx="447" cy="403"/>
            </a:xfrm>
            <a:custGeom>
              <a:avLst/>
              <a:gdLst>
                <a:gd name="T0" fmla="*/ 0 w 447"/>
                <a:gd name="T1" fmla="*/ 402 h 403"/>
                <a:gd name="T2" fmla="*/ 0 w 447"/>
                <a:gd name="T3" fmla="*/ 106 h 403"/>
                <a:gd name="T4" fmla="*/ 446 w 447"/>
                <a:gd name="T5" fmla="*/ 0 h 403"/>
                <a:gd name="T6" fmla="*/ 446 w 447"/>
                <a:gd name="T7" fmla="*/ 303 h 403"/>
                <a:gd name="T8" fmla="*/ 0 w 447"/>
                <a:gd name="T9" fmla="*/ 402 h 403"/>
                <a:gd name="T10" fmla="*/ 0 60000 65536"/>
                <a:gd name="T11" fmla="*/ 0 60000 65536"/>
                <a:gd name="T12" fmla="*/ 0 60000 65536"/>
                <a:gd name="T13" fmla="*/ 0 60000 65536"/>
                <a:gd name="T14" fmla="*/ 0 60000 65536"/>
                <a:gd name="T15" fmla="*/ 0 w 447"/>
                <a:gd name="T16" fmla="*/ 0 h 403"/>
                <a:gd name="T17" fmla="*/ 447 w 447"/>
                <a:gd name="T18" fmla="*/ 403 h 403"/>
              </a:gdLst>
              <a:ahLst/>
              <a:cxnLst>
                <a:cxn ang="T10">
                  <a:pos x="T0" y="T1"/>
                </a:cxn>
                <a:cxn ang="T11">
                  <a:pos x="T2" y="T3"/>
                </a:cxn>
                <a:cxn ang="T12">
                  <a:pos x="T4" y="T5"/>
                </a:cxn>
                <a:cxn ang="T13">
                  <a:pos x="T6" y="T7"/>
                </a:cxn>
                <a:cxn ang="T14">
                  <a:pos x="T8" y="T9"/>
                </a:cxn>
              </a:cxnLst>
              <a:rect l="T15" t="T16" r="T17" b="T18"/>
              <a:pathLst>
                <a:path w="447" h="403">
                  <a:moveTo>
                    <a:pt x="0" y="402"/>
                  </a:moveTo>
                  <a:lnTo>
                    <a:pt x="0" y="106"/>
                  </a:lnTo>
                  <a:lnTo>
                    <a:pt x="446" y="0"/>
                  </a:lnTo>
                  <a:lnTo>
                    <a:pt x="446" y="303"/>
                  </a:lnTo>
                  <a:lnTo>
                    <a:pt x="0" y="402"/>
                  </a:lnTo>
                </a:path>
              </a:pathLst>
            </a:custGeom>
            <a:solidFill>
              <a:srgbClr val="4C4C4C"/>
            </a:solidFill>
            <a:ln w="9525" cap="rnd">
              <a:noFill/>
              <a:round/>
              <a:headEnd/>
              <a:tailEnd/>
            </a:ln>
          </p:spPr>
          <p:txBody>
            <a:bodyPr/>
            <a:lstStyle/>
            <a:p>
              <a:endParaRPr lang="ar-SA"/>
            </a:p>
          </p:txBody>
        </p:sp>
        <p:sp>
          <p:nvSpPr>
            <p:cNvPr id="39024" name="Freeform 274"/>
            <p:cNvSpPr>
              <a:spLocks/>
            </p:cNvSpPr>
            <p:nvPr/>
          </p:nvSpPr>
          <p:spPr bwMode="auto">
            <a:xfrm>
              <a:off x="3482" y="1430"/>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25" name="Freeform 275"/>
            <p:cNvSpPr>
              <a:spLocks/>
            </p:cNvSpPr>
            <p:nvPr/>
          </p:nvSpPr>
          <p:spPr bwMode="auto">
            <a:xfrm>
              <a:off x="3394" y="1404"/>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26" name="Freeform 276"/>
            <p:cNvSpPr>
              <a:spLocks/>
            </p:cNvSpPr>
            <p:nvPr/>
          </p:nvSpPr>
          <p:spPr bwMode="auto">
            <a:xfrm>
              <a:off x="3431" y="1345"/>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027" name="Freeform 277"/>
            <p:cNvSpPr>
              <a:spLocks/>
            </p:cNvSpPr>
            <p:nvPr/>
          </p:nvSpPr>
          <p:spPr bwMode="auto">
            <a:xfrm>
              <a:off x="3432" y="1430"/>
              <a:ext cx="69" cy="68"/>
            </a:xfrm>
            <a:custGeom>
              <a:avLst/>
              <a:gdLst>
                <a:gd name="T0" fmla="*/ 10 w 69"/>
                <a:gd name="T1" fmla="*/ 0 h 68"/>
                <a:gd name="T2" fmla="*/ 68 w 69"/>
                <a:gd name="T3" fmla="*/ 59 h 68"/>
                <a:gd name="T4" fmla="*/ 68 w 69"/>
                <a:gd name="T5" fmla="*/ 67 h 68"/>
                <a:gd name="T6" fmla="*/ 0 w 69"/>
                <a:gd name="T7" fmla="*/ 13 h 68"/>
                <a:gd name="T8" fmla="*/ 10 w 69"/>
                <a:gd name="T9" fmla="*/ 0 h 68"/>
                <a:gd name="T10" fmla="*/ 0 60000 65536"/>
                <a:gd name="T11" fmla="*/ 0 60000 65536"/>
                <a:gd name="T12" fmla="*/ 0 60000 65536"/>
                <a:gd name="T13" fmla="*/ 0 60000 65536"/>
                <a:gd name="T14" fmla="*/ 0 60000 65536"/>
                <a:gd name="T15" fmla="*/ 0 w 69"/>
                <a:gd name="T16" fmla="*/ 0 h 68"/>
                <a:gd name="T17" fmla="*/ 69 w 69"/>
                <a:gd name="T18" fmla="*/ 68 h 68"/>
              </a:gdLst>
              <a:ahLst/>
              <a:cxnLst>
                <a:cxn ang="T10">
                  <a:pos x="T0" y="T1"/>
                </a:cxn>
                <a:cxn ang="T11">
                  <a:pos x="T2" y="T3"/>
                </a:cxn>
                <a:cxn ang="T12">
                  <a:pos x="T4" y="T5"/>
                </a:cxn>
                <a:cxn ang="T13">
                  <a:pos x="T6" y="T7"/>
                </a:cxn>
                <a:cxn ang="T14">
                  <a:pos x="T8" y="T9"/>
                </a:cxn>
              </a:cxnLst>
              <a:rect l="T15" t="T16" r="T17" b="T18"/>
              <a:pathLst>
                <a:path w="69" h="68">
                  <a:moveTo>
                    <a:pt x="10" y="0"/>
                  </a:moveTo>
                  <a:lnTo>
                    <a:pt x="68" y="59"/>
                  </a:lnTo>
                  <a:lnTo>
                    <a:pt x="68" y="67"/>
                  </a:lnTo>
                  <a:lnTo>
                    <a:pt x="0" y="13"/>
                  </a:lnTo>
                  <a:lnTo>
                    <a:pt x="10" y="0"/>
                  </a:lnTo>
                </a:path>
              </a:pathLst>
            </a:custGeom>
            <a:solidFill>
              <a:srgbClr val="000000"/>
            </a:solidFill>
            <a:ln w="9525" cap="rnd">
              <a:noFill/>
              <a:round/>
              <a:headEnd/>
              <a:tailEnd/>
            </a:ln>
          </p:spPr>
          <p:txBody>
            <a:bodyPr/>
            <a:lstStyle/>
            <a:p>
              <a:endParaRPr lang="ar-SA"/>
            </a:p>
          </p:txBody>
        </p:sp>
        <p:sp>
          <p:nvSpPr>
            <p:cNvPr id="39028" name="Freeform 278"/>
            <p:cNvSpPr>
              <a:spLocks/>
            </p:cNvSpPr>
            <p:nvPr/>
          </p:nvSpPr>
          <p:spPr bwMode="auto">
            <a:xfrm>
              <a:off x="3395" y="1435"/>
              <a:ext cx="47" cy="65"/>
            </a:xfrm>
            <a:custGeom>
              <a:avLst/>
              <a:gdLst>
                <a:gd name="T0" fmla="*/ 36 w 47"/>
                <a:gd name="T1" fmla="*/ 0 h 65"/>
                <a:gd name="T2" fmla="*/ 0 w 47"/>
                <a:gd name="T3" fmla="*/ 51 h 65"/>
                <a:gd name="T4" fmla="*/ 0 w 47"/>
                <a:gd name="T5" fmla="*/ 64 h 65"/>
                <a:gd name="T6" fmla="*/ 46 w 47"/>
                <a:gd name="T7" fmla="*/ 13 h 65"/>
                <a:gd name="T8" fmla="*/ 36 w 47"/>
                <a:gd name="T9" fmla="*/ 0 h 65"/>
                <a:gd name="T10" fmla="*/ 0 60000 65536"/>
                <a:gd name="T11" fmla="*/ 0 60000 65536"/>
                <a:gd name="T12" fmla="*/ 0 60000 65536"/>
                <a:gd name="T13" fmla="*/ 0 60000 65536"/>
                <a:gd name="T14" fmla="*/ 0 60000 65536"/>
                <a:gd name="T15" fmla="*/ 0 w 47"/>
                <a:gd name="T16" fmla="*/ 0 h 65"/>
                <a:gd name="T17" fmla="*/ 47 w 47"/>
                <a:gd name="T18" fmla="*/ 65 h 65"/>
              </a:gdLst>
              <a:ahLst/>
              <a:cxnLst>
                <a:cxn ang="T10">
                  <a:pos x="T0" y="T1"/>
                </a:cxn>
                <a:cxn ang="T11">
                  <a:pos x="T2" y="T3"/>
                </a:cxn>
                <a:cxn ang="T12">
                  <a:pos x="T4" y="T5"/>
                </a:cxn>
                <a:cxn ang="T13">
                  <a:pos x="T6" y="T7"/>
                </a:cxn>
                <a:cxn ang="T14">
                  <a:pos x="T8" y="T9"/>
                </a:cxn>
              </a:cxnLst>
              <a:rect l="T15" t="T16" r="T17" b="T18"/>
              <a:pathLst>
                <a:path w="47" h="65">
                  <a:moveTo>
                    <a:pt x="36" y="0"/>
                  </a:moveTo>
                  <a:lnTo>
                    <a:pt x="0" y="51"/>
                  </a:lnTo>
                  <a:lnTo>
                    <a:pt x="0" y="64"/>
                  </a:lnTo>
                  <a:lnTo>
                    <a:pt x="46" y="13"/>
                  </a:lnTo>
                  <a:lnTo>
                    <a:pt x="36" y="0"/>
                  </a:lnTo>
                </a:path>
              </a:pathLst>
            </a:custGeom>
            <a:solidFill>
              <a:srgbClr val="000000"/>
            </a:solidFill>
            <a:ln w="9525" cap="rnd">
              <a:noFill/>
              <a:round/>
              <a:headEnd/>
              <a:tailEnd/>
            </a:ln>
          </p:spPr>
          <p:txBody>
            <a:bodyPr/>
            <a:lstStyle/>
            <a:p>
              <a:endParaRPr lang="ar-SA"/>
            </a:p>
          </p:txBody>
        </p:sp>
        <p:sp>
          <p:nvSpPr>
            <p:cNvPr id="39029" name="Freeform 279"/>
            <p:cNvSpPr>
              <a:spLocks/>
            </p:cNvSpPr>
            <p:nvPr/>
          </p:nvSpPr>
          <p:spPr bwMode="auto">
            <a:xfrm>
              <a:off x="3360" y="1431"/>
              <a:ext cx="74" cy="17"/>
            </a:xfrm>
            <a:custGeom>
              <a:avLst/>
              <a:gdLst>
                <a:gd name="T0" fmla="*/ 67 w 74"/>
                <a:gd name="T1" fmla="*/ 2 h 17"/>
                <a:gd name="T2" fmla="*/ 0 w 74"/>
                <a:gd name="T3" fmla="*/ 0 h 17"/>
                <a:gd name="T4" fmla="*/ 0 w 74"/>
                <a:gd name="T5" fmla="*/ 5 h 17"/>
                <a:gd name="T6" fmla="*/ 73 w 74"/>
                <a:gd name="T7" fmla="*/ 16 h 17"/>
                <a:gd name="T8" fmla="*/ 67 w 74"/>
                <a:gd name="T9" fmla="*/ 2 h 17"/>
                <a:gd name="T10" fmla="*/ 0 60000 65536"/>
                <a:gd name="T11" fmla="*/ 0 60000 65536"/>
                <a:gd name="T12" fmla="*/ 0 60000 65536"/>
                <a:gd name="T13" fmla="*/ 0 60000 65536"/>
                <a:gd name="T14" fmla="*/ 0 60000 65536"/>
                <a:gd name="T15" fmla="*/ 0 w 74"/>
                <a:gd name="T16" fmla="*/ 0 h 17"/>
                <a:gd name="T17" fmla="*/ 74 w 74"/>
                <a:gd name="T18" fmla="*/ 17 h 17"/>
              </a:gdLst>
              <a:ahLst/>
              <a:cxnLst>
                <a:cxn ang="T10">
                  <a:pos x="T0" y="T1"/>
                </a:cxn>
                <a:cxn ang="T11">
                  <a:pos x="T2" y="T3"/>
                </a:cxn>
                <a:cxn ang="T12">
                  <a:pos x="T4" y="T5"/>
                </a:cxn>
                <a:cxn ang="T13">
                  <a:pos x="T6" y="T7"/>
                </a:cxn>
                <a:cxn ang="T14">
                  <a:pos x="T8" y="T9"/>
                </a:cxn>
              </a:cxnLst>
              <a:rect l="T15" t="T16" r="T17" b="T18"/>
              <a:pathLst>
                <a:path w="74" h="17">
                  <a:moveTo>
                    <a:pt x="67" y="2"/>
                  </a:moveTo>
                  <a:lnTo>
                    <a:pt x="0" y="0"/>
                  </a:lnTo>
                  <a:lnTo>
                    <a:pt x="0" y="5"/>
                  </a:lnTo>
                  <a:lnTo>
                    <a:pt x="73" y="16"/>
                  </a:lnTo>
                  <a:lnTo>
                    <a:pt x="67" y="2"/>
                  </a:lnTo>
                </a:path>
              </a:pathLst>
            </a:custGeom>
            <a:solidFill>
              <a:srgbClr val="000000"/>
            </a:solidFill>
            <a:ln w="9525" cap="rnd">
              <a:noFill/>
              <a:round/>
              <a:headEnd/>
              <a:tailEnd/>
            </a:ln>
          </p:spPr>
          <p:txBody>
            <a:bodyPr/>
            <a:lstStyle/>
            <a:p>
              <a:endParaRPr lang="ar-SA"/>
            </a:p>
          </p:txBody>
        </p:sp>
        <p:sp>
          <p:nvSpPr>
            <p:cNvPr id="39030" name="Freeform 280"/>
            <p:cNvSpPr>
              <a:spLocks/>
            </p:cNvSpPr>
            <p:nvPr/>
          </p:nvSpPr>
          <p:spPr bwMode="auto">
            <a:xfrm>
              <a:off x="3441" y="1426"/>
              <a:ext cx="55" cy="18"/>
            </a:xfrm>
            <a:custGeom>
              <a:avLst/>
              <a:gdLst>
                <a:gd name="T0" fmla="*/ 0 w 55"/>
                <a:gd name="T1" fmla="*/ 8 h 18"/>
                <a:gd name="T2" fmla="*/ 54 w 55"/>
                <a:gd name="T3" fmla="*/ 0 h 18"/>
                <a:gd name="T4" fmla="*/ 54 w 55"/>
                <a:gd name="T5" fmla="*/ 4 h 18"/>
                <a:gd name="T6" fmla="*/ 0 w 55"/>
                <a:gd name="T7" fmla="*/ 17 h 18"/>
                <a:gd name="T8" fmla="*/ 0 w 55"/>
                <a:gd name="T9" fmla="*/ 8 h 18"/>
                <a:gd name="T10" fmla="*/ 0 60000 65536"/>
                <a:gd name="T11" fmla="*/ 0 60000 65536"/>
                <a:gd name="T12" fmla="*/ 0 60000 65536"/>
                <a:gd name="T13" fmla="*/ 0 60000 65536"/>
                <a:gd name="T14" fmla="*/ 0 60000 65536"/>
                <a:gd name="T15" fmla="*/ 0 w 55"/>
                <a:gd name="T16" fmla="*/ 0 h 18"/>
                <a:gd name="T17" fmla="*/ 55 w 55"/>
                <a:gd name="T18" fmla="*/ 18 h 18"/>
              </a:gdLst>
              <a:ahLst/>
              <a:cxnLst>
                <a:cxn ang="T10">
                  <a:pos x="T0" y="T1"/>
                </a:cxn>
                <a:cxn ang="T11">
                  <a:pos x="T2" y="T3"/>
                </a:cxn>
                <a:cxn ang="T12">
                  <a:pos x="T4" y="T5"/>
                </a:cxn>
                <a:cxn ang="T13">
                  <a:pos x="T6" y="T7"/>
                </a:cxn>
                <a:cxn ang="T14">
                  <a:pos x="T8" y="T9"/>
                </a:cxn>
              </a:cxnLst>
              <a:rect l="T15" t="T16" r="T17" b="T18"/>
              <a:pathLst>
                <a:path w="55" h="18">
                  <a:moveTo>
                    <a:pt x="0" y="8"/>
                  </a:moveTo>
                  <a:lnTo>
                    <a:pt x="54" y="0"/>
                  </a:lnTo>
                  <a:lnTo>
                    <a:pt x="54" y="4"/>
                  </a:lnTo>
                  <a:lnTo>
                    <a:pt x="0" y="17"/>
                  </a:lnTo>
                  <a:lnTo>
                    <a:pt x="0" y="8"/>
                  </a:lnTo>
                </a:path>
              </a:pathLst>
            </a:custGeom>
            <a:solidFill>
              <a:srgbClr val="000000"/>
            </a:solidFill>
            <a:ln w="9525" cap="rnd">
              <a:noFill/>
              <a:round/>
              <a:headEnd/>
              <a:tailEnd/>
            </a:ln>
          </p:spPr>
          <p:txBody>
            <a:bodyPr/>
            <a:lstStyle/>
            <a:p>
              <a:endParaRPr lang="ar-SA"/>
            </a:p>
          </p:txBody>
        </p:sp>
        <p:sp>
          <p:nvSpPr>
            <p:cNvPr id="39031" name="Freeform 281"/>
            <p:cNvSpPr>
              <a:spLocks/>
            </p:cNvSpPr>
            <p:nvPr/>
          </p:nvSpPr>
          <p:spPr bwMode="auto">
            <a:xfrm>
              <a:off x="3407" y="1398"/>
              <a:ext cx="29" cy="43"/>
            </a:xfrm>
            <a:custGeom>
              <a:avLst/>
              <a:gdLst>
                <a:gd name="T0" fmla="*/ 28 w 29"/>
                <a:gd name="T1" fmla="*/ 32 h 43"/>
                <a:gd name="T2" fmla="*/ 0 w 29"/>
                <a:gd name="T3" fmla="*/ 0 h 43"/>
                <a:gd name="T4" fmla="*/ 0 w 29"/>
                <a:gd name="T5" fmla="*/ 5 h 43"/>
                <a:gd name="T6" fmla="*/ 23 w 29"/>
                <a:gd name="T7" fmla="*/ 42 h 43"/>
                <a:gd name="T8" fmla="*/ 28 w 29"/>
                <a:gd name="T9" fmla="*/ 32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28" y="32"/>
                  </a:moveTo>
                  <a:lnTo>
                    <a:pt x="0" y="0"/>
                  </a:lnTo>
                  <a:lnTo>
                    <a:pt x="0" y="5"/>
                  </a:lnTo>
                  <a:lnTo>
                    <a:pt x="23" y="42"/>
                  </a:lnTo>
                  <a:lnTo>
                    <a:pt x="28" y="32"/>
                  </a:lnTo>
                </a:path>
              </a:pathLst>
            </a:custGeom>
            <a:solidFill>
              <a:srgbClr val="000000"/>
            </a:solidFill>
            <a:ln w="9525" cap="rnd">
              <a:noFill/>
              <a:round/>
              <a:headEnd/>
              <a:tailEnd/>
            </a:ln>
          </p:spPr>
          <p:txBody>
            <a:bodyPr/>
            <a:lstStyle/>
            <a:p>
              <a:endParaRPr lang="ar-SA"/>
            </a:p>
          </p:txBody>
        </p:sp>
        <p:sp>
          <p:nvSpPr>
            <p:cNvPr id="39032" name="Freeform 282"/>
            <p:cNvSpPr>
              <a:spLocks/>
            </p:cNvSpPr>
            <p:nvPr/>
          </p:nvSpPr>
          <p:spPr bwMode="auto">
            <a:xfrm>
              <a:off x="3384" y="1494"/>
              <a:ext cx="29" cy="29"/>
            </a:xfrm>
            <a:custGeom>
              <a:avLst/>
              <a:gdLst>
                <a:gd name="T0" fmla="*/ 13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1 h 29"/>
                <a:gd name="T14" fmla="*/ 28 w 29"/>
                <a:gd name="T15" fmla="*/ 18 h 29"/>
                <a:gd name="T16" fmla="*/ 28 w 29"/>
                <a:gd name="T17" fmla="*/ 16 h 29"/>
                <a:gd name="T18" fmla="*/ 28 w 29"/>
                <a:gd name="T19" fmla="*/ 13 h 29"/>
                <a:gd name="T20" fmla="*/ 27 w 29"/>
                <a:gd name="T21" fmla="*/ 11 h 29"/>
                <a:gd name="T22" fmla="*/ 25 w 29"/>
                <a:gd name="T23" fmla="*/ 7 h 29"/>
                <a:gd name="T24" fmla="*/ 23 w 29"/>
                <a:gd name="T25" fmla="*/ 5 h 29"/>
                <a:gd name="T26" fmla="*/ 22 w 29"/>
                <a:gd name="T27" fmla="*/ 3 h 29"/>
                <a:gd name="T28" fmla="*/ 19 w 29"/>
                <a:gd name="T29" fmla="*/ 1 h 29"/>
                <a:gd name="T30" fmla="*/ 16 w 29"/>
                <a:gd name="T31" fmla="*/ 0 h 29"/>
                <a:gd name="T32" fmla="*/ 13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3 h 29"/>
                <a:gd name="T60" fmla="*/ 8 w 29"/>
                <a:gd name="T61" fmla="*/ 25 h 29"/>
                <a:gd name="T62" fmla="*/ 11 w 29"/>
                <a:gd name="T63" fmla="*/ 27 h 29"/>
                <a:gd name="T64" fmla="*/ 13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3" y="28"/>
                  </a:moveTo>
                  <a:lnTo>
                    <a:pt x="16" y="28"/>
                  </a:lnTo>
                  <a:lnTo>
                    <a:pt x="19" y="28"/>
                  </a:lnTo>
                  <a:lnTo>
                    <a:pt x="22" y="27"/>
                  </a:lnTo>
                  <a:lnTo>
                    <a:pt x="23" y="25"/>
                  </a:lnTo>
                  <a:lnTo>
                    <a:pt x="25" y="23"/>
                  </a:lnTo>
                  <a:lnTo>
                    <a:pt x="27" y="21"/>
                  </a:lnTo>
                  <a:lnTo>
                    <a:pt x="28" y="18"/>
                  </a:lnTo>
                  <a:lnTo>
                    <a:pt x="28" y="16"/>
                  </a:lnTo>
                  <a:lnTo>
                    <a:pt x="28" y="13"/>
                  </a:lnTo>
                  <a:lnTo>
                    <a:pt x="27" y="11"/>
                  </a:lnTo>
                  <a:lnTo>
                    <a:pt x="25" y="7"/>
                  </a:lnTo>
                  <a:lnTo>
                    <a:pt x="23" y="5"/>
                  </a:lnTo>
                  <a:lnTo>
                    <a:pt x="22" y="3"/>
                  </a:lnTo>
                  <a:lnTo>
                    <a:pt x="19" y="1"/>
                  </a:lnTo>
                  <a:lnTo>
                    <a:pt x="16" y="0"/>
                  </a:lnTo>
                  <a:lnTo>
                    <a:pt x="13"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3"/>
                  </a:lnTo>
                  <a:lnTo>
                    <a:pt x="8" y="25"/>
                  </a:lnTo>
                  <a:lnTo>
                    <a:pt x="11" y="27"/>
                  </a:lnTo>
                  <a:lnTo>
                    <a:pt x="13" y="28"/>
                  </a:lnTo>
                </a:path>
              </a:pathLst>
            </a:custGeom>
            <a:solidFill>
              <a:srgbClr val="4C4C4C"/>
            </a:solidFill>
            <a:ln w="9525" cap="rnd">
              <a:noFill/>
              <a:round/>
              <a:headEnd/>
              <a:tailEnd/>
            </a:ln>
          </p:spPr>
          <p:txBody>
            <a:bodyPr/>
            <a:lstStyle/>
            <a:p>
              <a:endParaRPr lang="ar-SA"/>
            </a:p>
          </p:txBody>
        </p:sp>
        <p:sp>
          <p:nvSpPr>
            <p:cNvPr id="39033" name="Freeform 283"/>
            <p:cNvSpPr>
              <a:spLocks/>
            </p:cNvSpPr>
            <p:nvPr/>
          </p:nvSpPr>
          <p:spPr bwMode="auto">
            <a:xfrm>
              <a:off x="3345" y="1436"/>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3 h 29"/>
                <a:gd name="T28" fmla="*/ 19 w 29"/>
                <a:gd name="T29" fmla="*/ 1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3"/>
                  </a:lnTo>
                  <a:lnTo>
                    <a:pt x="19" y="1"/>
                  </a:lnTo>
                  <a:lnTo>
                    <a:pt x="16" y="0"/>
                  </a:lnTo>
                  <a:lnTo>
                    <a:pt x="14"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34" name="Freeform 284"/>
            <p:cNvSpPr>
              <a:spLocks/>
            </p:cNvSpPr>
            <p:nvPr/>
          </p:nvSpPr>
          <p:spPr bwMode="auto">
            <a:xfrm>
              <a:off x="3487" y="1495"/>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4 h 29"/>
                <a:gd name="T28" fmla="*/ 19 w 29"/>
                <a:gd name="T29" fmla="*/ 2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6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4"/>
                  </a:lnTo>
                  <a:lnTo>
                    <a:pt x="19" y="2"/>
                  </a:lnTo>
                  <a:lnTo>
                    <a:pt x="16" y="0"/>
                  </a:lnTo>
                  <a:lnTo>
                    <a:pt x="14" y="0"/>
                  </a:lnTo>
                  <a:lnTo>
                    <a:pt x="11" y="0"/>
                  </a:lnTo>
                  <a:lnTo>
                    <a:pt x="8" y="0"/>
                  </a:lnTo>
                  <a:lnTo>
                    <a:pt x="5" y="0"/>
                  </a:lnTo>
                  <a:lnTo>
                    <a:pt x="4" y="2"/>
                  </a:lnTo>
                  <a:lnTo>
                    <a:pt x="2" y="4"/>
                  </a:lnTo>
                  <a:lnTo>
                    <a:pt x="0" y="6"/>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35" name="Freeform 285"/>
            <p:cNvSpPr>
              <a:spLocks/>
            </p:cNvSpPr>
            <p:nvPr/>
          </p:nvSpPr>
          <p:spPr bwMode="auto">
            <a:xfrm>
              <a:off x="3482" y="1430"/>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36" name="Freeform 286"/>
            <p:cNvSpPr>
              <a:spLocks/>
            </p:cNvSpPr>
            <p:nvPr/>
          </p:nvSpPr>
          <p:spPr bwMode="auto">
            <a:xfrm>
              <a:off x="3394" y="1404"/>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9037" name="Freeform 287"/>
            <p:cNvSpPr>
              <a:spLocks/>
            </p:cNvSpPr>
            <p:nvPr/>
          </p:nvSpPr>
          <p:spPr bwMode="auto">
            <a:xfrm>
              <a:off x="3431" y="1345"/>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9038" name="Freeform 288"/>
            <p:cNvSpPr>
              <a:spLocks/>
            </p:cNvSpPr>
            <p:nvPr/>
          </p:nvSpPr>
          <p:spPr bwMode="auto">
            <a:xfrm>
              <a:off x="3432" y="1430"/>
              <a:ext cx="69" cy="68"/>
            </a:xfrm>
            <a:custGeom>
              <a:avLst/>
              <a:gdLst>
                <a:gd name="T0" fmla="*/ 10 w 69"/>
                <a:gd name="T1" fmla="*/ 0 h 68"/>
                <a:gd name="T2" fmla="*/ 68 w 69"/>
                <a:gd name="T3" fmla="*/ 59 h 68"/>
                <a:gd name="T4" fmla="*/ 68 w 69"/>
                <a:gd name="T5" fmla="*/ 67 h 68"/>
                <a:gd name="T6" fmla="*/ 0 w 69"/>
                <a:gd name="T7" fmla="*/ 13 h 68"/>
                <a:gd name="T8" fmla="*/ 10 w 69"/>
                <a:gd name="T9" fmla="*/ 0 h 68"/>
                <a:gd name="T10" fmla="*/ 0 60000 65536"/>
                <a:gd name="T11" fmla="*/ 0 60000 65536"/>
                <a:gd name="T12" fmla="*/ 0 60000 65536"/>
                <a:gd name="T13" fmla="*/ 0 60000 65536"/>
                <a:gd name="T14" fmla="*/ 0 60000 65536"/>
                <a:gd name="T15" fmla="*/ 0 w 69"/>
                <a:gd name="T16" fmla="*/ 0 h 68"/>
                <a:gd name="T17" fmla="*/ 69 w 69"/>
                <a:gd name="T18" fmla="*/ 68 h 68"/>
              </a:gdLst>
              <a:ahLst/>
              <a:cxnLst>
                <a:cxn ang="T10">
                  <a:pos x="T0" y="T1"/>
                </a:cxn>
                <a:cxn ang="T11">
                  <a:pos x="T2" y="T3"/>
                </a:cxn>
                <a:cxn ang="T12">
                  <a:pos x="T4" y="T5"/>
                </a:cxn>
                <a:cxn ang="T13">
                  <a:pos x="T6" y="T7"/>
                </a:cxn>
                <a:cxn ang="T14">
                  <a:pos x="T8" y="T9"/>
                </a:cxn>
              </a:cxnLst>
              <a:rect l="T15" t="T16" r="T17" b="T18"/>
              <a:pathLst>
                <a:path w="69" h="68">
                  <a:moveTo>
                    <a:pt x="10" y="0"/>
                  </a:moveTo>
                  <a:lnTo>
                    <a:pt x="68" y="59"/>
                  </a:lnTo>
                  <a:lnTo>
                    <a:pt x="68" y="67"/>
                  </a:lnTo>
                  <a:lnTo>
                    <a:pt x="0" y="13"/>
                  </a:lnTo>
                  <a:lnTo>
                    <a:pt x="10" y="0"/>
                  </a:lnTo>
                </a:path>
              </a:pathLst>
            </a:custGeom>
            <a:solidFill>
              <a:srgbClr val="000000"/>
            </a:solidFill>
            <a:ln w="9525" cap="rnd">
              <a:noFill/>
              <a:round/>
              <a:headEnd/>
              <a:tailEnd/>
            </a:ln>
          </p:spPr>
          <p:txBody>
            <a:bodyPr/>
            <a:lstStyle/>
            <a:p>
              <a:endParaRPr lang="ar-SA"/>
            </a:p>
          </p:txBody>
        </p:sp>
        <p:sp>
          <p:nvSpPr>
            <p:cNvPr id="39039" name="Freeform 289"/>
            <p:cNvSpPr>
              <a:spLocks/>
            </p:cNvSpPr>
            <p:nvPr/>
          </p:nvSpPr>
          <p:spPr bwMode="auto">
            <a:xfrm>
              <a:off x="3395" y="1435"/>
              <a:ext cx="47" cy="65"/>
            </a:xfrm>
            <a:custGeom>
              <a:avLst/>
              <a:gdLst>
                <a:gd name="T0" fmla="*/ 36 w 47"/>
                <a:gd name="T1" fmla="*/ 0 h 65"/>
                <a:gd name="T2" fmla="*/ 0 w 47"/>
                <a:gd name="T3" fmla="*/ 51 h 65"/>
                <a:gd name="T4" fmla="*/ 0 w 47"/>
                <a:gd name="T5" fmla="*/ 64 h 65"/>
                <a:gd name="T6" fmla="*/ 46 w 47"/>
                <a:gd name="T7" fmla="*/ 13 h 65"/>
                <a:gd name="T8" fmla="*/ 36 w 47"/>
                <a:gd name="T9" fmla="*/ 0 h 65"/>
                <a:gd name="T10" fmla="*/ 0 60000 65536"/>
                <a:gd name="T11" fmla="*/ 0 60000 65536"/>
                <a:gd name="T12" fmla="*/ 0 60000 65536"/>
                <a:gd name="T13" fmla="*/ 0 60000 65536"/>
                <a:gd name="T14" fmla="*/ 0 60000 65536"/>
                <a:gd name="T15" fmla="*/ 0 w 47"/>
                <a:gd name="T16" fmla="*/ 0 h 65"/>
                <a:gd name="T17" fmla="*/ 47 w 47"/>
                <a:gd name="T18" fmla="*/ 65 h 65"/>
              </a:gdLst>
              <a:ahLst/>
              <a:cxnLst>
                <a:cxn ang="T10">
                  <a:pos x="T0" y="T1"/>
                </a:cxn>
                <a:cxn ang="T11">
                  <a:pos x="T2" y="T3"/>
                </a:cxn>
                <a:cxn ang="T12">
                  <a:pos x="T4" y="T5"/>
                </a:cxn>
                <a:cxn ang="T13">
                  <a:pos x="T6" y="T7"/>
                </a:cxn>
                <a:cxn ang="T14">
                  <a:pos x="T8" y="T9"/>
                </a:cxn>
              </a:cxnLst>
              <a:rect l="T15" t="T16" r="T17" b="T18"/>
              <a:pathLst>
                <a:path w="47" h="65">
                  <a:moveTo>
                    <a:pt x="36" y="0"/>
                  </a:moveTo>
                  <a:lnTo>
                    <a:pt x="0" y="51"/>
                  </a:lnTo>
                  <a:lnTo>
                    <a:pt x="0" y="64"/>
                  </a:lnTo>
                  <a:lnTo>
                    <a:pt x="46" y="13"/>
                  </a:lnTo>
                  <a:lnTo>
                    <a:pt x="36" y="0"/>
                  </a:lnTo>
                </a:path>
              </a:pathLst>
            </a:custGeom>
            <a:solidFill>
              <a:srgbClr val="000000"/>
            </a:solidFill>
            <a:ln w="9525" cap="rnd">
              <a:noFill/>
              <a:round/>
              <a:headEnd/>
              <a:tailEnd/>
            </a:ln>
          </p:spPr>
          <p:txBody>
            <a:bodyPr/>
            <a:lstStyle/>
            <a:p>
              <a:endParaRPr lang="ar-SA"/>
            </a:p>
          </p:txBody>
        </p:sp>
        <p:sp>
          <p:nvSpPr>
            <p:cNvPr id="39040" name="Freeform 290"/>
            <p:cNvSpPr>
              <a:spLocks/>
            </p:cNvSpPr>
            <p:nvPr/>
          </p:nvSpPr>
          <p:spPr bwMode="auto">
            <a:xfrm>
              <a:off x="3360" y="1431"/>
              <a:ext cx="74" cy="17"/>
            </a:xfrm>
            <a:custGeom>
              <a:avLst/>
              <a:gdLst>
                <a:gd name="T0" fmla="*/ 67 w 74"/>
                <a:gd name="T1" fmla="*/ 2 h 17"/>
                <a:gd name="T2" fmla="*/ 0 w 74"/>
                <a:gd name="T3" fmla="*/ 0 h 17"/>
                <a:gd name="T4" fmla="*/ 0 w 74"/>
                <a:gd name="T5" fmla="*/ 5 h 17"/>
                <a:gd name="T6" fmla="*/ 73 w 74"/>
                <a:gd name="T7" fmla="*/ 16 h 17"/>
                <a:gd name="T8" fmla="*/ 67 w 74"/>
                <a:gd name="T9" fmla="*/ 2 h 17"/>
                <a:gd name="T10" fmla="*/ 0 60000 65536"/>
                <a:gd name="T11" fmla="*/ 0 60000 65536"/>
                <a:gd name="T12" fmla="*/ 0 60000 65536"/>
                <a:gd name="T13" fmla="*/ 0 60000 65536"/>
                <a:gd name="T14" fmla="*/ 0 60000 65536"/>
                <a:gd name="T15" fmla="*/ 0 w 74"/>
                <a:gd name="T16" fmla="*/ 0 h 17"/>
                <a:gd name="T17" fmla="*/ 74 w 74"/>
                <a:gd name="T18" fmla="*/ 17 h 17"/>
              </a:gdLst>
              <a:ahLst/>
              <a:cxnLst>
                <a:cxn ang="T10">
                  <a:pos x="T0" y="T1"/>
                </a:cxn>
                <a:cxn ang="T11">
                  <a:pos x="T2" y="T3"/>
                </a:cxn>
                <a:cxn ang="T12">
                  <a:pos x="T4" y="T5"/>
                </a:cxn>
                <a:cxn ang="T13">
                  <a:pos x="T6" y="T7"/>
                </a:cxn>
                <a:cxn ang="T14">
                  <a:pos x="T8" y="T9"/>
                </a:cxn>
              </a:cxnLst>
              <a:rect l="T15" t="T16" r="T17" b="T18"/>
              <a:pathLst>
                <a:path w="74" h="17">
                  <a:moveTo>
                    <a:pt x="67" y="2"/>
                  </a:moveTo>
                  <a:lnTo>
                    <a:pt x="0" y="0"/>
                  </a:lnTo>
                  <a:lnTo>
                    <a:pt x="0" y="5"/>
                  </a:lnTo>
                  <a:lnTo>
                    <a:pt x="73" y="16"/>
                  </a:lnTo>
                  <a:lnTo>
                    <a:pt x="67" y="2"/>
                  </a:lnTo>
                </a:path>
              </a:pathLst>
            </a:custGeom>
            <a:solidFill>
              <a:srgbClr val="000000"/>
            </a:solidFill>
            <a:ln w="9525" cap="rnd">
              <a:noFill/>
              <a:round/>
              <a:headEnd/>
              <a:tailEnd/>
            </a:ln>
          </p:spPr>
          <p:txBody>
            <a:bodyPr/>
            <a:lstStyle/>
            <a:p>
              <a:endParaRPr lang="ar-SA"/>
            </a:p>
          </p:txBody>
        </p:sp>
        <p:sp>
          <p:nvSpPr>
            <p:cNvPr id="39041" name="Freeform 291"/>
            <p:cNvSpPr>
              <a:spLocks/>
            </p:cNvSpPr>
            <p:nvPr/>
          </p:nvSpPr>
          <p:spPr bwMode="auto">
            <a:xfrm>
              <a:off x="3441" y="1426"/>
              <a:ext cx="55" cy="18"/>
            </a:xfrm>
            <a:custGeom>
              <a:avLst/>
              <a:gdLst>
                <a:gd name="T0" fmla="*/ 0 w 55"/>
                <a:gd name="T1" fmla="*/ 8 h 18"/>
                <a:gd name="T2" fmla="*/ 54 w 55"/>
                <a:gd name="T3" fmla="*/ 0 h 18"/>
                <a:gd name="T4" fmla="*/ 54 w 55"/>
                <a:gd name="T5" fmla="*/ 4 h 18"/>
                <a:gd name="T6" fmla="*/ 0 w 55"/>
                <a:gd name="T7" fmla="*/ 17 h 18"/>
                <a:gd name="T8" fmla="*/ 0 w 55"/>
                <a:gd name="T9" fmla="*/ 8 h 18"/>
                <a:gd name="T10" fmla="*/ 0 60000 65536"/>
                <a:gd name="T11" fmla="*/ 0 60000 65536"/>
                <a:gd name="T12" fmla="*/ 0 60000 65536"/>
                <a:gd name="T13" fmla="*/ 0 60000 65536"/>
                <a:gd name="T14" fmla="*/ 0 60000 65536"/>
                <a:gd name="T15" fmla="*/ 0 w 55"/>
                <a:gd name="T16" fmla="*/ 0 h 18"/>
                <a:gd name="T17" fmla="*/ 55 w 55"/>
                <a:gd name="T18" fmla="*/ 18 h 18"/>
              </a:gdLst>
              <a:ahLst/>
              <a:cxnLst>
                <a:cxn ang="T10">
                  <a:pos x="T0" y="T1"/>
                </a:cxn>
                <a:cxn ang="T11">
                  <a:pos x="T2" y="T3"/>
                </a:cxn>
                <a:cxn ang="T12">
                  <a:pos x="T4" y="T5"/>
                </a:cxn>
                <a:cxn ang="T13">
                  <a:pos x="T6" y="T7"/>
                </a:cxn>
                <a:cxn ang="T14">
                  <a:pos x="T8" y="T9"/>
                </a:cxn>
              </a:cxnLst>
              <a:rect l="T15" t="T16" r="T17" b="T18"/>
              <a:pathLst>
                <a:path w="55" h="18">
                  <a:moveTo>
                    <a:pt x="0" y="8"/>
                  </a:moveTo>
                  <a:lnTo>
                    <a:pt x="54" y="0"/>
                  </a:lnTo>
                  <a:lnTo>
                    <a:pt x="54" y="4"/>
                  </a:lnTo>
                  <a:lnTo>
                    <a:pt x="0" y="17"/>
                  </a:lnTo>
                  <a:lnTo>
                    <a:pt x="0" y="8"/>
                  </a:lnTo>
                </a:path>
              </a:pathLst>
            </a:custGeom>
            <a:solidFill>
              <a:srgbClr val="000000"/>
            </a:solidFill>
            <a:ln w="9525" cap="rnd">
              <a:noFill/>
              <a:round/>
              <a:headEnd/>
              <a:tailEnd/>
            </a:ln>
          </p:spPr>
          <p:txBody>
            <a:bodyPr/>
            <a:lstStyle/>
            <a:p>
              <a:endParaRPr lang="ar-SA"/>
            </a:p>
          </p:txBody>
        </p:sp>
        <p:sp>
          <p:nvSpPr>
            <p:cNvPr id="39042" name="Freeform 292"/>
            <p:cNvSpPr>
              <a:spLocks/>
            </p:cNvSpPr>
            <p:nvPr/>
          </p:nvSpPr>
          <p:spPr bwMode="auto">
            <a:xfrm>
              <a:off x="3407" y="1398"/>
              <a:ext cx="29" cy="43"/>
            </a:xfrm>
            <a:custGeom>
              <a:avLst/>
              <a:gdLst>
                <a:gd name="T0" fmla="*/ 28 w 29"/>
                <a:gd name="T1" fmla="*/ 32 h 43"/>
                <a:gd name="T2" fmla="*/ 0 w 29"/>
                <a:gd name="T3" fmla="*/ 0 h 43"/>
                <a:gd name="T4" fmla="*/ 0 w 29"/>
                <a:gd name="T5" fmla="*/ 5 h 43"/>
                <a:gd name="T6" fmla="*/ 23 w 29"/>
                <a:gd name="T7" fmla="*/ 42 h 43"/>
                <a:gd name="T8" fmla="*/ 28 w 29"/>
                <a:gd name="T9" fmla="*/ 32 h 43"/>
                <a:gd name="T10" fmla="*/ 0 60000 65536"/>
                <a:gd name="T11" fmla="*/ 0 60000 65536"/>
                <a:gd name="T12" fmla="*/ 0 60000 65536"/>
                <a:gd name="T13" fmla="*/ 0 60000 65536"/>
                <a:gd name="T14" fmla="*/ 0 60000 65536"/>
                <a:gd name="T15" fmla="*/ 0 w 29"/>
                <a:gd name="T16" fmla="*/ 0 h 43"/>
                <a:gd name="T17" fmla="*/ 29 w 29"/>
                <a:gd name="T18" fmla="*/ 43 h 43"/>
              </a:gdLst>
              <a:ahLst/>
              <a:cxnLst>
                <a:cxn ang="T10">
                  <a:pos x="T0" y="T1"/>
                </a:cxn>
                <a:cxn ang="T11">
                  <a:pos x="T2" y="T3"/>
                </a:cxn>
                <a:cxn ang="T12">
                  <a:pos x="T4" y="T5"/>
                </a:cxn>
                <a:cxn ang="T13">
                  <a:pos x="T6" y="T7"/>
                </a:cxn>
                <a:cxn ang="T14">
                  <a:pos x="T8" y="T9"/>
                </a:cxn>
              </a:cxnLst>
              <a:rect l="T15" t="T16" r="T17" b="T18"/>
              <a:pathLst>
                <a:path w="29" h="43">
                  <a:moveTo>
                    <a:pt x="28" y="32"/>
                  </a:moveTo>
                  <a:lnTo>
                    <a:pt x="0" y="0"/>
                  </a:lnTo>
                  <a:lnTo>
                    <a:pt x="0" y="5"/>
                  </a:lnTo>
                  <a:lnTo>
                    <a:pt x="23" y="42"/>
                  </a:lnTo>
                  <a:lnTo>
                    <a:pt x="28" y="32"/>
                  </a:lnTo>
                </a:path>
              </a:pathLst>
            </a:custGeom>
            <a:solidFill>
              <a:srgbClr val="000000"/>
            </a:solidFill>
            <a:ln w="9525" cap="rnd">
              <a:noFill/>
              <a:round/>
              <a:headEnd/>
              <a:tailEnd/>
            </a:ln>
          </p:spPr>
          <p:txBody>
            <a:bodyPr/>
            <a:lstStyle/>
            <a:p>
              <a:endParaRPr lang="ar-SA"/>
            </a:p>
          </p:txBody>
        </p:sp>
        <p:sp>
          <p:nvSpPr>
            <p:cNvPr id="39043" name="Freeform 293"/>
            <p:cNvSpPr>
              <a:spLocks/>
            </p:cNvSpPr>
            <p:nvPr/>
          </p:nvSpPr>
          <p:spPr bwMode="auto">
            <a:xfrm>
              <a:off x="3384" y="1494"/>
              <a:ext cx="29" cy="29"/>
            </a:xfrm>
            <a:custGeom>
              <a:avLst/>
              <a:gdLst>
                <a:gd name="T0" fmla="*/ 13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1 h 29"/>
                <a:gd name="T14" fmla="*/ 28 w 29"/>
                <a:gd name="T15" fmla="*/ 18 h 29"/>
                <a:gd name="T16" fmla="*/ 28 w 29"/>
                <a:gd name="T17" fmla="*/ 16 h 29"/>
                <a:gd name="T18" fmla="*/ 28 w 29"/>
                <a:gd name="T19" fmla="*/ 13 h 29"/>
                <a:gd name="T20" fmla="*/ 27 w 29"/>
                <a:gd name="T21" fmla="*/ 11 h 29"/>
                <a:gd name="T22" fmla="*/ 25 w 29"/>
                <a:gd name="T23" fmla="*/ 7 h 29"/>
                <a:gd name="T24" fmla="*/ 23 w 29"/>
                <a:gd name="T25" fmla="*/ 5 h 29"/>
                <a:gd name="T26" fmla="*/ 22 w 29"/>
                <a:gd name="T27" fmla="*/ 3 h 29"/>
                <a:gd name="T28" fmla="*/ 19 w 29"/>
                <a:gd name="T29" fmla="*/ 1 h 29"/>
                <a:gd name="T30" fmla="*/ 16 w 29"/>
                <a:gd name="T31" fmla="*/ 0 h 29"/>
                <a:gd name="T32" fmla="*/ 13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3 h 29"/>
                <a:gd name="T60" fmla="*/ 8 w 29"/>
                <a:gd name="T61" fmla="*/ 25 h 29"/>
                <a:gd name="T62" fmla="*/ 11 w 29"/>
                <a:gd name="T63" fmla="*/ 27 h 29"/>
                <a:gd name="T64" fmla="*/ 13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3" y="28"/>
                  </a:moveTo>
                  <a:lnTo>
                    <a:pt x="16" y="28"/>
                  </a:lnTo>
                  <a:lnTo>
                    <a:pt x="19" y="28"/>
                  </a:lnTo>
                  <a:lnTo>
                    <a:pt x="22" y="27"/>
                  </a:lnTo>
                  <a:lnTo>
                    <a:pt x="23" y="25"/>
                  </a:lnTo>
                  <a:lnTo>
                    <a:pt x="25" y="23"/>
                  </a:lnTo>
                  <a:lnTo>
                    <a:pt x="27" y="21"/>
                  </a:lnTo>
                  <a:lnTo>
                    <a:pt x="28" y="18"/>
                  </a:lnTo>
                  <a:lnTo>
                    <a:pt x="28" y="16"/>
                  </a:lnTo>
                  <a:lnTo>
                    <a:pt x="28" y="13"/>
                  </a:lnTo>
                  <a:lnTo>
                    <a:pt x="27" y="11"/>
                  </a:lnTo>
                  <a:lnTo>
                    <a:pt x="25" y="7"/>
                  </a:lnTo>
                  <a:lnTo>
                    <a:pt x="23" y="5"/>
                  </a:lnTo>
                  <a:lnTo>
                    <a:pt x="22" y="3"/>
                  </a:lnTo>
                  <a:lnTo>
                    <a:pt x="19" y="1"/>
                  </a:lnTo>
                  <a:lnTo>
                    <a:pt x="16" y="0"/>
                  </a:lnTo>
                  <a:lnTo>
                    <a:pt x="13"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3"/>
                  </a:lnTo>
                  <a:lnTo>
                    <a:pt x="8" y="25"/>
                  </a:lnTo>
                  <a:lnTo>
                    <a:pt x="11" y="27"/>
                  </a:lnTo>
                  <a:lnTo>
                    <a:pt x="13" y="28"/>
                  </a:lnTo>
                </a:path>
              </a:pathLst>
            </a:custGeom>
            <a:solidFill>
              <a:srgbClr val="4C4C4C"/>
            </a:solidFill>
            <a:ln w="9525" cap="rnd">
              <a:noFill/>
              <a:round/>
              <a:headEnd/>
              <a:tailEnd/>
            </a:ln>
          </p:spPr>
          <p:txBody>
            <a:bodyPr/>
            <a:lstStyle/>
            <a:p>
              <a:endParaRPr lang="ar-SA"/>
            </a:p>
          </p:txBody>
        </p:sp>
        <p:sp>
          <p:nvSpPr>
            <p:cNvPr id="39044" name="Freeform 294"/>
            <p:cNvSpPr>
              <a:spLocks/>
            </p:cNvSpPr>
            <p:nvPr/>
          </p:nvSpPr>
          <p:spPr bwMode="auto">
            <a:xfrm>
              <a:off x="3345" y="1436"/>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3 h 29"/>
                <a:gd name="T28" fmla="*/ 19 w 29"/>
                <a:gd name="T29" fmla="*/ 1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5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3"/>
                  </a:lnTo>
                  <a:lnTo>
                    <a:pt x="19" y="1"/>
                  </a:lnTo>
                  <a:lnTo>
                    <a:pt x="16" y="0"/>
                  </a:lnTo>
                  <a:lnTo>
                    <a:pt x="14" y="0"/>
                  </a:lnTo>
                  <a:lnTo>
                    <a:pt x="11" y="0"/>
                  </a:lnTo>
                  <a:lnTo>
                    <a:pt x="8" y="0"/>
                  </a:lnTo>
                  <a:lnTo>
                    <a:pt x="5" y="0"/>
                  </a:lnTo>
                  <a:lnTo>
                    <a:pt x="4" y="2"/>
                  </a:lnTo>
                  <a:lnTo>
                    <a:pt x="2" y="4"/>
                  </a:lnTo>
                  <a:lnTo>
                    <a:pt x="0" y="5"/>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45" name="Freeform 295"/>
            <p:cNvSpPr>
              <a:spLocks/>
            </p:cNvSpPr>
            <p:nvPr/>
          </p:nvSpPr>
          <p:spPr bwMode="auto">
            <a:xfrm>
              <a:off x="3487" y="1495"/>
              <a:ext cx="29" cy="29"/>
            </a:xfrm>
            <a:custGeom>
              <a:avLst/>
              <a:gdLst>
                <a:gd name="T0" fmla="*/ 14 w 29"/>
                <a:gd name="T1" fmla="*/ 28 h 29"/>
                <a:gd name="T2" fmla="*/ 16 w 29"/>
                <a:gd name="T3" fmla="*/ 28 h 29"/>
                <a:gd name="T4" fmla="*/ 19 w 29"/>
                <a:gd name="T5" fmla="*/ 28 h 29"/>
                <a:gd name="T6" fmla="*/ 22 w 29"/>
                <a:gd name="T7" fmla="*/ 27 h 29"/>
                <a:gd name="T8" fmla="*/ 23 w 29"/>
                <a:gd name="T9" fmla="*/ 25 h 29"/>
                <a:gd name="T10" fmla="*/ 25 w 29"/>
                <a:gd name="T11" fmla="*/ 23 h 29"/>
                <a:gd name="T12" fmla="*/ 27 w 29"/>
                <a:gd name="T13" fmla="*/ 22 h 29"/>
                <a:gd name="T14" fmla="*/ 28 w 29"/>
                <a:gd name="T15" fmla="*/ 19 h 29"/>
                <a:gd name="T16" fmla="*/ 28 w 29"/>
                <a:gd name="T17" fmla="*/ 16 h 29"/>
                <a:gd name="T18" fmla="*/ 28 w 29"/>
                <a:gd name="T19" fmla="*/ 13 h 29"/>
                <a:gd name="T20" fmla="*/ 27 w 29"/>
                <a:gd name="T21" fmla="*/ 11 h 29"/>
                <a:gd name="T22" fmla="*/ 25 w 29"/>
                <a:gd name="T23" fmla="*/ 8 h 29"/>
                <a:gd name="T24" fmla="*/ 23 w 29"/>
                <a:gd name="T25" fmla="*/ 5 h 29"/>
                <a:gd name="T26" fmla="*/ 22 w 29"/>
                <a:gd name="T27" fmla="*/ 4 h 29"/>
                <a:gd name="T28" fmla="*/ 19 w 29"/>
                <a:gd name="T29" fmla="*/ 2 h 29"/>
                <a:gd name="T30" fmla="*/ 16 w 29"/>
                <a:gd name="T31" fmla="*/ 0 h 29"/>
                <a:gd name="T32" fmla="*/ 14 w 29"/>
                <a:gd name="T33" fmla="*/ 0 h 29"/>
                <a:gd name="T34" fmla="*/ 11 w 29"/>
                <a:gd name="T35" fmla="*/ 0 h 29"/>
                <a:gd name="T36" fmla="*/ 8 w 29"/>
                <a:gd name="T37" fmla="*/ 0 h 29"/>
                <a:gd name="T38" fmla="*/ 5 w 29"/>
                <a:gd name="T39" fmla="*/ 0 h 29"/>
                <a:gd name="T40" fmla="*/ 4 w 29"/>
                <a:gd name="T41" fmla="*/ 2 h 29"/>
                <a:gd name="T42" fmla="*/ 2 w 29"/>
                <a:gd name="T43" fmla="*/ 4 h 29"/>
                <a:gd name="T44" fmla="*/ 0 w 29"/>
                <a:gd name="T45" fmla="*/ 6 h 29"/>
                <a:gd name="T46" fmla="*/ 0 w 29"/>
                <a:gd name="T47" fmla="*/ 8 h 29"/>
                <a:gd name="T48" fmla="*/ 0 w 29"/>
                <a:gd name="T49" fmla="*/ 11 h 29"/>
                <a:gd name="T50" fmla="*/ 0 w 29"/>
                <a:gd name="T51" fmla="*/ 14 h 29"/>
                <a:gd name="T52" fmla="*/ 0 w 29"/>
                <a:gd name="T53" fmla="*/ 16 h 29"/>
                <a:gd name="T54" fmla="*/ 2 w 29"/>
                <a:gd name="T55" fmla="*/ 19 h 29"/>
                <a:gd name="T56" fmla="*/ 4 w 29"/>
                <a:gd name="T57" fmla="*/ 22 h 29"/>
                <a:gd name="T58" fmla="*/ 5 w 29"/>
                <a:gd name="T59" fmla="*/ 24 h 29"/>
                <a:gd name="T60" fmla="*/ 8 w 29"/>
                <a:gd name="T61" fmla="*/ 26 h 29"/>
                <a:gd name="T62" fmla="*/ 11 w 29"/>
                <a:gd name="T63" fmla="*/ 27 h 29"/>
                <a:gd name="T64" fmla="*/ 14 w 29"/>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29"/>
                <a:gd name="T101" fmla="*/ 29 w 29"/>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29">
                  <a:moveTo>
                    <a:pt x="14" y="28"/>
                  </a:moveTo>
                  <a:lnTo>
                    <a:pt x="16" y="28"/>
                  </a:lnTo>
                  <a:lnTo>
                    <a:pt x="19" y="28"/>
                  </a:lnTo>
                  <a:lnTo>
                    <a:pt x="22" y="27"/>
                  </a:lnTo>
                  <a:lnTo>
                    <a:pt x="23" y="25"/>
                  </a:lnTo>
                  <a:lnTo>
                    <a:pt x="25" y="23"/>
                  </a:lnTo>
                  <a:lnTo>
                    <a:pt x="27" y="22"/>
                  </a:lnTo>
                  <a:lnTo>
                    <a:pt x="28" y="19"/>
                  </a:lnTo>
                  <a:lnTo>
                    <a:pt x="28" y="16"/>
                  </a:lnTo>
                  <a:lnTo>
                    <a:pt x="28" y="13"/>
                  </a:lnTo>
                  <a:lnTo>
                    <a:pt x="27" y="11"/>
                  </a:lnTo>
                  <a:lnTo>
                    <a:pt x="25" y="8"/>
                  </a:lnTo>
                  <a:lnTo>
                    <a:pt x="23" y="5"/>
                  </a:lnTo>
                  <a:lnTo>
                    <a:pt x="22" y="4"/>
                  </a:lnTo>
                  <a:lnTo>
                    <a:pt x="19" y="2"/>
                  </a:lnTo>
                  <a:lnTo>
                    <a:pt x="16" y="0"/>
                  </a:lnTo>
                  <a:lnTo>
                    <a:pt x="14" y="0"/>
                  </a:lnTo>
                  <a:lnTo>
                    <a:pt x="11" y="0"/>
                  </a:lnTo>
                  <a:lnTo>
                    <a:pt x="8" y="0"/>
                  </a:lnTo>
                  <a:lnTo>
                    <a:pt x="5" y="0"/>
                  </a:lnTo>
                  <a:lnTo>
                    <a:pt x="4" y="2"/>
                  </a:lnTo>
                  <a:lnTo>
                    <a:pt x="2" y="4"/>
                  </a:lnTo>
                  <a:lnTo>
                    <a:pt x="0" y="6"/>
                  </a:lnTo>
                  <a:lnTo>
                    <a:pt x="0" y="8"/>
                  </a:lnTo>
                  <a:lnTo>
                    <a:pt x="0" y="11"/>
                  </a:lnTo>
                  <a:lnTo>
                    <a:pt x="0" y="14"/>
                  </a:lnTo>
                  <a:lnTo>
                    <a:pt x="0" y="16"/>
                  </a:lnTo>
                  <a:lnTo>
                    <a:pt x="2" y="19"/>
                  </a:lnTo>
                  <a:lnTo>
                    <a:pt x="4" y="22"/>
                  </a:lnTo>
                  <a:lnTo>
                    <a:pt x="5"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9046" name="Freeform 296"/>
            <p:cNvSpPr>
              <a:spLocks/>
            </p:cNvSpPr>
            <p:nvPr/>
          </p:nvSpPr>
          <p:spPr bwMode="auto">
            <a:xfrm>
              <a:off x="3357" y="1247"/>
              <a:ext cx="52" cy="95"/>
            </a:xfrm>
            <a:custGeom>
              <a:avLst/>
              <a:gdLst>
                <a:gd name="T0" fmla="*/ 9 w 52"/>
                <a:gd name="T1" fmla="*/ 0 h 95"/>
                <a:gd name="T2" fmla="*/ 8 w 52"/>
                <a:gd name="T3" fmla="*/ 0 h 95"/>
                <a:gd name="T4" fmla="*/ 7 w 52"/>
                <a:gd name="T5" fmla="*/ 3 h 95"/>
                <a:gd name="T6" fmla="*/ 6 w 52"/>
                <a:gd name="T7" fmla="*/ 7 h 95"/>
                <a:gd name="T8" fmla="*/ 5 w 52"/>
                <a:gd name="T9" fmla="*/ 12 h 95"/>
                <a:gd name="T10" fmla="*/ 3 w 52"/>
                <a:gd name="T11" fmla="*/ 18 h 95"/>
                <a:gd name="T12" fmla="*/ 1 w 52"/>
                <a:gd name="T13" fmla="*/ 25 h 95"/>
                <a:gd name="T14" fmla="*/ 0 w 52"/>
                <a:gd name="T15" fmla="*/ 33 h 95"/>
                <a:gd name="T16" fmla="*/ 0 w 52"/>
                <a:gd name="T17" fmla="*/ 39 h 95"/>
                <a:gd name="T18" fmla="*/ 0 w 52"/>
                <a:gd name="T19" fmla="*/ 47 h 95"/>
                <a:gd name="T20" fmla="*/ 1 w 52"/>
                <a:gd name="T21" fmla="*/ 54 h 95"/>
                <a:gd name="T22" fmla="*/ 5 w 52"/>
                <a:gd name="T23" fmla="*/ 60 h 95"/>
                <a:gd name="T24" fmla="*/ 9 w 52"/>
                <a:gd name="T25" fmla="*/ 67 h 95"/>
                <a:gd name="T26" fmla="*/ 13 w 52"/>
                <a:gd name="T27" fmla="*/ 73 h 95"/>
                <a:gd name="T28" fmla="*/ 17 w 52"/>
                <a:gd name="T29" fmla="*/ 78 h 95"/>
                <a:gd name="T30" fmla="*/ 20 w 52"/>
                <a:gd name="T31" fmla="*/ 83 h 95"/>
                <a:gd name="T32" fmla="*/ 22 w 52"/>
                <a:gd name="T33" fmla="*/ 88 h 95"/>
                <a:gd name="T34" fmla="*/ 24 w 52"/>
                <a:gd name="T35" fmla="*/ 91 h 95"/>
                <a:gd name="T36" fmla="*/ 28 w 52"/>
                <a:gd name="T37" fmla="*/ 93 h 95"/>
                <a:gd name="T38" fmla="*/ 33 w 52"/>
                <a:gd name="T39" fmla="*/ 94 h 95"/>
                <a:gd name="T40" fmla="*/ 38 w 52"/>
                <a:gd name="T41" fmla="*/ 94 h 95"/>
                <a:gd name="T42" fmla="*/ 43 w 52"/>
                <a:gd name="T43" fmla="*/ 93 h 95"/>
                <a:gd name="T44" fmla="*/ 46 w 52"/>
                <a:gd name="T45" fmla="*/ 92 h 95"/>
                <a:gd name="T46" fmla="*/ 50 w 52"/>
                <a:gd name="T47" fmla="*/ 91 h 95"/>
                <a:gd name="T48" fmla="*/ 51 w 52"/>
                <a:gd name="T49" fmla="*/ 90 h 95"/>
                <a:gd name="T50" fmla="*/ 50 w 52"/>
                <a:gd name="T51" fmla="*/ 90 h 95"/>
                <a:gd name="T52" fmla="*/ 48 w 52"/>
                <a:gd name="T53" fmla="*/ 90 h 95"/>
                <a:gd name="T54" fmla="*/ 46 w 52"/>
                <a:gd name="T55" fmla="*/ 90 h 95"/>
                <a:gd name="T56" fmla="*/ 44 w 52"/>
                <a:gd name="T57" fmla="*/ 89 h 95"/>
                <a:gd name="T58" fmla="*/ 40 w 52"/>
                <a:gd name="T59" fmla="*/ 88 h 95"/>
                <a:gd name="T60" fmla="*/ 38 w 52"/>
                <a:gd name="T61" fmla="*/ 87 h 95"/>
                <a:gd name="T62" fmla="*/ 35 w 52"/>
                <a:gd name="T63" fmla="*/ 84 h 95"/>
                <a:gd name="T64" fmla="*/ 34 w 52"/>
                <a:gd name="T65" fmla="*/ 82 h 95"/>
                <a:gd name="T66" fmla="*/ 30 w 52"/>
                <a:gd name="T67" fmla="*/ 77 h 95"/>
                <a:gd name="T68" fmla="*/ 27 w 52"/>
                <a:gd name="T69" fmla="*/ 73 h 95"/>
                <a:gd name="T70" fmla="*/ 22 w 52"/>
                <a:gd name="T71" fmla="*/ 67 h 95"/>
                <a:gd name="T72" fmla="*/ 17 w 52"/>
                <a:gd name="T73" fmla="*/ 60 h 95"/>
                <a:gd name="T74" fmla="*/ 11 w 52"/>
                <a:gd name="T75" fmla="*/ 53 h 95"/>
                <a:gd name="T76" fmla="*/ 8 w 52"/>
                <a:gd name="T77" fmla="*/ 45 h 95"/>
                <a:gd name="T78" fmla="*/ 5 w 52"/>
                <a:gd name="T79" fmla="*/ 36 h 95"/>
                <a:gd name="T80" fmla="*/ 6 w 52"/>
                <a:gd name="T81" fmla="*/ 27 h 95"/>
                <a:gd name="T82" fmla="*/ 8 w 52"/>
                <a:gd name="T83" fmla="*/ 22 h 95"/>
                <a:gd name="T84" fmla="*/ 10 w 52"/>
                <a:gd name="T85" fmla="*/ 16 h 95"/>
                <a:gd name="T86" fmla="*/ 11 w 52"/>
                <a:gd name="T87" fmla="*/ 13 h 95"/>
                <a:gd name="T88" fmla="*/ 12 w 52"/>
                <a:gd name="T89" fmla="*/ 10 h 95"/>
                <a:gd name="T90" fmla="*/ 13 w 52"/>
                <a:gd name="T91" fmla="*/ 7 h 95"/>
                <a:gd name="T92" fmla="*/ 14 w 52"/>
                <a:gd name="T93" fmla="*/ 5 h 95"/>
                <a:gd name="T94" fmla="*/ 14 w 52"/>
                <a:gd name="T95" fmla="*/ 4 h 95"/>
                <a:gd name="T96" fmla="*/ 15 w 52"/>
                <a:gd name="T97" fmla="*/ 4 h 95"/>
                <a:gd name="T98" fmla="*/ 9 w 52"/>
                <a:gd name="T99" fmla="*/ 0 h 9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5"/>
                <a:gd name="T152" fmla="*/ 52 w 52"/>
                <a:gd name="T153" fmla="*/ 95 h 9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5">
                  <a:moveTo>
                    <a:pt x="9" y="0"/>
                  </a:moveTo>
                  <a:lnTo>
                    <a:pt x="8" y="0"/>
                  </a:lnTo>
                  <a:lnTo>
                    <a:pt x="7" y="3"/>
                  </a:lnTo>
                  <a:lnTo>
                    <a:pt x="6" y="7"/>
                  </a:lnTo>
                  <a:lnTo>
                    <a:pt x="5" y="12"/>
                  </a:lnTo>
                  <a:lnTo>
                    <a:pt x="3" y="18"/>
                  </a:lnTo>
                  <a:lnTo>
                    <a:pt x="1" y="25"/>
                  </a:lnTo>
                  <a:lnTo>
                    <a:pt x="0" y="33"/>
                  </a:lnTo>
                  <a:lnTo>
                    <a:pt x="0" y="39"/>
                  </a:lnTo>
                  <a:lnTo>
                    <a:pt x="0" y="47"/>
                  </a:lnTo>
                  <a:lnTo>
                    <a:pt x="1" y="54"/>
                  </a:lnTo>
                  <a:lnTo>
                    <a:pt x="5" y="60"/>
                  </a:lnTo>
                  <a:lnTo>
                    <a:pt x="9" y="67"/>
                  </a:lnTo>
                  <a:lnTo>
                    <a:pt x="13" y="73"/>
                  </a:lnTo>
                  <a:lnTo>
                    <a:pt x="17" y="78"/>
                  </a:lnTo>
                  <a:lnTo>
                    <a:pt x="20" y="83"/>
                  </a:lnTo>
                  <a:lnTo>
                    <a:pt x="22" y="88"/>
                  </a:lnTo>
                  <a:lnTo>
                    <a:pt x="24" y="91"/>
                  </a:lnTo>
                  <a:lnTo>
                    <a:pt x="28" y="93"/>
                  </a:lnTo>
                  <a:lnTo>
                    <a:pt x="33" y="94"/>
                  </a:lnTo>
                  <a:lnTo>
                    <a:pt x="38" y="94"/>
                  </a:lnTo>
                  <a:lnTo>
                    <a:pt x="43" y="93"/>
                  </a:lnTo>
                  <a:lnTo>
                    <a:pt x="46" y="92"/>
                  </a:lnTo>
                  <a:lnTo>
                    <a:pt x="50" y="91"/>
                  </a:lnTo>
                  <a:lnTo>
                    <a:pt x="51" y="90"/>
                  </a:lnTo>
                  <a:lnTo>
                    <a:pt x="50" y="90"/>
                  </a:lnTo>
                  <a:lnTo>
                    <a:pt x="48" y="90"/>
                  </a:lnTo>
                  <a:lnTo>
                    <a:pt x="46" y="90"/>
                  </a:lnTo>
                  <a:lnTo>
                    <a:pt x="44" y="89"/>
                  </a:lnTo>
                  <a:lnTo>
                    <a:pt x="40" y="88"/>
                  </a:lnTo>
                  <a:lnTo>
                    <a:pt x="38" y="87"/>
                  </a:lnTo>
                  <a:lnTo>
                    <a:pt x="35" y="84"/>
                  </a:lnTo>
                  <a:lnTo>
                    <a:pt x="34" y="82"/>
                  </a:lnTo>
                  <a:lnTo>
                    <a:pt x="30" y="77"/>
                  </a:lnTo>
                  <a:lnTo>
                    <a:pt x="27" y="73"/>
                  </a:lnTo>
                  <a:lnTo>
                    <a:pt x="22" y="67"/>
                  </a:lnTo>
                  <a:lnTo>
                    <a:pt x="17" y="60"/>
                  </a:lnTo>
                  <a:lnTo>
                    <a:pt x="11" y="53"/>
                  </a:lnTo>
                  <a:lnTo>
                    <a:pt x="8" y="45"/>
                  </a:lnTo>
                  <a:lnTo>
                    <a:pt x="5" y="36"/>
                  </a:lnTo>
                  <a:lnTo>
                    <a:pt x="6" y="27"/>
                  </a:lnTo>
                  <a:lnTo>
                    <a:pt x="8" y="22"/>
                  </a:lnTo>
                  <a:lnTo>
                    <a:pt x="10" y="16"/>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9047" name="Freeform 297"/>
            <p:cNvSpPr>
              <a:spLocks/>
            </p:cNvSpPr>
            <p:nvPr/>
          </p:nvSpPr>
          <p:spPr bwMode="auto">
            <a:xfrm>
              <a:off x="3343" y="1304"/>
              <a:ext cx="183" cy="104"/>
            </a:xfrm>
            <a:custGeom>
              <a:avLst/>
              <a:gdLst>
                <a:gd name="T0" fmla="*/ 22 w 183"/>
                <a:gd name="T1" fmla="*/ 78 h 104"/>
                <a:gd name="T2" fmla="*/ 155 w 183"/>
                <a:gd name="T3" fmla="*/ 103 h 104"/>
                <a:gd name="T4" fmla="*/ 156 w 183"/>
                <a:gd name="T5" fmla="*/ 102 h 104"/>
                <a:gd name="T6" fmla="*/ 159 w 183"/>
                <a:gd name="T7" fmla="*/ 99 h 104"/>
                <a:gd name="T8" fmla="*/ 164 w 183"/>
                <a:gd name="T9" fmla="*/ 96 h 104"/>
                <a:gd name="T10" fmla="*/ 170 w 183"/>
                <a:gd name="T11" fmla="*/ 91 h 104"/>
                <a:gd name="T12" fmla="*/ 175 w 183"/>
                <a:gd name="T13" fmla="*/ 86 h 104"/>
                <a:gd name="T14" fmla="*/ 179 w 183"/>
                <a:gd name="T15" fmla="*/ 81 h 104"/>
                <a:gd name="T16" fmla="*/ 182 w 183"/>
                <a:gd name="T17" fmla="*/ 76 h 104"/>
                <a:gd name="T18" fmla="*/ 182 w 183"/>
                <a:gd name="T19" fmla="*/ 72 h 104"/>
                <a:gd name="T20" fmla="*/ 181 w 183"/>
                <a:gd name="T21" fmla="*/ 66 h 104"/>
                <a:gd name="T22" fmla="*/ 180 w 183"/>
                <a:gd name="T23" fmla="*/ 61 h 104"/>
                <a:gd name="T24" fmla="*/ 179 w 183"/>
                <a:gd name="T25" fmla="*/ 57 h 104"/>
                <a:gd name="T26" fmla="*/ 177 w 183"/>
                <a:gd name="T27" fmla="*/ 54 h 104"/>
                <a:gd name="T28" fmla="*/ 176 w 183"/>
                <a:gd name="T29" fmla="*/ 51 h 104"/>
                <a:gd name="T30" fmla="*/ 172 w 183"/>
                <a:gd name="T31" fmla="*/ 48 h 104"/>
                <a:gd name="T32" fmla="*/ 166 w 183"/>
                <a:gd name="T33" fmla="*/ 47 h 104"/>
                <a:gd name="T34" fmla="*/ 158 w 183"/>
                <a:gd name="T35" fmla="*/ 44 h 104"/>
                <a:gd name="T36" fmla="*/ 150 w 183"/>
                <a:gd name="T37" fmla="*/ 42 h 104"/>
                <a:gd name="T38" fmla="*/ 142 w 183"/>
                <a:gd name="T39" fmla="*/ 36 h 104"/>
                <a:gd name="T40" fmla="*/ 135 w 183"/>
                <a:gd name="T41" fmla="*/ 28 h 104"/>
                <a:gd name="T42" fmla="*/ 126 w 183"/>
                <a:gd name="T43" fmla="*/ 20 h 104"/>
                <a:gd name="T44" fmla="*/ 117 w 183"/>
                <a:gd name="T45" fmla="*/ 12 h 104"/>
                <a:gd name="T46" fmla="*/ 109 w 183"/>
                <a:gd name="T47" fmla="*/ 6 h 104"/>
                <a:gd name="T48" fmla="*/ 99 w 183"/>
                <a:gd name="T49" fmla="*/ 1 h 104"/>
                <a:gd name="T50" fmla="*/ 88 w 183"/>
                <a:gd name="T51" fmla="*/ 0 h 104"/>
                <a:gd name="T52" fmla="*/ 76 w 183"/>
                <a:gd name="T53" fmla="*/ 0 h 104"/>
                <a:gd name="T54" fmla="*/ 63 w 183"/>
                <a:gd name="T55" fmla="*/ 4 h 104"/>
                <a:gd name="T56" fmla="*/ 49 w 183"/>
                <a:gd name="T57" fmla="*/ 8 h 104"/>
                <a:gd name="T58" fmla="*/ 36 w 183"/>
                <a:gd name="T59" fmla="*/ 14 h 104"/>
                <a:gd name="T60" fmla="*/ 25 w 183"/>
                <a:gd name="T61" fmla="*/ 20 h 104"/>
                <a:gd name="T62" fmla="*/ 15 w 183"/>
                <a:gd name="T63" fmla="*/ 26 h 104"/>
                <a:gd name="T64" fmla="*/ 8 w 183"/>
                <a:gd name="T65" fmla="*/ 32 h 104"/>
                <a:gd name="T66" fmla="*/ 5 w 183"/>
                <a:gd name="T67" fmla="*/ 36 h 104"/>
                <a:gd name="T68" fmla="*/ 3 w 183"/>
                <a:gd name="T69" fmla="*/ 40 h 104"/>
                <a:gd name="T70" fmla="*/ 2 w 183"/>
                <a:gd name="T71" fmla="*/ 43 h 104"/>
                <a:gd name="T72" fmla="*/ 0 w 183"/>
                <a:gd name="T73" fmla="*/ 47 h 104"/>
                <a:gd name="T74" fmla="*/ 0 w 183"/>
                <a:gd name="T75" fmla="*/ 50 h 104"/>
                <a:gd name="T76" fmla="*/ 0 w 183"/>
                <a:gd name="T77" fmla="*/ 53 h 104"/>
                <a:gd name="T78" fmla="*/ 0 w 183"/>
                <a:gd name="T79" fmla="*/ 55 h 104"/>
                <a:gd name="T80" fmla="*/ 1 w 183"/>
                <a:gd name="T81" fmla="*/ 58 h 104"/>
                <a:gd name="T82" fmla="*/ 3 w 183"/>
                <a:gd name="T83" fmla="*/ 60 h 104"/>
                <a:gd name="T84" fmla="*/ 5 w 183"/>
                <a:gd name="T85" fmla="*/ 64 h 104"/>
                <a:gd name="T86" fmla="*/ 8 w 183"/>
                <a:gd name="T87" fmla="*/ 66 h 104"/>
                <a:gd name="T88" fmla="*/ 11 w 183"/>
                <a:gd name="T89" fmla="*/ 69 h 104"/>
                <a:gd name="T90" fmla="*/ 14 w 183"/>
                <a:gd name="T91" fmla="*/ 72 h 104"/>
                <a:gd name="T92" fmla="*/ 17 w 183"/>
                <a:gd name="T93" fmla="*/ 75 h 104"/>
                <a:gd name="T94" fmla="*/ 19 w 183"/>
                <a:gd name="T95" fmla="*/ 77 h 104"/>
                <a:gd name="T96" fmla="*/ 21 w 183"/>
                <a:gd name="T97" fmla="*/ 78 h 104"/>
                <a:gd name="T98" fmla="*/ 22 w 183"/>
                <a:gd name="T99" fmla="*/ 78 h 10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3"/>
                <a:gd name="T151" fmla="*/ 0 h 104"/>
                <a:gd name="T152" fmla="*/ 183 w 183"/>
                <a:gd name="T153" fmla="*/ 104 h 10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3" h="104">
                  <a:moveTo>
                    <a:pt x="22" y="78"/>
                  </a:moveTo>
                  <a:lnTo>
                    <a:pt x="155" y="103"/>
                  </a:lnTo>
                  <a:lnTo>
                    <a:pt x="156" y="102"/>
                  </a:lnTo>
                  <a:lnTo>
                    <a:pt x="159" y="99"/>
                  </a:lnTo>
                  <a:lnTo>
                    <a:pt x="164" y="96"/>
                  </a:lnTo>
                  <a:lnTo>
                    <a:pt x="170" y="91"/>
                  </a:lnTo>
                  <a:lnTo>
                    <a:pt x="175" y="86"/>
                  </a:lnTo>
                  <a:lnTo>
                    <a:pt x="179" y="81"/>
                  </a:lnTo>
                  <a:lnTo>
                    <a:pt x="182" y="76"/>
                  </a:lnTo>
                  <a:lnTo>
                    <a:pt x="182" y="72"/>
                  </a:lnTo>
                  <a:lnTo>
                    <a:pt x="181" y="66"/>
                  </a:lnTo>
                  <a:lnTo>
                    <a:pt x="180" y="61"/>
                  </a:lnTo>
                  <a:lnTo>
                    <a:pt x="179" y="57"/>
                  </a:lnTo>
                  <a:lnTo>
                    <a:pt x="177" y="54"/>
                  </a:lnTo>
                  <a:lnTo>
                    <a:pt x="176" y="51"/>
                  </a:lnTo>
                  <a:lnTo>
                    <a:pt x="172" y="48"/>
                  </a:lnTo>
                  <a:lnTo>
                    <a:pt x="166" y="47"/>
                  </a:lnTo>
                  <a:lnTo>
                    <a:pt x="158" y="44"/>
                  </a:lnTo>
                  <a:lnTo>
                    <a:pt x="150" y="42"/>
                  </a:lnTo>
                  <a:lnTo>
                    <a:pt x="142" y="36"/>
                  </a:lnTo>
                  <a:lnTo>
                    <a:pt x="135" y="28"/>
                  </a:lnTo>
                  <a:lnTo>
                    <a:pt x="126" y="20"/>
                  </a:lnTo>
                  <a:lnTo>
                    <a:pt x="117" y="12"/>
                  </a:lnTo>
                  <a:lnTo>
                    <a:pt x="109" y="6"/>
                  </a:lnTo>
                  <a:lnTo>
                    <a:pt x="99" y="1"/>
                  </a:lnTo>
                  <a:lnTo>
                    <a:pt x="88" y="0"/>
                  </a:lnTo>
                  <a:lnTo>
                    <a:pt x="76" y="0"/>
                  </a:lnTo>
                  <a:lnTo>
                    <a:pt x="63" y="4"/>
                  </a:lnTo>
                  <a:lnTo>
                    <a:pt x="49" y="8"/>
                  </a:lnTo>
                  <a:lnTo>
                    <a:pt x="36" y="14"/>
                  </a:lnTo>
                  <a:lnTo>
                    <a:pt x="25" y="20"/>
                  </a:lnTo>
                  <a:lnTo>
                    <a:pt x="15" y="26"/>
                  </a:lnTo>
                  <a:lnTo>
                    <a:pt x="8" y="32"/>
                  </a:lnTo>
                  <a:lnTo>
                    <a:pt x="5" y="36"/>
                  </a:lnTo>
                  <a:lnTo>
                    <a:pt x="3" y="40"/>
                  </a:lnTo>
                  <a:lnTo>
                    <a:pt x="2" y="43"/>
                  </a:lnTo>
                  <a:lnTo>
                    <a:pt x="0" y="47"/>
                  </a:lnTo>
                  <a:lnTo>
                    <a:pt x="0" y="50"/>
                  </a:lnTo>
                  <a:lnTo>
                    <a:pt x="0" y="53"/>
                  </a:lnTo>
                  <a:lnTo>
                    <a:pt x="0" y="55"/>
                  </a:lnTo>
                  <a:lnTo>
                    <a:pt x="1" y="58"/>
                  </a:lnTo>
                  <a:lnTo>
                    <a:pt x="3" y="60"/>
                  </a:lnTo>
                  <a:lnTo>
                    <a:pt x="5" y="64"/>
                  </a:lnTo>
                  <a:lnTo>
                    <a:pt x="8" y="66"/>
                  </a:lnTo>
                  <a:lnTo>
                    <a:pt x="11" y="69"/>
                  </a:lnTo>
                  <a:lnTo>
                    <a:pt x="14" y="72"/>
                  </a:lnTo>
                  <a:lnTo>
                    <a:pt x="17" y="75"/>
                  </a:lnTo>
                  <a:lnTo>
                    <a:pt x="19" y="77"/>
                  </a:lnTo>
                  <a:lnTo>
                    <a:pt x="21" y="78"/>
                  </a:lnTo>
                  <a:lnTo>
                    <a:pt x="22" y="78"/>
                  </a:lnTo>
                </a:path>
              </a:pathLst>
            </a:custGeom>
            <a:solidFill>
              <a:srgbClr val="B2B2B2"/>
            </a:solidFill>
            <a:ln w="9525" cap="rnd">
              <a:noFill/>
              <a:round/>
              <a:headEnd/>
              <a:tailEnd/>
            </a:ln>
          </p:spPr>
          <p:txBody>
            <a:bodyPr/>
            <a:lstStyle/>
            <a:p>
              <a:endParaRPr lang="ar-SA"/>
            </a:p>
          </p:txBody>
        </p:sp>
        <p:sp>
          <p:nvSpPr>
            <p:cNvPr id="39048" name="Freeform 298"/>
            <p:cNvSpPr>
              <a:spLocks/>
            </p:cNvSpPr>
            <p:nvPr/>
          </p:nvSpPr>
          <p:spPr bwMode="auto">
            <a:xfrm>
              <a:off x="3280" y="1181"/>
              <a:ext cx="691" cy="242"/>
            </a:xfrm>
            <a:custGeom>
              <a:avLst/>
              <a:gdLst>
                <a:gd name="T0" fmla="*/ 485 w 691"/>
                <a:gd name="T1" fmla="*/ 0 h 242"/>
                <a:gd name="T2" fmla="*/ 0 w 691"/>
                <a:gd name="T3" fmla="*/ 133 h 242"/>
                <a:gd name="T4" fmla="*/ 245 w 691"/>
                <a:gd name="T5" fmla="*/ 241 h 242"/>
                <a:gd name="T6" fmla="*/ 690 w 691"/>
                <a:gd name="T7" fmla="*/ 129 h 242"/>
                <a:gd name="T8" fmla="*/ 485 w 691"/>
                <a:gd name="T9" fmla="*/ 0 h 242"/>
                <a:gd name="T10" fmla="*/ 0 60000 65536"/>
                <a:gd name="T11" fmla="*/ 0 60000 65536"/>
                <a:gd name="T12" fmla="*/ 0 60000 65536"/>
                <a:gd name="T13" fmla="*/ 0 60000 65536"/>
                <a:gd name="T14" fmla="*/ 0 60000 65536"/>
                <a:gd name="T15" fmla="*/ 0 w 691"/>
                <a:gd name="T16" fmla="*/ 0 h 242"/>
                <a:gd name="T17" fmla="*/ 691 w 691"/>
                <a:gd name="T18" fmla="*/ 242 h 242"/>
              </a:gdLst>
              <a:ahLst/>
              <a:cxnLst>
                <a:cxn ang="T10">
                  <a:pos x="T0" y="T1"/>
                </a:cxn>
                <a:cxn ang="T11">
                  <a:pos x="T2" y="T3"/>
                </a:cxn>
                <a:cxn ang="T12">
                  <a:pos x="T4" y="T5"/>
                </a:cxn>
                <a:cxn ang="T13">
                  <a:pos x="T6" y="T7"/>
                </a:cxn>
                <a:cxn ang="T14">
                  <a:pos x="T8" y="T9"/>
                </a:cxn>
              </a:cxnLst>
              <a:rect l="T15" t="T16" r="T17" b="T18"/>
              <a:pathLst>
                <a:path w="691" h="242">
                  <a:moveTo>
                    <a:pt x="485" y="0"/>
                  </a:moveTo>
                  <a:lnTo>
                    <a:pt x="0" y="133"/>
                  </a:lnTo>
                  <a:lnTo>
                    <a:pt x="245" y="241"/>
                  </a:lnTo>
                  <a:lnTo>
                    <a:pt x="690" y="129"/>
                  </a:lnTo>
                  <a:lnTo>
                    <a:pt x="485" y="0"/>
                  </a:lnTo>
                </a:path>
              </a:pathLst>
            </a:custGeom>
            <a:solidFill>
              <a:srgbClr val="FFCC00"/>
            </a:solidFill>
            <a:ln w="9525" cap="rnd">
              <a:noFill/>
              <a:round/>
              <a:headEnd/>
              <a:tailEnd/>
            </a:ln>
          </p:spPr>
          <p:txBody>
            <a:bodyPr/>
            <a:lstStyle/>
            <a:p>
              <a:endParaRPr lang="ar-SA"/>
            </a:p>
          </p:txBody>
        </p:sp>
        <p:sp>
          <p:nvSpPr>
            <p:cNvPr id="39049" name="Freeform 299"/>
            <p:cNvSpPr>
              <a:spLocks/>
            </p:cNvSpPr>
            <p:nvPr/>
          </p:nvSpPr>
          <p:spPr bwMode="auto">
            <a:xfrm>
              <a:off x="3375" y="1062"/>
              <a:ext cx="199" cy="215"/>
            </a:xfrm>
            <a:custGeom>
              <a:avLst/>
              <a:gdLst>
                <a:gd name="T0" fmla="*/ 29 w 199"/>
                <a:gd name="T1" fmla="*/ 20 h 215"/>
                <a:gd name="T2" fmla="*/ 36 w 199"/>
                <a:gd name="T3" fmla="*/ 34 h 215"/>
                <a:gd name="T4" fmla="*/ 46 w 199"/>
                <a:gd name="T5" fmla="*/ 54 h 215"/>
                <a:gd name="T6" fmla="*/ 54 w 199"/>
                <a:gd name="T7" fmla="*/ 74 h 215"/>
                <a:gd name="T8" fmla="*/ 58 w 199"/>
                <a:gd name="T9" fmla="*/ 89 h 215"/>
                <a:gd name="T10" fmla="*/ 64 w 199"/>
                <a:gd name="T11" fmla="*/ 104 h 215"/>
                <a:gd name="T12" fmla="*/ 70 w 199"/>
                <a:gd name="T13" fmla="*/ 118 h 215"/>
                <a:gd name="T14" fmla="*/ 77 w 199"/>
                <a:gd name="T15" fmla="*/ 129 h 215"/>
                <a:gd name="T16" fmla="*/ 85 w 199"/>
                <a:gd name="T17" fmla="*/ 134 h 215"/>
                <a:gd name="T18" fmla="*/ 105 w 199"/>
                <a:gd name="T19" fmla="*/ 149 h 215"/>
                <a:gd name="T20" fmla="*/ 129 w 199"/>
                <a:gd name="T21" fmla="*/ 168 h 215"/>
                <a:gd name="T22" fmla="*/ 147 w 199"/>
                <a:gd name="T23" fmla="*/ 183 h 215"/>
                <a:gd name="T24" fmla="*/ 150 w 199"/>
                <a:gd name="T25" fmla="*/ 185 h 215"/>
                <a:gd name="T26" fmla="*/ 153 w 199"/>
                <a:gd name="T27" fmla="*/ 184 h 215"/>
                <a:gd name="T28" fmla="*/ 158 w 199"/>
                <a:gd name="T29" fmla="*/ 184 h 215"/>
                <a:gd name="T30" fmla="*/ 164 w 199"/>
                <a:gd name="T31" fmla="*/ 184 h 215"/>
                <a:gd name="T32" fmla="*/ 170 w 199"/>
                <a:gd name="T33" fmla="*/ 187 h 215"/>
                <a:gd name="T34" fmla="*/ 179 w 199"/>
                <a:gd name="T35" fmla="*/ 191 h 215"/>
                <a:gd name="T36" fmla="*/ 188 w 199"/>
                <a:gd name="T37" fmla="*/ 197 h 215"/>
                <a:gd name="T38" fmla="*/ 196 w 199"/>
                <a:gd name="T39" fmla="*/ 203 h 215"/>
                <a:gd name="T40" fmla="*/ 198 w 199"/>
                <a:gd name="T41" fmla="*/ 208 h 215"/>
                <a:gd name="T42" fmla="*/ 194 w 199"/>
                <a:gd name="T43" fmla="*/ 212 h 215"/>
                <a:gd name="T44" fmla="*/ 185 w 199"/>
                <a:gd name="T45" fmla="*/ 214 h 215"/>
                <a:gd name="T46" fmla="*/ 174 w 199"/>
                <a:gd name="T47" fmla="*/ 213 h 215"/>
                <a:gd name="T48" fmla="*/ 162 w 199"/>
                <a:gd name="T49" fmla="*/ 209 h 215"/>
                <a:gd name="T50" fmla="*/ 154 w 199"/>
                <a:gd name="T51" fmla="*/ 206 h 215"/>
                <a:gd name="T52" fmla="*/ 149 w 199"/>
                <a:gd name="T53" fmla="*/ 204 h 215"/>
                <a:gd name="T54" fmla="*/ 145 w 199"/>
                <a:gd name="T55" fmla="*/ 204 h 215"/>
                <a:gd name="T56" fmla="*/ 140 w 199"/>
                <a:gd name="T57" fmla="*/ 204 h 215"/>
                <a:gd name="T58" fmla="*/ 127 w 199"/>
                <a:gd name="T59" fmla="*/ 199 h 215"/>
                <a:gd name="T60" fmla="*/ 107 w 199"/>
                <a:gd name="T61" fmla="*/ 190 h 215"/>
                <a:gd name="T62" fmla="*/ 89 w 199"/>
                <a:gd name="T63" fmla="*/ 181 h 215"/>
                <a:gd name="T64" fmla="*/ 77 w 199"/>
                <a:gd name="T65" fmla="*/ 172 h 215"/>
                <a:gd name="T66" fmla="*/ 62 w 199"/>
                <a:gd name="T67" fmla="*/ 159 h 215"/>
                <a:gd name="T68" fmla="*/ 45 w 199"/>
                <a:gd name="T69" fmla="*/ 141 h 215"/>
                <a:gd name="T70" fmla="*/ 29 w 199"/>
                <a:gd name="T71" fmla="*/ 120 h 215"/>
                <a:gd name="T72" fmla="*/ 18 w 199"/>
                <a:gd name="T73" fmla="*/ 100 h 215"/>
                <a:gd name="T74" fmla="*/ 12 w 199"/>
                <a:gd name="T75" fmla="*/ 78 h 215"/>
                <a:gd name="T76" fmla="*/ 9 w 199"/>
                <a:gd name="T77" fmla="*/ 59 h 215"/>
                <a:gd name="T78" fmla="*/ 7 w 199"/>
                <a:gd name="T79" fmla="*/ 44 h 215"/>
                <a:gd name="T80" fmla="*/ 6 w 199"/>
                <a:gd name="T81" fmla="*/ 33 h 215"/>
                <a:gd name="T82" fmla="*/ 4 w 199"/>
                <a:gd name="T83" fmla="*/ 22 h 215"/>
                <a:gd name="T84" fmla="*/ 1 w 199"/>
                <a:gd name="T85" fmla="*/ 11 h 215"/>
                <a:gd name="T86" fmla="*/ 0 w 199"/>
                <a:gd name="T87" fmla="*/ 2 h 215"/>
                <a:gd name="T88" fmla="*/ 29 w 199"/>
                <a:gd name="T89" fmla="*/ 17 h 2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9"/>
                <a:gd name="T136" fmla="*/ 0 h 215"/>
                <a:gd name="T137" fmla="*/ 199 w 199"/>
                <a:gd name="T138" fmla="*/ 215 h 21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9" h="215">
                  <a:moveTo>
                    <a:pt x="29" y="17"/>
                  </a:moveTo>
                  <a:lnTo>
                    <a:pt x="29" y="20"/>
                  </a:lnTo>
                  <a:lnTo>
                    <a:pt x="32" y="25"/>
                  </a:lnTo>
                  <a:lnTo>
                    <a:pt x="36" y="34"/>
                  </a:lnTo>
                  <a:lnTo>
                    <a:pt x="40" y="43"/>
                  </a:lnTo>
                  <a:lnTo>
                    <a:pt x="46" y="54"/>
                  </a:lnTo>
                  <a:lnTo>
                    <a:pt x="50" y="65"/>
                  </a:lnTo>
                  <a:lnTo>
                    <a:pt x="54" y="74"/>
                  </a:lnTo>
                  <a:lnTo>
                    <a:pt x="57" y="82"/>
                  </a:lnTo>
                  <a:lnTo>
                    <a:pt x="58" y="89"/>
                  </a:lnTo>
                  <a:lnTo>
                    <a:pt x="61" y="95"/>
                  </a:lnTo>
                  <a:lnTo>
                    <a:pt x="64" y="104"/>
                  </a:lnTo>
                  <a:lnTo>
                    <a:pt x="68" y="112"/>
                  </a:lnTo>
                  <a:lnTo>
                    <a:pt x="70" y="118"/>
                  </a:lnTo>
                  <a:lnTo>
                    <a:pt x="74" y="124"/>
                  </a:lnTo>
                  <a:lnTo>
                    <a:pt x="77" y="129"/>
                  </a:lnTo>
                  <a:lnTo>
                    <a:pt x="80" y="130"/>
                  </a:lnTo>
                  <a:lnTo>
                    <a:pt x="85" y="134"/>
                  </a:lnTo>
                  <a:lnTo>
                    <a:pt x="94" y="141"/>
                  </a:lnTo>
                  <a:lnTo>
                    <a:pt x="105" y="149"/>
                  </a:lnTo>
                  <a:lnTo>
                    <a:pt x="117" y="159"/>
                  </a:lnTo>
                  <a:lnTo>
                    <a:pt x="129" y="168"/>
                  </a:lnTo>
                  <a:lnTo>
                    <a:pt x="139" y="177"/>
                  </a:lnTo>
                  <a:lnTo>
                    <a:pt x="147" y="183"/>
                  </a:lnTo>
                  <a:lnTo>
                    <a:pt x="150" y="185"/>
                  </a:lnTo>
                  <a:lnTo>
                    <a:pt x="151" y="184"/>
                  </a:lnTo>
                  <a:lnTo>
                    <a:pt x="153" y="184"/>
                  </a:lnTo>
                  <a:lnTo>
                    <a:pt x="156" y="184"/>
                  </a:lnTo>
                  <a:lnTo>
                    <a:pt x="158" y="184"/>
                  </a:lnTo>
                  <a:lnTo>
                    <a:pt x="161" y="184"/>
                  </a:lnTo>
                  <a:lnTo>
                    <a:pt x="164" y="184"/>
                  </a:lnTo>
                  <a:lnTo>
                    <a:pt x="167" y="185"/>
                  </a:lnTo>
                  <a:lnTo>
                    <a:pt x="170" y="187"/>
                  </a:lnTo>
                  <a:lnTo>
                    <a:pt x="174" y="189"/>
                  </a:lnTo>
                  <a:lnTo>
                    <a:pt x="179" y="191"/>
                  </a:lnTo>
                  <a:lnTo>
                    <a:pt x="184" y="194"/>
                  </a:lnTo>
                  <a:lnTo>
                    <a:pt x="188" y="197"/>
                  </a:lnTo>
                  <a:lnTo>
                    <a:pt x="192" y="200"/>
                  </a:lnTo>
                  <a:lnTo>
                    <a:pt x="196" y="203"/>
                  </a:lnTo>
                  <a:lnTo>
                    <a:pt x="198" y="207"/>
                  </a:lnTo>
                  <a:lnTo>
                    <a:pt x="198" y="208"/>
                  </a:lnTo>
                  <a:lnTo>
                    <a:pt x="197" y="211"/>
                  </a:lnTo>
                  <a:lnTo>
                    <a:pt x="194" y="212"/>
                  </a:lnTo>
                  <a:lnTo>
                    <a:pt x="190" y="213"/>
                  </a:lnTo>
                  <a:lnTo>
                    <a:pt x="185" y="214"/>
                  </a:lnTo>
                  <a:lnTo>
                    <a:pt x="180" y="214"/>
                  </a:lnTo>
                  <a:lnTo>
                    <a:pt x="174" y="213"/>
                  </a:lnTo>
                  <a:lnTo>
                    <a:pt x="168" y="211"/>
                  </a:lnTo>
                  <a:lnTo>
                    <a:pt x="162" y="209"/>
                  </a:lnTo>
                  <a:lnTo>
                    <a:pt x="157" y="208"/>
                  </a:lnTo>
                  <a:lnTo>
                    <a:pt x="154" y="206"/>
                  </a:lnTo>
                  <a:lnTo>
                    <a:pt x="151" y="205"/>
                  </a:lnTo>
                  <a:lnTo>
                    <a:pt x="149" y="204"/>
                  </a:lnTo>
                  <a:lnTo>
                    <a:pt x="147" y="204"/>
                  </a:lnTo>
                  <a:lnTo>
                    <a:pt x="145" y="204"/>
                  </a:lnTo>
                  <a:lnTo>
                    <a:pt x="144" y="204"/>
                  </a:lnTo>
                  <a:lnTo>
                    <a:pt x="140" y="204"/>
                  </a:lnTo>
                  <a:lnTo>
                    <a:pt x="134" y="202"/>
                  </a:lnTo>
                  <a:lnTo>
                    <a:pt x="127" y="199"/>
                  </a:lnTo>
                  <a:lnTo>
                    <a:pt x="117" y="195"/>
                  </a:lnTo>
                  <a:lnTo>
                    <a:pt x="107" y="190"/>
                  </a:lnTo>
                  <a:lnTo>
                    <a:pt x="98" y="185"/>
                  </a:lnTo>
                  <a:lnTo>
                    <a:pt x="89" y="181"/>
                  </a:lnTo>
                  <a:lnTo>
                    <a:pt x="83" y="177"/>
                  </a:lnTo>
                  <a:lnTo>
                    <a:pt x="77" y="172"/>
                  </a:lnTo>
                  <a:lnTo>
                    <a:pt x="69" y="166"/>
                  </a:lnTo>
                  <a:lnTo>
                    <a:pt x="62" y="159"/>
                  </a:lnTo>
                  <a:lnTo>
                    <a:pt x="53" y="150"/>
                  </a:lnTo>
                  <a:lnTo>
                    <a:pt x="45" y="141"/>
                  </a:lnTo>
                  <a:lnTo>
                    <a:pt x="36" y="130"/>
                  </a:lnTo>
                  <a:lnTo>
                    <a:pt x="29" y="120"/>
                  </a:lnTo>
                  <a:lnTo>
                    <a:pt x="23" y="110"/>
                  </a:lnTo>
                  <a:lnTo>
                    <a:pt x="18" y="100"/>
                  </a:lnTo>
                  <a:lnTo>
                    <a:pt x="15" y="89"/>
                  </a:lnTo>
                  <a:lnTo>
                    <a:pt x="12" y="78"/>
                  </a:lnTo>
                  <a:lnTo>
                    <a:pt x="10" y="69"/>
                  </a:lnTo>
                  <a:lnTo>
                    <a:pt x="9" y="59"/>
                  </a:lnTo>
                  <a:lnTo>
                    <a:pt x="7" y="51"/>
                  </a:lnTo>
                  <a:lnTo>
                    <a:pt x="7" y="44"/>
                  </a:lnTo>
                  <a:lnTo>
                    <a:pt x="7" y="38"/>
                  </a:lnTo>
                  <a:lnTo>
                    <a:pt x="6" y="33"/>
                  </a:lnTo>
                  <a:lnTo>
                    <a:pt x="5" y="28"/>
                  </a:lnTo>
                  <a:lnTo>
                    <a:pt x="4" y="22"/>
                  </a:lnTo>
                  <a:lnTo>
                    <a:pt x="2" y="16"/>
                  </a:lnTo>
                  <a:lnTo>
                    <a:pt x="1" y="11"/>
                  </a:lnTo>
                  <a:lnTo>
                    <a:pt x="0" y="6"/>
                  </a:lnTo>
                  <a:lnTo>
                    <a:pt x="0" y="2"/>
                  </a:lnTo>
                  <a:lnTo>
                    <a:pt x="0" y="0"/>
                  </a:lnTo>
                  <a:lnTo>
                    <a:pt x="29" y="17"/>
                  </a:lnTo>
                </a:path>
              </a:pathLst>
            </a:custGeom>
            <a:solidFill>
              <a:srgbClr val="4C4C4C"/>
            </a:solidFill>
            <a:ln w="9525" cap="rnd">
              <a:noFill/>
              <a:round/>
              <a:headEnd/>
              <a:tailEnd/>
            </a:ln>
          </p:spPr>
          <p:txBody>
            <a:bodyPr/>
            <a:lstStyle/>
            <a:p>
              <a:endParaRPr lang="ar-SA"/>
            </a:p>
          </p:txBody>
        </p:sp>
        <p:sp>
          <p:nvSpPr>
            <p:cNvPr id="39050" name="Freeform 300"/>
            <p:cNvSpPr>
              <a:spLocks/>
            </p:cNvSpPr>
            <p:nvPr/>
          </p:nvSpPr>
          <p:spPr bwMode="auto">
            <a:xfrm>
              <a:off x="3365" y="1061"/>
              <a:ext cx="214" cy="212"/>
            </a:xfrm>
            <a:custGeom>
              <a:avLst/>
              <a:gdLst>
                <a:gd name="T0" fmla="*/ 39 w 214"/>
                <a:gd name="T1" fmla="*/ 19 h 212"/>
                <a:gd name="T2" fmla="*/ 44 w 214"/>
                <a:gd name="T3" fmla="*/ 32 h 212"/>
                <a:gd name="T4" fmla="*/ 51 w 214"/>
                <a:gd name="T5" fmla="*/ 52 h 212"/>
                <a:gd name="T6" fmla="*/ 58 w 214"/>
                <a:gd name="T7" fmla="*/ 71 h 212"/>
                <a:gd name="T8" fmla="*/ 62 w 214"/>
                <a:gd name="T9" fmla="*/ 86 h 212"/>
                <a:gd name="T10" fmla="*/ 71 w 214"/>
                <a:gd name="T11" fmla="*/ 101 h 212"/>
                <a:gd name="T12" fmla="*/ 82 w 214"/>
                <a:gd name="T13" fmla="*/ 116 h 212"/>
                <a:gd name="T14" fmla="*/ 91 w 214"/>
                <a:gd name="T15" fmla="*/ 126 h 212"/>
                <a:gd name="T16" fmla="*/ 100 w 214"/>
                <a:gd name="T17" fmla="*/ 131 h 212"/>
                <a:gd name="T18" fmla="*/ 120 w 214"/>
                <a:gd name="T19" fmla="*/ 146 h 212"/>
                <a:gd name="T20" fmla="*/ 144 w 214"/>
                <a:gd name="T21" fmla="*/ 166 h 212"/>
                <a:gd name="T22" fmla="*/ 161 w 214"/>
                <a:gd name="T23" fmla="*/ 181 h 212"/>
                <a:gd name="T24" fmla="*/ 165 w 214"/>
                <a:gd name="T25" fmla="*/ 182 h 212"/>
                <a:gd name="T26" fmla="*/ 168 w 214"/>
                <a:gd name="T27" fmla="*/ 181 h 212"/>
                <a:gd name="T28" fmla="*/ 173 w 214"/>
                <a:gd name="T29" fmla="*/ 181 h 212"/>
                <a:gd name="T30" fmla="*/ 178 w 214"/>
                <a:gd name="T31" fmla="*/ 181 h 212"/>
                <a:gd name="T32" fmla="*/ 185 w 214"/>
                <a:gd name="T33" fmla="*/ 184 h 212"/>
                <a:gd name="T34" fmla="*/ 194 w 214"/>
                <a:gd name="T35" fmla="*/ 188 h 212"/>
                <a:gd name="T36" fmla="*/ 203 w 214"/>
                <a:gd name="T37" fmla="*/ 194 h 212"/>
                <a:gd name="T38" fmla="*/ 211 w 214"/>
                <a:gd name="T39" fmla="*/ 200 h 212"/>
                <a:gd name="T40" fmla="*/ 213 w 214"/>
                <a:gd name="T41" fmla="*/ 206 h 212"/>
                <a:gd name="T42" fmla="*/ 208 w 214"/>
                <a:gd name="T43" fmla="*/ 210 h 212"/>
                <a:gd name="T44" fmla="*/ 200 w 214"/>
                <a:gd name="T45" fmla="*/ 211 h 212"/>
                <a:gd name="T46" fmla="*/ 189 w 214"/>
                <a:gd name="T47" fmla="*/ 210 h 212"/>
                <a:gd name="T48" fmla="*/ 177 w 214"/>
                <a:gd name="T49" fmla="*/ 206 h 212"/>
                <a:gd name="T50" fmla="*/ 169 w 214"/>
                <a:gd name="T51" fmla="*/ 203 h 212"/>
                <a:gd name="T52" fmla="*/ 164 w 214"/>
                <a:gd name="T53" fmla="*/ 201 h 212"/>
                <a:gd name="T54" fmla="*/ 160 w 214"/>
                <a:gd name="T55" fmla="*/ 201 h 212"/>
                <a:gd name="T56" fmla="*/ 155 w 214"/>
                <a:gd name="T57" fmla="*/ 201 h 212"/>
                <a:gd name="T58" fmla="*/ 142 w 214"/>
                <a:gd name="T59" fmla="*/ 197 h 212"/>
                <a:gd name="T60" fmla="*/ 122 w 214"/>
                <a:gd name="T61" fmla="*/ 187 h 212"/>
                <a:gd name="T62" fmla="*/ 104 w 214"/>
                <a:gd name="T63" fmla="*/ 179 h 212"/>
                <a:gd name="T64" fmla="*/ 92 w 214"/>
                <a:gd name="T65" fmla="*/ 170 h 212"/>
                <a:gd name="T66" fmla="*/ 76 w 214"/>
                <a:gd name="T67" fmla="*/ 157 h 212"/>
                <a:gd name="T68" fmla="*/ 59 w 214"/>
                <a:gd name="T69" fmla="*/ 138 h 212"/>
                <a:gd name="T70" fmla="*/ 44 w 214"/>
                <a:gd name="T71" fmla="*/ 118 h 212"/>
                <a:gd name="T72" fmla="*/ 32 w 214"/>
                <a:gd name="T73" fmla="*/ 96 h 212"/>
                <a:gd name="T74" fmla="*/ 19 w 214"/>
                <a:gd name="T75" fmla="*/ 69 h 212"/>
                <a:gd name="T76" fmla="*/ 8 w 214"/>
                <a:gd name="T77" fmla="*/ 41 h 212"/>
                <a:gd name="T78" fmla="*/ 1 w 214"/>
                <a:gd name="T79" fmla="*/ 19 h 212"/>
                <a:gd name="T80" fmla="*/ 0 w 214"/>
                <a:gd name="T81" fmla="*/ 8 h 212"/>
                <a:gd name="T82" fmla="*/ 2 w 214"/>
                <a:gd name="T83" fmla="*/ 4 h 212"/>
                <a:gd name="T84" fmla="*/ 5 w 214"/>
                <a:gd name="T85" fmla="*/ 2 h 212"/>
                <a:gd name="T86" fmla="*/ 10 w 214"/>
                <a:gd name="T87" fmla="*/ 1 h 212"/>
                <a:gd name="T88" fmla="*/ 38 w 214"/>
                <a:gd name="T89" fmla="*/ 17 h 21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4"/>
                <a:gd name="T136" fmla="*/ 0 h 212"/>
                <a:gd name="T137" fmla="*/ 214 w 214"/>
                <a:gd name="T138" fmla="*/ 212 h 21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4" h="212">
                  <a:moveTo>
                    <a:pt x="38" y="17"/>
                  </a:moveTo>
                  <a:lnTo>
                    <a:pt x="39" y="19"/>
                  </a:lnTo>
                  <a:lnTo>
                    <a:pt x="41" y="24"/>
                  </a:lnTo>
                  <a:lnTo>
                    <a:pt x="44" y="32"/>
                  </a:lnTo>
                  <a:lnTo>
                    <a:pt x="47" y="41"/>
                  </a:lnTo>
                  <a:lnTo>
                    <a:pt x="51" y="52"/>
                  </a:lnTo>
                  <a:lnTo>
                    <a:pt x="54" y="62"/>
                  </a:lnTo>
                  <a:lnTo>
                    <a:pt x="58" y="71"/>
                  </a:lnTo>
                  <a:lnTo>
                    <a:pt x="59" y="79"/>
                  </a:lnTo>
                  <a:lnTo>
                    <a:pt x="62" y="86"/>
                  </a:lnTo>
                  <a:lnTo>
                    <a:pt x="66" y="93"/>
                  </a:lnTo>
                  <a:lnTo>
                    <a:pt x="71" y="101"/>
                  </a:lnTo>
                  <a:lnTo>
                    <a:pt x="76" y="109"/>
                  </a:lnTo>
                  <a:lnTo>
                    <a:pt x="82" y="116"/>
                  </a:lnTo>
                  <a:lnTo>
                    <a:pt x="87" y="122"/>
                  </a:lnTo>
                  <a:lnTo>
                    <a:pt x="91" y="126"/>
                  </a:lnTo>
                  <a:lnTo>
                    <a:pt x="94" y="128"/>
                  </a:lnTo>
                  <a:lnTo>
                    <a:pt x="100" y="131"/>
                  </a:lnTo>
                  <a:lnTo>
                    <a:pt x="108" y="138"/>
                  </a:lnTo>
                  <a:lnTo>
                    <a:pt x="120" y="146"/>
                  </a:lnTo>
                  <a:lnTo>
                    <a:pt x="132" y="157"/>
                  </a:lnTo>
                  <a:lnTo>
                    <a:pt x="144" y="166"/>
                  </a:lnTo>
                  <a:lnTo>
                    <a:pt x="154" y="175"/>
                  </a:lnTo>
                  <a:lnTo>
                    <a:pt x="161" y="181"/>
                  </a:lnTo>
                  <a:lnTo>
                    <a:pt x="165" y="182"/>
                  </a:lnTo>
                  <a:lnTo>
                    <a:pt x="166" y="182"/>
                  </a:lnTo>
                  <a:lnTo>
                    <a:pt x="168" y="181"/>
                  </a:lnTo>
                  <a:lnTo>
                    <a:pt x="170" y="181"/>
                  </a:lnTo>
                  <a:lnTo>
                    <a:pt x="173" y="181"/>
                  </a:lnTo>
                  <a:lnTo>
                    <a:pt x="176" y="181"/>
                  </a:lnTo>
                  <a:lnTo>
                    <a:pt x="178" y="181"/>
                  </a:lnTo>
                  <a:lnTo>
                    <a:pt x="182" y="182"/>
                  </a:lnTo>
                  <a:lnTo>
                    <a:pt x="185" y="184"/>
                  </a:lnTo>
                  <a:lnTo>
                    <a:pt x="189" y="187"/>
                  </a:lnTo>
                  <a:lnTo>
                    <a:pt x="194" y="188"/>
                  </a:lnTo>
                  <a:lnTo>
                    <a:pt x="199" y="192"/>
                  </a:lnTo>
                  <a:lnTo>
                    <a:pt x="203" y="194"/>
                  </a:lnTo>
                  <a:lnTo>
                    <a:pt x="207" y="198"/>
                  </a:lnTo>
                  <a:lnTo>
                    <a:pt x="211" y="200"/>
                  </a:lnTo>
                  <a:lnTo>
                    <a:pt x="213" y="204"/>
                  </a:lnTo>
                  <a:lnTo>
                    <a:pt x="213" y="206"/>
                  </a:lnTo>
                  <a:lnTo>
                    <a:pt x="211" y="208"/>
                  </a:lnTo>
                  <a:lnTo>
                    <a:pt x="208" y="210"/>
                  </a:lnTo>
                  <a:lnTo>
                    <a:pt x="205" y="211"/>
                  </a:lnTo>
                  <a:lnTo>
                    <a:pt x="200" y="211"/>
                  </a:lnTo>
                  <a:lnTo>
                    <a:pt x="195" y="211"/>
                  </a:lnTo>
                  <a:lnTo>
                    <a:pt x="189" y="210"/>
                  </a:lnTo>
                  <a:lnTo>
                    <a:pt x="183" y="208"/>
                  </a:lnTo>
                  <a:lnTo>
                    <a:pt x="177" y="206"/>
                  </a:lnTo>
                  <a:lnTo>
                    <a:pt x="172" y="205"/>
                  </a:lnTo>
                  <a:lnTo>
                    <a:pt x="169" y="203"/>
                  </a:lnTo>
                  <a:lnTo>
                    <a:pt x="165" y="202"/>
                  </a:lnTo>
                  <a:lnTo>
                    <a:pt x="164" y="201"/>
                  </a:lnTo>
                  <a:lnTo>
                    <a:pt x="161" y="201"/>
                  </a:lnTo>
                  <a:lnTo>
                    <a:pt x="160" y="201"/>
                  </a:lnTo>
                  <a:lnTo>
                    <a:pt x="159" y="202"/>
                  </a:lnTo>
                  <a:lnTo>
                    <a:pt x="155" y="201"/>
                  </a:lnTo>
                  <a:lnTo>
                    <a:pt x="149" y="199"/>
                  </a:lnTo>
                  <a:lnTo>
                    <a:pt x="142" y="197"/>
                  </a:lnTo>
                  <a:lnTo>
                    <a:pt x="132" y="193"/>
                  </a:lnTo>
                  <a:lnTo>
                    <a:pt x="122" y="187"/>
                  </a:lnTo>
                  <a:lnTo>
                    <a:pt x="112" y="183"/>
                  </a:lnTo>
                  <a:lnTo>
                    <a:pt x="104" y="179"/>
                  </a:lnTo>
                  <a:lnTo>
                    <a:pt x="98" y="175"/>
                  </a:lnTo>
                  <a:lnTo>
                    <a:pt x="92" y="170"/>
                  </a:lnTo>
                  <a:lnTo>
                    <a:pt x="84" y="164"/>
                  </a:lnTo>
                  <a:lnTo>
                    <a:pt x="76" y="157"/>
                  </a:lnTo>
                  <a:lnTo>
                    <a:pt x="68" y="147"/>
                  </a:lnTo>
                  <a:lnTo>
                    <a:pt x="59" y="138"/>
                  </a:lnTo>
                  <a:lnTo>
                    <a:pt x="51" y="128"/>
                  </a:lnTo>
                  <a:lnTo>
                    <a:pt x="44" y="118"/>
                  </a:lnTo>
                  <a:lnTo>
                    <a:pt x="38" y="107"/>
                  </a:lnTo>
                  <a:lnTo>
                    <a:pt x="32" y="96"/>
                  </a:lnTo>
                  <a:lnTo>
                    <a:pt x="26" y="83"/>
                  </a:lnTo>
                  <a:lnTo>
                    <a:pt x="19" y="69"/>
                  </a:lnTo>
                  <a:lnTo>
                    <a:pt x="13" y="54"/>
                  </a:lnTo>
                  <a:lnTo>
                    <a:pt x="8" y="41"/>
                  </a:lnTo>
                  <a:lnTo>
                    <a:pt x="4" y="29"/>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9051" name="Freeform 301"/>
            <p:cNvSpPr>
              <a:spLocks/>
            </p:cNvSpPr>
            <p:nvPr/>
          </p:nvSpPr>
          <p:spPr bwMode="auto">
            <a:xfrm>
              <a:off x="3305" y="1325"/>
              <a:ext cx="221" cy="406"/>
            </a:xfrm>
            <a:custGeom>
              <a:avLst/>
              <a:gdLst>
                <a:gd name="T0" fmla="*/ 220 w 221"/>
                <a:gd name="T1" fmla="*/ 405 h 406"/>
                <a:gd name="T2" fmla="*/ 220 w 221"/>
                <a:gd name="T3" fmla="*/ 109 h 406"/>
                <a:gd name="T4" fmla="*/ 0 w 221"/>
                <a:gd name="T5" fmla="*/ 0 h 406"/>
                <a:gd name="T6" fmla="*/ 0 w 221"/>
                <a:gd name="T7" fmla="*/ 276 h 406"/>
                <a:gd name="T8" fmla="*/ 220 w 221"/>
                <a:gd name="T9" fmla="*/ 405 h 406"/>
                <a:gd name="T10" fmla="*/ 0 60000 65536"/>
                <a:gd name="T11" fmla="*/ 0 60000 65536"/>
                <a:gd name="T12" fmla="*/ 0 60000 65536"/>
                <a:gd name="T13" fmla="*/ 0 60000 65536"/>
                <a:gd name="T14" fmla="*/ 0 60000 65536"/>
                <a:gd name="T15" fmla="*/ 0 w 221"/>
                <a:gd name="T16" fmla="*/ 0 h 406"/>
                <a:gd name="T17" fmla="*/ 221 w 221"/>
                <a:gd name="T18" fmla="*/ 406 h 406"/>
              </a:gdLst>
              <a:ahLst/>
              <a:cxnLst>
                <a:cxn ang="T10">
                  <a:pos x="T0" y="T1"/>
                </a:cxn>
                <a:cxn ang="T11">
                  <a:pos x="T2" y="T3"/>
                </a:cxn>
                <a:cxn ang="T12">
                  <a:pos x="T4" y="T5"/>
                </a:cxn>
                <a:cxn ang="T13">
                  <a:pos x="T6" y="T7"/>
                </a:cxn>
                <a:cxn ang="T14">
                  <a:pos x="T8" y="T9"/>
                </a:cxn>
              </a:cxnLst>
              <a:rect l="T15" t="T16" r="T17" b="T18"/>
              <a:pathLst>
                <a:path w="221" h="406">
                  <a:moveTo>
                    <a:pt x="220" y="405"/>
                  </a:moveTo>
                  <a:lnTo>
                    <a:pt x="220" y="109"/>
                  </a:lnTo>
                  <a:lnTo>
                    <a:pt x="0" y="0"/>
                  </a:lnTo>
                  <a:lnTo>
                    <a:pt x="0" y="276"/>
                  </a:lnTo>
                  <a:lnTo>
                    <a:pt x="220" y="405"/>
                  </a:lnTo>
                </a:path>
              </a:pathLst>
            </a:custGeom>
            <a:solidFill>
              <a:srgbClr val="4C4C4C"/>
            </a:solidFill>
            <a:ln w="9525" cap="rnd">
              <a:noFill/>
              <a:round/>
              <a:headEnd/>
              <a:tailEnd/>
            </a:ln>
          </p:spPr>
          <p:txBody>
            <a:bodyPr/>
            <a:lstStyle/>
            <a:p>
              <a:endParaRPr lang="ar-SA"/>
            </a:p>
          </p:txBody>
        </p:sp>
        <p:sp>
          <p:nvSpPr>
            <p:cNvPr id="39052" name="Freeform 302"/>
            <p:cNvSpPr>
              <a:spLocks/>
            </p:cNvSpPr>
            <p:nvPr/>
          </p:nvSpPr>
          <p:spPr bwMode="auto">
            <a:xfrm>
              <a:off x="3287" y="1576"/>
              <a:ext cx="239" cy="162"/>
            </a:xfrm>
            <a:custGeom>
              <a:avLst/>
              <a:gdLst>
                <a:gd name="T0" fmla="*/ 238 w 239"/>
                <a:gd name="T1" fmla="*/ 161 h 162"/>
                <a:gd name="T2" fmla="*/ 238 w 239"/>
                <a:gd name="T3" fmla="*/ 130 h 162"/>
                <a:gd name="T4" fmla="*/ 0 w 239"/>
                <a:gd name="T5" fmla="*/ 0 h 162"/>
                <a:gd name="T6" fmla="*/ 0 w 239"/>
                <a:gd name="T7" fmla="*/ 28 h 162"/>
                <a:gd name="T8" fmla="*/ 238 w 239"/>
                <a:gd name="T9" fmla="*/ 161 h 162"/>
                <a:gd name="T10" fmla="*/ 0 60000 65536"/>
                <a:gd name="T11" fmla="*/ 0 60000 65536"/>
                <a:gd name="T12" fmla="*/ 0 60000 65536"/>
                <a:gd name="T13" fmla="*/ 0 60000 65536"/>
                <a:gd name="T14" fmla="*/ 0 60000 65536"/>
                <a:gd name="T15" fmla="*/ 0 w 239"/>
                <a:gd name="T16" fmla="*/ 0 h 162"/>
                <a:gd name="T17" fmla="*/ 239 w 239"/>
                <a:gd name="T18" fmla="*/ 162 h 162"/>
              </a:gdLst>
              <a:ahLst/>
              <a:cxnLst>
                <a:cxn ang="T10">
                  <a:pos x="T0" y="T1"/>
                </a:cxn>
                <a:cxn ang="T11">
                  <a:pos x="T2" y="T3"/>
                </a:cxn>
                <a:cxn ang="T12">
                  <a:pos x="T4" y="T5"/>
                </a:cxn>
                <a:cxn ang="T13">
                  <a:pos x="T6" y="T7"/>
                </a:cxn>
                <a:cxn ang="T14">
                  <a:pos x="T8" y="T9"/>
                </a:cxn>
              </a:cxnLst>
              <a:rect l="T15" t="T16" r="T17" b="T18"/>
              <a:pathLst>
                <a:path w="239" h="162">
                  <a:moveTo>
                    <a:pt x="238" y="161"/>
                  </a:moveTo>
                  <a:lnTo>
                    <a:pt x="238" y="130"/>
                  </a:lnTo>
                  <a:lnTo>
                    <a:pt x="0" y="0"/>
                  </a:lnTo>
                  <a:lnTo>
                    <a:pt x="0" y="28"/>
                  </a:lnTo>
                  <a:lnTo>
                    <a:pt x="238" y="161"/>
                  </a:lnTo>
                </a:path>
              </a:pathLst>
            </a:custGeom>
            <a:solidFill>
              <a:srgbClr val="CC9900"/>
            </a:solidFill>
            <a:ln w="9525" cap="rnd">
              <a:noFill/>
              <a:round/>
              <a:headEnd/>
              <a:tailEnd/>
            </a:ln>
          </p:spPr>
          <p:txBody>
            <a:bodyPr/>
            <a:lstStyle/>
            <a:p>
              <a:endParaRPr lang="ar-SA"/>
            </a:p>
          </p:txBody>
        </p:sp>
        <p:sp>
          <p:nvSpPr>
            <p:cNvPr id="39053" name="Freeform 303"/>
            <p:cNvSpPr>
              <a:spLocks/>
            </p:cNvSpPr>
            <p:nvPr/>
          </p:nvSpPr>
          <p:spPr bwMode="auto">
            <a:xfrm>
              <a:off x="3283" y="1309"/>
              <a:ext cx="243" cy="144"/>
            </a:xfrm>
            <a:custGeom>
              <a:avLst/>
              <a:gdLst>
                <a:gd name="T0" fmla="*/ 242 w 243"/>
                <a:gd name="T1" fmla="*/ 143 h 144"/>
                <a:gd name="T2" fmla="*/ 242 w 243"/>
                <a:gd name="T3" fmla="*/ 113 h 144"/>
                <a:gd name="T4" fmla="*/ 0 w 243"/>
                <a:gd name="T5" fmla="*/ 0 h 144"/>
                <a:gd name="T6" fmla="*/ 0 w 243"/>
                <a:gd name="T7" fmla="*/ 29 h 144"/>
                <a:gd name="T8" fmla="*/ 242 w 243"/>
                <a:gd name="T9" fmla="*/ 143 h 144"/>
                <a:gd name="T10" fmla="*/ 0 60000 65536"/>
                <a:gd name="T11" fmla="*/ 0 60000 65536"/>
                <a:gd name="T12" fmla="*/ 0 60000 65536"/>
                <a:gd name="T13" fmla="*/ 0 60000 65536"/>
                <a:gd name="T14" fmla="*/ 0 60000 65536"/>
                <a:gd name="T15" fmla="*/ 0 w 243"/>
                <a:gd name="T16" fmla="*/ 0 h 144"/>
                <a:gd name="T17" fmla="*/ 243 w 243"/>
                <a:gd name="T18" fmla="*/ 144 h 144"/>
              </a:gdLst>
              <a:ahLst/>
              <a:cxnLst>
                <a:cxn ang="T10">
                  <a:pos x="T0" y="T1"/>
                </a:cxn>
                <a:cxn ang="T11">
                  <a:pos x="T2" y="T3"/>
                </a:cxn>
                <a:cxn ang="T12">
                  <a:pos x="T4" y="T5"/>
                </a:cxn>
                <a:cxn ang="T13">
                  <a:pos x="T6" y="T7"/>
                </a:cxn>
                <a:cxn ang="T14">
                  <a:pos x="T8" y="T9"/>
                </a:cxn>
              </a:cxnLst>
              <a:rect l="T15" t="T16" r="T17" b="T18"/>
              <a:pathLst>
                <a:path w="243" h="144">
                  <a:moveTo>
                    <a:pt x="242" y="143"/>
                  </a:moveTo>
                  <a:lnTo>
                    <a:pt x="242" y="113"/>
                  </a:lnTo>
                  <a:lnTo>
                    <a:pt x="0" y="0"/>
                  </a:lnTo>
                  <a:lnTo>
                    <a:pt x="0" y="29"/>
                  </a:lnTo>
                  <a:lnTo>
                    <a:pt x="242" y="143"/>
                  </a:lnTo>
                </a:path>
              </a:pathLst>
            </a:custGeom>
            <a:solidFill>
              <a:srgbClr val="CC9900"/>
            </a:solidFill>
            <a:ln w="9525" cap="rnd">
              <a:noFill/>
              <a:round/>
              <a:headEnd/>
              <a:tailEnd/>
            </a:ln>
          </p:spPr>
          <p:txBody>
            <a:bodyPr/>
            <a:lstStyle/>
            <a:p>
              <a:endParaRPr lang="ar-SA"/>
            </a:p>
          </p:txBody>
        </p:sp>
        <p:sp>
          <p:nvSpPr>
            <p:cNvPr id="39054" name="Freeform 304"/>
            <p:cNvSpPr>
              <a:spLocks/>
            </p:cNvSpPr>
            <p:nvPr/>
          </p:nvSpPr>
          <p:spPr bwMode="auto">
            <a:xfrm>
              <a:off x="3525" y="1589"/>
              <a:ext cx="452" cy="149"/>
            </a:xfrm>
            <a:custGeom>
              <a:avLst/>
              <a:gdLst>
                <a:gd name="T0" fmla="*/ 0 w 452"/>
                <a:gd name="T1" fmla="*/ 148 h 149"/>
                <a:gd name="T2" fmla="*/ 0 w 452"/>
                <a:gd name="T3" fmla="*/ 117 h 149"/>
                <a:gd name="T4" fmla="*/ 451 w 452"/>
                <a:gd name="T5" fmla="*/ 0 h 149"/>
                <a:gd name="T6" fmla="*/ 451 w 452"/>
                <a:gd name="T7" fmla="*/ 28 h 149"/>
                <a:gd name="T8" fmla="*/ 0 w 452"/>
                <a:gd name="T9" fmla="*/ 148 h 149"/>
                <a:gd name="T10" fmla="*/ 0 60000 65536"/>
                <a:gd name="T11" fmla="*/ 0 60000 65536"/>
                <a:gd name="T12" fmla="*/ 0 60000 65536"/>
                <a:gd name="T13" fmla="*/ 0 60000 65536"/>
                <a:gd name="T14" fmla="*/ 0 60000 65536"/>
                <a:gd name="T15" fmla="*/ 0 w 452"/>
                <a:gd name="T16" fmla="*/ 0 h 149"/>
                <a:gd name="T17" fmla="*/ 452 w 452"/>
                <a:gd name="T18" fmla="*/ 149 h 149"/>
              </a:gdLst>
              <a:ahLst/>
              <a:cxnLst>
                <a:cxn ang="T10">
                  <a:pos x="T0" y="T1"/>
                </a:cxn>
                <a:cxn ang="T11">
                  <a:pos x="T2" y="T3"/>
                </a:cxn>
                <a:cxn ang="T12">
                  <a:pos x="T4" y="T5"/>
                </a:cxn>
                <a:cxn ang="T13">
                  <a:pos x="T6" y="T7"/>
                </a:cxn>
                <a:cxn ang="T14">
                  <a:pos x="T8" y="T9"/>
                </a:cxn>
              </a:cxnLst>
              <a:rect l="T15" t="T16" r="T17" b="T18"/>
              <a:pathLst>
                <a:path w="452" h="149">
                  <a:moveTo>
                    <a:pt x="0" y="148"/>
                  </a:moveTo>
                  <a:lnTo>
                    <a:pt x="0" y="117"/>
                  </a:lnTo>
                  <a:lnTo>
                    <a:pt x="451" y="0"/>
                  </a:lnTo>
                  <a:lnTo>
                    <a:pt x="451" y="28"/>
                  </a:lnTo>
                  <a:lnTo>
                    <a:pt x="0" y="148"/>
                  </a:lnTo>
                </a:path>
              </a:pathLst>
            </a:custGeom>
            <a:solidFill>
              <a:srgbClr val="FFFF99"/>
            </a:solidFill>
            <a:ln w="9525" cap="rnd">
              <a:noFill/>
              <a:round/>
              <a:headEnd/>
              <a:tailEnd/>
            </a:ln>
          </p:spPr>
          <p:txBody>
            <a:bodyPr/>
            <a:lstStyle/>
            <a:p>
              <a:endParaRPr lang="ar-SA"/>
            </a:p>
          </p:txBody>
        </p:sp>
        <p:sp>
          <p:nvSpPr>
            <p:cNvPr id="39055" name="Freeform 305"/>
            <p:cNvSpPr>
              <a:spLocks/>
            </p:cNvSpPr>
            <p:nvPr/>
          </p:nvSpPr>
          <p:spPr bwMode="auto">
            <a:xfrm>
              <a:off x="3523" y="1306"/>
              <a:ext cx="451" cy="148"/>
            </a:xfrm>
            <a:custGeom>
              <a:avLst/>
              <a:gdLst>
                <a:gd name="T0" fmla="*/ 0 w 451"/>
                <a:gd name="T1" fmla="*/ 147 h 148"/>
                <a:gd name="T2" fmla="*/ 0 w 451"/>
                <a:gd name="T3" fmla="*/ 117 h 148"/>
                <a:gd name="T4" fmla="*/ 450 w 451"/>
                <a:gd name="T5" fmla="*/ 0 h 148"/>
                <a:gd name="T6" fmla="*/ 450 w 451"/>
                <a:gd name="T7" fmla="*/ 27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7"/>
                  </a:lnTo>
                  <a:lnTo>
                    <a:pt x="450" y="0"/>
                  </a:lnTo>
                  <a:lnTo>
                    <a:pt x="450" y="27"/>
                  </a:lnTo>
                  <a:lnTo>
                    <a:pt x="0" y="147"/>
                  </a:lnTo>
                </a:path>
              </a:pathLst>
            </a:custGeom>
            <a:solidFill>
              <a:srgbClr val="FFFF99"/>
            </a:solidFill>
            <a:ln w="9525" cap="rnd">
              <a:noFill/>
              <a:round/>
              <a:headEnd/>
              <a:tailEnd/>
            </a:ln>
          </p:spPr>
          <p:txBody>
            <a:bodyPr/>
            <a:lstStyle/>
            <a:p>
              <a:endParaRPr lang="ar-SA"/>
            </a:p>
          </p:txBody>
        </p:sp>
        <p:sp>
          <p:nvSpPr>
            <p:cNvPr id="39056" name="Freeform 306"/>
            <p:cNvSpPr>
              <a:spLocks/>
            </p:cNvSpPr>
            <p:nvPr/>
          </p:nvSpPr>
          <p:spPr bwMode="auto">
            <a:xfrm>
              <a:off x="3523" y="1340"/>
              <a:ext cx="454" cy="355"/>
            </a:xfrm>
            <a:custGeom>
              <a:avLst/>
              <a:gdLst>
                <a:gd name="T0" fmla="*/ 0 w 454"/>
                <a:gd name="T1" fmla="*/ 354 h 355"/>
                <a:gd name="T2" fmla="*/ 0 w 454"/>
                <a:gd name="T3" fmla="*/ 122 h 355"/>
                <a:gd name="T4" fmla="*/ 453 w 454"/>
                <a:gd name="T5" fmla="*/ 0 h 355"/>
                <a:gd name="T6" fmla="*/ 453 w 454"/>
                <a:gd name="T7" fmla="*/ 243 h 355"/>
                <a:gd name="T8" fmla="*/ 0 w 454"/>
                <a:gd name="T9" fmla="*/ 354 h 355"/>
                <a:gd name="T10" fmla="*/ 0 60000 65536"/>
                <a:gd name="T11" fmla="*/ 0 60000 65536"/>
                <a:gd name="T12" fmla="*/ 0 60000 65536"/>
                <a:gd name="T13" fmla="*/ 0 60000 65536"/>
                <a:gd name="T14" fmla="*/ 0 60000 65536"/>
                <a:gd name="T15" fmla="*/ 0 w 454"/>
                <a:gd name="T16" fmla="*/ 0 h 355"/>
                <a:gd name="T17" fmla="*/ 454 w 454"/>
                <a:gd name="T18" fmla="*/ 355 h 355"/>
              </a:gdLst>
              <a:ahLst/>
              <a:cxnLst>
                <a:cxn ang="T10">
                  <a:pos x="T0" y="T1"/>
                </a:cxn>
                <a:cxn ang="T11">
                  <a:pos x="T2" y="T3"/>
                </a:cxn>
                <a:cxn ang="T12">
                  <a:pos x="T4" y="T5"/>
                </a:cxn>
                <a:cxn ang="T13">
                  <a:pos x="T6" y="T7"/>
                </a:cxn>
                <a:cxn ang="T14">
                  <a:pos x="T8" y="T9"/>
                </a:cxn>
              </a:cxnLst>
              <a:rect l="T15" t="T16" r="T17" b="T18"/>
              <a:pathLst>
                <a:path w="454" h="355">
                  <a:moveTo>
                    <a:pt x="0" y="354"/>
                  </a:moveTo>
                  <a:lnTo>
                    <a:pt x="0" y="122"/>
                  </a:lnTo>
                  <a:lnTo>
                    <a:pt x="453" y="0"/>
                  </a:lnTo>
                  <a:lnTo>
                    <a:pt x="453" y="243"/>
                  </a:lnTo>
                  <a:lnTo>
                    <a:pt x="0" y="354"/>
                  </a:lnTo>
                </a:path>
              </a:pathLst>
            </a:custGeom>
            <a:solidFill>
              <a:srgbClr val="FFFF99"/>
            </a:solidFill>
            <a:ln w="9525" cap="rnd">
              <a:noFill/>
              <a:round/>
              <a:headEnd/>
              <a:tailEnd/>
            </a:ln>
          </p:spPr>
          <p:txBody>
            <a:bodyPr/>
            <a:lstStyle/>
            <a:p>
              <a:endParaRPr lang="ar-SA"/>
            </a:p>
          </p:txBody>
        </p:sp>
        <p:sp>
          <p:nvSpPr>
            <p:cNvPr id="39057" name="Freeform 307"/>
            <p:cNvSpPr>
              <a:spLocks/>
            </p:cNvSpPr>
            <p:nvPr/>
          </p:nvSpPr>
          <p:spPr bwMode="auto">
            <a:xfrm>
              <a:off x="3466" y="1076"/>
              <a:ext cx="130" cy="174"/>
            </a:xfrm>
            <a:custGeom>
              <a:avLst/>
              <a:gdLst>
                <a:gd name="T0" fmla="*/ 31 w 130"/>
                <a:gd name="T1" fmla="*/ 17 h 174"/>
                <a:gd name="T2" fmla="*/ 34 w 130"/>
                <a:gd name="T3" fmla="*/ 26 h 174"/>
                <a:gd name="T4" fmla="*/ 39 w 130"/>
                <a:gd name="T5" fmla="*/ 40 h 174"/>
                <a:gd name="T6" fmla="*/ 42 w 130"/>
                <a:gd name="T7" fmla="*/ 53 h 174"/>
                <a:gd name="T8" fmla="*/ 43 w 130"/>
                <a:gd name="T9" fmla="*/ 64 h 174"/>
                <a:gd name="T10" fmla="*/ 47 w 130"/>
                <a:gd name="T11" fmla="*/ 78 h 174"/>
                <a:gd name="T12" fmla="*/ 53 w 130"/>
                <a:gd name="T13" fmla="*/ 93 h 174"/>
                <a:gd name="T14" fmla="*/ 59 w 130"/>
                <a:gd name="T15" fmla="*/ 104 h 174"/>
                <a:gd name="T16" fmla="*/ 64 w 130"/>
                <a:gd name="T17" fmla="*/ 109 h 174"/>
                <a:gd name="T18" fmla="*/ 71 w 130"/>
                <a:gd name="T19" fmla="*/ 122 h 174"/>
                <a:gd name="T20" fmla="*/ 79 w 130"/>
                <a:gd name="T21" fmla="*/ 137 h 174"/>
                <a:gd name="T22" fmla="*/ 84 w 130"/>
                <a:gd name="T23" fmla="*/ 149 h 174"/>
                <a:gd name="T24" fmla="*/ 86 w 130"/>
                <a:gd name="T25" fmla="*/ 150 h 174"/>
                <a:gd name="T26" fmla="*/ 89 w 130"/>
                <a:gd name="T27" fmla="*/ 149 h 174"/>
                <a:gd name="T28" fmla="*/ 95 w 130"/>
                <a:gd name="T29" fmla="*/ 149 h 174"/>
                <a:gd name="T30" fmla="*/ 101 w 130"/>
                <a:gd name="T31" fmla="*/ 149 h 174"/>
                <a:gd name="T32" fmla="*/ 106 w 130"/>
                <a:gd name="T33" fmla="*/ 150 h 174"/>
                <a:gd name="T34" fmla="*/ 113 w 130"/>
                <a:gd name="T35" fmla="*/ 154 h 174"/>
                <a:gd name="T36" fmla="*/ 121 w 130"/>
                <a:gd name="T37" fmla="*/ 159 h 174"/>
                <a:gd name="T38" fmla="*/ 127 w 130"/>
                <a:gd name="T39" fmla="*/ 164 h 174"/>
                <a:gd name="T40" fmla="*/ 128 w 130"/>
                <a:gd name="T41" fmla="*/ 168 h 174"/>
                <a:gd name="T42" fmla="*/ 123 w 130"/>
                <a:gd name="T43" fmla="*/ 171 h 174"/>
                <a:gd name="T44" fmla="*/ 115 w 130"/>
                <a:gd name="T45" fmla="*/ 173 h 174"/>
                <a:gd name="T46" fmla="*/ 106 w 130"/>
                <a:gd name="T47" fmla="*/ 173 h 174"/>
                <a:gd name="T48" fmla="*/ 96 w 130"/>
                <a:gd name="T49" fmla="*/ 171 h 174"/>
                <a:gd name="T50" fmla="*/ 90 w 130"/>
                <a:gd name="T51" fmla="*/ 169 h 174"/>
                <a:gd name="T52" fmla="*/ 87 w 130"/>
                <a:gd name="T53" fmla="*/ 168 h 174"/>
                <a:gd name="T54" fmla="*/ 84 w 130"/>
                <a:gd name="T55" fmla="*/ 167 h 174"/>
                <a:gd name="T56" fmla="*/ 81 w 130"/>
                <a:gd name="T57" fmla="*/ 167 h 174"/>
                <a:gd name="T58" fmla="*/ 70 w 130"/>
                <a:gd name="T59" fmla="*/ 158 h 174"/>
                <a:gd name="T60" fmla="*/ 56 w 130"/>
                <a:gd name="T61" fmla="*/ 143 h 174"/>
                <a:gd name="T62" fmla="*/ 43 w 130"/>
                <a:gd name="T63" fmla="*/ 130 h 174"/>
                <a:gd name="T64" fmla="*/ 36 w 130"/>
                <a:gd name="T65" fmla="*/ 122 h 174"/>
                <a:gd name="T66" fmla="*/ 33 w 130"/>
                <a:gd name="T67" fmla="*/ 115 h 174"/>
                <a:gd name="T68" fmla="*/ 32 w 130"/>
                <a:gd name="T69" fmla="*/ 107 h 174"/>
                <a:gd name="T70" fmla="*/ 30 w 130"/>
                <a:gd name="T71" fmla="*/ 96 h 174"/>
                <a:gd name="T72" fmla="*/ 25 w 130"/>
                <a:gd name="T73" fmla="*/ 80 h 174"/>
                <a:gd name="T74" fmla="*/ 16 w 130"/>
                <a:gd name="T75" fmla="*/ 56 h 174"/>
                <a:gd name="T76" fmla="*/ 5 w 130"/>
                <a:gd name="T77" fmla="*/ 32 h 174"/>
                <a:gd name="T78" fmla="*/ 0 w 130"/>
                <a:gd name="T79" fmla="*/ 13 h 174"/>
                <a:gd name="T80" fmla="*/ 0 w 130"/>
                <a:gd name="T81" fmla="*/ 5 h 174"/>
                <a:gd name="T82" fmla="*/ 4 w 130"/>
                <a:gd name="T83" fmla="*/ 3 h 174"/>
                <a:gd name="T84" fmla="*/ 8 w 130"/>
                <a:gd name="T85" fmla="*/ 1 h 174"/>
                <a:gd name="T86" fmla="*/ 12 w 130"/>
                <a:gd name="T87" fmla="*/ 0 h 174"/>
                <a:gd name="T88" fmla="*/ 31 w 130"/>
                <a:gd name="T89" fmla="*/ 15 h 17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0"/>
                <a:gd name="T136" fmla="*/ 0 h 174"/>
                <a:gd name="T137" fmla="*/ 130 w 130"/>
                <a:gd name="T138" fmla="*/ 174 h 17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0" h="174">
                  <a:moveTo>
                    <a:pt x="31" y="15"/>
                  </a:moveTo>
                  <a:lnTo>
                    <a:pt x="31" y="17"/>
                  </a:lnTo>
                  <a:lnTo>
                    <a:pt x="33" y="20"/>
                  </a:lnTo>
                  <a:lnTo>
                    <a:pt x="34" y="26"/>
                  </a:lnTo>
                  <a:lnTo>
                    <a:pt x="36" y="32"/>
                  </a:lnTo>
                  <a:lnTo>
                    <a:pt x="39" y="40"/>
                  </a:lnTo>
                  <a:lnTo>
                    <a:pt x="40" y="47"/>
                  </a:lnTo>
                  <a:lnTo>
                    <a:pt x="42" y="53"/>
                  </a:lnTo>
                  <a:lnTo>
                    <a:pt x="43" y="58"/>
                  </a:lnTo>
                  <a:lnTo>
                    <a:pt x="43" y="64"/>
                  </a:lnTo>
                  <a:lnTo>
                    <a:pt x="45" y="71"/>
                  </a:lnTo>
                  <a:lnTo>
                    <a:pt x="47" y="78"/>
                  </a:lnTo>
                  <a:lnTo>
                    <a:pt x="50" y="86"/>
                  </a:lnTo>
                  <a:lnTo>
                    <a:pt x="53" y="93"/>
                  </a:lnTo>
                  <a:lnTo>
                    <a:pt x="56" y="100"/>
                  </a:lnTo>
                  <a:lnTo>
                    <a:pt x="59" y="104"/>
                  </a:lnTo>
                  <a:lnTo>
                    <a:pt x="61" y="107"/>
                  </a:lnTo>
                  <a:lnTo>
                    <a:pt x="64" y="109"/>
                  </a:lnTo>
                  <a:lnTo>
                    <a:pt x="67" y="114"/>
                  </a:lnTo>
                  <a:lnTo>
                    <a:pt x="71" y="122"/>
                  </a:lnTo>
                  <a:lnTo>
                    <a:pt x="75" y="130"/>
                  </a:lnTo>
                  <a:lnTo>
                    <a:pt x="79" y="137"/>
                  </a:lnTo>
                  <a:lnTo>
                    <a:pt x="82" y="143"/>
                  </a:lnTo>
                  <a:lnTo>
                    <a:pt x="84" y="149"/>
                  </a:lnTo>
                  <a:lnTo>
                    <a:pt x="85" y="150"/>
                  </a:lnTo>
                  <a:lnTo>
                    <a:pt x="86" y="150"/>
                  </a:lnTo>
                  <a:lnTo>
                    <a:pt x="87" y="149"/>
                  </a:lnTo>
                  <a:lnTo>
                    <a:pt x="89" y="149"/>
                  </a:lnTo>
                  <a:lnTo>
                    <a:pt x="92" y="149"/>
                  </a:lnTo>
                  <a:lnTo>
                    <a:pt x="95" y="149"/>
                  </a:lnTo>
                  <a:lnTo>
                    <a:pt x="98" y="149"/>
                  </a:lnTo>
                  <a:lnTo>
                    <a:pt x="101" y="149"/>
                  </a:lnTo>
                  <a:lnTo>
                    <a:pt x="103" y="149"/>
                  </a:lnTo>
                  <a:lnTo>
                    <a:pt x="106" y="150"/>
                  </a:lnTo>
                  <a:lnTo>
                    <a:pt x="109" y="152"/>
                  </a:lnTo>
                  <a:lnTo>
                    <a:pt x="113" y="154"/>
                  </a:lnTo>
                  <a:lnTo>
                    <a:pt x="117" y="156"/>
                  </a:lnTo>
                  <a:lnTo>
                    <a:pt x="121" y="159"/>
                  </a:lnTo>
                  <a:lnTo>
                    <a:pt x="123" y="161"/>
                  </a:lnTo>
                  <a:lnTo>
                    <a:pt x="127" y="164"/>
                  </a:lnTo>
                  <a:lnTo>
                    <a:pt x="129" y="167"/>
                  </a:lnTo>
                  <a:lnTo>
                    <a:pt x="128" y="168"/>
                  </a:lnTo>
                  <a:lnTo>
                    <a:pt x="127" y="170"/>
                  </a:lnTo>
                  <a:lnTo>
                    <a:pt x="123" y="171"/>
                  </a:lnTo>
                  <a:lnTo>
                    <a:pt x="120" y="172"/>
                  </a:lnTo>
                  <a:lnTo>
                    <a:pt x="115" y="173"/>
                  </a:lnTo>
                  <a:lnTo>
                    <a:pt x="111" y="173"/>
                  </a:lnTo>
                  <a:lnTo>
                    <a:pt x="106" y="173"/>
                  </a:lnTo>
                  <a:lnTo>
                    <a:pt x="100" y="172"/>
                  </a:lnTo>
                  <a:lnTo>
                    <a:pt x="96" y="171"/>
                  </a:lnTo>
                  <a:lnTo>
                    <a:pt x="93" y="170"/>
                  </a:lnTo>
                  <a:lnTo>
                    <a:pt x="90" y="169"/>
                  </a:lnTo>
                  <a:lnTo>
                    <a:pt x="89" y="168"/>
                  </a:lnTo>
                  <a:lnTo>
                    <a:pt x="87" y="168"/>
                  </a:lnTo>
                  <a:lnTo>
                    <a:pt x="85" y="167"/>
                  </a:lnTo>
                  <a:lnTo>
                    <a:pt x="84" y="167"/>
                  </a:lnTo>
                  <a:lnTo>
                    <a:pt x="84" y="168"/>
                  </a:lnTo>
                  <a:lnTo>
                    <a:pt x="81" y="167"/>
                  </a:lnTo>
                  <a:lnTo>
                    <a:pt x="77" y="163"/>
                  </a:lnTo>
                  <a:lnTo>
                    <a:pt x="70" y="158"/>
                  </a:lnTo>
                  <a:lnTo>
                    <a:pt x="63" y="151"/>
                  </a:lnTo>
                  <a:lnTo>
                    <a:pt x="56" y="143"/>
                  </a:lnTo>
                  <a:lnTo>
                    <a:pt x="49" y="136"/>
                  </a:lnTo>
                  <a:lnTo>
                    <a:pt x="43" y="130"/>
                  </a:lnTo>
                  <a:lnTo>
                    <a:pt x="39" y="125"/>
                  </a:lnTo>
                  <a:lnTo>
                    <a:pt x="36" y="122"/>
                  </a:lnTo>
                  <a:lnTo>
                    <a:pt x="34" y="119"/>
                  </a:lnTo>
                  <a:lnTo>
                    <a:pt x="33" y="115"/>
                  </a:lnTo>
                  <a:lnTo>
                    <a:pt x="33" y="112"/>
                  </a:lnTo>
                  <a:lnTo>
                    <a:pt x="32" y="107"/>
                  </a:lnTo>
                  <a:lnTo>
                    <a:pt x="31" y="102"/>
                  </a:lnTo>
                  <a:lnTo>
                    <a:pt x="30" y="96"/>
                  </a:lnTo>
                  <a:lnTo>
                    <a:pt x="28" y="89"/>
                  </a:lnTo>
                  <a:lnTo>
                    <a:pt x="25" y="80"/>
                  </a:lnTo>
                  <a:lnTo>
                    <a:pt x="21" y="69"/>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058" name="Freeform 308"/>
            <p:cNvSpPr>
              <a:spLocks/>
            </p:cNvSpPr>
            <p:nvPr/>
          </p:nvSpPr>
          <p:spPr bwMode="auto">
            <a:xfrm>
              <a:off x="3465" y="1076"/>
              <a:ext cx="134" cy="170"/>
            </a:xfrm>
            <a:custGeom>
              <a:avLst/>
              <a:gdLst>
                <a:gd name="T0" fmla="*/ 35 w 134"/>
                <a:gd name="T1" fmla="*/ 15 h 170"/>
                <a:gd name="T2" fmla="*/ 38 w 134"/>
                <a:gd name="T3" fmla="*/ 24 h 170"/>
                <a:gd name="T4" fmla="*/ 43 w 134"/>
                <a:gd name="T5" fmla="*/ 36 h 170"/>
                <a:gd name="T6" fmla="*/ 46 w 134"/>
                <a:gd name="T7" fmla="*/ 48 h 170"/>
                <a:gd name="T8" fmla="*/ 48 w 134"/>
                <a:gd name="T9" fmla="*/ 60 h 170"/>
                <a:gd name="T10" fmla="*/ 52 w 134"/>
                <a:gd name="T11" fmla="*/ 74 h 170"/>
                <a:gd name="T12" fmla="*/ 58 w 134"/>
                <a:gd name="T13" fmla="*/ 89 h 170"/>
                <a:gd name="T14" fmla="*/ 64 w 134"/>
                <a:gd name="T15" fmla="*/ 100 h 170"/>
                <a:gd name="T16" fmla="*/ 68 w 134"/>
                <a:gd name="T17" fmla="*/ 105 h 170"/>
                <a:gd name="T18" fmla="*/ 76 w 134"/>
                <a:gd name="T19" fmla="*/ 118 h 170"/>
                <a:gd name="T20" fmla="*/ 83 w 134"/>
                <a:gd name="T21" fmla="*/ 133 h 170"/>
                <a:gd name="T22" fmla="*/ 88 w 134"/>
                <a:gd name="T23" fmla="*/ 144 h 170"/>
                <a:gd name="T24" fmla="*/ 90 w 134"/>
                <a:gd name="T25" fmla="*/ 146 h 170"/>
                <a:gd name="T26" fmla="*/ 94 w 134"/>
                <a:gd name="T27" fmla="*/ 145 h 170"/>
                <a:gd name="T28" fmla="*/ 99 w 134"/>
                <a:gd name="T29" fmla="*/ 144 h 170"/>
                <a:gd name="T30" fmla="*/ 105 w 134"/>
                <a:gd name="T31" fmla="*/ 144 h 170"/>
                <a:gd name="T32" fmla="*/ 110 w 134"/>
                <a:gd name="T33" fmla="*/ 146 h 170"/>
                <a:gd name="T34" fmla="*/ 117 w 134"/>
                <a:gd name="T35" fmla="*/ 150 h 170"/>
                <a:gd name="T36" fmla="*/ 125 w 134"/>
                <a:gd name="T37" fmla="*/ 155 h 170"/>
                <a:gd name="T38" fmla="*/ 131 w 134"/>
                <a:gd name="T39" fmla="*/ 160 h 170"/>
                <a:gd name="T40" fmla="*/ 133 w 134"/>
                <a:gd name="T41" fmla="*/ 164 h 170"/>
                <a:gd name="T42" fmla="*/ 128 w 134"/>
                <a:gd name="T43" fmla="*/ 167 h 170"/>
                <a:gd name="T44" fmla="*/ 120 w 134"/>
                <a:gd name="T45" fmla="*/ 169 h 170"/>
                <a:gd name="T46" fmla="*/ 110 w 134"/>
                <a:gd name="T47" fmla="*/ 169 h 170"/>
                <a:gd name="T48" fmla="*/ 101 w 134"/>
                <a:gd name="T49" fmla="*/ 167 h 170"/>
                <a:gd name="T50" fmla="*/ 95 w 134"/>
                <a:gd name="T51" fmla="*/ 165 h 170"/>
                <a:gd name="T52" fmla="*/ 92 w 134"/>
                <a:gd name="T53" fmla="*/ 164 h 170"/>
                <a:gd name="T54" fmla="*/ 89 w 134"/>
                <a:gd name="T55" fmla="*/ 164 h 170"/>
                <a:gd name="T56" fmla="*/ 86 w 134"/>
                <a:gd name="T57" fmla="*/ 163 h 170"/>
                <a:gd name="T58" fmla="*/ 75 w 134"/>
                <a:gd name="T59" fmla="*/ 154 h 170"/>
                <a:gd name="T60" fmla="*/ 60 w 134"/>
                <a:gd name="T61" fmla="*/ 139 h 170"/>
                <a:gd name="T62" fmla="*/ 48 w 134"/>
                <a:gd name="T63" fmla="*/ 126 h 170"/>
                <a:gd name="T64" fmla="*/ 39 w 134"/>
                <a:gd name="T65" fmla="*/ 117 h 170"/>
                <a:gd name="T66" fmla="*/ 30 w 134"/>
                <a:gd name="T67" fmla="*/ 106 h 170"/>
                <a:gd name="T68" fmla="*/ 19 w 134"/>
                <a:gd name="T69" fmla="*/ 91 h 170"/>
                <a:gd name="T70" fmla="*/ 11 w 134"/>
                <a:gd name="T71" fmla="*/ 76 h 170"/>
                <a:gd name="T72" fmla="*/ 5 w 134"/>
                <a:gd name="T73" fmla="*/ 59 h 170"/>
                <a:gd name="T74" fmla="*/ 2 w 134"/>
                <a:gd name="T75" fmla="*/ 40 h 170"/>
                <a:gd name="T76" fmla="*/ 0 w 134"/>
                <a:gd name="T77" fmla="*/ 21 h 170"/>
                <a:gd name="T78" fmla="*/ 0 w 134"/>
                <a:gd name="T79" fmla="*/ 7 h 170"/>
                <a:gd name="T80" fmla="*/ 1 w 134"/>
                <a:gd name="T81" fmla="*/ 0 h 170"/>
                <a:gd name="T82" fmla="*/ 5 w 134"/>
                <a:gd name="T83" fmla="*/ 0 h 170"/>
                <a:gd name="T84" fmla="*/ 8 w 134"/>
                <a:gd name="T85" fmla="*/ 3 h 170"/>
                <a:gd name="T86" fmla="*/ 11 w 134"/>
                <a:gd name="T87" fmla="*/ 5 h 170"/>
                <a:gd name="T88" fmla="*/ 35 w 134"/>
                <a:gd name="T89" fmla="*/ 14 h 17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4"/>
                <a:gd name="T136" fmla="*/ 0 h 170"/>
                <a:gd name="T137" fmla="*/ 134 w 134"/>
                <a:gd name="T138" fmla="*/ 170 h 17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4" h="170">
                  <a:moveTo>
                    <a:pt x="35" y="14"/>
                  </a:moveTo>
                  <a:lnTo>
                    <a:pt x="35" y="15"/>
                  </a:lnTo>
                  <a:lnTo>
                    <a:pt x="37" y="18"/>
                  </a:lnTo>
                  <a:lnTo>
                    <a:pt x="38" y="24"/>
                  </a:lnTo>
                  <a:lnTo>
                    <a:pt x="41" y="30"/>
                  </a:lnTo>
                  <a:lnTo>
                    <a:pt x="43" y="36"/>
                  </a:lnTo>
                  <a:lnTo>
                    <a:pt x="44" y="42"/>
                  </a:lnTo>
                  <a:lnTo>
                    <a:pt x="46" y="48"/>
                  </a:lnTo>
                  <a:lnTo>
                    <a:pt x="47" y="54"/>
                  </a:lnTo>
                  <a:lnTo>
                    <a:pt x="48" y="60"/>
                  </a:lnTo>
                  <a:lnTo>
                    <a:pt x="49" y="66"/>
                  </a:lnTo>
                  <a:lnTo>
                    <a:pt x="52" y="74"/>
                  </a:lnTo>
                  <a:lnTo>
                    <a:pt x="55" y="82"/>
                  </a:lnTo>
                  <a:lnTo>
                    <a:pt x="58" y="89"/>
                  </a:lnTo>
                  <a:lnTo>
                    <a:pt x="60" y="96"/>
                  </a:lnTo>
                  <a:lnTo>
                    <a:pt x="64" y="100"/>
                  </a:lnTo>
                  <a:lnTo>
                    <a:pt x="66" y="102"/>
                  </a:lnTo>
                  <a:lnTo>
                    <a:pt x="68" y="105"/>
                  </a:lnTo>
                  <a:lnTo>
                    <a:pt x="72" y="110"/>
                  </a:lnTo>
                  <a:lnTo>
                    <a:pt x="76" y="118"/>
                  </a:lnTo>
                  <a:lnTo>
                    <a:pt x="80" y="126"/>
                  </a:lnTo>
                  <a:lnTo>
                    <a:pt x="83" y="133"/>
                  </a:lnTo>
                  <a:lnTo>
                    <a:pt x="87" y="139"/>
                  </a:lnTo>
                  <a:lnTo>
                    <a:pt x="88" y="144"/>
                  </a:lnTo>
                  <a:lnTo>
                    <a:pt x="90" y="146"/>
                  </a:lnTo>
                  <a:lnTo>
                    <a:pt x="92" y="146"/>
                  </a:lnTo>
                  <a:lnTo>
                    <a:pt x="94" y="145"/>
                  </a:lnTo>
                  <a:lnTo>
                    <a:pt x="97" y="144"/>
                  </a:lnTo>
                  <a:lnTo>
                    <a:pt x="99" y="144"/>
                  </a:lnTo>
                  <a:lnTo>
                    <a:pt x="103" y="144"/>
                  </a:lnTo>
                  <a:lnTo>
                    <a:pt x="105" y="144"/>
                  </a:lnTo>
                  <a:lnTo>
                    <a:pt x="108" y="145"/>
                  </a:lnTo>
                  <a:lnTo>
                    <a:pt x="110" y="146"/>
                  </a:lnTo>
                  <a:lnTo>
                    <a:pt x="114" y="148"/>
                  </a:lnTo>
                  <a:lnTo>
                    <a:pt x="117" y="150"/>
                  </a:lnTo>
                  <a:lnTo>
                    <a:pt x="121" y="152"/>
                  </a:lnTo>
                  <a:lnTo>
                    <a:pt x="125" y="155"/>
                  </a:lnTo>
                  <a:lnTo>
                    <a:pt x="128" y="157"/>
                  </a:lnTo>
                  <a:lnTo>
                    <a:pt x="131" y="160"/>
                  </a:lnTo>
                  <a:lnTo>
                    <a:pt x="133" y="162"/>
                  </a:lnTo>
                  <a:lnTo>
                    <a:pt x="133" y="164"/>
                  </a:lnTo>
                  <a:lnTo>
                    <a:pt x="131" y="166"/>
                  </a:lnTo>
                  <a:lnTo>
                    <a:pt x="128" y="167"/>
                  </a:lnTo>
                  <a:lnTo>
                    <a:pt x="124" y="168"/>
                  </a:lnTo>
                  <a:lnTo>
                    <a:pt x="120" y="169"/>
                  </a:lnTo>
                  <a:lnTo>
                    <a:pt x="115" y="169"/>
                  </a:lnTo>
                  <a:lnTo>
                    <a:pt x="110" y="169"/>
                  </a:lnTo>
                  <a:lnTo>
                    <a:pt x="105" y="168"/>
                  </a:lnTo>
                  <a:lnTo>
                    <a:pt x="101" y="167"/>
                  </a:lnTo>
                  <a:lnTo>
                    <a:pt x="98" y="166"/>
                  </a:lnTo>
                  <a:lnTo>
                    <a:pt x="95" y="165"/>
                  </a:lnTo>
                  <a:lnTo>
                    <a:pt x="94" y="164"/>
                  </a:lnTo>
                  <a:lnTo>
                    <a:pt x="92" y="164"/>
                  </a:lnTo>
                  <a:lnTo>
                    <a:pt x="90" y="163"/>
                  </a:lnTo>
                  <a:lnTo>
                    <a:pt x="89" y="164"/>
                  </a:lnTo>
                  <a:lnTo>
                    <a:pt x="88" y="164"/>
                  </a:lnTo>
                  <a:lnTo>
                    <a:pt x="86" y="163"/>
                  </a:lnTo>
                  <a:lnTo>
                    <a:pt x="81" y="160"/>
                  </a:lnTo>
                  <a:lnTo>
                    <a:pt x="75" y="154"/>
                  </a:lnTo>
                  <a:lnTo>
                    <a:pt x="68" y="147"/>
                  </a:lnTo>
                  <a:lnTo>
                    <a:pt x="60" y="139"/>
                  </a:lnTo>
                  <a:lnTo>
                    <a:pt x="54" y="132"/>
                  </a:lnTo>
                  <a:lnTo>
                    <a:pt x="48" y="126"/>
                  </a:lnTo>
                  <a:lnTo>
                    <a:pt x="44" y="121"/>
                  </a:lnTo>
                  <a:lnTo>
                    <a:pt x="39" y="117"/>
                  </a:lnTo>
                  <a:lnTo>
                    <a:pt x="35" y="112"/>
                  </a:lnTo>
                  <a:lnTo>
                    <a:pt x="30" y="106"/>
                  </a:lnTo>
                  <a:lnTo>
                    <a:pt x="24" y="99"/>
                  </a:lnTo>
                  <a:lnTo>
                    <a:pt x="19" y="91"/>
                  </a:lnTo>
                  <a:lnTo>
                    <a:pt x="14" y="84"/>
                  </a:lnTo>
                  <a:lnTo>
                    <a:pt x="11" y="76"/>
                  </a:lnTo>
                  <a:lnTo>
                    <a:pt x="7" y="67"/>
                  </a:lnTo>
                  <a:lnTo>
                    <a:pt x="5" y="59"/>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059" name="Freeform 309"/>
            <p:cNvSpPr>
              <a:spLocks/>
            </p:cNvSpPr>
            <p:nvPr/>
          </p:nvSpPr>
          <p:spPr bwMode="auto">
            <a:xfrm>
              <a:off x="3286" y="1348"/>
              <a:ext cx="240" cy="347"/>
            </a:xfrm>
            <a:custGeom>
              <a:avLst/>
              <a:gdLst>
                <a:gd name="T0" fmla="*/ 239 w 240"/>
                <a:gd name="T1" fmla="*/ 346 h 347"/>
                <a:gd name="T2" fmla="*/ 239 w 240"/>
                <a:gd name="T3" fmla="*/ 113 h 347"/>
                <a:gd name="T4" fmla="*/ 0 w 240"/>
                <a:gd name="T5" fmla="*/ 0 h 347"/>
                <a:gd name="T6" fmla="*/ 0 w 240"/>
                <a:gd name="T7" fmla="*/ 216 h 347"/>
                <a:gd name="T8" fmla="*/ 239 w 240"/>
                <a:gd name="T9" fmla="*/ 346 h 347"/>
                <a:gd name="T10" fmla="*/ 0 60000 65536"/>
                <a:gd name="T11" fmla="*/ 0 60000 65536"/>
                <a:gd name="T12" fmla="*/ 0 60000 65536"/>
                <a:gd name="T13" fmla="*/ 0 60000 65536"/>
                <a:gd name="T14" fmla="*/ 0 60000 65536"/>
                <a:gd name="T15" fmla="*/ 0 w 240"/>
                <a:gd name="T16" fmla="*/ 0 h 347"/>
                <a:gd name="T17" fmla="*/ 240 w 240"/>
                <a:gd name="T18" fmla="*/ 347 h 347"/>
              </a:gdLst>
              <a:ahLst/>
              <a:cxnLst>
                <a:cxn ang="T10">
                  <a:pos x="T0" y="T1"/>
                </a:cxn>
                <a:cxn ang="T11">
                  <a:pos x="T2" y="T3"/>
                </a:cxn>
                <a:cxn ang="T12">
                  <a:pos x="T4" y="T5"/>
                </a:cxn>
                <a:cxn ang="T13">
                  <a:pos x="T6" y="T7"/>
                </a:cxn>
                <a:cxn ang="T14">
                  <a:pos x="T8" y="T9"/>
                </a:cxn>
              </a:cxnLst>
              <a:rect l="T15" t="T16" r="T17" b="T18"/>
              <a:pathLst>
                <a:path w="240" h="347">
                  <a:moveTo>
                    <a:pt x="239" y="346"/>
                  </a:moveTo>
                  <a:lnTo>
                    <a:pt x="239" y="113"/>
                  </a:lnTo>
                  <a:lnTo>
                    <a:pt x="0" y="0"/>
                  </a:lnTo>
                  <a:lnTo>
                    <a:pt x="0" y="216"/>
                  </a:lnTo>
                  <a:lnTo>
                    <a:pt x="239" y="346"/>
                  </a:lnTo>
                </a:path>
              </a:pathLst>
            </a:custGeom>
            <a:solidFill>
              <a:srgbClr val="CC9900"/>
            </a:solidFill>
            <a:ln w="9525" cap="rnd">
              <a:noFill/>
              <a:round/>
              <a:headEnd/>
              <a:tailEnd/>
            </a:ln>
          </p:spPr>
          <p:txBody>
            <a:bodyPr/>
            <a:lstStyle/>
            <a:p>
              <a:endParaRPr lang="ar-SA"/>
            </a:p>
          </p:txBody>
        </p:sp>
        <p:sp>
          <p:nvSpPr>
            <p:cNvPr id="39060" name="Freeform 310"/>
            <p:cNvSpPr>
              <a:spLocks/>
            </p:cNvSpPr>
            <p:nvPr/>
          </p:nvSpPr>
          <p:spPr bwMode="auto">
            <a:xfrm>
              <a:off x="3449" y="1226"/>
              <a:ext cx="194" cy="83"/>
            </a:xfrm>
            <a:custGeom>
              <a:avLst/>
              <a:gdLst>
                <a:gd name="T0" fmla="*/ 193 w 194"/>
                <a:gd name="T1" fmla="*/ 14 h 83"/>
                <a:gd name="T2" fmla="*/ 67 w 194"/>
                <a:gd name="T3" fmla="*/ 82 h 83"/>
                <a:gd name="T4" fmla="*/ 0 w 194"/>
                <a:gd name="T5" fmla="*/ 67 h 83"/>
                <a:gd name="T6" fmla="*/ 125 w 194"/>
                <a:gd name="T7" fmla="*/ 0 h 83"/>
                <a:gd name="T8" fmla="*/ 193 w 194"/>
                <a:gd name="T9" fmla="*/ 14 h 83"/>
                <a:gd name="T10" fmla="*/ 0 60000 65536"/>
                <a:gd name="T11" fmla="*/ 0 60000 65536"/>
                <a:gd name="T12" fmla="*/ 0 60000 65536"/>
                <a:gd name="T13" fmla="*/ 0 60000 65536"/>
                <a:gd name="T14" fmla="*/ 0 60000 65536"/>
                <a:gd name="T15" fmla="*/ 0 w 194"/>
                <a:gd name="T16" fmla="*/ 0 h 83"/>
                <a:gd name="T17" fmla="*/ 194 w 194"/>
                <a:gd name="T18" fmla="*/ 83 h 83"/>
              </a:gdLst>
              <a:ahLst/>
              <a:cxnLst>
                <a:cxn ang="T10">
                  <a:pos x="T0" y="T1"/>
                </a:cxn>
                <a:cxn ang="T11">
                  <a:pos x="T2" y="T3"/>
                </a:cxn>
                <a:cxn ang="T12">
                  <a:pos x="T4" y="T5"/>
                </a:cxn>
                <a:cxn ang="T13">
                  <a:pos x="T6" y="T7"/>
                </a:cxn>
                <a:cxn ang="T14">
                  <a:pos x="T8" y="T9"/>
                </a:cxn>
              </a:cxnLst>
              <a:rect l="T15" t="T16" r="T17" b="T18"/>
              <a:pathLst>
                <a:path w="194" h="83">
                  <a:moveTo>
                    <a:pt x="193" y="14"/>
                  </a:moveTo>
                  <a:lnTo>
                    <a:pt x="67" y="82"/>
                  </a:lnTo>
                  <a:lnTo>
                    <a:pt x="0" y="67"/>
                  </a:lnTo>
                  <a:lnTo>
                    <a:pt x="125" y="0"/>
                  </a:lnTo>
                  <a:lnTo>
                    <a:pt x="193" y="14"/>
                  </a:lnTo>
                </a:path>
              </a:pathLst>
            </a:custGeom>
            <a:solidFill>
              <a:srgbClr val="B2B2B2"/>
            </a:solidFill>
            <a:ln w="9525" cap="rnd">
              <a:noFill/>
              <a:round/>
              <a:headEnd/>
              <a:tailEnd/>
            </a:ln>
          </p:spPr>
          <p:txBody>
            <a:bodyPr/>
            <a:lstStyle/>
            <a:p>
              <a:endParaRPr lang="ar-SA"/>
            </a:p>
          </p:txBody>
        </p:sp>
        <p:sp>
          <p:nvSpPr>
            <p:cNvPr id="39061" name="Freeform 311"/>
            <p:cNvSpPr>
              <a:spLocks/>
            </p:cNvSpPr>
            <p:nvPr/>
          </p:nvSpPr>
          <p:spPr bwMode="auto">
            <a:xfrm>
              <a:off x="3364" y="1060"/>
              <a:ext cx="215" cy="214"/>
            </a:xfrm>
            <a:custGeom>
              <a:avLst/>
              <a:gdLst>
                <a:gd name="T0" fmla="*/ 44 w 215"/>
                <a:gd name="T1" fmla="*/ 20 h 214"/>
                <a:gd name="T2" fmla="*/ 50 w 215"/>
                <a:gd name="T3" fmla="*/ 34 h 214"/>
                <a:gd name="T4" fmla="*/ 60 w 215"/>
                <a:gd name="T5" fmla="*/ 54 h 214"/>
                <a:gd name="T6" fmla="*/ 68 w 215"/>
                <a:gd name="T7" fmla="*/ 74 h 214"/>
                <a:gd name="T8" fmla="*/ 73 w 215"/>
                <a:gd name="T9" fmla="*/ 88 h 214"/>
                <a:gd name="T10" fmla="*/ 79 w 215"/>
                <a:gd name="T11" fmla="*/ 103 h 214"/>
                <a:gd name="T12" fmla="*/ 85 w 215"/>
                <a:gd name="T13" fmla="*/ 119 h 214"/>
                <a:gd name="T14" fmla="*/ 91 w 215"/>
                <a:gd name="T15" fmla="*/ 129 h 214"/>
                <a:gd name="T16" fmla="*/ 100 w 215"/>
                <a:gd name="T17" fmla="*/ 134 h 214"/>
                <a:gd name="T18" fmla="*/ 121 w 215"/>
                <a:gd name="T19" fmla="*/ 149 h 214"/>
                <a:gd name="T20" fmla="*/ 145 w 215"/>
                <a:gd name="T21" fmla="*/ 168 h 214"/>
                <a:gd name="T22" fmla="*/ 162 w 215"/>
                <a:gd name="T23" fmla="*/ 183 h 214"/>
                <a:gd name="T24" fmla="*/ 165 w 215"/>
                <a:gd name="T25" fmla="*/ 184 h 214"/>
                <a:gd name="T26" fmla="*/ 169 w 215"/>
                <a:gd name="T27" fmla="*/ 184 h 214"/>
                <a:gd name="T28" fmla="*/ 173 w 215"/>
                <a:gd name="T29" fmla="*/ 184 h 214"/>
                <a:gd name="T30" fmla="*/ 179 w 215"/>
                <a:gd name="T31" fmla="*/ 184 h 214"/>
                <a:gd name="T32" fmla="*/ 186 w 215"/>
                <a:gd name="T33" fmla="*/ 186 h 214"/>
                <a:gd name="T34" fmla="*/ 195 w 215"/>
                <a:gd name="T35" fmla="*/ 190 h 214"/>
                <a:gd name="T36" fmla="*/ 204 w 215"/>
                <a:gd name="T37" fmla="*/ 196 h 214"/>
                <a:gd name="T38" fmla="*/ 211 w 215"/>
                <a:gd name="T39" fmla="*/ 202 h 214"/>
                <a:gd name="T40" fmla="*/ 214 w 215"/>
                <a:gd name="T41" fmla="*/ 208 h 214"/>
                <a:gd name="T42" fmla="*/ 209 w 215"/>
                <a:gd name="T43" fmla="*/ 212 h 214"/>
                <a:gd name="T44" fmla="*/ 201 w 215"/>
                <a:gd name="T45" fmla="*/ 213 h 214"/>
                <a:gd name="T46" fmla="*/ 189 w 215"/>
                <a:gd name="T47" fmla="*/ 212 h 214"/>
                <a:gd name="T48" fmla="*/ 177 w 215"/>
                <a:gd name="T49" fmla="*/ 208 h 214"/>
                <a:gd name="T50" fmla="*/ 170 w 215"/>
                <a:gd name="T51" fmla="*/ 206 h 214"/>
                <a:gd name="T52" fmla="*/ 165 w 215"/>
                <a:gd name="T53" fmla="*/ 204 h 214"/>
                <a:gd name="T54" fmla="*/ 161 w 215"/>
                <a:gd name="T55" fmla="*/ 203 h 214"/>
                <a:gd name="T56" fmla="*/ 156 w 215"/>
                <a:gd name="T57" fmla="*/ 203 h 214"/>
                <a:gd name="T58" fmla="*/ 141 w 215"/>
                <a:gd name="T59" fmla="*/ 199 h 214"/>
                <a:gd name="T60" fmla="*/ 122 w 215"/>
                <a:gd name="T61" fmla="*/ 190 h 214"/>
                <a:gd name="T62" fmla="*/ 104 w 215"/>
                <a:gd name="T63" fmla="*/ 181 h 214"/>
                <a:gd name="T64" fmla="*/ 91 w 215"/>
                <a:gd name="T65" fmla="*/ 172 h 214"/>
                <a:gd name="T66" fmla="*/ 76 w 215"/>
                <a:gd name="T67" fmla="*/ 159 h 214"/>
                <a:gd name="T68" fmla="*/ 59 w 215"/>
                <a:gd name="T69" fmla="*/ 141 h 214"/>
                <a:gd name="T70" fmla="*/ 44 w 215"/>
                <a:gd name="T71" fmla="*/ 120 h 214"/>
                <a:gd name="T72" fmla="*/ 32 w 215"/>
                <a:gd name="T73" fmla="*/ 98 h 214"/>
                <a:gd name="T74" fmla="*/ 19 w 215"/>
                <a:gd name="T75" fmla="*/ 71 h 214"/>
                <a:gd name="T76" fmla="*/ 8 w 215"/>
                <a:gd name="T77" fmla="*/ 43 h 214"/>
                <a:gd name="T78" fmla="*/ 0 w 215"/>
                <a:gd name="T79" fmla="*/ 22 h 214"/>
                <a:gd name="T80" fmla="*/ 0 w 215"/>
                <a:gd name="T81" fmla="*/ 11 h 214"/>
                <a:gd name="T82" fmla="*/ 2 w 215"/>
                <a:gd name="T83" fmla="*/ 5 h 214"/>
                <a:gd name="T84" fmla="*/ 6 w 215"/>
                <a:gd name="T85" fmla="*/ 3 h 214"/>
                <a:gd name="T86" fmla="*/ 11 w 215"/>
                <a:gd name="T87" fmla="*/ 1 h 214"/>
                <a:gd name="T88" fmla="*/ 42 w 215"/>
                <a:gd name="T89" fmla="*/ 18 h 21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5"/>
                <a:gd name="T136" fmla="*/ 0 h 214"/>
                <a:gd name="T137" fmla="*/ 215 w 215"/>
                <a:gd name="T138" fmla="*/ 214 h 21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5" h="214">
                  <a:moveTo>
                    <a:pt x="42" y="18"/>
                  </a:moveTo>
                  <a:lnTo>
                    <a:pt x="44" y="20"/>
                  </a:lnTo>
                  <a:lnTo>
                    <a:pt x="47" y="26"/>
                  </a:lnTo>
                  <a:lnTo>
                    <a:pt x="50" y="34"/>
                  </a:lnTo>
                  <a:lnTo>
                    <a:pt x="55" y="44"/>
                  </a:lnTo>
                  <a:lnTo>
                    <a:pt x="60" y="54"/>
                  </a:lnTo>
                  <a:lnTo>
                    <a:pt x="65" y="65"/>
                  </a:lnTo>
                  <a:lnTo>
                    <a:pt x="68" y="74"/>
                  </a:lnTo>
                  <a:lnTo>
                    <a:pt x="72" y="81"/>
                  </a:lnTo>
                  <a:lnTo>
                    <a:pt x="73" y="88"/>
                  </a:lnTo>
                  <a:lnTo>
                    <a:pt x="76" y="96"/>
                  </a:lnTo>
                  <a:lnTo>
                    <a:pt x="79" y="103"/>
                  </a:lnTo>
                  <a:lnTo>
                    <a:pt x="82" y="111"/>
                  </a:lnTo>
                  <a:lnTo>
                    <a:pt x="85" y="119"/>
                  </a:lnTo>
                  <a:lnTo>
                    <a:pt x="89" y="125"/>
                  </a:lnTo>
                  <a:lnTo>
                    <a:pt x="91" y="129"/>
                  </a:lnTo>
                  <a:lnTo>
                    <a:pt x="95" y="131"/>
                  </a:lnTo>
                  <a:lnTo>
                    <a:pt x="100" y="134"/>
                  </a:lnTo>
                  <a:lnTo>
                    <a:pt x="109" y="140"/>
                  </a:lnTo>
                  <a:lnTo>
                    <a:pt x="121" y="149"/>
                  </a:lnTo>
                  <a:lnTo>
                    <a:pt x="133" y="159"/>
                  </a:lnTo>
                  <a:lnTo>
                    <a:pt x="145" y="168"/>
                  </a:lnTo>
                  <a:lnTo>
                    <a:pt x="155" y="177"/>
                  </a:lnTo>
                  <a:lnTo>
                    <a:pt x="162" y="183"/>
                  </a:lnTo>
                  <a:lnTo>
                    <a:pt x="165" y="184"/>
                  </a:lnTo>
                  <a:lnTo>
                    <a:pt x="166" y="184"/>
                  </a:lnTo>
                  <a:lnTo>
                    <a:pt x="169" y="184"/>
                  </a:lnTo>
                  <a:lnTo>
                    <a:pt x="171" y="184"/>
                  </a:lnTo>
                  <a:lnTo>
                    <a:pt x="173" y="184"/>
                  </a:lnTo>
                  <a:lnTo>
                    <a:pt x="177" y="184"/>
                  </a:lnTo>
                  <a:lnTo>
                    <a:pt x="179" y="184"/>
                  </a:lnTo>
                  <a:lnTo>
                    <a:pt x="183" y="184"/>
                  </a:lnTo>
                  <a:lnTo>
                    <a:pt x="186" y="186"/>
                  </a:lnTo>
                  <a:lnTo>
                    <a:pt x="190" y="189"/>
                  </a:lnTo>
                  <a:lnTo>
                    <a:pt x="195" y="190"/>
                  </a:lnTo>
                  <a:lnTo>
                    <a:pt x="200" y="194"/>
                  </a:lnTo>
                  <a:lnTo>
                    <a:pt x="204" y="196"/>
                  </a:lnTo>
                  <a:lnTo>
                    <a:pt x="208" y="200"/>
                  </a:lnTo>
                  <a:lnTo>
                    <a:pt x="211" y="202"/>
                  </a:lnTo>
                  <a:lnTo>
                    <a:pt x="214" y="206"/>
                  </a:lnTo>
                  <a:lnTo>
                    <a:pt x="214" y="208"/>
                  </a:lnTo>
                  <a:lnTo>
                    <a:pt x="212" y="210"/>
                  </a:lnTo>
                  <a:lnTo>
                    <a:pt x="209" y="212"/>
                  </a:lnTo>
                  <a:lnTo>
                    <a:pt x="206" y="213"/>
                  </a:lnTo>
                  <a:lnTo>
                    <a:pt x="201" y="213"/>
                  </a:lnTo>
                  <a:lnTo>
                    <a:pt x="195" y="213"/>
                  </a:lnTo>
                  <a:lnTo>
                    <a:pt x="189" y="212"/>
                  </a:lnTo>
                  <a:lnTo>
                    <a:pt x="183" y="210"/>
                  </a:lnTo>
                  <a:lnTo>
                    <a:pt x="177" y="208"/>
                  </a:lnTo>
                  <a:lnTo>
                    <a:pt x="173" y="207"/>
                  </a:lnTo>
                  <a:lnTo>
                    <a:pt x="170" y="206"/>
                  </a:lnTo>
                  <a:lnTo>
                    <a:pt x="166" y="204"/>
                  </a:lnTo>
                  <a:lnTo>
                    <a:pt x="165" y="204"/>
                  </a:lnTo>
                  <a:lnTo>
                    <a:pt x="162" y="203"/>
                  </a:lnTo>
                  <a:lnTo>
                    <a:pt x="161" y="203"/>
                  </a:lnTo>
                  <a:lnTo>
                    <a:pt x="159" y="204"/>
                  </a:lnTo>
                  <a:lnTo>
                    <a:pt x="156" y="203"/>
                  </a:lnTo>
                  <a:lnTo>
                    <a:pt x="150" y="201"/>
                  </a:lnTo>
                  <a:lnTo>
                    <a:pt x="141" y="199"/>
                  </a:lnTo>
                  <a:lnTo>
                    <a:pt x="133" y="195"/>
                  </a:lnTo>
                  <a:lnTo>
                    <a:pt x="122" y="190"/>
                  </a:lnTo>
                  <a:lnTo>
                    <a:pt x="113" y="185"/>
                  </a:lnTo>
                  <a:lnTo>
                    <a:pt x="104" y="181"/>
                  </a:lnTo>
                  <a:lnTo>
                    <a:pt x="97" y="177"/>
                  </a:lnTo>
                  <a:lnTo>
                    <a:pt x="91" y="172"/>
                  </a:lnTo>
                  <a:lnTo>
                    <a:pt x="85" y="166"/>
                  </a:lnTo>
                  <a:lnTo>
                    <a:pt x="76" y="159"/>
                  </a:lnTo>
                  <a:lnTo>
                    <a:pt x="67" y="150"/>
                  </a:lnTo>
                  <a:lnTo>
                    <a:pt x="59" y="141"/>
                  </a:lnTo>
                  <a:lnTo>
                    <a:pt x="51" y="131"/>
                  </a:lnTo>
                  <a:lnTo>
                    <a:pt x="44" y="120"/>
                  </a:lnTo>
                  <a:lnTo>
                    <a:pt x="38" y="110"/>
                  </a:lnTo>
                  <a:lnTo>
                    <a:pt x="32" y="98"/>
                  </a:lnTo>
                  <a:lnTo>
                    <a:pt x="26" y="86"/>
                  </a:lnTo>
                  <a:lnTo>
                    <a:pt x="19" y="71"/>
                  </a:lnTo>
                  <a:lnTo>
                    <a:pt x="13" y="57"/>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CCCCFF"/>
            </a:solidFill>
            <a:ln w="9525" cap="rnd">
              <a:noFill/>
              <a:round/>
              <a:headEnd/>
              <a:tailEnd/>
            </a:ln>
          </p:spPr>
          <p:txBody>
            <a:bodyPr/>
            <a:lstStyle/>
            <a:p>
              <a:endParaRPr lang="ar-SA"/>
            </a:p>
          </p:txBody>
        </p:sp>
        <p:sp>
          <p:nvSpPr>
            <p:cNvPr id="39062" name="Freeform 312"/>
            <p:cNvSpPr>
              <a:spLocks/>
            </p:cNvSpPr>
            <p:nvPr/>
          </p:nvSpPr>
          <p:spPr bwMode="auto">
            <a:xfrm>
              <a:off x="3462" y="1074"/>
              <a:ext cx="135" cy="174"/>
            </a:xfrm>
            <a:custGeom>
              <a:avLst/>
              <a:gdLst>
                <a:gd name="T0" fmla="*/ 36 w 135"/>
                <a:gd name="T1" fmla="*/ 16 h 174"/>
                <a:gd name="T2" fmla="*/ 39 w 135"/>
                <a:gd name="T3" fmla="*/ 25 h 174"/>
                <a:gd name="T4" fmla="*/ 43 w 135"/>
                <a:gd name="T5" fmla="*/ 39 h 174"/>
                <a:gd name="T6" fmla="*/ 46 w 135"/>
                <a:gd name="T7" fmla="*/ 53 h 174"/>
                <a:gd name="T8" fmla="*/ 48 w 135"/>
                <a:gd name="T9" fmla="*/ 63 h 174"/>
                <a:gd name="T10" fmla="*/ 52 w 135"/>
                <a:gd name="T11" fmla="*/ 77 h 174"/>
                <a:gd name="T12" fmla="*/ 58 w 135"/>
                <a:gd name="T13" fmla="*/ 93 h 174"/>
                <a:gd name="T14" fmla="*/ 64 w 135"/>
                <a:gd name="T15" fmla="*/ 104 h 174"/>
                <a:gd name="T16" fmla="*/ 69 w 135"/>
                <a:gd name="T17" fmla="*/ 109 h 174"/>
                <a:gd name="T18" fmla="*/ 76 w 135"/>
                <a:gd name="T19" fmla="*/ 121 h 174"/>
                <a:gd name="T20" fmla="*/ 84 w 135"/>
                <a:gd name="T21" fmla="*/ 137 h 174"/>
                <a:gd name="T22" fmla="*/ 89 w 135"/>
                <a:gd name="T23" fmla="*/ 148 h 174"/>
                <a:gd name="T24" fmla="*/ 91 w 135"/>
                <a:gd name="T25" fmla="*/ 149 h 174"/>
                <a:gd name="T26" fmla="*/ 95 w 135"/>
                <a:gd name="T27" fmla="*/ 149 h 174"/>
                <a:gd name="T28" fmla="*/ 100 w 135"/>
                <a:gd name="T29" fmla="*/ 149 h 174"/>
                <a:gd name="T30" fmla="*/ 106 w 135"/>
                <a:gd name="T31" fmla="*/ 149 h 174"/>
                <a:gd name="T32" fmla="*/ 111 w 135"/>
                <a:gd name="T33" fmla="*/ 150 h 174"/>
                <a:gd name="T34" fmla="*/ 118 w 135"/>
                <a:gd name="T35" fmla="*/ 154 h 174"/>
                <a:gd name="T36" fmla="*/ 126 w 135"/>
                <a:gd name="T37" fmla="*/ 159 h 174"/>
                <a:gd name="T38" fmla="*/ 132 w 135"/>
                <a:gd name="T39" fmla="*/ 164 h 174"/>
                <a:gd name="T40" fmla="*/ 134 w 135"/>
                <a:gd name="T41" fmla="*/ 168 h 174"/>
                <a:gd name="T42" fmla="*/ 129 w 135"/>
                <a:gd name="T43" fmla="*/ 171 h 174"/>
                <a:gd name="T44" fmla="*/ 121 w 135"/>
                <a:gd name="T45" fmla="*/ 173 h 174"/>
                <a:gd name="T46" fmla="*/ 110 w 135"/>
                <a:gd name="T47" fmla="*/ 172 h 174"/>
                <a:gd name="T48" fmla="*/ 102 w 135"/>
                <a:gd name="T49" fmla="*/ 170 h 174"/>
                <a:gd name="T50" fmla="*/ 96 w 135"/>
                <a:gd name="T51" fmla="*/ 168 h 174"/>
                <a:gd name="T52" fmla="*/ 92 w 135"/>
                <a:gd name="T53" fmla="*/ 167 h 174"/>
                <a:gd name="T54" fmla="*/ 90 w 135"/>
                <a:gd name="T55" fmla="*/ 167 h 174"/>
                <a:gd name="T56" fmla="*/ 87 w 135"/>
                <a:gd name="T57" fmla="*/ 167 h 174"/>
                <a:gd name="T58" fmla="*/ 75 w 135"/>
                <a:gd name="T59" fmla="*/ 157 h 174"/>
                <a:gd name="T60" fmla="*/ 61 w 135"/>
                <a:gd name="T61" fmla="*/ 143 h 174"/>
                <a:gd name="T62" fmla="*/ 48 w 135"/>
                <a:gd name="T63" fmla="*/ 130 h 174"/>
                <a:gd name="T64" fmla="*/ 40 w 135"/>
                <a:gd name="T65" fmla="*/ 121 h 174"/>
                <a:gd name="T66" fmla="*/ 29 w 135"/>
                <a:gd name="T67" fmla="*/ 109 h 174"/>
                <a:gd name="T68" fmla="*/ 19 w 135"/>
                <a:gd name="T69" fmla="*/ 95 h 174"/>
                <a:gd name="T70" fmla="*/ 10 w 135"/>
                <a:gd name="T71" fmla="*/ 79 h 174"/>
                <a:gd name="T72" fmla="*/ 5 w 135"/>
                <a:gd name="T73" fmla="*/ 63 h 174"/>
                <a:gd name="T74" fmla="*/ 2 w 135"/>
                <a:gd name="T75" fmla="*/ 43 h 174"/>
                <a:gd name="T76" fmla="*/ 0 w 135"/>
                <a:gd name="T77" fmla="*/ 25 h 174"/>
                <a:gd name="T78" fmla="*/ 0 w 135"/>
                <a:gd name="T79" fmla="*/ 11 h 174"/>
                <a:gd name="T80" fmla="*/ 2 w 135"/>
                <a:gd name="T81" fmla="*/ 4 h 174"/>
                <a:gd name="T82" fmla="*/ 6 w 135"/>
                <a:gd name="T83" fmla="*/ 1 h 174"/>
                <a:gd name="T84" fmla="*/ 11 w 135"/>
                <a:gd name="T85" fmla="*/ 0 h 174"/>
                <a:gd name="T86" fmla="*/ 17 w 135"/>
                <a:gd name="T87" fmla="*/ 0 h 174"/>
                <a:gd name="T88" fmla="*/ 35 w 135"/>
                <a:gd name="T89" fmla="*/ 15 h 17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4"/>
                <a:gd name="T137" fmla="*/ 135 w 135"/>
                <a:gd name="T138" fmla="*/ 174 h 17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4">
                  <a:moveTo>
                    <a:pt x="35" y="15"/>
                  </a:moveTo>
                  <a:lnTo>
                    <a:pt x="36" y="16"/>
                  </a:lnTo>
                  <a:lnTo>
                    <a:pt x="37" y="20"/>
                  </a:lnTo>
                  <a:lnTo>
                    <a:pt x="39" y="25"/>
                  </a:lnTo>
                  <a:lnTo>
                    <a:pt x="41" y="32"/>
                  </a:lnTo>
                  <a:lnTo>
                    <a:pt x="43" y="39"/>
                  </a:lnTo>
                  <a:lnTo>
                    <a:pt x="45" y="46"/>
                  </a:lnTo>
                  <a:lnTo>
                    <a:pt x="46" y="53"/>
                  </a:lnTo>
                  <a:lnTo>
                    <a:pt x="47" y="58"/>
                  </a:lnTo>
                  <a:lnTo>
                    <a:pt x="48" y="63"/>
                  </a:lnTo>
                  <a:lnTo>
                    <a:pt x="50" y="70"/>
                  </a:lnTo>
                  <a:lnTo>
                    <a:pt x="52" y="77"/>
                  </a:lnTo>
                  <a:lnTo>
                    <a:pt x="55" y="85"/>
                  </a:lnTo>
                  <a:lnTo>
                    <a:pt x="58" y="93"/>
                  </a:lnTo>
                  <a:lnTo>
                    <a:pt x="61" y="99"/>
                  </a:lnTo>
                  <a:lnTo>
                    <a:pt x="64" y="104"/>
                  </a:lnTo>
                  <a:lnTo>
                    <a:pt x="66" y="106"/>
                  </a:lnTo>
                  <a:lnTo>
                    <a:pt x="69" y="109"/>
                  </a:lnTo>
                  <a:lnTo>
                    <a:pt x="72" y="114"/>
                  </a:lnTo>
                  <a:lnTo>
                    <a:pt x="76" y="121"/>
                  </a:lnTo>
                  <a:lnTo>
                    <a:pt x="81" y="129"/>
                  </a:lnTo>
                  <a:lnTo>
                    <a:pt x="84" y="137"/>
                  </a:lnTo>
                  <a:lnTo>
                    <a:pt x="87" y="143"/>
                  </a:lnTo>
                  <a:lnTo>
                    <a:pt x="89" y="148"/>
                  </a:lnTo>
                  <a:lnTo>
                    <a:pt x="90" y="149"/>
                  </a:lnTo>
                  <a:lnTo>
                    <a:pt x="91" y="149"/>
                  </a:lnTo>
                  <a:lnTo>
                    <a:pt x="93" y="149"/>
                  </a:lnTo>
                  <a:lnTo>
                    <a:pt x="95" y="149"/>
                  </a:lnTo>
                  <a:lnTo>
                    <a:pt x="98" y="149"/>
                  </a:lnTo>
                  <a:lnTo>
                    <a:pt x="100" y="149"/>
                  </a:lnTo>
                  <a:lnTo>
                    <a:pt x="104" y="148"/>
                  </a:lnTo>
                  <a:lnTo>
                    <a:pt x="106" y="149"/>
                  </a:lnTo>
                  <a:lnTo>
                    <a:pt x="109" y="149"/>
                  </a:lnTo>
                  <a:lnTo>
                    <a:pt x="111" y="150"/>
                  </a:lnTo>
                  <a:lnTo>
                    <a:pt x="115" y="151"/>
                  </a:lnTo>
                  <a:lnTo>
                    <a:pt x="118" y="154"/>
                  </a:lnTo>
                  <a:lnTo>
                    <a:pt x="122" y="156"/>
                  </a:lnTo>
                  <a:lnTo>
                    <a:pt x="126" y="159"/>
                  </a:lnTo>
                  <a:lnTo>
                    <a:pt x="129" y="161"/>
                  </a:lnTo>
                  <a:lnTo>
                    <a:pt x="132" y="164"/>
                  </a:lnTo>
                  <a:lnTo>
                    <a:pt x="134" y="167"/>
                  </a:lnTo>
                  <a:lnTo>
                    <a:pt x="134" y="168"/>
                  </a:lnTo>
                  <a:lnTo>
                    <a:pt x="132" y="169"/>
                  </a:lnTo>
                  <a:lnTo>
                    <a:pt x="129" y="171"/>
                  </a:lnTo>
                  <a:lnTo>
                    <a:pt x="125" y="172"/>
                  </a:lnTo>
                  <a:lnTo>
                    <a:pt x="121" y="173"/>
                  </a:lnTo>
                  <a:lnTo>
                    <a:pt x="116" y="173"/>
                  </a:lnTo>
                  <a:lnTo>
                    <a:pt x="110" y="172"/>
                  </a:lnTo>
                  <a:lnTo>
                    <a:pt x="106" y="172"/>
                  </a:lnTo>
                  <a:lnTo>
                    <a:pt x="102" y="170"/>
                  </a:lnTo>
                  <a:lnTo>
                    <a:pt x="99" y="169"/>
                  </a:lnTo>
                  <a:lnTo>
                    <a:pt x="96" y="168"/>
                  </a:lnTo>
                  <a:lnTo>
                    <a:pt x="93" y="168"/>
                  </a:lnTo>
                  <a:lnTo>
                    <a:pt x="92" y="167"/>
                  </a:lnTo>
                  <a:lnTo>
                    <a:pt x="91" y="167"/>
                  </a:lnTo>
                  <a:lnTo>
                    <a:pt x="90" y="167"/>
                  </a:lnTo>
                  <a:lnTo>
                    <a:pt x="88" y="168"/>
                  </a:lnTo>
                  <a:lnTo>
                    <a:pt x="87" y="167"/>
                  </a:lnTo>
                  <a:lnTo>
                    <a:pt x="81" y="163"/>
                  </a:lnTo>
                  <a:lnTo>
                    <a:pt x="75" y="157"/>
                  </a:lnTo>
                  <a:lnTo>
                    <a:pt x="69" y="150"/>
                  </a:lnTo>
                  <a:lnTo>
                    <a:pt x="61" y="143"/>
                  </a:lnTo>
                  <a:lnTo>
                    <a:pt x="54" y="136"/>
                  </a:lnTo>
                  <a:lnTo>
                    <a:pt x="48" y="130"/>
                  </a:lnTo>
                  <a:lnTo>
                    <a:pt x="44" y="125"/>
                  </a:lnTo>
                  <a:lnTo>
                    <a:pt x="40" y="121"/>
                  </a:lnTo>
                  <a:lnTo>
                    <a:pt x="35" y="115"/>
                  </a:lnTo>
                  <a:lnTo>
                    <a:pt x="29" y="109"/>
                  </a:lnTo>
                  <a:lnTo>
                    <a:pt x="24" y="102"/>
                  </a:lnTo>
                  <a:lnTo>
                    <a:pt x="19" y="95"/>
                  </a:lnTo>
                  <a:lnTo>
                    <a:pt x="14" y="87"/>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CCCCFF"/>
            </a:solidFill>
            <a:ln w="9525" cap="rnd">
              <a:noFill/>
              <a:round/>
              <a:headEnd/>
              <a:tailEnd/>
            </a:ln>
          </p:spPr>
          <p:txBody>
            <a:bodyPr/>
            <a:lstStyle/>
            <a:p>
              <a:endParaRPr lang="ar-SA"/>
            </a:p>
          </p:txBody>
        </p:sp>
        <p:sp>
          <p:nvSpPr>
            <p:cNvPr id="39063" name="Freeform 313"/>
            <p:cNvSpPr>
              <a:spLocks/>
            </p:cNvSpPr>
            <p:nvPr/>
          </p:nvSpPr>
          <p:spPr bwMode="auto">
            <a:xfrm>
              <a:off x="3557" y="1258"/>
              <a:ext cx="192" cy="92"/>
            </a:xfrm>
            <a:custGeom>
              <a:avLst/>
              <a:gdLst>
                <a:gd name="T0" fmla="*/ 0 w 192"/>
                <a:gd name="T1" fmla="*/ 0 h 92"/>
                <a:gd name="T2" fmla="*/ 0 w 192"/>
                <a:gd name="T3" fmla="*/ 50 h 92"/>
                <a:gd name="T4" fmla="*/ 191 w 192"/>
                <a:gd name="T5" fmla="*/ 91 h 92"/>
                <a:gd name="T6" fmla="*/ 191 w 192"/>
                <a:gd name="T7" fmla="*/ 40 h 92"/>
                <a:gd name="T8" fmla="*/ 0 w 192"/>
                <a:gd name="T9" fmla="*/ 0 h 92"/>
                <a:gd name="T10" fmla="*/ 0 60000 65536"/>
                <a:gd name="T11" fmla="*/ 0 60000 65536"/>
                <a:gd name="T12" fmla="*/ 0 60000 65536"/>
                <a:gd name="T13" fmla="*/ 0 60000 65536"/>
                <a:gd name="T14" fmla="*/ 0 60000 65536"/>
                <a:gd name="T15" fmla="*/ 0 w 192"/>
                <a:gd name="T16" fmla="*/ 0 h 92"/>
                <a:gd name="T17" fmla="*/ 192 w 192"/>
                <a:gd name="T18" fmla="*/ 92 h 92"/>
              </a:gdLst>
              <a:ahLst/>
              <a:cxnLst>
                <a:cxn ang="T10">
                  <a:pos x="T0" y="T1"/>
                </a:cxn>
                <a:cxn ang="T11">
                  <a:pos x="T2" y="T3"/>
                </a:cxn>
                <a:cxn ang="T12">
                  <a:pos x="T4" y="T5"/>
                </a:cxn>
                <a:cxn ang="T13">
                  <a:pos x="T6" y="T7"/>
                </a:cxn>
                <a:cxn ang="T14">
                  <a:pos x="T8" y="T9"/>
                </a:cxn>
              </a:cxnLst>
              <a:rect l="T15" t="T16" r="T17" b="T18"/>
              <a:pathLst>
                <a:path w="192" h="92">
                  <a:moveTo>
                    <a:pt x="0" y="0"/>
                  </a:moveTo>
                  <a:lnTo>
                    <a:pt x="0" y="50"/>
                  </a:lnTo>
                  <a:lnTo>
                    <a:pt x="191" y="91"/>
                  </a:lnTo>
                  <a:lnTo>
                    <a:pt x="191" y="40"/>
                  </a:lnTo>
                  <a:lnTo>
                    <a:pt x="0" y="0"/>
                  </a:lnTo>
                </a:path>
              </a:pathLst>
            </a:custGeom>
            <a:solidFill>
              <a:srgbClr val="B2B2B2"/>
            </a:solidFill>
            <a:ln w="9525" cap="rnd">
              <a:noFill/>
              <a:round/>
              <a:headEnd/>
              <a:tailEnd/>
            </a:ln>
          </p:spPr>
          <p:txBody>
            <a:bodyPr/>
            <a:lstStyle/>
            <a:p>
              <a:endParaRPr lang="ar-SA"/>
            </a:p>
          </p:txBody>
        </p:sp>
        <p:sp>
          <p:nvSpPr>
            <p:cNvPr id="39064" name="Freeform 314"/>
            <p:cNvSpPr>
              <a:spLocks/>
            </p:cNvSpPr>
            <p:nvPr/>
          </p:nvSpPr>
          <p:spPr bwMode="auto">
            <a:xfrm>
              <a:off x="3748" y="1251"/>
              <a:ext cx="60" cy="99"/>
            </a:xfrm>
            <a:custGeom>
              <a:avLst/>
              <a:gdLst>
                <a:gd name="T0" fmla="*/ 0 w 60"/>
                <a:gd name="T1" fmla="*/ 47 h 99"/>
                <a:gd name="T2" fmla="*/ 0 w 60"/>
                <a:gd name="T3" fmla="*/ 98 h 99"/>
                <a:gd name="T4" fmla="*/ 59 w 60"/>
                <a:gd name="T5" fmla="*/ 43 h 99"/>
                <a:gd name="T6" fmla="*/ 59 w 60"/>
                <a:gd name="T7" fmla="*/ 0 h 99"/>
                <a:gd name="T8" fmla="*/ 0 w 60"/>
                <a:gd name="T9" fmla="*/ 47 h 99"/>
                <a:gd name="T10" fmla="*/ 0 60000 65536"/>
                <a:gd name="T11" fmla="*/ 0 60000 65536"/>
                <a:gd name="T12" fmla="*/ 0 60000 65536"/>
                <a:gd name="T13" fmla="*/ 0 60000 65536"/>
                <a:gd name="T14" fmla="*/ 0 60000 65536"/>
                <a:gd name="T15" fmla="*/ 0 w 60"/>
                <a:gd name="T16" fmla="*/ 0 h 99"/>
                <a:gd name="T17" fmla="*/ 60 w 60"/>
                <a:gd name="T18" fmla="*/ 99 h 99"/>
              </a:gdLst>
              <a:ahLst/>
              <a:cxnLst>
                <a:cxn ang="T10">
                  <a:pos x="T0" y="T1"/>
                </a:cxn>
                <a:cxn ang="T11">
                  <a:pos x="T2" y="T3"/>
                </a:cxn>
                <a:cxn ang="T12">
                  <a:pos x="T4" y="T5"/>
                </a:cxn>
                <a:cxn ang="T13">
                  <a:pos x="T6" y="T7"/>
                </a:cxn>
                <a:cxn ang="T14">
                  <a:pos x="T8" y="T9"/>
                </a:cxn>
              </a:cxnLst>
              <a:rect l="T15" t="T16" r="T17" b="T18"/>
              <a:pathLst>
                <a:path w="60" h="99">
                  <a:moveTo>
                    <a:pt x="0" y="47"/>
                  </a:moveTo>
                  <a:lnTo>
                    <a:pt x="0" y="98"/>
                  </a:lnTo>
                  <a:lnTo>
                    <a:pt x="59" y="43"/>
                  </a:lnTo>
                  <a:lnTo>
                    <a:pt x="59" y="0"/>
                  </a:lnTo>
                  <a:lnTo>
                    <a:pt x="0" y="47"/>
                  </a:lnTo>
                </a:path>
              </a:pathLst>
            </a:custGeom>
            <a:solidFill>
              <a:srgbClr val="7F7F7F"/>
            </a:solidFill>
            <a:ln w="9525" cap="rnd">
              <a:noFill/>
              <a:round/>
              <a:headEnd/>
              <a:tailEnd/>
            </a:ln>
          </p:spPr>
          <p:txBody>
            <a:bodyPr/>
            <a:lstStyle/>
            <a:p>
              <a:endParaRPr lang="ar-SA"/>
            </a:p>
          </p:txBody>
        </p:sp>
        <p:sp>
          <p:nvSpPr>
            <p:cNvPr id="39065" name="Freeform 315"/>
            <p:cNvSpPr>
              <a:spLocks/>
            </p:cNvSpPr>
            <p:nvPr/>
          </p:nvSpPr>
          <p:spPr bwMode="auto">
            <a:xfrm>
              <a:off x="3557" y="1212"/>
              <a:ext cx="250" cy="87"/>
            </a:xfrm>
            <a:custGeom>
              <a:avLst/>
              <a:gdLst>
                <a:gd name="T0" fmla="*/ 79 w 250"/>
                <a:gd name="T1" fmla="*/ 0 h 87"/>
                <a:gd name="T2" fmla="*/ 0 w 250"/>
                <a:gd name="T3" fmla="*/ 45 h 87"/>
                <a:gd name="T4" fmla="*/ 191 w 250"/>
                <a:gd name="T5" fmla="*/ 86 h 87"/>
                <a:gd name="T6" fmla="*/ 249 w 250"/>
                <a:gd name="T7" fmla="*/ 39 h 87"/>
                <a:gd name="T8" fmla="*/ 79 w 250"/>
                <a:gd name="T9" fmla="*/ 0 h 87"/>
                <a:gd name="T10" fmla="*/ 0 60000 65536"/>
                <a:gd name="T11" fmla="*/ 0 60000 65536"/>
                <a:gd name="T12" fmla="*/ 0 60000 65536"/>
                <a:gd name="T13" fmla="*/ 0 60000 65536"/>
                <a:gd name="T14" fmla="*/ 0 60000 65536"/>
                <a:gd name="T15" fmla="*/ 0 w 250"/>
                <a:gd name="T16" fmla="*/ 0 h 87"/>
                <a:gd name="T17" fmla="*/ 250 w 250"/>
                <a:gd name="T18" fmla="*/ 87 h 87"/>
              </a:gdLst>
              <a:ahLst/>
              <a:cxnLst>
                <a:cxn ang="T10">
                  <a:pos x="T0" y="T1"/>
                </a:cxn>
                <a:cxn ang="T11">
                  <a:pos x="T2" y="T3"/>
                </a:cxn>
                <a:cxn ang="T12">
                  <a:pos x="T4" y="T5"/>
                </a:cxn>
                <a:cxn ang="T13">
                  <a:pos x="T6" y="T7"/>
                </a:cxn>
                <a:cxn ang="T14">
                  <a:pos x="T8" y="T9"/>
                </a:cxn>
              </a:cxnLst>
              <a:rect l="T15" t="T16" r="T17" b="T18"/>
              <a:pathLst>
                <a:path w="250" h="87">
                  <a:moveTo>
                    <a:pt x="79" y="0"/>
                  </a:moveTo>
                  <a:lnTo>
                    <a:pt x="0" y="45"/>
                  </a:lnTo>
                  <a:lnTo>
                    <a:pt x="191" y="86"/>
                  </a:lnTo>
                  <a:lnTo>
                    <a:pt x="249" y="39"/>
                  </a:lnTo>
                  <a:lnTo>
                    <a:pt x="79" y="0"/>
                  </a:lnTo>
                </a:path>
              </a:pathLst>
            </a:custGeom>
            <a:solidFill>
              <a:srgbClr val="E5E5E5"/>
            </a:solidFill>
            <a:ln w="9525" cap="rnd">
              <a:noFill/>
              <a:round/>
              <a:headEnd/>
              <a:tailEnd/>
            </a:ln>
          </p:spPr>
          <p:txBody>
            <a:bodyPr/>
            <a:lstStyle/>
            <a:p>
              <a:endParaRPr lang="ar-SA"/>
            </a:p>
          </p:txBody>
        </p:sp>
        <p:sp>
          <p:nvSpPr>
            <p:cNvPr id="39066" name="Freeform 316"/>
            <p:cNvSpPr>
              <a:spLocks/>
            </p:cNvSpPr>
            <p:nvPr/>
          </p:nvSpPr>
          <p:spPr bwMode="auto">
            <a:xfrm>
              <a:off x="3591" y="1093"/>
              <a:ext cx="31" cy="134"/>
            </a:xfrm>
            <a:custGeom>
              <a:avLst/>
              <a:gdLst>
                <a:gd name="T0" fmla="*/ 30 w 31"/>
                <a:gd name="T1" fmla="*/ 0 h 134"/>
                <a:gd name="T2" fmla="*/ 29 w 31"/>
                <a:gd name="T3" fmla="*/ 0 h 134"/>
                <a:gd name="T4" fmla="*/ 27 w 31"/>
                <a:gd name="T5" fmla="*/ 3 h 134"/>
                <a:gd name="T6" fmla="*/ 24 w 31"/>
                <a:gd name="T7" fmla="*/ 6 h 134"/>
                <a:gd name="T8" fmla="*/ 21 w 31"/>
                <a:gd name="T9" fmla="*/ 12 h 134"/>
                <a:gd name="T10" fmla="*/ 17 w 31"/>
                <a:gd name="T11" fmla="*/ 21 h 134"/>
                <a:gd name="T12" fmla="*/ 13 w 31"/>
                <a:gd name="T13" fmla="*/ 31 h 134"/>
                <a:gd name="T14" fmla="*/ 9 w 31"/>
                <a:gd name="T15" fmla="*/ 44 h 134"/>
                <a:gd name="T16" fmla="*/ 6 w 31"/>
                <a:gd name="T17" fmla="*/ 60 h 134"/>
                <a:gd name="T18" fmla="*/ 2 w 31"/>
                <a:gd name="T19" fmla="*/ 76 h 134"/>
                <a:gd name="T20" fmla="*/ 0 w 31"/>
                <a:gd name="T21" fmla="*/ 91 h 134"/>
                <a:gd name="T22" fmla="*/ 0 w 31"/>
                <a:gd name="T23" fmla="*/ 104 h 134"/>
                <a:gd name="T24" fmla="*/ 0 w 31"/>
                <a:gd name="T25" fmla="*/ 114 h 134"/>
                <a:gd name="T26" fmla="*/ 0 w 31"/>
                <a:gd name="T27" fmla="*/ 122 h 134"/>
                <a:gd name="T28" fmla="*/ 1 w 31"/>
                <a:gd name="T29" fmla="*/ 128 h 134"/>
                <a:gd name="T30" fmla="*/ 2 w 31"/>
                <a:gd name="T31" fmla="*/ 132 h 134"/>
                <a:gd name="T32" fmla="*/ 2 w 31"/>
                <a:gd name="T33" fmla="*/ 133 h 134"/>
                <a:gd name="T34" fmla="*/ 30 w 31"/>
                <a:gd name="T35" fmla="*/ 0 h 13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4"/>
                <a:gd name="T56" fmla="*/ 31 w 31"/>
                <a:gd name="T57" fmla="*/ 134 h 13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4">
                  <a:moveTo>
                    <a:pt x="30" y="0"/>
                  </a:moveTo>
                  <a:lnTo>
                    <a:pt x="29" y="0"/>
                  </a:lnTo>
                  <a:lnTo>
                    <a:pt x="27" y="3"/>
                  </a:lnTo>
                  <a:lnTo>
                    <a:pt x="24" y="6"/>
                  </a:lnTo>
                  <a:lnTo>
                    <a:pt x="21" y="12"/>
                  </a:lnTo>
                  <a:lnTo>
                    <a:pt x="17" y="21"/>
                  </a:lnTo>
                  <a:lnTo>
                    <a:pt x="13" y="31"/>
                  </a:lnTo>
                  <a:lnTo>
                    <a:pt x="9" y="44"/>
                  </a:lnTo>
                  <a:lnTo>
                    <a:pt x="6" y="60"/>
                  </a:lnTo>
                  <a:lnTo>
                    <a:pt x="2" y="76"/>
                  </a:lnTo>
                  <a:lnTo>
                    <a:pt x="0" y="91"/>
                  </a:lnTo>
                  <a:lnTo>
                    <a:pt x="0" y="104"/>
                  </a:lnTo>
                  <a:lnTo>
                    <a:pt x="0" y="114"/>
                  </a:lnTo>
                  <a:lnTo>
                    <a:pt x="0" y="122"/>
                  </a:lnTo>
                  <a:lnTo>
                    <a:pt x="1" y="128"/>
                  </a:lnTo>
                  <a:lnTo>
                    <a:pt x="2" y="132"/>
                  </a:lnTo>
                  <a:lnTo>
                    <a:pt x="2" y="133"/>
                  </a:lnTo>
                  <a:lnTo>
                    <a:pt x="30" y="0"/>
                  </a:lnTo>
                </a:path>
              </a:pathLst>
            </a:custGeom>
            <a:solidFill>
              <a:srgbClr val="000000"/>
            </a:solidFill>
            <a:ln w="9525" cap="rnd">
              <a:noFill/>
              <a:round/>
              <a:headEnd/>
              <a:tailEnd/>
            </a:ln>
          </p:spPr>
          <p:txBody>
            <a:bodyPr/>
            <a:lstStyle/>
            <a:p>
              <a:endParaRPr lang="ar-SA"/>
            </a:p>
          </p:txBody>
        </p:sp>
        <p:sp>
          <p:nvSpPr>
            <p:cNvPr id="39067" name="Freeform 317"/>
            <p:cNvSpPr>
              <a:spLocks/>
            </p:cNvSpPr>
            <p:nvPr/>
          </p:nvSpPr>
          <p:spPr bwMode="auto">
            <a:xfrm>
              <a:off x="3620" y="1156"/>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068" name="Freeform 318"/>
            <p:cNvSpPr>
              <a:spLocks/>
            </p:cNvSpPr>
            <p:nvPr/>
          </p:nvSpPr>
          <p:spPr bwMode="auto">
            <a:xfrm>
              <a:off x="3588" y="1078"/>
              <a:ext cx="164" cy="191"/>
            </a:xfrm>
            <a:custGeom>
              <a:avLst/>
              <a:gdLst>
                <a:gd name="T0" fmla="*/ 124 w 164"/>
                <a:gd name="T1" fmla="*/ 47 h 191"/>
                <a:gd name="T2" fmla="*/ 73 w 164"/>
                <a:gd name="T3" fmla="*/ 11 h 191"/>
                <a:gd name="T4" fmla="*/ 35 w 164"/>
                <a:gd name="T5" fmla="*/ 0 h 191"/>
                <a:gd name="T6" fmla="*/ 0 w 164"/>
                <a:gd name="T7" fmla="*/ 178 h 191"/>
                <a:gd name="T8" fmla="*/ 38 w 164"/>
                <a:gd name="T9" fmla="*/ 190 h 191"/>
                <a:gd name="T10" fmla="*/ 98 w 164"/>
                <a:gd name="T11" fmla="*/ 174 h 191"/>
                <a:gd name="T12" fmla="*/ 138 w 164"/>
                <a:gd name="T13" fmla="*/ 185 h 191"/>
                <a:gd name="T14" fmla="*/ 163 w 164"/>
                <a:gd name="T15" fmla="*/ 60 h 191"/>
                <a:gd name="T16" fmla="*/ 124 w 164"/>
                <a:gd name="T17" fmla="*/ 47 h 1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1"/>
                <a:gd name="T29" fmla="*/ 164 w 164"/>
                <a:gd name="T30" fmla="*/ 191 h 19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1">
                  <a:moveTo>
                    <a:pt x="124" y="47"/>
                  </a:moveTo>
                  <a:lnTo>
                    <a:pt x="73" y="11"/>
                  </a:lnTo>
                  <a:lnTo>
                    <a:pt x="35" y="0"/>
                  </a:lnTo>
                  <a:lnTo>
                    <a:pt x="0" y="178"/>
                  </a:lnTo>
                  <a:lnTo>
                    <a:pt x="38" y="190"/>
                  </a:lnTo>
                  <a:lnTo>
                    <a:pt x="98" y="174"/>
                  </a:lnTo>
                  <a:lnTo>
                    <a:pt x="138" y="185"/>
                  </a:lnTo>
                  <a:lnTo>
                    <a:pt x="163" y="60"/>
                  </a:lnTo>
                  <a:lnTo>
                    <a:pt x="124" y="47"/>
                  </a:lnTo>
                </a:path>
              </a:pathLst>
            </a:custGeom>
            <a:solidFill>
              <a:srgbClr val="B2B2B2"/>
            </a:solidFill>
            <a:ln w="9525" cap="rnd">
              <a:noFill/>
              <a:round/>
              <a:headEnd/>
              <a:tailEnd/>
            </a:ln>
          </p:spPr>
          <p:txBody>
            <a:bodyPr/>
            <a:lstStyle/>
            <a:p>
              <a:endParaRPr lang="ar-SA"/>
            </a:p>
          </p:txBody>
        </p:sp>
        <p:sp>
          <p:nvSpPr>
            <p:cNvPr id="39069" name="Freeform 319"/>
            <p:cNvSpPr>
              <a:spLocks/>
            </p:cNvSpPr>
            <p:nvPr/>
          </p:nvSpPr>
          <p:spPr bwMode="auto">
            <a:xfrm>
              <a:off x="3726" y="1125"/>
              <a:ext cx="60" cy="139"/>
            </a:xfrm>
            <a:custGeom>
              <a:avLst/>
              <a:gdLst>
                <a:gd name="T0" fmla="*/ 24 w 60"/>
                <a:gd name="T1" fmla="*/ 13 h 139"/>
                <a:gd name="T2" fmla="*/ 0 w 60"/>
                <a:gd name="T3" fmla="*/ 138 h 139"/>
                <a:gd name="T4" fmla="*/ 40 w 60"/>
                <a:gd name="T5" fmla="*/ 109 h 139"/>
                <a:gd name="T6" fmla="*/ 59 w 60"/>
                <a:gd name="T7" fmla="*/ 0 h 139"/>
                <a:gd name="T8" fmla="*/ 24 w 60"/>
                <a:gd name="T9" fmla="*/ 13 h 139"/>
                <a:gd name="T10" fmla="*/ 0 60000 65536"/>
                <a:gd name="T11" fmla="*/ 0 60000 65536"/>
                <a:gd name="T12" fmla="*/ 0 60000 65536"/>
                <a:gd name="T13" fmla="*/ 0 60000 65536"/>
                <a:gd name="T14" fmla="*/ 0 60000 65536"/>
                <a:gd name="T15" fmla="*/ 0 w 60"/>
                <a:gd name="T16" fmla="*/ 0 h 139"/>
                <a:gd name="T17" fmla="*/ 60 w 60"/>
                <a:gd name="T18" fmla="*/ 139 h 139"/>
              </a:gdLst>
              <a:ahLst/>
              <a:cxnLst>
                <a:cxn ang="T10">
                  <a:pos x="T0" y="T1"/>
                </a:cxn>
                <a:cxn ang="T11">
                  <a:pos x="T2" y="T3"/>
                </a:cxn>
                <a:cxn ang="T12">
                  <a:pos x="T4" y="T5"/>
                </a:cxn>
                <a:cxn ang="T13">
                  <a:pos x="T6" y="T7"/>
                </a:cxn>
                <a:cxn ang="T14">
                  <a:pos x="T8" y="T9"/>
                </a:cxn>
              </a:cxnLst>
              <a:rect l="T15" t="T16" r="T17" b="T18"/>
              <a:pathLst>
                <a:path w="60" h="139">
                  <a:moveTo>
                    <a:pt x="24" y="13"/>
                  </a:moveTo>
                  <a:lnTo>
                    <a:pt x="0" y="138"/>
                  </a:lnTo>
                  <a:lnTo>
                    <a:pt x="40" y="109"/>
                  </a:lnTo>
                  <a:lnTo>
                    <a:pt x="59" y="0"/>
                  </a:lnTo>
                  <a:lnTo>
                    <a:pt x="24" y="13"/>
                  </a:lnTo>
                </a:path>
              </a:pathLst>
            </a:custGeom>
            <a:solidFill>
              <a:srgbClr val="7F7F7F"/>
            </a:solidFill>
            <a:ln w="9525" cap="rnd">
              <a:noFill/>
              <a:round/>
              <a:headEnd/>
              <a:tailEnd/>
            </a:ln>
          </p:spPr>
          <p:txBody>
            <a:bodyPr/>
            <a:lstStyle/>
            <a:p>
              <a:endParaRPr lang="ar-SA"/>
            </a:p>
          </p:txBody>
        </p:sp>
        <p:sp>
          <p:nvSpPr>
            <p:cNvPr id="39070" name="Freeform 320"/>
            <p:cNvSpPr>
              <a:spLocks/>
            </p:cNvSpPr>
            <p:nvPr/>
          </p:nvSpPr>
          <p:spPr bwMode="auto">
            <a:xfrm>
              <a:off x="3688" y="1135"/>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071" name="Freeform 321"/>
            <p:cNvSpPr>
              <a:spLocks/>
            </p:cNvSpPr>
            <p:nvPr/>
          </p:nvSpPr>
          <p:spPr bwMode="auto">
            <a:xfrm>
              <a:off x="3627" y="1099"/>
              <a:ext cx="79" cy="160"/>
            </a:xfrm>
            <a:custGeom>
              <a:avLst/>
              <a:gdLst>
                <a:gd name="T0" fmla="*/ 78 w 79"/>
                <a:gd name="T1" fmla="*/ 30 h 160"/>
                <a:gd name="T2" fmla="*/ 35 w 79"/>
                <a:gd name="T3" fmla="*/ 0 h 160"/>
                <a:gd name="T4" fmla="*/ 0 w 79"/>
                <a:gd name="T5" fmla="*/ 159 h 160"/>
                <a:gd name="T6" fmla="*/ 54 w 79"/>
                <a:gd name="T7" fmla="*/ 146 h 160"/>
                <a:gd name="T8" fmla="*/ 78 w 79"/>
                <a:gd name="T9" fmla="*/ 30 h 160"/>
                <a:gd name="T10" fmla="*/ 0 60000 65536"/>
                <a:gd name="T11" fmla="*/ 0 60000 65536"/>
                <a:gd name="T12" fmla="*/ 0 60000 65536"/>
                <a:gd name="T13" fmla="*/ 0 60000 65536"/>
                <a:gd name="T14" fmla="*/ 0 60000 65536"/>
                <a:gd name="T15" fmla="*/ 0 w 79"/>
                <a:gd name="T16" fmla="*/ 0 h 160"/>
                <a:gd name="T17" fmla="*/ 79 w 79"/>
                <a:gd name="T18" fmla="*/ 160 h 160"/>
              </a:gdLst>
              <a:ahLst/>
              <a:cxnLst>
                <a:cxn ang="T10">
                  <a:pos x="T0" y="T1"/>
                </a:cxn>
                <a:cxn ang="T11">
                  <a:pos x="T2" y="T3"/>
                </a:cxn>
                <a:cxn ang="T12">
                  <a:pos x="T4" y="T5"/>
                </a:cxn>
                <a:cxn ang="T13">
                  <a:pos x="T6" y="T7"/>
                </a:cxn>
                <a:cxn ang="T14">
                  <a:pos x="T8" y="T9"/>
                </a:cxn>
              </a:cxnLst>
              <a:rect l="T15" t="T16" r="T17" b="T18"/>
              <a:pathLst>
                <a:path w="79" h="160">
                  <a:moveTo>
                    <a:pt x="78" y="30"/>
                  </a:moveTo>
                  <a:lnTo>
                    <a:pt x="35" y="0"/>
                  </a:lnTo>
                  <a:lnTo>
                    <a:pt x="0" y="159"/>
                  </a:lnTo>
                  <a:lnTo>
                    <a:pt x="54" y="146"/>
                  </a:lnTo>
                  <a:lnTo>
                    <a:pt x="78" y="30"/>
                  </a:lnTo>
                </a:path>
              </a:pathLst>
            </a:custGeom>
            <a:solidFill>
              <a:srgbClr val="7F7F7F"/>
            </a:solidFill>
            <a:ln w="9525" cap="rnd">
              <a:noFill/>
              <a:round/>
              <a:headEnd/>
              <a:tailEnd/>
            </a:ln>
          </p:spPr>
          <p:txBody>
            <a:bodyPr/>
            <a:lstStyle/>
            <a:p>
              <a:endParaRPr lang="ar-SA"/>
            </a:p>
          </p:txBody>
        </p:sp>
        <p:sp>
          <p:nvSpPr>
            <p:cNvPr id="39072" name="Freeform 322"/>
            <p:cNvSpPr>
              <a:spLocks/>
            </p:cNvSpPr>
            <p:nvPr/>
          </p:nvSpPr>
          <p:spPr bwMode="auto">
            <a:xfrm>
              <a:off x="3594" y="1086"/>
              <a:ext cx="60" cy="172"/>
            </a:xfrm>
            <a:custGeom>
              <a:avLst/>
              <a:gdLst>
                <a:gd name="T0" fmla="*/ 59 w 60"/>
                <a:gd name="T1" fmla="*/ 7 h 172"/>
                <a:gd name="T2" fmla="*/ 32 w 60"/>
                <a:gd name="T3" fmla="*/ 0 h 172"/>
                <a:gd name="T4" fmla="*/ 0 w 60"/>
                <a:gd name="T5" fmla="*/ 163 h 172"/>
                <a:gd name="T6" fmla="*/ 26 w 60"/>
                <a:gd name="T7" fmla="*/ 171 h 172"/>
                <a:gd name="T8" fmla="*/ 59 w 60"/>
                <a:gd name="T9" fmla="*/ 7 h 172"/>
                <a:gd name="T10" fmla="*/ 0 60000 65536"/>
                <a:gd name="T11" fmla="*/ 0 60000 65536"/>
                <a:gd name="T12" fmla="*/ 0 60000 65536"/>
                <a:gd name="T13" fmla="*/ 0 60000 65536"/>
                <a:gd name="T14" fmla="*/ 0 60000 65536"/>
                <a:gd name="T15" fmla="*/ 0 w 60"/>
                <a:gd name="T16" fmla="*/ 0 h 172"/>
                <a:gd name="T17" fmla="*/ 60 w 60"/>
                <a:gd name="T18" fmla="*/ 172 h 172"/>
              </a:gdLst>
              <a:ahLst/>
              <a:cxnLst>
                <a:cxn ang="T10">
                  <a:pos x="T0" y="T1"/>
                </a:cxn>
                <a:cxn ang="T11">
                  <a:pos x="T2" y="T3"/>
                </a:cxn>
                <a:cxn ang="T12">
                  <a:pos x="T4" y="T5"/>
                </a:cxn>
                <a:cxn ang="T13">
                  <a:pos x="T6" y="T7"/>
                </a:cxn>
                <a:cxn ang="T14">
                  <a:pos x="T8" y="T9"/>
                </a:cxn>
              </a:cxnLst>
              <a:rect l="T15" t="T16" r="T17" b="T18"/>
              <a:pathLst>
                <a:path w="60" h="172">
                  <a:moveTo>
                    <a:pt x="59" y="7"/>
                  </a:moveTo>
                  <a:lnTo>
                    <a:pt x="32" y="0"/>
                  </a:lnTo>
                  <a:lnTo>
                    <a:pt x="0" y="163"/>
                  </a:lnTo>
                  <a:lnTo>
                    <a:pt x="26" y="171"/>
                  </a:lnTo>
                  <a:lnTo>
                    <a:pt x="59" y="7"/>
                  </a:lnTo>
                </a:path>
              </a:pathLst>
            </a:custGeom>
            <a:solidFill>
              <a:srgbClr val="7F7F7F"/>
            </a:solidFill>
            <a:ln w="9525" cap="rnd">
              <a:noFill/>
              <a:round/>
              <a:headEnd/>
              <a:tailEnd/>
            </a:ln>
          </p:spPr>
          <p:txBody>
            <a:bodyPr/>
            <a:lstStyle/>
            <a:p>
              <a:endParaRPr lang="ar-SA"/>
            </a:p>
          </p:txBody>
        </p:sp>
        <p:sp>
          <p:nvSpPr>
            <p:cNvPr id="39073" name="Freeform 323"/>
            <p:cNvSpPr>
              <a:spLocks/>
            </p:cNvSpPr>
            <p:nvPr/>
          </p:nvSpPr>
          <p:spPr bwMode="auto">
            <a:xfrm>
              <a:off x="3624" y="1059"/>
              <a:ext cx="162" cy="79"/>
            </a:xfrm>
            <a:custGeom>
              <a:avLst/>
              <a:gdLst>
                <a:gd name="T0" fmla="*/ 0 w 162"/>
                <a:gd name="T1" fmla="*/ 18 h 79"/>
                <a:gd name="T2" fmla="*/ 41 w 162"/>
                <a:gd name="T3" fmla="*/ 0 h 79"/>
                <a:gd name="T4" fmla="*/ 74 w 162"/>
                <a:gd name="T5" fmla="*/ 11 h 79"/>
                <a:gd name="T6" fmla="*/ 115 w 162"/>
                <a:gd name="T7" fmla="*/ 49 h 79"/>
                <a:gd name="T8" fmla="*/ 161 w 162"/>
                <a:gd name="T9" fmla="*/ 66 h 79"/>
                <a:gd name="T10" fmla="*/ 126 w 162"/>
                <a:gd name="T11" fmla="*/ 78 h 79"/>
                <a:gd name="T12" fmla="*/ 88 w 162"/>
                <a:gd name="T13" fmla="*/ 66 h 79"/>
                <a:gd name="T14" fmla="*/ 38 w 162"/>
                <a:gd name="T15" fmla="*/ 29 h 79"/>
                <a:gd name="T16" fmla="*/ 0 w 162"/>
                <a:gd name="T17" fmla="*/ 18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2"/>
                <a:gd name="T28" fmla="*/ 0 h 79"/>
                <a:gd name="T29" fmla="*/ 162 w 162"/>
                <a:gd name="T30" fmla="*/ 79 h 7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2" h="79">
                  <a:moveTo>
                    <a:pt x="0" y="18"/>
                  </a:moveTo>
                  <a:lnTo>
                    <a:pt x="41" y="0"/>
                  </a:lnTo>
                  <a:lnTo>
                    <a:pt x="74" y="11"/>
                  </a:lnTo>
                  <a:lnTo>
                    <a:pt x="115" y="49"/>
                  </a:lnTo>
                  <a:lnTo>
                    <a:pt x="161" y="66"/>
                  </a:lnTo>
                  <a:lnTo>
                    <a:pt x="126" y="78"/>
                  </a:lnTo>
                  <a:lnTo>
                    <a:pt x="88" y="66"/>
                  </a:lnTo>
                  <a:lnTo>
                    <a:pt x="38" y="29"/>
                  </a:lnTo>
                  <a:lnTo>
                    <a:pt x="0" y="18"/>
                  </a:lnTo>
                </a:path>
              </a:pathLst>
            </a:custGeom>
            <a:solidFill>
              <a:srgbClr val="E5E5E5"/>
            </a:solidFill>
            <a:ln w="9525" cap="rnd">
              <a:noFill/>
              <a:round/>
              <a:headEnd/>
              <a:tailEnd/>
            </a:ln>
          </p:spPr>
          <p:txBody>
            <a:bodyPr/>
            <a:lstStyle/>
            <a:p>
              <a:endParaRPr lang="ar-SA"/>
            </a:p>
          </p:txBody>
        </p:sp>
      </p:grpSp>
      <p:grpSp>
        <p:nvGrpSpPr>
          <p:cNvPr id="38953" name="Group 383"/>
          <p:cNvGrpSpPr>
            <a:grpSpLocks/>
          </p:cNvGrpSpPr>
          <p:nvPr/>
        </p:nvGrpSpPr>
        <p:grpSpPr bwMode="auto">
          <a:xfrm>
            <a:off x="7535863" y="1489075"/>
            <a:ext cx="1098550" cy="1277938"/>
            <a:chOff x="4747" y="938"/>
            <a:chExt cx="692" cy="805"/>
          </a:xfrm>
        </p:grpSpPr>
        <p:sp>
          <p:nvSpPr>
            <p:cNvPr id="38961" name="Freeform 325"/>
            <p:cNvSpPr>
              <a:spLocks/>
            </p:cNvSpPr>
            <p:nvPr/>
          </p:nvSpPr>
          <p:spPr bwMode="auto">
            <a:xfrm>
              <a:off x="4815" y="938"/>
              <a:ext cx="332" cy="622"/>
            </a:xfrm>
            <a:custGeom>
              <a:avLst/>
              <a:gdLst>
                <a:gd name="T0" fmla="*/ 147 w 332"/>
                <a:gd name="T1" fmla="*/ 193 h 622"/>
                <a:gd name="T2" fmla="*/ 139 w 332"/>
                <a:gd name="T3" fmla="*/ 142 h 622"/>
                <a:gd name="T4" fmla="*/ 110 w 332"/>
                <a:gd name="T5" fmla="*/ 126 h 622"/>
                <a:gd name="T6" fmla="*/ 109 w 332"/>
                <a:gd name="T7" fmla="*/ 117 h 622"/>
                <a:gd name="T8" fmla="*/ 110 w 332"/>
                <a:gd name="T9" fmla="*/ 114 h 622"/>
                <a:gd name="T10" fmla="*/ 118 w 332"/>
                <a:gd name="T11" fmla="*/ 115 h 622"/>
                <a:gd name="T12" fmla="*/ 127 w 332"/>
                <a:gd name="T13" fmla="*/ 103 h 622"/>
                <a:gd name="T14" fmla="*/ 131 w 332"/>
                <a:gd name="T15" fmla="*/ 86 h 622"/>
                <a:gd name="T16" fmla="*/ 134 w 332"/>
                <a:gd name="T17" fmla="*/ 86 h 622"/>
                <a:gd name="T18" fmla="*/ 138 w 332"/>
                <a:gd name="T19" fmla="*/ 80 h 622"/>
                <a:gd name="T20" fmla="*/ 131 w 332"/>
                <a:gd name="T21" fmla="*/ 61 h 622"/>
                <a:gd name="T22" fmla="*/ 126 w 332"/>
                <a:gd name="T23" fmla="*/ 42 h 622"/>
                <a:gd name="T24" fmla="*/ 111 w 332"/>
                <a:gd name="T25" fmla="*/ 16 h 622"/>
                <a:gd name="T26" fmla="*/ 87 w 332"/>
                <a:gd name="T27" fmla="*/ 0 h 622"/>
                <a:gd name="T28" fmla="*/ 58 w 332"/>
                <a:gd name="T29" fmla="*/ 5 h 622"/>
                <a:gd name="T30" fmla="*/ 41 w 332"/>
                <a:gd name="T31" fmla="*/ 20 h 622"/>
                <a:gd name="T32" fmla="*/ 40 w 332"/>
                <a:gd name="T33" fmla="*/ 50 h 622"/>
                <a:gd name="T34" fmla="*/ 46 w 332"/>
                <a:gd name="T35" fmla="*/ 71 h 622"/>
                <a:gd name="T36" fmla="*/ 52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7 w 332"/>
                <a:gd name="T51" fmla="*/ 385 h 622"/>
                <a:gd name="T52" fmla="*/ 79 w 332"/>
                <a:gd name="T53" fmla="*/ 402 h 622"/>
                <a:gd name="T54" fmla="*/ 118 w 332"/>
                <a:gd name="T55" fmla="*/ 405 h 622"/>
                <a:gd name="T56" fmla="*/ 170 w 332"/>
                <a:gd name="T57" fmla="*/ 408 h 622"/>
                <a:gd name="T58" fmla="*/ 217 w 332"/>
                <a:gd name="T59" fmla="*/ 425 h 622"/>
                <a:gd name="T60" fmla="*/ 232 w 332"/>
                <a:gd name="T61" fmla="*/ 437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3 w 332"/>
                <a:gd name="T73" fmla="*/ 610 h 622"/>
                <a:gd name="T74" fmla="*/ 300 w 332"/>
                <a:gd name="T75" fmla="*/ 618 h 622"/>
                <a:gd name="T76" fmla="*/ 322 w 332"/>
                <a:gd name="T77" fmla="*/ 619 h 622"/>
                <a:gd name="T78" fmla="*/ 331 w 332"/>
                <a:gd name="T79" fmla="*/ 609 h 622"/>
                <a:gd name="T80" fmla="*/ 301 w 332"/>
                <a:gd name="T81" fmla="*/ 594 h 622"/>
                <a:gd name="T82" fmla="*/ 272 w 332"/>
                <a:gd name="T83" fmla="*/ 572 h 622"/>
                <a:gd name="T84" fmla="*/ 274 w 332"/>
                <a:gd name="T85" fmla="*/ 542 h 622"/>
                <a:gd name="T86" fmla="*/ 282 w 332"/>
                <a:gd name="T87" fmla="*/ 501 h 622"/>
                <a:gd name="T88" fmla="*/ 287 w 332"/>
                <a:gd name="T89" fmla="*/ 458 h 622"/>
                <a:gd name="T90" fmla="*/ 291 w 332"/>
                <a:gd name="T91" fmla="*/ 444 h 622"/>
                <a:gd name="T92" fmla="*/ 294 w 332"/>
                <a:gd name="T93" fmla="*/ 424 h 622"/>
                <a:gd name="T94" fmla="*/ 279 w 332"/>
                <a:gd name="T95" fmla="*/ 397 h 622"/>
                <a:gd name="T96" fmla="*/ 232 w 332"/>
                <a:gd name="T97" fmla="*/ 371 h 622"/>
                <a:gd name="T98" fmla="*/ 203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2" y="231"/>
                  </a:moveTo>
                  <a:lnTo>
                    <a:pt x="143" y="229"/>
                  </a:lnTo>
                  <a:lnTo>
                    <a:pt x="144" y="220"/>
                  </a:lnTo>
                  <a:lnTo>
                    <a:pt x="145" y="207"/>
                  </a:lnTo>
                  <a:lnTo>
                    <a:pt x="147" y="193"/>
                  </a:lnTo>
                  <a:lnTo>
                    <a:pt x="148" y="178"/>
                  </a:lnTo>
                  <a:lnTo>
                    <a:pt x="148" y="165"/>
                  </a:lnTo>
                  <a:lnTo>
                    <a:pt x="147" y="153"/>
                  </a:lnTo>
                  <a:lnTo>
                    <a:pt x="145" y="146"/>
                  </a:lnTo>
                  <a:lnTo>
                    <a:pt x="139" y="142"/>
                  </a:lnTo>
                  <a:lnTo>
                    <a:pt x="133" y="138"/>
                  </a:lnTo>
                  <a:lnTo>
                    <a:pt x="127" y="134"/>
                  </a:lnTo>
                  <a:lnTo>
                    <a:pt x="121" y="131"/>
                  </a:lnTo>
                  <a:lnTo>
                    <a:pt x="115" y="128"/>
                  </a:lnTo>
                  <a:lnTo>
                    <a:pt x="110" y="126"/>
                  </a:lnTo>
                  <a:lnTo>
                    <a:pt x="107" y="123"/>
                  </a:lnTo>
                  <a:lnTo>
                    <a:pt x="106" y="121"/>
                  </a:lnTo>
                  <a:lnTo>
                    <a:pt x="107" y="120"/>
                  </a:lnTo>
                  <a:lnTo>
                    <a:pt x="108" y="118"/>
                  </a:lnTo>
                  <a:lnTo>
                    <a:pt x="109" y="117"/>
                  </a:lnTo>
                  <a:lnTo>
                    <a:pt x="110" y="116"/>
                  </a:lnTo>
                  <a:lnTo>
                    <a:pt x="110" y="115"/>
                  </a:lnTo>
                  <a:lnTo>
                    <a:pt x="110" y="114"/>
                  </a:lnTo>
                  <a:lnTo>
                    <a:pt x="110" y="115"/>
                  </a:lnTo>
                  <a:lnTo>
                    <a:pt x="111" y="115"/>
                  </a:lnTo>
                  <a:lnTo>
                    <a:pt x="114" y="115"/>
                  </a:lnTo>
                  <a:lnTo>
                    <a:pt x="116" y="115"/>
                  </a:lnTo>
                  <a:lnTo>
                    <a:pt x="118" y="115"/>
                  </a:lnTo>
                  <a:lnTo>
                    <a:pt x="121" y="115"/>
                  </a:lnTo>
                  <a:lnTo>
                    <a:pt x="122" y="113"/>
                  </a:lnTo>
                  <a:lnTo>
                    <a:pt x="124" y="112"/>
                  </a:lnTo>
                  <a:lnTo>
                    <a:pt x="126" y="108"/>
                  </a:lnTo>
                  <a:lnTo>
                    <a:pt x="127" y="103"/>
                  </a:lnTo>
                  <a:lnTo>
                    <a:pt x="128" y="99"/>
                  </a:lnTo>
                  <a:lnTo>
                    <a:pt x="129" y="95"/>
                  </a:lnTo>
                  <a:lnTo>
                    <a:pt x="130" y="92"/>
                  </a:lnTo>
                  <a:lnTo>
                    <a:pt x="131" y="88"/>
                  </a:lnTo>
                  <a:lnTo>
                    <a:pt x="131" y="86"/>
                  </a:lnTo>
                  <a:lnTo>
                    <a:pt x="132" y="86"/>
                  </a:lnTo>
                  <a:lnTo>
                    <a:pt x="133" y="86"/>
                  </a:lnTo>
                  <a:lnTo>
                    <a:pt x="134" y="86"/>
                  </a:lnTo>
                  <a:lnTo>
                    <a:pt x="135" y="86"/>
                  </a:lnTo>
                  <a:lnTo>
                    <a:pt x="136" y="85"/>
                  </a:lnTo>
                  <a:lnTo>
                    <a:pt x="137" y="84"/>
                  </a:lnTo>
                  <a:lnTo>
                    <a:pt x="138" y="83"/>
                  </a:lnTo>
                  <a:lnTo>
                    <a:pt x="138" y="80"/>
                  </a:lnTo>
                  <a:lnTo>
                    <a:pt x="137" y="77"/>
                  </a:lnTo>
                  <a:lnTo>
                    <a:pt x="136" y="74"/>
                  </a:lnTo>
                  <a:lnTo>
                    <a:pt x="134" y="69"/>
                  </a:lnTo>
                  <a:lnTo>
                    <a:pt x="133" y="65"/>
                  </a:lnTo>
                  <a:lnTo>
                    <a:pt x="131" y="61"/>
                  </a:lnTo>
                  <a:lnTo>
                    <a:pt x="130" y="57"/>
                  </a:lnTo>
                  <a:lnTo>
                    <a:pt x="129" y="55"/>
                  </a:lnTo>
                  <a:lnTo>
                    <a:pt x="128" y="51"/>
                  </a:lnTo>
                  <a:lnTo>
                    <a:pt x="127" y="47"/>
                  </a:lnTo>
                  <a:lnTo>
                    <a:pt x="126" y="42"/>
                  </a:lnTo>
                  <a:lnTo>
                    <a:pt x="124" y="36"/>
                  </a:lnTo>
                  <a:lnTo>
                    <a:pt x="121" y="30"/>
                  </a:lnTo>
                  <a:lnTo>
                    <a:pt x="119" y="24"/>
                  </a:lnTo>
                  <a:lnTo>
                    <a:pt x="116" y="19"/>
                  </a:lnTo>
                  <a:lnTo>
                    <a:pt x="111" y="16"/>
                  </a:lnTo>
                  <a:lnTo>
                    <a:pt x="107" y="12"/>
                  </a:lnTo>
                  <a:lnTo>
                    <a:pt x="102" y="9"/>
                  </a:lnTo>
                  <a:lnTo>
                    <a:pt x="98" y="5"/>
                  </a:lnTo>
                  <a:lnTo>
                    <a:pt x="92" y="3"/>
                  </a:lnTo>
                  <a:lnTo>
                    <a:pt x="87" y="0"/>
                  </a:lnTo>
                  <a:lnTo>
                    <a:pt x="81" y="0"/>
                  </a:lnTo>
                  <a:lnTo>
                    <a:pt x="75" y="0"/>
                  </a:lnTo>
                  <a:lnTo>
                    <a:pt x="69" y="1"/>
                  </a:lnTo>
                  <a:lnTo>
                    <a:pt x="63" y="4"/>
                  </a:lnTo>
                  <a:lnTo>
                    <a:pt x="58" y="5"/>
                  </a:lnTo>
                  <a:lnTo>
                    <a:pt x="52" y="7"/>
                  </a:lnTo>
                  <a:lnTo>
                    <a:pt x="49" y="10"/>
                  </a:lnTo>
                  <a:lnTo>
                    <a:pt x="46" y="12"/>
                  </a:lnTo>
                  <a:lnTo>
                    <a:pt x="43" y="16"/>
                  </a:lnTo>
                  <a:lnTo>
                    <a:pt x="41" y="20"/>
                  </a:lnTo>
                  <a:lnTo>
                    <a:pt x="40" y="26"/>
                  </a:lnTo>
                  <a:lnTo>
                    <a:pt x="40" y="32"/>
                  </a:lnTo>
                  <a:lnTo>
                    <a:pt x="40" y="38"/>
                  </a:lnTo>
                  <a:lnTo>
                    <a:pt x="40" y="44"/>
                  </a:lnTo>
                  <a:lnTo>
                    <a:pt x="40" y="50"/>
                  </a:lnTo>
                  <a:lnTo>
                    <a:pt x="40" y="55"/>
                  </a:lnTo>
                  <a:lnTo>
                    <a:pt x="40" y="60"/>
                  </a:lnTo>
                  <a:lnTo>
                    <a:pt x="42" y="64"/>
                  </a:lnTo>
                  <a:lnTo>
                    <a:pt x="44" y="68"/>
                  </a:lnTo>
                  <a:lnTo>
                    <a:pt x="46" y="71"/>
                  </a:lnTo>
                  <a:lnTo>
                    <a:pt x="47" y="76"/>
                  </a:lnTo>
                  <a:lnTo>
                    <a:pt x="49" y="81"/>
                  </a:lnTo>
                  <a:lnTo>
                    <a:pt x="51" y="87"/>
                  </a:lnTo>
                  <a:lnTo>
                    <a:pt x="52" y="94"/>
                  </a:lnTo>
                  <a:lnTo>
                    <a:pt x="52" y="99"/>
                  </a:lnTo>
                  <a:lnTo>
                    <a:pt x="53" y="104"/>
                  </a:lnTo>
                  <a:lnTo>
                    <a:pt x="54" y="108"/>
                  </a:lnTo>
                  <a:lnTo>
                    <a:pt x="52" y="111"/>
                  </a:lnTo>
                  <a:lnTo>
                    <a:pt x="47" y="115"/>
                  </a:lnTo>
                  <a:lnTo>
                    <a:pt x="40" y="120"/>
                  </a:lnTo>
                  <a:lnTo>
                    <a:pt x="31" y="124"/>
                  </a:lnTo>
                  <a:lnTo>
                    <a:pt x="23" y="129"/>
                  </a:lnTo>
                  <a:lnTo>
                    <a:pt x="15" y="133"/>
                  </a:lnTo>
                  <a:lnTo>
                    <a:pt x="9" y="138"/>
                  </a:lnTo>
                  <a:lnTo>
                    <a:pt x="7" y="142"/>
                  </a:lnTo>
                  <a:lnTo>
                    <a:pt x="5" y="145"/>
                  </a:lnTo>
                  <a:lnTo>
                    <a:pt x="4" y="149"/>
                  </a:lnTo>
                  <a:lnTo>
                    <a:pt x="2" y="153"/>
                  </a:lnTo>
                  <a:lnTo>
                    <a:pt x="0" y="157"/>
                  </a:lnTo>
                  <a:lnTo>
                    <a:pt x="0" y="163"/>
                  </a:lnTo>
                  <a:lnTo>
                    <a:pt x="0" y="171"/>
                  </a:lnTo>
                  <a:lnTo>
                    <a:pt x="1" y="180"/>
                  </a:lnTo>
                  <a:lnTo>
                    <a:pt x="5" y="192"/>
                  </a:lnTo>
                  <a:lnTo>
                    <a:pt x="10" y="206"/>
                  </a:lnTo>
                  <a:lnTo>
                    <a:pt x="13" y="221"/>
                  </a:lnTo>
                  <a:lnTo>
                    <a:pt x="16" y="236"/>
                  </a:lnTo>
                  <a:lnTo>
                    <a:pt x="17" y="253"/>
                  </a:lnTo>
                  <a:lnTo>
                    <a:pt x="18" y="267"/>
                  </a:lnTo>
                  <a:lnTo>
                    <a:pt x="18" y="280"/>
                  </a:lnTo>
                  <a:lnTo>
                    <a:pt x="18" y="290"/>
                  </a:lnTo>
                  <a:lnTo>
                    <a:pt x="17" y="297"/>
                  </a:lnTo>
                  <a:lnTo>
                    <a:pt x="17" y="304"/>
                  </a:lnTo>
                  <a:lnTo>
                    <a:pt x="17" y="311"/>
                  </a:lnTo>
                  <a:lnTo>
                    <a:pt x="17" y="320"/>
                  </a:lnTo>
                  <a:lnTo>
                    <a:pt x="18" y="330"/>
                  </a:lnTo>
                  <a:lnTo>
                    <a:pt x="20" y="341"/>
                  </a:lnTo>
                  <a:lnTo>
                    <a:pt x="23" y="352"/>
                  </a:lnTo>
                  <a:lnTo>
                    <a:pt x="26" y="364"/>
                  </a:lnTo>
                  <a:lnTo>
                    <a:pt x="31" y="376"/>
                  </a:lnTo>
                  <a:lnTo>
                    <a:pt x="37" y="385"/>
                  </a:lnTo>
                  <a:lnTo>
                    <a:pt x="45" y="391"/>
                  </a:lnTo>
                  <a:lnTo>
                    <a:pt x="53" y="396"/>
                  </a:lnTo>
                  <a:lnTo>
                    <a:pt x="63" y="398"/>
                  </a:lnTo>
                  <a:lnTo>
                    <a:pt x="71" y="401"/>
                  </a:lnTo>
                  <a:lnTo>
                    <a:pt x="79" y="402"/>
                  </a:lnTo>
                  <a:lnTo>
                    <a:pt x="85" y="402"/>
                  </a:lnTo>
                  <a:lnTo>
                    <a:pt x="89" y="402"/>
                  </a:lnTo>
                  <a:lnTo>
                    <a:pt x="97" y="403"/>
                  </a:lnTo>
                  <a:lnTo>
                    <a:pt x="107" y="404"/>
                  </a:lnTo>
                  <a:lnTo>
                    <a:pt x="118" y="405"/>
                  </a:lnTo>
                  <a:lnTo>
                    <a:pt x="130" y="406"/>
                  </a:lnTo>
                  <a:lnTo>
                    <a:pt x="142" y="406"/>
                  </a:lnTo>
                  <a:lnTo>
                    <a:pt x="153" y="407"/>
                  </a:lnTo>
                  <a:lnTo>
                    <a:pt x="162" y="408"/>
                  </a:lnTo>
                  <a:lnTo>
                    <a:pt x="170" y="408"/>
                  </a:lnTo>
                  <a:lnTo>
                    <a:pt x="178" y="410"/>
                  </a:lnTo>
                  <a:lnTo>
                    <a:pt x="187" y="414"/>
                  </a:lnTo>
                  <a:lnTo>
                    <a:pt x="197" y="417"/>
                  </a:lnTo>
                  <a:lnTo>
                    <a:pt x="208" y="421"/>
                  </a:lnTo>
                  <a:lnTo>
                    <a:pt x="217" y="425"/>
                  </a:lnTo>
                  <a:lnTo>
                    <a:pt x="226" y="428"/>
                  </a:lnTo>
                  <a:lnTo>
                    <a:pt x="231" y="431"/>
                  </a:lnTo>
                  <a:lnTo>
                    <a:pt x="233" y="431"/>
                  </a:lnTo>
                  <a:lnTo>
                    <a:pt x="232" y="433"/>
                  </a:lnTo>
                  <a:lnTo>
                    <a:pt x="232" y="437"/>
                  </a:lnTo>
                  <a:lnTo>
                    <a:pt x="232" y="444"/>
                  </a:lnTo>
                  <a:lnTo>
                    <a:pt x="231" y="453"/>
                  </a:lnTo>
                  <a:lnTo>
                    <a:pt x="230" y="462"/>
                  </a:lnTo>
                  <a:lnTo>
                    <a:pt x="229" y="471"/>
                  </a:lnTo>
                  <a:lnTo>
                    <a:pt x="228" y="481"/>
                  </a:lnTo>
                  <a:lnTo>
                    <a:pt x="228" y="488"/>
                  </a:lnTo>
                  <a:lnTo>
                    <a:pt x="229" y="496"/>
                  </a:lnTo>
                  <a:lnTo>
                    <a:pt x="230" y="507"/>
                  </a:lnTo>
                  <a:lnTo>
                    <a:pt x="232" y="518"/>
                  </a:lnTo>
                  <a:lnTo>
                    <a:pt x="234" y="530"/>
                  </a:lnTo>
                  <a:lnTo>
                    <a:pt x="236" y="542"/>
                  </a:lnTo>
                  <a:lnTo>
                    <a:pt x="237" y="552"/>
                  </a:lnTo>
                  <a:lnTo>
                    <a:pt x="237" y="562"/>
                  </a:lnTo>
                  <a:lnTo>
                    <a:pt x="236" y="568"/>
                  </a:lnTo>
                  <a:lnTo>
                    <a:pt x="234" y="573"/>
                  </a:lnTo>
                  <a:lnTo>
                    <a:pt x="233" y="577"/>
                  </a:lnTo>
                  <a:lnTo>
                    <a:pt x="232" y="581"/>
                  </a:lnTo>
                  <a:lnTo>
                    <a:pt x="232" y="585"/>
                  </a:lnTo>
                  <a:lnTo>
                    <a:pt x="232" y="587"/>
                  </a:lnTo>
                  <a:lnTo>
                    <a:pt x="232" y="590"/>
                  </a:lnTo>
                  <a:lnTo>
                    <a:pt x="232" y="592"/>
                  </a:lnTo>
                  <a:lnTo>
                    <a:pt x="238" y="609"/>
                  </a:lnTo>
                  <a:lnTo>
                    <a:pt x="239" y="609"/>
                  </a:lnTo>
                  <a:lnTo>
                    <a:pt x="243" y="609"/>
                  </a:lnTo>
                  <a:lnTo>
                    <a:pt x="248" y="609"/>
                  </a:lnTo>
                  <a:lnTo>
                    <a:pt x="255" y="609"/>
                  </a:lnTo>
                  <a:lnTo>
                    <a:pt x="261" y="609"/>
                  </a:lnTo>
                  <a:lnTo>
                    <a:pt x="267" y="609"/>
                  </a:lnTo>
                  <a:lnTo>
                    <a:pt x="273" y="610"/>
                  </a:lnTo>
                  <a:lnTo>
                    <a:pt x="278" y="612"/>
                  </a:lnTo>
                  <a:lnTo>
                    <a:pt x="283" y="613"/>
                  </a:lnTo>
                  <a:lnTo>
                    <a:pt x="288" y="615"/>
                  </a:lnTo>
                  <a:lnTo>
                    <a:pt x="294" y="616"/>
                  </a:lnTo>
                  <a:lnTo>
                    <a:pt x="300" y="618"/>
                  </a:lnTo>
                  <a:lnTo>
                    <a:pt x="306" y="619"/>
                  </a:lnTo>
                  <a:lnTo>
                    <a:pt x="312" y="620"/>
                  </a:lnTo>
                  <a:lnTo>
                    <a:pt x="316" y="621"/>
                  </a:lnTo>
                  <a:lnTo>
                    <a:pt x="319" y="620"/>
                  </a:lnTo>
                  <a:lnTo>
                    <a:pt x="322" y="619"/>
                  </a:lnTo>
                  <a:lnTo>
                    <a:pt x="325" y="617"/>
                  </a:lnTo>
                  <a:lnTo>
                    <a:pt x="327" y="615"/>
                  </a:lnTo>
                  <a:lnTo>
                    <a:pt x="330" y="614"/>
                  </a:lnTo>
                  <a:lnTo>
                    <a:pt x="331" y="611"/>
                  </a:lnTo>
                  <a:lnTo>
                    <a:pt x="331" y="609"/>
                  </a:lnTo>
                  <a:lnTo>
                    <a:pt x="328" y="607"/>
                  </a:lnTo>
                  <a:lnTo>
                    <a:pt x="324" y="604"/>
                  </a:lnTo>
                  <a:lnTo>
                    <a:pt x="318" y="601"/>
                  </a:lnTo>
                  <a:lnTo>
                    <a:pt x="309" y="598"/>
                  </a:lnTo>
                  <a:lnTo>
                    <a:pt x="301" y="594"/>
                  </a:lnTo>
                  <a:lnTo>
                    <a:pt x="292" y="590"/>
                  </a:lnTo>
                  <a:lnTo>
                    <a:pt x="284" y="586"/>
                  </a:lnTo>
                  <a:lnTo>
                    <a:pt x="278" y="581"/>
                  </a:lnTo>
                  <a:lnTo>
                    <a:pt x="273" y="576"/>
                  </a:lnTo>
                  <a:lnTo>
                    <a:pt x="272" y="572"/>
                  </a:lnTo>
                  <a:lnTo>
                    <a:pt x="272" y="568"/>
                  </a:lnTo>
                  <a:lnTo>
                    <a:pt x="272" y="563"/>
                  </a:lnTo>
                  <a:lnTo>
                    <a:pt x="272" y="557"/>
                  </a:lnTo>
                  <a:lnTo>
                    <a:pt x="273" y="550"/>
                  </a:lnTo>
                  <a:lnTo>
                    <a:pt x="274" y="542"/>
                  </a:lnTo>
                  <a:lnTo>
                    <a:pt x="275" y="535"/>
                  </a:lnTo>
                  <a:lnTo>
                    <a:pt x="277" y="528"/>
                  </a:lnTo>
                  <a:lnTo>
                    <a:pt x="278" y="519"/>
                  </a:lnTo>
                  <a:lnTo>
                    <a:pt x="280" y="511"/>
                  </a:lnTo>
                  <a:lnTo>
                    <a:pt x="282" y="501"/>
                  </a:lnTo>
                  <a:lnTo>
                    <a:pt x="284" y="491"/>
                  </a:lnTo>
                  <a:lnTo>
                    <a:pt x="284" y="481"/>
                  </a:lnTo>
                  <a:lnTo>
                    <a:pt x="286" y="471"/>
                  </a:lnTo>
                  <a:lnTo>
                    <a:pt x="286" y="464"/>
                  </a:lnTo>
                  <a:lnTo>
                    <a:pt x="287" y="458"/>
                  </a:lnTo>
                  <a:lnTo>
                    <a:pt x="287" y="454"/>
                  </a:lnTo>
                  <a:lnTo>
                    <a:pt x="287" y="453"/>
                  </a:lnTo>
                  <a:lnTo>
                    <a:pt x="288" y="450"/>
                  </a:lnTo>
                  <a:lnTo>
                    <a:pt x="290" y="448"/>
                  </a:lnTo>
                  <a:lnTo>
                    <a:pt x="291" y="444"/>
                  </a:lnTo>
                  <a:lnTo>
                    <a:pt x="293" y="441"/>
                  </a:lnTo>
                  <a:lnTo>
                    <a:pt x="295" y="437"/>
                  </a:lnTo>
                  <a:lnTo>
                    <a:pt x="296" y="433"/>
                  </a:lnTo>
                  <a:lnTo>
                    <a:pt x="295" y="429"/>
                  </a:lnTo>
                  <a:lnTo>
                    <a:pt x="294" y="424"/>
                  </a:lnTo>
                  <a:lnTo>
                    <a:pt x="293" y="419"/>
                  </a:lnTo>
                  <a:lnTo>
                    <a:pt x="291" y="414"/>
                  </a:lnTo>
                  <a:lnTo>
                    <a:pt x="289" y="408"/>
                  </a:lnTo>
                  <a:lnTo>
                    <a:pt x="285" y="402"/>
                  </a:lnTo>
                  <a:lnTo>
                    <a:pt x="279" y="397"/>
                  </a:lnTo>
                  <a:lnTo>
                    <a:pt x="272" y="391"/>
                  </a:lnTo>
                  <a:lnTo>
                    <a:pt x="261" y="386"/>
                  </a:lnTo>
                  <a:lnTo>
                    <a:pt x="249" y="381"/>
                  </a:lnTo>
                  <a:lnTo>
                    <a:pt x="240" y="375"/>
                  </a:lnTo>
                  <a:lnTo>
                    <a:pt x="232" y="371"/>
                  </a:lnTo>
                  <a:lnTo>
                    <a:pt x="226" y="366"/>
                  </a:lnTo>
                  <a:lnTo>
                    <a:pt x="220" y="362"/>
                  </a:lnTo>
                  <a:lnTo>
                    <a:pt x="215" y="358"/>
                  </a:lnTo>
                  <a:lnTo>
                    <a:pt x="210" y="356"/>
                  </a:lnTo>
                  <a:lnTo>
                    <a:pt x="203" y="354"/>
                  </a:lnTo>
                  <a:lnTo>
                    <a:pt x="197" y="351"/>
                  </a:lnTo>
                  <a:lnTo>
                    <a:pt x="190" y="349"/>
                  </a:lnTo>
                  <a:lnTo>
                    <a:pt x="183" y="345"/>
                  </a:lnTo>
                  <a:lnTo>
                    <a:pt x="176" y="341"/>
                  </a:lnTo>
                  <a:lnTo>
                    <a:pt x="171" y="338"/>
                  </a:lnTo>
                  <a:lnTo>
                    <a:pt x="167" y="335"/>
                  </a:lnTo>
                  <a:lnTo>
                    <a:pt x="164" y="333"/>
                  </a:lnTo>
                  <a:lnTo>
                    <a:pt x="163" y="332"/>
                  </a:lnTo>
                  <a:lnTo>
                    <a:pt x="142" y="231"/>
                  </a:lnTo>
                </a:path>
              </a:pathLst>
            </a:custGeom>
            <a:solidFill>
              <a:srgbClr val="4C4C4C"/>
            </a:solidFill>
            <a:ln w="9525" cap="rnd">
              <a:noFill/>
              <a:round/>
              <a:headEnd/>
              <a:tailEnd/>
            </a:ln>
          </p:spPr>
          <p:txBody>
            <a:bodyPr/>
            <a:lstStyle/>
            <a:p>
              <a:endParaRPr lang="ar-SA"/>
            </a:p>
          </p:txBody>
        </p:sp>
        <p:sp>
          <p:nvSpPr>
            <p:cNvPr id="38962" name="Freeform 326"/>
            <p:cNvSpPr>
              <a:spLocks/>
            </p:cNvSpPr>
            <p:nvPr/>
          </p:nvSpPr>
          <p:spPr bwMode="auto">
            <a:xfrm>
              <a:off x="4768" y="1081"/>
              <a:ext cx="117" cy="201"/>
            </a:xfrm>
            <a:custGeom>
              <a:avLst/>
              <a:gdLst>
                <a:gd name="T0" fmla="*/ 49 w 117"/>
                <a:gd name="T1" fmla="*/ 200 h 201"/>
                <a:gd name="T2" fmla="*/ 64 w 117"/>
                <a:gd name="T3" fmla="*/ 199 h 201"/>
                <a:gd name="T4" fmla="*/ 87 w 117"/>
                <a:gd name="T5" fmla="*/ 194 h 201"/>
                <a:gd name="T6" fmla="*/ 107 w 117"/>
                <a:gd name="T7" fmla="*/ 183 h 201"/>
                <a:gd name="T8" fmla="*/ 116 w 117"/>
                <a:gd name="T9" fmla="*/ 166 h 201"/>
                <a:gd name="T10" fmla="*/ 110 w 117"/>
                <a:gd name="T11" fmla="*/ 146 h 201"/>
                <a:gd name="T12" fmla="*/ 95 w 117"/>
                <a:gd name="T13" fmla="*/ 124 h 201"/>
                <a:gd name="T14" fmla="*/ 80 w 117"/>
                <a:gd name="T15" fmla="*/ 100 h 201"/>
                <a:gd name="T16" fmla="*/ 73 w 117"/>
                <a:gd name="T17" fmla="*/ 72 h 201"/>
                <a:gd name="T18" fmla="*/ 80 w 117"/>
                <a:gd name="T19" fmla="*/ 45 h 201"/>
                <a:gd name="T20" fmla="*/ 92 w 117"/>
                <a:gd name="T21" fmla="*/ 25 h 201"/>
                <a:gd name="T22" fmla="*/ 98 w 117"/>
                <a:gd name="T23" fmla="*/ 11 h 201"/>
                <a:gd name="T24" fmla="*/ 88 w 117"/>
                <a:gd name="T25" fmla="*/ 4 h 201"/>
                <a:gd name="T26" fmla="*/ 63 w 117"/>
                <a:gd name="T27" fmla="*/ 0 h 201"/>
                <a:gd name="T28" fmla="*/ 35 w 117"/>
                <a:gd name="T29" fmla="*/ 0 h 201"/>
                <a:gd name="T30" fmla="*/ 13 w 117"/>
                <a:gd name="T31" fmla="*/ 4 h 201"/>
                <a:gd name="T32" fmla="*/ 5 w 117"/>
                <a:gd name="T33" fmla="*/ 11 h 201"/>
                <a:gd name="T34" fmla="*/ 1 w 117"/>
                <a:gd name="T35" fmla="*/ 18 h 201"/>
                <a:gd name="T36" fmla="*/ 0 w 117"/>
                <a:gd name="T37" fmla="*/ 26 h 201"/>
                <a:gd name="T38" fmla="*/ 2 w 117"/>
                <a:gd name="T39" fmla="*/ 39 h 201"/>
                <a:gd name="T40" fmla="*/ 9 w 117"/>
                <a:gd name="T41" fmla="*/ 57 h 201"/>
                <a:gd name="T42" fmla="*/ 14 w 117"/>
                <a:gd name="T43" fmla="*/ 70 h 201"/>
                <a:gd name="T44" fmla="*/ 17 w 117"/>
                <a:gd name="T45" fmla="*/ 80 h 201"/>
                <a:gd name="T46" fmla="*/ 19 w 117"/>
                <a:gd name="T47" fmla="*/ 94 h 201"/>
                <a:gd name="T48" fmla="*/ 20 w 117"/>
                <a:gd name="T49" fmla="*/ 116 h 201"/>
                <a:gd name="T50" fmla="*/ 19 w 117"/>
                <a:gd name="T51" fmla="*/ 132 h 201"/>
                <a:gd name="T52" fmla="*/ 17 w 117"/>
                <a:gd name="T53" fmla="*/ 144 h 201"/>
                <a:gd name="T54" fmla="*/ 17 w 117"/>
                <a:gd name="T55" fmla="*/ 155 h 201"/>
                <a:gd name="T56" fmla="*/ 17 w 117"/>
                <a:gd name="T57" fmla="*/ 171 h 201"/>
                <a:gd name="T58" fmla="*/ 21 w 117"/>
                <a:gd name="T59" fmla="*/ 182 h 201"/>
                <a:gd name="T60" fmla="*/ 24 w 117"/>
                <a:gd name="T61" fmla="*/ 188 h 201"/>
                <a:gd name="T62" fmla="*/ 29 w 117"/>
                <a:gd name="T63" fmla="*/ 192 h 201"/>
                <a:gd name="T64" fmla="*/ 33 w 117"/>
                <a:gd name="T65" fmla="*/ 195 h 201"/>
                <a:gd name="T66" fmla="*/ 38 w 117"/>
                <a:gd name="T67" fmla="*/ 197 h 201"/>
                <a:gd name="T68" fmla="*/ 43 w 117"/>
                <a:gd name="T69" fmla="*/ 199 h 201"/>
                <a:gd name="T70" fmla="*/ 46 w 117"/>
                <a:gd name="T71" fmla="*/ 200 h 2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201"/>
                <a:gd name="T110" fmla="*/ 117 w 117"/>
                <a:gd name="T111" fmla="*/ 201 h 2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201">
                  <a:moveTo>
                    <a:pt x="46" y="200"/>
                  </a:moveTo>
                  <a:lnTo>
                    <a:pt x="49" y="200"/>
                  </a:lnTo>
                  <a:lnTo>
                    <a:pt x="55" y="199"/>
                  </a:lnTo>
                  <a:lnTo>
                    <a:pt x="64" y="199"/>
                  </a:lnTo>
                  <a:lnTo>
                    <a:pt x="75" y="196"/>
                  </a:lnTo>
                  <a:lnTo>
                    <a:pt x="87" y="194"/>
                  </a:lnTo>
                  <a:lnTo>
                    <a:pt x="98" y="189"/>
                  </a:lnTo>
                  <a:lnTo>
                    <a:pt x="107" y="183"/>
                  </a:lnTo>
                  <a:lnTo>
                    <a:pt x="113" y="176"/>
                  </a:lnTo>
                  <a:lnTo>
                    <a:pt x="116" y="166"/>
                  </a:lnTo>
                  <a:lnTo>
                    <a:pt x="114" y="156"/>
                  </a:lnTo>
                  <a:lnTo>
                    <a:pt x="110" y="146"/>
                  </a:lnTo>
                  <a:lnTo>
                    <a:pt x="103" y="135"/>
                  </a:lnTo>
                  <a:lnTo>
                    <a:pt x="95" y="124"/>
                  </a:lnTo>
                  <a:lnTo>
                    <a:pt x="87" y="113"/>
                  </a:lnTo>
                  <a:lnTo>
                    <a:pt x="80" y="100"/>
                  </a:lnTo>
                  <a:lnTo>
                    <a:pt x="75" y="87"/>
                  </a:lnTo>
                  <a:lnTo>
                    <a:pt x="73" y="72"/>
                  </a:lnTo>
                  <a:lnTo>
                    <a:pt x="75" y="58"/>
                  </a:lnTo>
                  <a:lnTo>
                    <a:pt x="80" y="45"/>
                  </a:lnTo>
                  <a:lnTo>
                    <a:pt x="87" y="34"/>
                  </a:lnTo>
                  <a:lnTo>
                    <a:pt x="92" y="25"/>
                  </a:lnTo>
                  <a:lnTo>
                    <a:pt x="97" y="17"/>
                  </a:lnTo>
                  <a:lnTo>
                    <a:pt x="98" y="11"/>
                  </a:lnTo>
                  <a:lnTo>
                    <a:pt x="96" y="6"/>
                  </a:lnTo>
                  <a:lnTo>
                    <a:pt x="88" y="4"/>
                  </a:lnTo>
                  <a:lnTo>
                    <a:pt x="77" y="2"/>
                  </a:lnTo>
                  <a:lnTo>
                    <a:pt x="63" y="0"/>
                  </a:lnTo>
                  <a:lnTo>
                    <a:pt x="49" y="0"/>
                  </a:lnTo>
                  <a:lnTo>
                    <a:pt x="35" y="0"/>
                  </a:lnTo>
                  <a:lnTo>
                    <a:pt x="23" y="1"/>
                  </a:lnTo>
                  <a:lnTo>
                    <a:pt x="13" y="4"/>
                  </a:lnTo>
                  <a:lnTo>
                    <a:pt x="8" y="8"/>
                  </a:lnTo>
                  <a:lnTo>
                    <a:pt x="5" y="11"/>
                  </a:lnTo>
                  <a:lnTo>
                    <a:pt x="4" y="15"/>
                  </a:lnTo>
                  <a:lnTo>
                    <a:pt x="1" y="18"/>
                  </a:lnTo>
                  <a:lnTo>
                    <a:pt x="0" y="22"/>
                  </a:lnTo>
                  <a:lnTo>
                    <a:pt x="0" y="26"/>
                  </a:lnTo>
                  <a:lnTo>
                    <a:pt x="0" y="31"/>
                  </a:lnTo>
                  <a:lnTo>
                    <a:pt x="2" y="39"/>
                  </a:lnTo>
                  <a:lnTo>
                    <a:pt x="5" y="48"/>
                  </a:lnTo>
                  <a:lnTo>
                    <a:pt x="9" y="57"/>
                  </a:lnTo>
                  <a:lnTo>
                    <a:pt x="11" y="65"/>
                  </a:lnTo>
                  <a:lnTo>
                    <a:pt x="14" y="70"/>
                  </a:lnTo>
                  <a:lnTo>
                    <a:pt x="16" y="74"/>
                  </a:lnTo>
                  <a:lnTo>
                    <a:pt x="17" y="80"/>
                  </a:lnTo>
                  <a:lnTo>
                    <a:pt x="18" y="85"/>
                  </a:lnTo>
                  <a:lnTo>
                    <a:pt x="19" y="94"/>
                  </a:lnTo>
                  <a:lnTo>
                    <a:pt x="20" y="105"/>
                  </a:lnTo>
                  <a:lnTo>
                    <a:pt x="20" y="116"/>
                  </a:lnTo>
                  <a:lnTo>
                    <a:pt x="20" y="125"/>
                  </a:lnTo>
                  <a:lnTo>
                    <a:pt x="19" y="132"/>
                  </a:lnTo>
                  <a:lnTo>
                    <a:pt x="18" y="138"/>
                  </a:lnTo>
                  <a:lnTo>
                    <a:pt x="17" y="144"/>
                  </a:lnTo>
                  <a:lnTo>
                    <a:pt x="17" y="149"/>
                  </a:lnTo>
                  <a:lnTo>
                    <a:pt x="17" y="155"/>
                  </a:lnTo>
                  <a:lnTo>
                    <a:pt x="17" y="163"/>
                  </a:lnTo>
                  <a:lnTo>
                    <a:pt x="17" y="171"/>
                  </a:lnTo>
                  <a:lnTo>
                    <a:pt x="19" y="177"/>
                  </a:lnTo>
                  <a:lnTo>
                    <a:pt x="21" y="182"/>
                  </a:lnTo>
                  <a:lnTo>
                    <a:pt x="23" y="185"/>
                  </a:lnTo>
                  <a:lnTo>
                    <a:pt x="24" y="188"/>
                  </a:lnTo>
                  <a:lnTo>
                    <a:pt x="26" y="190"/>
                  </a:lnTo>
                  <a:lnTo>
                    <a:pt x="29" y="192"/>
                  </a:lnTo>
                  <a:lnTo>
                    <a:pt x="31" y="194"/>
                  </a:lnTo>
                  <a:lnTo>
                    <a:pt x="33" y="195"/>
                  </a:lnTo>
                  <a:lnTo>
                    <a:pt x="35" y="196"/>
                  </a:lnTo>
                  <a:lnTo>
                    <a:pt x="38" y="197"/>
                  </a:lnTo>
                  <a:lnTo>
                    <a:pt x="40" y="198"/>
                  </a:lnTo>
                  <a:lnTo>
                    <a:pt x="43" y="199"/>
                  </a:lnTo>
                  <a:lnTo>
                    <a:pt x="45" y="200"/>
                  </a:lnTo>
                  <a:lnTo>
                    <a:pt x="46" y="200"/>
                  </a:lnTo>
                </a:path>
              </a:pathLst>
            </a:custGeom>
            <a:solidFill>
              <a:srgbClr val="00CCCC"/>
            </a:solidFill>
            <a:ln w="9525" cap="rnd">
              <a:noFill/>
              <a:round/>
              <a:headEnd/>
              <a:tailEnd/>
            </a:ln>
          </p:spPr>
          <p:txBody>
            <a:bodyPr/>
            <a:lstStyle/>
            <a:p>
              <a:endParaRPr lang="ar-SA"/>
            </a:p>
          </p:txBody>
        </p:sp>
        <p:sp>
          <p:nvSpPr>
            <p:cNvPr id="38963" name="Freeform 327"/>
            <p:cNvSpPr>
              <a:spLocks/>
            </p:cNvSpPr>
            <p:nvPr/>
          </p:nvSpPr>
          <p:spPr bwMode="auto">
            <a:xfrm>
              <a:off x="4813" y="940"/>
              <a:ext cx="332" cy="622"/>
            </a:xfrm>
            <a:custGeom>
              <a:avLst/>
              <a:gdLst>
                <a:gd name="T0" fmla="*/ 147 w 332"/>
                <a:gd name="T1" fmla="*/ 196 h 622"/>
                <a:gd name="T2" fmla="*/ 140 w 332"/>
                <a:gd name="T3" fmla="*/ 142 h 622"/>
                <a:gd name="T4" fmla="*/ 110 w 332"/>
                <a:gd name="T5" fmla="*/ 126 h 622"/>
                <a:gd name="T6" fmla="*/ 109 w 332"/>
                <a:gd name="T7" fmla="*/ 117 h 622"/>
                <a:gd name="T8" fmla="*/ 110 w 332"/>
                <a:gd name="T9" fmla="*/ 115 h 622"/>
                <a:gd name="T10" fmla="*/ 118 w 332"/>
                <a:gd name="T11" fmla="*/ 115 h 622"/>
                <a:gd name="T12" fmla="*/ 127 w 332"/>
                <a:gd name="T13" fmla="*/ 104 h 622"/>
                <a:gd name="T14" fmla="*/ 131 w 332"/>
                <a:gd name="T15" fmla="*/ 86 h 622"/>
                <a:gd name="T16" fmla="*/ 134 w 332"/>
                <a:gd name="T17" fmla="*/ 86 h 622"/>
                <a:gd name="T18" fmla="*/ 138 w 332"/>
                <a:gd name="T19" fmla="*/ 80 h 622"/>
                <a:gd name="T20" fmla="*/ 131 w 332"/>
                <a:gd name="T21" fmla="*/ 61 h 622"/>
                <a:gd name="T22" fmla="*/ 127 w 332"/>
                <a:gd name="T23" fmla="*/ 42 h 622"/>
                <a:gd name="T24" fmla="*/ 111 w 332"/>
                <a:gd name="T25" fmla="*/ 16 h 622"/>
                <a:gd name="T26" fmla="*/ 87 w 332"/>
                <a:gd name="T27" fmla="*/ 0 h 622"/>
                <a:gd name="T28" fmla="*/ 58 w 332"/>
                <a:gd name="T29" fmla="*/ 5 h 622"/>
                <a:gd name="T30" fmla="*/ 42 w 332"/>
                <a:gd name="T31" fmla="*/ 20 h 622"/>
                <a:gd name="T32" fmla="*/ 40 w 332"/>
                <a:gd name="T33" fmla="*/ 50 h 622"/>
                <a:gd name="T34" fmla="*/ 46 w 332"/>
                <a:gd name="T35" fmla="*/ 71 h 622"/>
                <a:gd name="T36" fmla="*/ 53 w 332"/>
                <a:gd name="T37" fmla="*/ 99 h 622"/>
                <a:gd name="T38" fmla="*/ 40 w 332"/>
                <a:gd name="T39" fmla="*/ 120 h 622"/>
                <a:gd name="T40" fmla="*/ 7 w 332"/>
                <a:gd name="T41" fmla="*/ 142 h 622"/>
                <a:gd name="T42" fmla="*/ 0 w 332"/>
                <a:gd name="T43" fmla="*/ 163 h 622"/>
                <a:gd name="T44" fmla="*/ 13 w 332"/>
                <a:gd name="T45" fmla="*/ 221 h 622"/>
                <a:gd name="T46" fmla="*/ 18 w 332"/>
                <a:gd name="T47" fmla="*/ 290 h 622"/>
                <a:gd name="T48" fmla="*/ 18 w 332"/>
                <a:gd name="T49" fmla="*/ 330 h 622"/>
                <a:gd name="T50" fmla="*/ 38 w 332"/>
                <a:gd name="T51" fmla="*/ 385 h 622"/>
                <a:gd name="T52" fmla="*/ 80 w 332"/>
                <a:gd name="T53" fmla="*/ 413 h 622"/>
                <a:gd name="T54" fmla="*/ 119 w 332"/>
                <a:gd name="T55" fmla="*/ 414 h 622"/>
                <a:gd name="T56" fmla="*/ 170 w 332"/>
                <a:gd name="T57" fmla="*/ 408 h 622"/>
                <a:gd name="T58" fmla="*/ 218 w 332"/>
                <a:gd name="T59" fmla="*/ 425 h 622"/>
                <a:gd name="T60" fmla="*/ 232 w 332"/>
                <a:gd name="T61" fmla="*/ 438 h 622"/>
                <a:gd name="T62" fmla="*/ 228 w 332"/>
                <a:gd name="T63" fmla="*/ 481 h 622"/>
                <a:gd name="T64" fmla="*/ 234 w 332"/>
                <a:gd name="T65" fmla="*/ 530 h 622"/>
                <a:gd name="T66" fmla="*/ 234 w 332"/>
                <a:gd name="T67" fmla="*/ 573 h 622"/>
                <a:gd name="T68" fmla="*/ 232 w 332"/>
                <a:gd name="T69" fmla="*/ 590 h 622"/>
                <a:gd name="T70" fmla="*/ 243 w 332"/>
                <a:gd name="T71" fmla="*/ 609 h 622"/>
                <a:gd name="T72" fmla="*/ 274 w 332"/>
                <a:gd name="T73" fmla="*/ 610 h 622"/>
                <a:gd name="T74" fmla="*/ 301 w 332"/>
                <a:gd name="T75" fmla="*/ 618 h 622"/>
                <a:gd name="T76" fmla="*/ 322 w 332"/>
                <a:gd name="T77" fmla="*/ 619 h 622"/>
                <a:gd name="T78" fmla="*/ 331 w 332"/>
                <a:gd name="T79" fmla="*/ 609 h 622"/>
                <a:gd name="T80" fmla="*/ 301 w 332"/>
                <a:gd name="T81" fmla="*/ 594 h 622"/>
                <a:gd name="T82" fmla="*/ 272 w 332"/>
                <a:gd name="T83" fmla="*/ 573 h 622"/>
                <a:gd name="T84" fmla="*/ 274 w 332"/>
                <a:gd name="T85" fmla="*/ 543 h 622"/>
                <a:gd name="T86" fmla="*/ 282 w 332"/>
                <a:gd name="T87" fmla="*/ 501 h 622"/>
                <a:gd name="T88" fmla="*/ 287 w 332"/>
                <a:gd name="T89" fmla="*/ 458 h 622"/>
                <a:gd name="T90" fmla="*/ 292 w 332"/>
                <a:gd name="T91" fmla="*/ 445 h 622"/>
                <a:gd name="T92" fmla="*/ 294 w 332"/>
                <a:gd name="T93" fmla="*/ 424 h 622"/>
                <a:gd name="T94" fmla="*/ 279 w 332"/>
                <a:gd name="T95" fmla="*/ 397 h 622"/>
                <a:gd name="T96" fmla="*/ 233 w 332"/>
                <a:gd name="T97" fmla="*/ 371 h 622"/>
                <a:gd name="T98" fmla="*/ 204 w 332"/>
                <a:gd name="T99" fmla="*/ 354 h 622"/>
                <a:gd name="T100" fmla="*/ 171 w 332"/>
                <a:gd name="T101" fmla="*/ 338 h 6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32"/>
                <a:gd name="T154" fmla="*/ 0 h 622"/>
                <a:gd name="T155" fmla="*/ 332 w 332"/>
                <a:gd name="T156" fmla="*/ 622 h 6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32" h="622">
                  <a:moveTo>
                    <a:pt x="143" y="236"/>
                  </a:moveTo>
                  <a:lnTo>
                    <a:pt x="143" y="233"/>
                  </a:lnTo>
                  <a:lnTo>
                    <a:pt x="145" y="224"/>
                  </a:lnTo>
                  <a:lnTo>
                    <a:pt x="145" y="212"/>
                  </a:lnTo>
                  <a:lnTo>
                    <a:pt x="147" y="196"/>
                  </a:lnTo>
                  <a:lnTo>
                    <a:pt x="148" y="180"/>
                  </a:lnTo>
                  <a:lnTo>
                    <a:pt x="148" y="166"/>
                  </a:lnTo>
                  <a:lnTo>
                    <a:pt x="147" y="154"/>
                  </a:lnTo>
                  <a:lnTo>
                    <a:pt x="145" y="146"/>
                  </a:lnTo>
                  <a:lnTo>
                    <a:pt x="140" y="142"/>
                  </a:lnTo>
                  <a:lnTo>
                    <a:pt x="134" y="138"/>
                  </a:lnTo>
                  <a:lnTo>
                    <a:pt x="127" y="134"/>
                  </a:lnTo>
                  <a:lnTo>
                    <a:pt x="121" y="131"/>
                  </a:lnTo>
                  <a:lnTo>
                    <a:pt x="115" y="128"/>
                  </a:lnTo>
                  <a:lnTo>
                    <a:pt x="110" y="126"/>
                  </a:lnTo>
                  <a:lnTo>
                    <a:pt x="107" y="123"/>
                  </a:lnTo>
                  <a:lnTo>
                    <a:pt x="107" y="121"/>
                  </a:lnTo>
                  <a:lnTo>
                    <a:pt x="108" y="120"/>
                  </a:lnTo>
                  <a:lnTo>
                    <a:pt x="109" y="119"/>
                  </a:lnTo>
                  <a:lnTo>
                    <a:pt x="109" y="117"/>
                  </a:lnTo>
                  <a:lnTo>
                    <a:pt x="110" y="116"/>
                  </a:lnTo>
                  <a:lnTo>
                    <a:pt x="110" y="115"/>
                  </a:lnTo>
                  <a:lnTo>
                    <a:pt x="112" y="115"/>
                  </a:lnTo>
                  <a:lnTo>
                    <a:pt x="114" y="115"/>
                  </a:lnTo>
                  <a:lnTo>
                    <a:pt x="116" y="115"/>
                  </a:lnTo>
                  <a:lnTo>
                    <a:pt x="118" y="115"/>
                  </a:lnTo>
                  <a:lnTo>
                    <a:pt x="121" y="115"/>
                  </a:lnTo>
                  <a:lnTo>
                    <a:pt x="123" y="114"/>
                  </a:lnTo>
                  <a:lnTo>
                    <a:pt x="124" y="112"/>
                  </a:lnTo>
                  <a:lnTo>
                    <a:pt x="127" y="109"/>
                  </a:lnTo>
                  <a:lnTo>
                    <a:pt x="127" y="104"/>
                  </a:lnTo>
                  <a:lnTo>
                    <a:pt x="129" y="100"/>
                  </a:lnTo>
                  <a:lnTo>
                    <a:pt x="130" y="95"/>
                  </a:lnTo>
                  <a:lnTo>
                    <a:pt x="131" y="92"/>
                  </a:lnTo>
                  <a:lnTo>
                    <a:pt x="131" y="88"/>
                  </a:lnTo>
                  <a:lnTo>
                    <a:pt x="131" y="86"/>
                  </a:lnTo>
                  <a:lnTo>
                    <a:pt x="132" y="86"/>
                  </a:lnTo>
                  <a:lnTo>
                    <a:pt x="133" y="86"/>
                  </a:lnTo>
                  <a:lnTo>
                    <a:pt x="134" y="86"/>
                  </a:lnTo>
                  <a:lnTo>
                    <a:pt x="135" y="86"/>
                  </a:lnTo>
                  <a:lnTo>
                    <a:pt x="137" y="86"/>
                  </a:lnTo>
                  <a:lnTo>
                    <a:pt x="138" y="85"/>
                  </a:lnTo>
                  <a:lnTo>
                    <a:pt x="139" y="83"/>
                  </a:lnTo>
                  <a:lnTo>
                    <a:pt x="138" y="80"/>
                  </a:lnTo>
                  <a:lnTo>
                    <a:pt x="137" y="77"/>
                  </a:lnTo>
                  <a:lnTo>
                    <a:pt x="136" y="74"/>
                  </a:lnTo>
                  <a:lnTo>
                    <a:pt x="134" y="69"/>
                  </a:lnTo>
                  <a:lnTo>
                    <a:pt x="133" y="65"/>
                  </a:lnTo>
                  <a:lnTo>
                    <a:pt x="131" y="61"/>
                  </a:lnTo>
                  <a:lnTo>
                    <a:pt x="130" y="57"/>
                  </a:lnTo>
                  <a:lnTo>
                    <a:pt x="129" y="55"/>
                  </a:lnTo>
                  <a:lnTo>
                    <a:pt x="128" y="51"/>
                  </a:lnTo>
                  <a:lnTo>
                    <a:pt x="127" y="47"/>
                  </a:lnTo>
                  <a:lnTo>
                    <a:pt x="127" y="42"/>
                  </a:lnTo>
                  <a:lnTo>
                    <a:pt x="125" y="36"/>
                  </a:lnTo>
                  <a:lnTo>
                    <a:pt x="122" y="30"/>
                  </a:lnTo>
                  <a:lnTo>
                    <a:pt x="119" y="24"/>
                  </a:lnTo>
                  <a:lnTo>
                    <a:pt x="116" y="19"/>
                  </a:lnTo>
                  <a:lnTo>
                    <a:pt x="111" y="16"/>
                  </a:lnTo>
                  <a:lnTo>
                    <a:pt x="107" y="12"/>
                  </a:lnTo>
                  <a:lnTo>
                    <a:pt x="103" y="9"/>
                  </a:lnTo>
                  <a:lnTo>
                    <a:pt x="98" y="5"/>
                  </a:lnTo>
                  <a:lnTo>
                    <a:pt x="92" y="3"/>
                  </a:lnTo>
                  <a:lnTo>
                    <a:pt x="87" y="0"/>
                  </a:lnTo>
                  <a:lnTo>
                    <a:pt x="82" y="0"/>
                  </a:lnTo>
                  <a:lnTo>
                    <a:pt x="75" y="0"/>
                  </a:lnTo>
                  <a:lnTo>
                    <a:pt x="69" y="1"/>
                  </a:lnTo>
                  <a:lnTo>
                    <a:pt x="63" y="4"/>
                  </a:lnTo>
                  <a:lnTo>
                    <a:pt x="58" y="5"/>
                  </a:lnTo>
                  <a:lnTo>
                    <a:pt x="53" y="8"/>
                  </a:lnTo>
                  <a:lnTo>
                    <a:pt x="49" y="10"/>
                  </a:lnTo>
                  <a:lnTo>
                    <a:pt x="46" y="12"/>
                  </a:lnTo>
                  <a:lnTo>
                    <a:pt x="43" y="16"/>
                  </a:lnTo>
                  <a:lnTo>
                    <a:pt x="42" y="20"/>
                  </a:lnTo>
                  <a:lnTo>
                    <a:pt x="41" y="26"/>
                  </a:lnTo>
                  <a:lnTo>
                    <a:pt x="40" y="32"/>
                  </a:lnTo>
                  <a:lnTo>
                    <a:pt x="40" y="38"/>
                  </a:lnTo>
                  <a:lnTo>
                    <a:pt x="40" y="44"/>
                  </a:lnTo>
                  <a:lnTo>
                    <a:pt x="40" y="50"/>
                  </a:lnTo>
                  <a:lnTo>
                    <a:pt x="40" y="55"/>
                  </a:lnTo>
                  <a:lnTo>
                    <a:pt x="40" y="60"/>
                  </a:lnTo>
                  <a:lnTo>
                    <a:pt x="42" y="64"/>
                  </a:lnTo>
                  <a:lnTo>
                    <a:pt x="44" y="68"/>
                  </a:lnTo>
                  <a:lnTo>
                    <a:pt x="46" y="71"/>
                  </a:lnTo>
                  <a:lnTo>
                    <a:pt x="48" y="76"/>
                  </a:lnTo>
                  <a:lnTo>
                    <a:pt x="50" y="81"/>
                  </a:lnTo>
                  <a:lnTo>
                    <a:pt x="51" y="88"/>
                  </a:lnTo>
                  <a:lnTo>
                    <a:pt x="52" y="94"/>
                  </a:lnTo>
                  <a:lnTo>
                    <a:pt x="53" y="99"/>
                  </a:lnTo>
                  <a:lnTo>
                    <a:pt x="54" y="104"/>
                  </a:lnTo>
                  <a:lnTo>
                    <a:pt x="54" y="108"/>
                  </a:lnTo>
                  <a:lnTo>
                    <a:pt x="52" y="111"/>
                  </a:lnTo>
                  <a:lnTo>
                    <a:pt x="47" y="115"/>
                  </a:lnTo>
                  <a:lnTo>
                    <a:pt x="40" y="120"/>
                  </a:lnTo>
                  <a:lnTo>
                    <a:pt x="31" y="124"/>
                  </a:lnTo>
                  <a:lnTo>
                    <a:pt x="23" y="129"/>
                  </a:lnTo>
                  <a:lnTo>
                    <a:pt x="15" y="133"/>
                  </a:lnTo>
                  <a:lnTo>
                    <a:pt x="10" y="138"/>
                  </a:lnTo>
                  <a:lnTo>
                    <a:pt x="7" y="142"/>
                  </a:lnTo>
                  <a:lnTo>
                    <a:pt x="6" y="145"/>
                  </a:lnTo>
                  <a:lnTo>
                    <a:pt x="5" y="149"/>
                  </a:lnTo>
                  <a:lnTo>
                    <a:pt x="3" y="153"/>
                  </a:lnTo>
                  <a:lnTo>
                    <a:pt x="0" y="157"/>
                  </a:lnTo>
                  <a:lnTo>
                    <a:pt x="0" y="163"/>
                  </a:lnTo>
                  <a:lnTo>
                    <a:pt x="0" y="171"/>
                  </a:lnTo>
                  <a:lnTo>
                    <a:pt x="1" y="180"/>
                  </a:lnTo>
                  <a:lnTo>
                    <a:pt x="5" y="192"/>
                  </a:lnTo>
                  <a:lnTo>
                    <a:pt x="10" y="206"/>
                  </a:lnTo>
                  <a:lnTo>
                    <a:pt x="13" y="221"/>
                  </a:lnTo>
                  <a:lnTo>
                    <a:pt x="16" y="237"/>
                  </a:lnTo>
                  <a:lnTo>
                    <a:pt x="17" y="253"/>
                  </a:lnTo>
                  <a:lnTo>
                    <a:pt x="18" y="267"/>
                  </a:lnTo>
                  <a:lnTo>
                    <a:pt x="19" y="280"/>
                  </a:lnTo>
                  <a:lnTo>
                    <a:pt x="18" y="290"/>
                  </a:lnTo>
                  <a:lnTo>
                    <a:pt x="18" y="297"/>
                  </a:lnTo>
                  <a:lnTo>
                    <a:pt x="17" y="304"/>
                  </a:lnTo>
                  <a:lnTo>
                    <a:pt x="17" y="311"/>
                  </a:lnTo>
                  <a:lnTo>
                    <a:pt x="17" y="320"/>
                  </a:lnTo>
                  <a:lnTo>
                    <a:pt x="18" y="330"/>
                  </a:lnTo>
                  <a:lnTo>
                    <a:pt x="20" y="341"/>
                  </a:lnTo>
                  <a:lnTo>
                    <a:pt x="23" y="352"/>
                  </a:lnTo>
                  <a:lnTo>
                    <a:pt x="27" y="364"/>
                  </a:lnTo>
                  <a:lnTo>
                    <a:pt x="32" y="376"/>
                  </a:lnTo>
                  <a:lnTo>
                    <a:pt x="38" y="385"/>
                  </a:lnTo>
                  <a:lnTo>
                    <a:pt x="46" y="393"/>
                  </a:lnTo>
                  <a:lnTo>
                    <a:pt x="54" y="400"/>
                  </a:lnTo>
                  <a:lnTo>
                    <a:pt x="63" y="405"/>
                  </a:lnTo>
                  <a:lnTo>
                    <a:pt x="72" y="409"/>
                  </a:lnTo>
                  <a:lnTo>
                    <a:pt x="80" y="413"/>
                  </a:lnTo>
                  <a:lnTo>
                    <a:pt x="86" y="414"/>
                  </a:lnTo>
                  <a:lnTo>
                    <a:pt x="90" y="415"/>
                  </a:lnTo>
                  <a:lnTo>
                    <a:pt x="98" y="416"/>
                  </a:lnTo>
                  <a:lnTo>
                    <a:pt x="108" y="415"/>
                  </a:lnTo>
                  <a:lnTo>
                    <a:pt x="119" y="414"/>
                  </a:lnTo>
                  <a:lnTo>
                    <a:pt x="131" y="412"/>
                  </a:lnTo>
                  <a:lnTo>
                    <a:pt x="143" y="410"/>
                  </a:lnTo>
                  <a:lnTo>
                    <a:pt x="154" y="409"/>
                  </a:lnTo>
                  <a:lnTo>
                    <a:pt x="163" y="408"/>
                  </a:lnTo>
                  <a:lnTo>
                    <a:pt x="170" y="408"/>
                  </a:lnTo>
                  <a:lnTo>
                    <a:pt x="178" y="411"/>
                  </a:lnTo>
                  <a:lnTo>
                    <a:pt x="187" y="414"/>
                  </a:lnTo>
                  <a:lnTo>
                    <a:pt x="197" y="417"/>
                  </a:lnTo>
                  <a:lnTo>
                    <a:pt x="209" y="421"/>
                  </a:lnTo>
                  <a:lnTo>
                    <a:pt x="218" y="425"/>
                  </a:lnTo>
                  <a:lnTo>
                    <a:pt x="226" y="428"/>
                  </a:lnTo>
                  <a:lnTo>
                    <a:pt x="232" y="431"/>
                  </a:lnTo>
                  <a:lnTo>
                    <a:pt x="233" y="431"/>
                  </a:lnTo>
                  <a:lnTo>
                    <a:pt x="233" y="433"/>
                  </a:lnTo>
                  <a:lnTo>
                    <a:pt x="232" y="438"/>
                  </a:lnTo>
                  <a:lnTo>
                    <a:pt x="232" y="445"/>
                  </a:lnTo>
                  <a:lnTo>
                    <a:pt x="231" y="453"/>
                  </a:lnTo>
                  <a:lnTo>
                    <a:pt x="230" y="462"/>
                  </a:lnTo>
                  <a:lnTo>
                    <a:pt x="229" y="471"/>
                  </a:lnTo>
                  <a:lnTo>
                    <a:pt x="228" y="481"/>
                  </a:lnTo>
                  <a:lnTo>
                    <a:pt x="228" y="488"/>
                  </a:lnTo>
                  <a:lnTo>
                    <a:pt x="229" y="497"/>
                  </a:lnTo>
                  <a:lnTo>
                    <a:pt x="230" y="507"/>
                  </a:lnTo>
                  <a:lnTo>
                    <a:pt x="232" y="518"/>
                  </a:lnTo>
                  <a:lnTo>
                    <a:pt x="234" y="530"/>
                  </a:lnTo>
                  <a:lnTo>
                    <a:pt x="236" y="542"/>
                  </a:lnTo>
                  <a:lnTo>
                    <a:pt x="238" y="553"/>
                  </a:lnTo>
                  <a:lnTo>
                    <a:pt x="238" y="562"/>
                  </a:lnTo>
                  <a:lnTo>
                    <a:pt x="236" y="569"/>
                  </a:lnTo>
                  <a:lnTo>
                    <a:pt x="234" y="573"/>
                  </a:lnTo>
                  <a:lnTo>
                    <a:pt x="233" y="577"/>
                  </a:lnTo>
                  <a:lnTo>
                    <a:pt x="232" y="581"/>
                  </a:lnTo>
                  <a:lnTo>
                    <a:pt x="232" y="585"/>
                  </a:lnTo>
                  <a:lnTo>
                    <a:pt x="232" y="588"/>
                  </a:lnTo>
                  <a:lnTo>
                    <a:pt x="232" y="590"/>
                  </a:lnTo>
                  <a:lnTo>
                    <a:pt x="232" y="592"/>
                  </a:lnTo>
                  <a:lnTo>
                    <a:pt x="238" y="609"/>
                  </a:lnTo>
                  <a:lnTo>
                    <a:pt x="239" y="609"/>
                  </a:lnTo>
                  <a:lnTo>
                    <a:pt x="243" y="609"/>
                  </a:lnTo>
                  <a:lnTo>
                    <a:pt x="249" y="609"/>
                  </a:lnTo>
                  <a:lnTo>
                    <a:pt x="255" y="609"/>
                  </a:lnTo>
                  <a:lnTo>
                    <a:pt x="261" y="609"/>
                  </a:lnTo>
                  <a:lnTo>
                    <a:pt x="268" y="609"/>
                  </a:lnTo>
                  <a:lnTo>
                    <a:pt x="274" y="610"/>
                  </a:lnTo>
                  <a:lnTo>
                    <a:pt x="278" y="612"/>
                  </a:lnTo>
                  <a:lnTo>
                    <a:pt x="283" y="613"/>
                  </a:lnTo>
                  <a:lnTo>
                    <a:pt x="288" y="615"/>
                  </a:lnTo>
                  <a:lnTo>
                    <a:pt x="294" y="616"/>
                  </a:lnTo>
                  <a:lnTo>
                    <a:pt x="301" y="618"/>
                  </a:lnTo>
                  <a:lnTo>
                    <a:pt x="307" y="619"/>
                  </a:lnTo>
                  <a:lnTo>
                    <a:pt x="312" y="620"/>
                  </a:lnTo>
                  <a:lnTo>
                    <a:pt x="317" y="621"/>
                  </a:lnTo>
                  <a:lnTo>
                    <a:pt x="319" y="620"/>
                  </a:lnTo>
                  <a:lnTo>
                    <a:pt x="322" y="619"/>
                  </a:lnTo>
                  <a:lnTo>
                    <a:pt x="325" y="618"/>
                  </a:lnTo>
                  <a:lnTo>
                    <a:pt x="327" y="616"/>
                  </a:lnTo>
                  <a:lnTo>
                    <a:pt x="330" y="614"/>
                  </a:lnTo>
                  <a:lnTo>
                    <a:pt x="331" y="611"/>
                  </a:lnTo>
                  <a:lnTo>
                    <a:pt x="331" y="609"/>
                  </a:lnTo>
                  <a:lnTo>
                    <a:pt x="329" y="607"/>
                  </a:lnTo>
                  <a:lnTo>
                    <a:pt x="325" y="604"/>
                  </a:lnTo>
                  <a:lnTo>
                    <a:pt x="318" y="602"/>
                  </a:lnTo>
                  <a:lnTo>
                    <a:pt x="310" y="598"/>
                  </a:lnTo>
                  <a:lnTo>
                    <a:pt x="301" y="594"/>
                  </a:lnTo>
                  <a:lnTo>
                    <a:pt x="293" y="590"/>
                  </a:lnTo>
                  <a:lnTo>
                    <a:pt x="285" y="586"/>
                  </a:lnTo>
                  <a:lnTo>
                    <a:pt x="278" y="581"/>
                  </a:lnTo>
                  <a:lnTo>
                    <a:pt x="274" y="577"/>
                  </a:lnTo>
                  <a:lnTo>
                    <a:pt x="272" y="573"/>
                  </a:lnTo>
                  <a:lnTo>
                    <a:pt x="272" y="568"/>
                  </a:lnTo>
                  <a:lnTo>
                    <a:pt x="272" y="563"/>
                  </a:lnTo>
                  <a:lnTo>
                    <a:pt x="273" y="557"/>
                  </a:lnTo>
                  <a:lnTo>
                    <a:pt x="273" y="550"/>
                  </a:lnTo>
                  <a:lnTo>
                    <a:pt x="274" y="543"/>
                  </a:lnTo>
                  <a:lnTo>
                    <a:pt x="275" y="535"/>
                  </a:lnTo>
                  <a:lnTo>
                    <a:pt x="277" y="528"/>
                  </a:lnTo>
                  <a:lnTo>
                    <a:pt x="278" y="520"/>
                  </a:lnTo>
                  <a:lnTo>
                    <a:pt x="280" y="511"/>
                  </a:lnTo>
                  <a:lnTo>
                    <a:pt x="282" y="501"/>
                  </a:lnTo>
                  <a:lnTo>
                    <a:pt x="284" y="491"/>
                  </a:lnTo>
                  <a:lnTo>
                    <a:pt x="285" y="481"/>
                  </a:lnTo>
                  <a:lnTo>
                    <a:pt x="286" y="471"/>
                  </a:lnTo>
                  <a:lnTo>
                    <a:pt x="287" y="464"/>
                  </a:lnTo>
                  <a:lnTo>
                    <a:pt x="287" y="458"/>
                  </a:lnTo>
                  <a:lnTo>
                    <a:pt x="287" y="454"/>
                  </a:lnTo>
                  <a:lnTo>
                    <a:pt x="287" y="453"/>
                  </a:lnTo>
                  <a:lnTo>
                    <a:pt x="289" y="451"/>
                  </a:lnTo>
                  <a:lnTo>
                    <a:pt x="290" y="448"/>
                  </a:lnTo>
                  <a:lnTo>
                    <a:pt x="292" y="445"/>
                  </a:lnTo>
                  <a:lnTo>
                    <a:pt x="294" y="441"/>
                  </a:lnTo>
                  <a:lnTo>
                    <a:pt x="295" y="437"/>
                  </a:lnTo>
                  <a:lnTo>
                    <a:pt x="296" y="433"/>
                  </a:lnTo>
                  <a:lnTo>
                    <a:pt x="295" y="429"/>
                  </a:lnTo>
                  <a:lnTo>
                    <a:pt x="294" y="424"/>
                  </a:lnTo>
                  <a:lnTo>
                    <a:pt x="293" y="419"/>
                  </a:lnTo>
                  <a:lnTo>
                    <a:pt x="291" y="414"/>
                  </a:lnTo>
                  <a:lnTo>
                    <a:pt x="290" y="408"/>
                  </a:lnTo>
                  <a:lnTo>
                    <a:pt x="285" y="403"/>
                  </a:lnTo>
                  <a:lnTo>
                    <a:pt x="279" y="397"/>
                  </a:lnTo>
                  <a:lnTo>
                    <a:pt x="272" y="392"/>
                  </a:lnTo>
                  <a:lnTo>
                    <a:pt x="261" y="386"/>
                  </a:lnTo>
                  <a:lnTo>
                    <a:pt x="249" y="381"/>
                  </a:lnTo>
                  <a:lnTo>
                    <a:pt x="240" y="376"/>
                  </a:lnTo>
                  <a:lnTo>
                    <a:pt x="233" y="371"/>
                  </a:lnTo>
                  <a:lnTo>
                    <a:pt x="226" y="366"/>
                  </a:lnTo>
                  <a:lnTo>
                    <a:pt x="221" y="362"/>
                  </a:lnTo>
                  <a:lnTo>
                    <a:pt x="216" y="359"/>
                  </a:lnTo>
                  <a:lnTo>
                    <a:pt x="210" y="356"/>
                  </a:lnTo>
                  <a:lnTo>
                    <a:pt x="204" y="354"/>
                  </a:lnTo>
                  <a:lnTo>
                    <a:pt x="197" y="351"/>
                  </a:lnTo>
                  <a:lnTo>
                    <a:pt x="190" y="349"/>
                  </a:lnTo>
                  <a:lnTo>
                    <a:pt x="183" y="345"/>
                  </a:lnTo>
                  <a:lnTo>
                    <a:pt x="177" y="341"/>
                  </a:lnTo>
                  <a:lnTo>
                    <a:pt x="171" y="338"/>
                  </a:lnTo>
                  <a:lnTo>
                    <a:pt x="167" y="334"/>
                  </a:lnTo>
                  <a:lnTo>
                    <a:pt x="164" y="333"/>
                  </a:lnTo>
                  <a:lnTo>
                    <a:pt x="163" y="332"/>
                  </a:lnTo>
                  <a:lnTo>
                    <a:pt x="143" y="236"/>
                  </a:lnTo>
                </a:path>
              </a:pathLst>
            </a:custGeom>
            <a:solidFill>
              <a:srgbClr val="99FF99"/>
            </a:solidFill>
            <a:ln w="9525" cap="rnd">
              <a:noFill/>
              <a:round/>
              <a:headEnd/>
              <a:tailEnd/>
            </a:ln>
          </p:spPr>
          <p:txBody>
            <a:bodyPr/>
            <a:lstStyle/>
            <a:p>
              <a:endParaRPr lang="ar-SA"/>
            </a:p>
          </p:txBody>
        </p:sp>
        <p:sp>
          <p:nvSpPr>
            <p:cNvPr id="38964" name="Freeform 328"/>
            <p:cNvSpPr>
              <a:spLocks/>
            </p:cNvSpPr>
            <p:nvPr/>
          </p:nvSpPr>
          <p:spPr bwMode="auto">
            <a:xfrm>
              <a:off x="4784" y="1134"/>
              <a:ext cx="32" cy="135"/>
            </a:xfrm>
            <a:custGeom>
              <a:avLst/>
              <a:gdLst>
                <a:gd name="T0" fmla="*/ 15 w 32"/>
                <a:gd name="T1" fmla="*/ 111 h 135"/>
                <a:gd name="T2" fmla="*/ 13 w 32"/>
                <a:gd name="T3" fmla="*/ 101 h 135"/>
                <a:gd name="T4" fmla="*/ 12 w 32"/>
                <a:gd name="T5" fmla="*/ 87 h 135"/>
                <a:gd name="T6" fmla="*/ 13 w 32"/>
                <a:gd name="T7" fmla="*/ 71 h 135"/>
                <a:gd name="T8" fmla="*/ 16 w 32"/>
                <a:gd name="T9" fmla="*/ 58 h 135"/>
                <a:gd name="T10" fmla="*/ 17 w 32"/>
                <a:gd name="T11" fmla="*/ 48 h 135"/>
                <a:gd name="T12" fmla="*/ 17 w 32"/>
                <a:gd name="T13" fmla="*/ 39 h 135"/>
                <a:gd name="T14" fmla="*/ 15 w 32"/>
                <a:gd name="T15" fmla="*/ 29 h 135"/>
                <a:gd name="T16" fmla="*/ 12 w 32"/>
                <a:gd name="T17" fmla="*/ 22 h 135"/>
                <a:gd name="T18" fmla="*/ 10 w 32"/>
                <a:gd name="T19" fmla="*/ 17 h 135"/>
                <a:gd name="T20" fmla="*/ 6 w 32"/>
                <a:gd name="T21" fmla="*/ 10 h 135"/>
                <a:gd name="T22" fmla="*/ 2 w 32"/>
                <a:gd name="T23" fmla="*/ 3 h 135"/>
                <a:gd name="T24" fmla="*/ 1 w 32"/>
                <a:gd name="T25" fmla="*/ 5 h 135"/>
                <a:gd name="T26" fmla="*/ 5 w 32"/>
                <a:gd name="T27" fmla="*/ 14 h 135"/>
                <a:gd name="T28" fmla="*/ 7 w 32"/>
                <a:gd name="T29" fmla="*/ 22 h 135"/>
                <a:gd name="T30" fmla="*/ 8 w 32"/>
                <a:gd name="T31" fmla="*/ 34 h 135"/>
                <a:gd name="T32" fmla="*/ 9 w 32"/>
                <a:gd name="T33" fmla="*/ 55 h 135"/>
                <a:gd name="T34" fmla="*/ 8 w 32"/>
                <a:gd name="T35" fmla="*/ 70 h 135"/>
                <a:gd name="T36" fmla="*/ 6 w 32"/>
                <a:gd name="T37" fmla="*/ 81 h 135"/>
                <a:gd name="T38" fmla="*/ 6 w 32"/>
                <a:gd name="T39" fmla="*/ 93 h 135"/>
                <a:gd name="T40" fmla="*/ 7 w 32"/>
                <a:gd name="T41" fmla="*/ 106 h 135"/>
                <a:gd name="T42" fmla="*/ 10 w 32"/>
                <a:gd name="T43" fmla="*/ 116 h 135"/>
                <a:gd name="T44" fmla="*/ 12 w 32"/>
                <a:gd name="T45" fmla="*/ 123 h 135"/>
                <a:gd name="T46" fmla="*/ 15 w 32"/>
                <a:gd name="T47" fmla="*/ 127 h 135"/>
                <a:gd name="T48" fmla="*/ 20 w 32"/>
                <a:gd name="T49" fmla="*/ 129 h 135"/>
                <a:gd name="T50" fmla="*/ 24 w 32"/>
                <a:gd name="T51" fmla="*/ 132 h 135"/>
                <a:gd name="T52" fmla="*/ 27 w 32"/>
                <a:gd name="T53" fmla="*/ 133 h 135"/>
                <a:gd name="T54" fmla="*/ 30 w 32"/>
                <a:gd name="T55" fmla="*/ 134 h 135"/>
                <a:gd name="T56" fmla="*/ 28 w 32"/>
                <a:gd name="T57" fmla="*/ 131 h 135"/>
                <a:gd name="T58" fmla="*/ 23 w 32"/>
                <a:gd name="T59" fmla="*/ 127 h 135"/>
                <a:gd name="T60" fmla="*/ 19 w 32"/>
                <a:gd name="T61" fmla="*/ 121 h 135"/>
                <a:gd name="T62" fmla="*/ 15 w 32"/>
                <a:gd name="T63" fmla="*/ 116 h 13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2"/>
                <a:gd name="T97" fmla="*/ 0 h 135"/>
                <a:gd name="T98" fmla="*/ 32 w 32"/>
                <a:gd name="T99" fmla="*/ 135 h 13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2" h="135">
                  <a:moveTo>
                    <a:pt x="15" y="114"/>
                  </a:moveTo>
                  <a:lnTo>
                    <a:pt x="15" y="111"/>
                  </a:lnTo>
                  <a:lnTo>
                    <a:pt x="14" y="107"/>
                  </a:lnTo>
                  <a:lnTo>
                    <a:pt x="13" y="101"/>
                  </a:lnTo>
                  <a:lnTo>
                    <a:pt x="12" y="95"/>
                  </a:lnTo>
                  <a:lnTo>
                    <a:pt x="12" y="87"/>
                  </a:lnTo>
                  <a:lnTo>
                    <a:pt x="12" y="80"/>
                  </a:lnTo>
                  <a:lnTo>
                    <a:pt x="13" y="71"/>
                  </a:lnTo>
                  <a:lnTo>
                    <a:pt x="15" y="63"/>
                  </a:lnTo>
                  <a:lnTo>
                    <a:pt x="16" y="58"/>
                  </a:lnTo>
                  <a:lnTo>
                    <a:pt x="17" y="53"/>
                  </a:lnTo>
                  <a:lnTo>
                    <a:pt x="17" y="48"/>
                  </a:lnTo>
                  <a:lnTo>
                    <a:pt x="17" y="43"/>
                  </a:lnTo>
                  <a:lnTo>
                    <a:pt x="17" y="39"/>
                  </a:lnTo>
                  <a:lnTo>
                    <a:pt x="16" y="34"/>
                  </a:lnTo>
                  <a:lnTo>
                    <a:pt x="15" y="29"/>
                  </a:lnTo>
                  <a:lnTo>
                    <a:pt x="13" y="23"/>
                  </a:lnTo>
                  <a:lnTo>
                    <a:pt x="12" y="22"/>
                  </a:lnTo>
                  <a:lnTo>
                    <a:pt x="11" y="19"/>
                  </a:lnTo>
                  <a:lnTo>
                    <a:pt x="10" y="17"/>
                  </a:lnTo>
                  <a:lnTo>
                    <a:pt x="8" y="13"/>
                  </a:lnTo>
                  <a:lnTo>
                    <a:pt x="6" y="10"/>
                  </a:lnTo>
                  <a:lnTo>
                    <a:pt x="4" y="6"/>
                  </a:lnTo>
                  <a:lnTo>
                    <a:pt x="2" y="3"/>
                  </a:lnTo>
                  <a:lnTo>
                    <a:pt x="0" y="0"/>
                  </a:lnTo>
                  <a:lnTo>
                    <a:pt x="1" y="5"/>
                  </a:lnTo>
                  <a:lnTo>
                    <a:pt x="4" y="10"/>
                  </a:lnTo>
                  <a:lnTo>
                    <a:pt x="5" y="14"/>
                  </a:lnTo>
                  <a:lnTo>
                    <a:pt x="6" y="17"/>
                  </a:lnTo>
                  <a:lnTo>
                    <a:pt x="7" y="22"/>
                  </a:lnTo>
                  <a:lnTo>
                    <a:pt x="8" y="28"/>
                  </a:lnTo>
                  <a:lnTo>
                    <a:pt x="8" y="34"/>
                  </a:lnTo>
                  <a:lnTo>
                    <a:pt x="9" y="44"/>
                  </a:lnTo>
                  <a:lnTo>
                    <a:pt x="9" y="55"/>
                  </a:lnTo>
                  <a:lnTo>
                    <a:pt x="9" y="64"/>
                  </a:lnTo>
                  <a:lnTo>
                    <a:pt x="8" y="70"/>
                  </a:lnTo>
                  <a:lnTo>
                    <a:pt x="7" y="76"/>
                  </a:lnTo>
                  <a:lnTo>
                    <a:pt x="6" y="81"/>
                  </a:lnTo>
                  <a:lnTo>
                    <a:pt x="6" y="87"/>
                  </a:lnTo>
                  <a:lnTo>
                    <a:pt x="6" y="93"/>
                  </a:lnTo>
                  <a:lnTo>
                    <a:pt x="6" y="99"/>
                  </a:lnTo>
                  <a:lnTo>
                    <a:pt x="7" y="106"/>
                  </a:lnTo>
                  <a:lnTo>
                    <a:pt x="8" y="112"/>
                  </a:lnTo>
                  <a:lnTo>
                    <a:pt x="10" y="116"/>
                  </a:lnTo>
                  <a:lnTo>
                    <a:pt x="10" y="120"/>
                  </a:lnTo>
                  <a:lnTo>
                    <a:pt x="12" y="123"/>
                  </a:lnTo>
                  <a:lnTo>
                    <a:pt x="14" y="125"/>
                  </a:lnTo>
                  <a:lnTo>
                    <a:pt x="15" y="127"/>
                  </a:lnTo>
                  <a:lnTo>
                    <a:pt x="18" y="128"/>
                  </a:lnTo>
                  <a:lnTo>
                    <a:pt x="20" y="129"/>
                  </a:lnTo>
                  <a:lnTo>
                    <a:pt x="21" y="131"/>
                  </a:lnTo>
                  <a:lnTo>
                    <a:pt x="24" y="132"/>
                  </a:lnTo>
                  <a:lnTo>
                    <a:pt x="25" y="132"/>
                  </a:lnTo>
                  <a:lnTo>
                    <a:pt x="27" y="133"/>
                  </a:lnTo>
                  <a:lnTo>
                    <a:pt x="29" y="133"/>
                  </a:lnTo>
                  <a:lnTo>
                    <a:pt x="30" y="134"/>
                  </a:lnTo>
                  <a:lnTo>
                    <a:pt x="31" y="134"/>
                  </a:lnTo>
                  <a:lnTo>
                    <a:pt x="28" y="131"/>
                  </a:lnTo>
                  <a:lnTo>
                    <a:pt x="25" y="129"/>
                  </a:lnTo>
                  <a:lnTo>
                    <a:pt x="23" y="127"/>
                  </a:lnTo>
                  <a:lnTo>
                    <a:pt x="20" y="123"/>
                  </a:lnTo>
                  <a:lnTo>
                    <a:pt x="19" y="121"/>
                  </a:lnTo>
                  <a:lnTo>
                    <a:pt x="17" y="118"/>
                  </a:lnTo>
                  <a:lnTo>
                    <a:pt x="15" y="116"/>
                  </a:lnTo>
                  <a:lnTo>
                    <a:pt x="15" y="114"/>
                  </a:lnTo>
                </a:path>
              </a:pathLst>
            </a:custGeom>
            <a:solidFill>
              <a:srgbClr val="008080"/>
            </a:solidFill>
            <a:ln w="9525" cap="rnd">
              <a:noFill/>
              <a:round/>
              <a:headEnd/>
              <a:tailEnd/>
            </a:ln>
          </p:spPr>
          <p:txBody>
            <a:bodyPr/>
            <a:lstStyle/>
            <a:p>
              <a:endParaRPr lang="ar-SA"/>
            </a:p>
          </p:txBody>
        </p:sp>
        <p:sp>
          <p:nvSpPr>
            <p:cNvPr id="38965" name="Freeform 329"/>
            <p:cNvSpPr>
              <a:spLocks/>
            </p:cNvSpPr>
            <p:nvPr/>
          </p:nvSpPr>
          <p:spPr bwMode="auto">
            <a:xfrm>
              <a:off x="4862" y="940"/>
              <a:ext cx="28" cy="68"/>
            </a:xfrm>
            <a:custGeom>
              <a:avLst/>
              <a:gdLst>
                <a:gd name="T0" fmla="*/ 21 w 28"/>
                <a:gd name="T1" fmla="*/ 0 h 68"/>
                <a:gd name="T2" fmla="*/ 21 w 28"/>
                <a:gd name="T3" fmla="*/ 0 h 68"/>
                <a:gd name="T4" fmla="*/ 20 w 28"/>
                <a:gd name="T5" fmla="*/ 2 h 68"/>
                <a:gd name="T6" fmla="*/ 18 w 28"/>
                <a:gd name="T7" fmla="*/ 5 h 68"/>
                <a:gd name="T8" fmla="*/ 16 w 28"/>
                <a:gd name="T9" fmla="*/ 9 h 68"/>
                <a:gd name="T10" fmla="*/ 14 w 28"/>
                <a:gd name="T11" fmla="*/ 14 h 68"/>
                <a:gd name="T12" fmla="*/ 13 w 28"/>
                <a:gd name="T13" fmla="*/ 19 h 68"/>
                <a:gd name="T14" fmla="*/ 13 w 28"/>
                <a:gd name="T15" fmla="*/ 26 h 68"/>
                <a:gd name="T16" fmla="*/ 14 w 28"/>
                <a:gd name="T17" fmla="*/ 32 h 68"/>
                <a:gd name="T18" fmla="*/ 16 w 28"/>
                <a:gd name="T19" fmla="*/ 39 h 68"/>
                <a:gd name="T20" fmla="*/ 18 w 28"/>
                <a:gd name="T21" fmla="*/ 44 h 68"/>
                <a:gd name="T22" fmla="*/ 20 w 28"/>
                <a:gd name="T23" fmla="*/ 50 h 68"/>
                <a:gd name="T24" fmla="*/ 22 w 28"/>
                <a:gd name="T25" fmla="*/ 55 h 68"/>
                <a:gd name="T26" fmla="*/ 24 w 28"/>
                <a:gd name="T27" fmla="*/ 59 h 68"/>
                <a:gd name="T28" fmla="*/ 25 w 28"/>
                <a:gd name="T29" fmla="*/ 61 h 68"/>
                <a:gd name="T30" fmla="*/ 26 w 28"/>
                <a:gd name="T31" fmla="*/ 63 h 68"/>
                <a:gd name="T32" fmla="*/ 27 w 28"/>
                <a:gd name="T33" fmla="*/ 64 h 68"/>
                <a:gd name="T34" fmla="*/ 18 w 28"/>
                <a:gd name="T35" fmla="*/ 67 h 68"/>
                <a:gd name="T36" fmla="*/ 17 w 28"/>
                <a:gd name="T37" fmla="*/ 66 h 68"/>
                <a:gd name="T38" fmla="*/ 16 w 28"/>
                <a:gd name="T39" fmla="*/ 64 h 68"/>
                <a:gd name="T40" fmla="*/ 13 w 28"/>
                <a:gd name="T41" fmla="*/ 61 h 68"/>
                <a:gd name="T42" fmla="*/ 11 w 28"/>
                <a:gd name="T43" fmla="*/ 58 h 68"/>
                <a:gd name="T44" fmla="*/ 8 w 28"/>
                <a:gd name="T45" fmla="*/ 54 h 68"/>
                <a:gd name="T46" fmla="*/ 6 w 28"/>
                <a:gd name="T47" fmla="*/ 49 h 68"/>
                <a:gd name="T48" fmla="*/ 4 w 28"/>
                <a:gd name="T49" fmla="*/ 44 h 68"/>
                <a:gd name="T50" fmla="*/ 2 w 28"/>
                <a:gd name="T51" fmla="*/ 38 h 68"/>
                <a:gd name="T52" fmla="*/ 1 w 28"/>
                <a:gd name="T53" fmla="*/ 31 h 68"/>
                <a:gd name="T54" fmla="*/ 0 w 28"/>
                <a:gd name="T55" fmla="*/ 26 h 68"/>
                <a:gd name="T56" fmla="*/ 0 w 28"/>
                <a:gd name="T57" fmla="*/ 21 h 68"/>
                <a:gd name="T58" fmla="*/ 0 w 28"/>
                <a:gd name="T59" fmla="*/ 17 h 68"/>
                <a:gd name="T60" fmla="*/ 0 w 28"/>
                <a:gd name="T61" fmla="*/ 13 h 68"/>
                <a:gd name="T62" fmla="*/ 1 w 28"/>
                <a:gd name="T63" fmla="*/ 11 h 68"/>
                <a:gd name="T64" fmla="*/ 2 w 28"/>
                <a:gd name="T65" fmla="*/ 8 h 68"/>
                <a:gd name="T66" fmla="*/ 3 w 28"/>
                <a:gd name="T67" fmla="*/ 6 h 68"/>
                <a:gd name="T68" fmla="*/ 6 w 28"/>
                <a:gd name="T69" fmla="*/ 4 h 68"/>
                <a:gd name="T70" fmla="*/ 8 w 28"/>
                <a:gd name="T71" fmla="*/ 1 h 68"/>
                <a:gd name="T72" fmla="*/ 12 w 28"/>
                <a:gd name="T73" fmla="*/ 0 h 68"/>
                <a:gd name="T74" fmla="*/ 14 w 28"/>
                <a:gd name="T75" fmla="*/ 0 h 68"/>
                <a:gd name="T76" fmla="*/ 17 w 28"/>
                <a:gd name="T77" fmla="*/ 0 h 68"/>
                <a:gd name="T78" fmla="*/ 20 w 28"/>
                <a:gd name="T79" fmla="*/ 0 h 68"/>
                <a:gd name="T80" fmla="*/ 21 w 28"/>
                <a:gd name="T81" fmla="*/ 0 h 68"/>
                <a:gd name="T82" fmla="*/ 21 w 28"/>
                <a:gd name="T83" fmla="*/ 0 h 6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8"/>
                <a:gd name="T127" fmla="*/ 0 h 68"/>
                <a:gd name="T128" fmla="*/ 28 w 28"/>
                <a:gd name="T129" fmla="*/ 68 h 6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8" h="68">
                  <a:moveTo>
                    <a:pt x="21" y="0"/>
                  </a:moveTo>
                  <a:lnTo>
                    <a:pt x="21" y="0"/>
                  </a:lnTo>
                  <a:lnTo>
                    <a:pt x="20" y="2"/>
                  </a:lnTo>
                  <a:lnTo>
                    <a:pt x="18" y="5"/>
                  </a:lnTo>
                  <a:lnTo>
                    <a:pt x="16" y="9"/>
                  </a:lnTo>
                  <a:lnTo>
                    <a:pt x="14" y="14"/>
                  </a:lnTo>
                  <a:lnTo>
                    <a:pt x="13" y="19"/>
                  </a:lnTo>
                  <a:lnTo>
                    <a:pt x="13" y="26"/>
                  </a:lnTo>
                  <a:lnTo>
                    <a:pt x="14" y="32"/>
                  </a:lnTo>
                  <a:lnTo>
                    <a:pt x="16" y="39"/>
                  </a:lnTo>
                  <a:lnTo>
                    <a:pt x="18" y="44"/>
                  </a:lnTo>
                  <a:lnTo>
                    <a:pt x="20" y="50"/>
                  </a:lnTo>
                  <a:lnTo>
                    <a:pt x="22" y="55"/>
                  </a:lnTo>
                  <a:lnTo>
                    <a:pt x="24" y="59"/>
                  </a:lnTo>
                  <a:lnTo>
                    <a:pt x="25" y="61"/>
                  </a:lnTo>
                  <a:lnTo>
                    <a:pt x="26" y="63"/>
                  </a:lnTo>
                  <a:lnTo>
                    <a:pt x="27" y="64"/>
                  </a:lnTo>
                  <a:lnTo>
                    <a:pt x="18" y="67"/>
                  </a:lnTo>
                  <a:lnTo>
                    <a:pt x="17" y="66"/>
                  </a:lnTo>
                  <a:lnTo>
                    <a:pt x="16" y="64"/>
                  </a:lnTo>
                  <a:lnTo>
                    <a:pt x="13" y="61"/>
                  </a:lnTo>
                  <a:lnTo>
                    <a:pt x="11" y="58"/>
                  </a:lnTo>
                  <a:lnTo>
                    <a:pt x="8" y="54"/>
                  </a:lnTo>
                  <a:lnTo>
                    <a:pt x="6" y="49"/>
                  </a:lnTo>
                  <a:lnTo>
                    <a:pt x="4" y="44"/>
                  </a:lnTo>
                  <a:lnTo>
                    <a:pt x="2" y="38"/>
                  </a:lnTo>
                  <a:lnTo>
                    <a:pt x="1" y="31"/>
                  </a:lnTo>
                  <a:lnTo>
                    <a:pt x="0" y="26"/>
                  </a:lnTo>
                  <a:lnTo>
                    <a:pt x="0" y="21"/>
                  </a:lnTo>
                  <a:lnTo>
                    <a:pt x="0" y="17"/>
                  </a:lnTo>
                  <a:lnTo>
                    <a:pt x="0" y="13"/>
                  </a:lnTo>
                  <a:lnTo>
                    <a:pt x="1" y="11"/>
                  </a:lnTo>
                  <a:lnTo>
                    <a:pt x="2" y="8"/>
                  </a:lnTo>
                  <a:lnTo>
                    <a:pt x="3" y="6"/>
                  </a:lnTo>
                  <a:lnTo>
                    <a:pt x="6" y="4"/>
                  </a:lnTo>
                  <a:lnTo>
                    <a:pt x="8" y="1"/>
                  </a:lnTo>
                  <a:lnTo>
                    <a:pt x="12" y="0"/>
                  </a:lnTo>
                  <a:lnTo>
                    <a:pt x="14" y="0"/>
                  </a:lnTo>
                  <a:lnTo>
                    <a:pt x="17" y="0"/>
                  </a:lnTo>
                  <a:lnTo>
                    <a:pt x="20" y="0"/>
                  </a:lnTo>
                  <a:lnTo>
                    <a:pt x="21" y="0"/>
                  </a:lnTo>
                </a:path>
              </a:pathLst>
            </a:custGeom>
            <a:solidFill>
              <a:srgbClr val="000000"/>
            </a:solidFill>
            <a:ln w="9525" cap="rnd">
              <a:noFill/>
              <a:round/>
              <a:headEnd/>
              <a:tailEnd/>
            </a:ln>
          </p:spPr>
          <p:txBody>
            <a:bodyPr/>
            <a:lstStyle/>
            <a:p>
              <a:endParaRPr lang="ar-SA"/>
            </a:p>
          </p:txBody>
        </p:sp>
        <p:sp>
          <p:nvSpPr>
            <p:cNvPr id="38966" name="Freeform 330"/>
            <p:cNvSpPr>
              <a:spLocks/>
            </p:cNvSpPr>
            <p:nvPr/>
          </p:nvSpPr>
          <p:spPr bwMode="auto">
            <a:xfrm>
              <a:off x="4882" y="1006"/>
              <a:ext cx="67" cy="50"/>
            </a:xfrm>
            <a:custGeom>
              <a:avLst/>
              <a:gdLst>
                <a:gd name="T0" fmla="*/ 66 w 67"/>
                <a:gd name="T1" fmla="*/ 49 h 50"/>
                <a:gd name="T2" fmla="*/ 64 w 67"/>
                <a:gd name="T3" fmla="*/ 49 h 50"/>
                <a:gd name="T4" fmla="*/ 62 w 67"/>
                <a:gd name="T5" fmla="*/ 49 h 50"/>
                <a:gd name="T6" fmla="*/ 59 w 67"/>
                <a:gd name="T7" fmla="*/ 49 h 50"/>
                <a:gd name="T8" fmla="*/ 55 w 67"/>
                <a:gd name="T9" fmla="*/ 49 h 50"/>
                <a:gd name="T10" fmla="*/ 49 w 67"/>
                <a:gd name="T11" fmla="*/ 47 h 50"/>
                <a:gd name="T12" fmla="*/ 44 w 67"/>
                <a:gd name="T13" fmla="*/ 45 h 50"/>
                <a:gd name="T14" fmla="*/ 37 w 67"/>
                <a:gd name="T15" fmla="*/ 42 h 50"/>
                <a:gd name="T16" fmla="*/ 30 w 67"/>
                <a:gd name="T17" fmla="*/ 40 h 50"/>
                <a:gd name="T18" fmla="*/ 23 w 67"/>
                <a:gd name="T19" fmla="*/ 35 h 50"/>
                <a:gd name="T20" fmla="*/ 17 w 67"/>
                <a:gd name="T21" fmla="*/ 29 h 50"/>
                <a:gd name="T22" fmla="*/ 12 w 67"/>
                <a:gd name="T23" fmla="*/ 23 h 50"/>
                <a:gd name="T24" fmla="*/ 8 w 67"/>
                <a:gd name="T25" fmla="*/ 16 h 50"/>
                <a:gd name="T26" fmla="*/ 5 w 67"/>
                <a:gd name="T27" fmla="*/ 10 h 50"/>
                <a:gd name="T28" fmla="*/ 2 w 67"/>
                <a:gd name="T29" fmla="*/ 5 h 50"/>
                <a:gd name="T30" fmla="*/ 0 w 67"/>
                <a:gd name="T31" fmla="*/ 1 h 50"/>
                <a:gd name="T32" fmla="*/ 0 w 67"/>
                <a:gd name="T33" fmla="*/ 0 h 50"/>
                <a:gd name="T34" fmla="*/ 1 w 67"/>
                <a:gd name="T35" fmla="*/ 0 h 50"/>
                <a:gd name="T36" fmla="*/ 2 w 67"/>
                <a:gd name="T37" fmla="*/ 0 h 50"/>
                <a:gd name="T38" fmla="*/ 4 w 67"/>
                <a:gd name="T39" fmla="*/ 4 h 50"/>
                <a:gd name="T40" fmla="*/ 5 w 67"/>
                <a:gd name="T41" fmla="*/ 9 h 50"/>
                <a:gd name="T42" fmla="*/ 9 w 67"/>
                <a:gd name="T43" fmla="*/ 15 h 50"/>
                <a:gd name="T44" fmla="*/ 13 w 67"/>
                <a:gd name="T45" fmla="*/ 22 h 50"/>
                <a:gd name="T46" fmla="*/ 18 w 67"/>
                <a:gd name="T47" fmla="*/ 28 h 50"/>
                <a:gd name="T48" fmla="*/ 24 w 67"/>
                <a:gd name="T49" fmla="*/ 34 h 50"/>
                <a:gd name="T50" fmla="*/ 31 w 67"/>
                <a:gd name="T51" fmla="*/ 38 h 50"/>
                <a:gd name="T52" fmla="*/ 38 w 67"/>
                <a:gd name="T53" fmla="*/ 42 h 50"/>
                <a:gd name="T54" fmla="*/ 44 w 67"/>
                <a:gd name="T55" fmla="*/ 44 h 50"/>
                <a:gd name="T56" fmla="*/ 49 w 67"/>
                <a:gd name="T57" fmla="*/ 45 h 50"/>
                <a:gd name="T58" fmla="*/ 55 w 67"/>
                <a:gd name="T59" fmla="*/ 47 h 50"/>
                <a:gd name="T60" fmla="*/ 59 w 67"/>
                <a:gd name="T61" fmla="*/ 47 h 50"/>
                <a:gd name="T62" fmla="*/ 61 w 67"/>
                <a:gd name="T63" fmla="*/ 47 h 50"/>
                <a:gd name="T64" fmla="*/ 64 w 67"/>
                <a:gd name="T65" fmla="*/ 47 h 50"/>
                <a:gd name="T66" fmla="*/ 65 w 67"/>
                <a:gd name="T67" fmla="*/ 47 h 50"/>
                <a:gd name="T68" fmla="*/ 66 w 67"/>
                <a:gd name="T69" fmla="*/ 49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7"/>
                <a:gd name="T106" fmla="*/ 0 h 50"/>
                <a:gd name="T107" fmla="*/ 67 w 67"/>
                <a:gd name="T108" fmla="*/ 50 h 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7" h="50">
                  <a:moveTo>
                    <a:pt x="66" y="49"/>
                  </a:moveTo>
                  <a:lnTo>
                    <a:pt x="64" y="49"/>
                  </a:lnTo>
                  <a:lnTo>
                    <a:pt x="62" y="49"/>
                  </a:lnTo>
                  <a:lnTo>
                    <a:pt x="59" y="49"/>
                  </a:lnTo>
                  <a:lnTo>
                    <a:pt x="55" y="49"/>
                  </a:lnTo>
                  <a:lnTo>
                    <a:pt x="49" y="47"/>
                  </a:lnTo>
                  <a:lnTo>
                    <a:pt x="44" y="45"/>
                  </a:lnTo>
                  <a:lnTo>
                    <a:pt x="37" y="42"/>
                  </a:lnTo>
                  <a:lnTo>
                    <a:pt x="30" y="40"/>
                  </a:lnTo>
                  <a:lnTo>
                    <a:pt x="23" y="35"/>
                  </a:lnTo>
                  <a:lnTo>
                    <a:pt x="17" y="29"/>
                  </a:lnTo>
                  <a:lnTo>
                    <a:pt x="12" y="23"/>
                  </a:lnTo>
                  <a:lnTo>
                    <a:pt x="8" y="16"/>
                  </a:lnTo>
                  <a:lnTo>
                    <a:pt x="5" y="10"/>
                  </a:lnTo>
                  <a:lnTo>
                    <a:pt x="2" y="5"/>
                  </a:lnTo>
                  <a:lnTo>
                    <a:pt x="0" y="1"/>
                  </a:lnTo>
                  <a:lnTo>
                    <a:pt x="0" y="0"/>
                  </a:lnTo>
                  <a:lnTo>
                    <a:pt x="1" y="0"/>
                  </a:lnTo>
                  <a:lnTo>
                    <a:pt x="2" y="0"/>
                  </a:lnTo>
                  <a:lnTo>
                    <a:pt x="4" y="4"/>
                  </a:lnTo>
                  <a:lnTo>
                    <a:pt x="5" y="9"/>
                  </a:lnTo>
                  <a:lnTo>
                    <a:pt x="9" y="15"/>
                  </a:lnTo>
                  <a:lnTo>
                    <a:pt x="13" y="22"/>
                  </a:lnTo>
                  <a:lnTo>
                    <a:pt x="18" y="28"/>
                  </a:lnTo>
                  <a:lnTo>
                    <a:pt x="24" y="34"/>
                  </a:lnTo>
                  <a:lnTo>
                    <a:pt x="31" y="38"/>
                  </a:lnTo>
                  <a:lnTo>
                    <a:pt x="38" y="42"/>
                  </a:lnTo>
                  <a:lnTo>
                    <a:pt x="44" y="44"/>
                  </a:lnTo>
                  <a:lnTo>
                    <a:pt x="49" y="45"/>
                  </a:lnTo>
                  <a:lnTo>
                    <a:pt x="55" y="47"/>
                  </a:lnTo>
                  <a:lnTo>
                    <a:pt x="59" y="47"/>
                  </a:lnTo>
                  <a:lnTo>
                    <a:pt x="61" y="47"/>
                  </a:lnTo>
                  <a:lnTo>
                    <a:pt x="64" y="47"/>
                  </a:lnTo>
                  <a:lnTo>
                    <a:pt x="65" y="47"/>
                  </a:lnTo>
                  <a:lnTo>
                    <a:pt x="66" y="49"/>
                  </a:lnTo>
                </a:path>
              </a:pathLst>
            </a:custGeom>
            <a:solidFill>
              <a:srgbClr val="000000"/>
            </a:solidFill>
            <a:ln w="9525" cap="rnd">
              <a:noFill/>
              <a:round/>
              <a:headEnd/>
              <a:tailEnd/>
            </a:ln>
          </p:spPr>
          <p:txBody>
            <a:bodyPr/>
            <a:lstStyle/>
            <a:p>
              <a:endParaRPr lang="ar-SA"/>
            </a:p>
          </p:txBody>
        </p:sp>
        <p:sp>
          <p:nvSpPr>
            <p:cNvPr id="38967" name="Freeform 331"/>
            <p:cNvSpPr>
              <a:spLocks/>
            </p:cNvSpPr>
            <p:nvPr/>
          </p:nvSpPr>
          <p:spPr bwMode="auto">
            <a:xfrm>
              <a:off x="4944" y="1050"/>
              <a:ext cx="17" cy="17"/>
            </a:xfrm>
            <a:custGeom>
              <a:avLst/>
              <a:gdLst>
                <a:gd name="T0" fmla="*/ 3 w 17"/>
                <a:gd name="T1" fmla="*/ 2 h 17"/>
                <a:gd name="T2" fmla="*/ 3 w 17"/>
                <a:gd name="T3" fmla="*/ 2 h 17"/>
                <a:gd name="T4" fmla="*/ 3 w 17"/>
                <a:gd name="T5" fmla="*/ 2 h 17"/>
                <a:gd name="T6" fmla="*/ 4 w 17"/>
                <a:gd name="T7" fmla="*/ 2 h 17"/>
                <a:gd name="T8" fmla="*/ 4 w 17"/>
                <a:gd name="T9" fmla="*/ 2 h 17"/>
                <a:gd name="T10" fmla="*/ 6 w 17"/>
                <a:gd name="T11" fmla="*/ 2 h 17"/>
                <a:gd name="T12" fmla="*/ 6 w 17"/>
                <a:gd name="T13" fmla="*/ 2 h 17"/>
                <a:gd name="T14" fmla="*/ 8 w 17"/>
                <a:gd name="T15" fmla="*/ 2 h 17"/>
                <a:gd name="T16" fmla="*/ 8 w 17"/>
                <a:gd name="T17" fmla="*/ 2 h 17"/>
                <a:gd name="T18" fmla="*/ 9 w 17"/>
                <a:gd name="T19" fmla="*/ 0 h 17"/>
                <a:gd name="T20" fmla="*/ 9 w 17"/>
                <a:gd name="T21" fmla="*/ 0 h 17"/>
                <a:gd name="T22" fmla="*/ 11 w 17"/>
                <a:gd name="T23" fmla="*/ 0 h 17"/>
                <a:gd name="T24" fmla="*/ 11 w 17"/>
                <a:gd name="T25" fmla="*/ 2 h 17"/>
                <a:gd name="T26" fmla="*/ 12 w 17"/>
                <a:gd name="T27" fmla="*/ 2 h 17"/>
                <a:gd name="T28" fmla="*/ 12 w 17"/>
                <a:gd name="T29" fmla="*/ 2 h 17"/>
                <a:gd name="T30" fmla="*/ 14 w 17"/>
                <a:gd name="T31" fmla="*/ 2 h 17"/>
                <a:gd name="T32" fmla="*/ 14 w 17"/>
                <a:gd name="T33" fmla="*/ 4 h 17"/>
                <a:gd name="T34" fmla="*/ 14 w 17"/>
                <a:gd name="T35" fmla="*/ 6 h 17"/>
                <a:gd name="T36" fmla="*/ 14 w 17"/>
                <a:gd name="T37" fmla="*/ 6 h 17"/>
                <a:gd name="T38" fmla="*/ 16 w 17"/>
                <a:gd name="T39" fmla="*/ 8 h 17"/>
                <a:gd name="T40" fmla="*/ 16 w 17"/>
                <a:gd name="T41" fmla="*/ 10 h 17"/>
                <a:gd name="T42" fmla="*/ 14 w 17"/>
                <a:gd name="T43" fmla="*/ 10 h 17"/>
                <a:gd name="T44" fmla="*/ 14 w 17"/>
                <a:gd name="T45" fmla="*/ 12 h 17"/>
                <a:gd name="T46" fmla="*/ 12 w 17"/>
                <a:gd name="T47" fmla="*/ 12 h 17"/>
                <a:gd name="T48" fmla="*/ 12 w 17"/>
                <a:gd name="T49" fmla="*/ 14 h 17"/>
                <a:gd name="T50" fmla="*/ 11 w 17"/>
                <a:gd name="T51" fmla="*/ 14 h 17"/>
                <a:gd name="T52" fmla="*/ 9 w 17"/>
                <a:gd name="T53" fmla="*/ 14 h 17"/>
                <a:gd name="T54" fmla="*/ 9 w 17"/>
                <a:gd name="T55" fmla="*/ 14 h 17"/>
                <a:gd name="T56" fmla="*/ 8 w 17"/>
                <a:gd name="T57" fmla="*/ 16 h 17"/>
                <a:gd name="T58" fmla="*/ 6 w 17"/>
                <a:gd name="T59" fmla="*/ 16 h 17"/>
                <a:gd name="T60" fmla="*/ 6 w 17"/>
                <a:gd name="T61" fmla="*/ 16 h 17"/>
                <a:gd name="T62" fmla="*/ 4 w 17"/>
                <a:gd name="T63" fmla="*/ 14 h 17"/>
                <a:gd name="T64" fmla="*/ 4 w 17"/>
                <a:gd name="T65" fmla="*/ 14 h 17"/>
                <a:gd name="T66" fmla="*/ 3 w 17"/>
                <a:gd name="T67" fmla="*/ 14 h 17"/>
                <a:gd name="T68" fmla="*/ 1 w 17"/>
                <a:gd name="T69" fmla="*/ 12 h 17"/>
                <a:gd name="T70" fmla="*/ 1 w 17"/>
                <a:gd name="T71" fmla="*/ 10 h 17"/>
                <a:gd name="T72" fmla="*/ 1 w 17"/>
                <a:gd name="T73" fmla="*/ 8 h 17"/>
                <a:gd name="T74" fmla="*/ 0 w 17"/>
                <a:gd name="T75" fmla="*/ 8 h 17"/>
                <a:gd name="T76" fmla="*/ 0 w 17"/>
                <a:gd name="T77" fmla="*/ 6 h 17"/>
                <a:gd name="T78" fmla="*/ 0 w 17"/>
                <a:gd name="T79" fmla="*/ 6 h 17"/>
                <a:gd name="T80" fmla="*/ 0 w 17"/>
                <a:gd name="T81" fmla="*/ 6 h 17"/>
                <a:gd name="T82" fmla="*/ 3 w 17"/>
                <a:gd name="T83" fmla="*/ 2 h 1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7"/>
                <a:gd name="T127" fmla="*/ 0 h 17"/>
                <a:gd name="T128" fmla="*/ 17 w 17"/>
                <a:gd name="T129" fmla="*/ 17 h 17"/>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7" h="17">
                  <a:moveTo>
                    <a:pt x="3" y="2"/>
                  </a:moveTo>
                  <a:lnTo>
                    <a:pt x="3" y="2"/>
                  </a:lnTo>
                  <a:lnTo>
                    <a:pt x="4" y="2"/>
                  </a:lnTo>
                  <a:lnTo>
                    <a:pt x="6" y="2"/>
                  </a:lnTo>
                  <a:lnTo>
                    <a:pt x="8" y="2"/>
                  </a:lnTo>
                  <a:lnTo>
                    <a:pt x="9" y="0"/>
                  </a:lnTo>
                  <a:lnTo>
                    <a:pt x="11" y="0"/>
                  </a:lnTo>
                  <a:lnTo>
                    <a:pt x="11" y="2"/>
                  </a:lnTo>
                  <a:lnTo>
                    <a:pt x="12" y="2"/>
                  </a:lnTo>
                  <a:lnTo>
                    <a:pt x="14" y="2"/>
                  </a:lnTo>
                  <a:lnTo>
                    <a:pt x="14" y="4"/>
                  </a:lnTo>
                  <a:lnTo>
                    <a:pt x="14" y="6"/>
                  </a:lnTo>
                  <a:lnTo>
                    <a:pt x="16" y="8"/>
                  </a:lnTo>
                  <a:lnTo>
                    <a:pt x="16" y="10"/>
                  </a:lnTo>
                  <a:lnTo>
                    <a:pt x="14" y="10"/>
                  </a:lnTo>
                  <a:lnTo>
                    <a:pt x="14" y="12"/>
                  </a:lnTo>
                  <a:lnTo>
                    <a:pt x="12" y="12"/>
                  </a:lnTo>
                  <a:lnTo>
                    <a:pt x="12" y="14"/>
                  </a:lnTo>
                  <a:lnTo>
                    <a:pt x="11" y="14"/>
                  </a:lnTo>
                  <a:lnTo>
                    <a:pt x="9" y="14"/>
                  </a:lnTo>
                  <a:lnTo>
                    <a:pt x="8" y="16"/>
                  </a:lnTo>
                  <a:lnTo>
                    <a:pt x="6" y="16"/>
                  </a:lnTo>
                  <a:lnTo>
                    <a:pt x="4" y="14"/>
                  </a:lnTo>
                  <a:lnTo>
                    <a:pt x="3" y="14"/>
                  </a:lnTo>
                  <a:lnTo>
                    <a:pt x="1" y="12"/>
                  </a:lnTo>
                  <a:lnTo>
                    <a:pt x="1" y="10"/>
                  </a:lnTo>
                  <a:lnTo>
                    <a:pt x="1" y="8"/>
                  </a:lnTo>
                  <a:lnTo>
                    <a:pt x="0" y="8"/>
                  </a:lnTo>
                  <a:lnTo>
                    <a:pt x="0" y="6"/>
                  </a:lnTo>
                  <a:lnTo>
                    <a:pt x="3" y="2"/>
                  </a:lnTo>
                </a:path>
              </a:pathLst>
            </a:custGeom>
            <a:solidFill>
              <a:srgbClr val="000000"/>
            </a:solidFill>
            <a:ln w="9525" cap="rnd">
              <a:noFill/>
              <a:round/>
              <a:headEnd/>
              <a:tailEnd/>
            </a:ln>
          </p:spPr>
          <p:txBody>
            <a:bodyPr/>
            <a:lstStyle/>
            <a:p>
              <a:endParaRPr lang="ar-SA"/>
            </a:p>
          </p:txBody>
        </p:sp>
        <p:sp>
          <p:nvSpPr>
            <p:cNvPr id="38968" name="Freeform 332"/>
            <p:cNvSpPr>
              <a:spLocks/>
            </p:cNvSpPr>
            <p:nvPr/>
          </p:nvSpPr>
          <p:spPr bwMode="auto">
            <a:xfrm>
              <a:off x="4986" y="1320"/>
              <a:ext cx="446" cy="402"/>
            </a:xfrm>
            <a:custGeom>
              <a:avLst/>
              <a:gdLst>
                <a:gd name="T0" fmla="*/ 0 w 446"/>
                <a:gd name="T1" fmla="*/ 401 h 402"/>
                <a:gd name="T2" fmla="*/ 0 w 446"/>
                <a:gd name="T3" fmla="*/ 106 h 402"/>
                <a:gd name="T4" fmla="*/ 445 w 446"/>
                <a:gd name="T5" fmla="*/ 0 h 402"/>
                <a:gd name="T6" fmla="*/ 445 w 446"/>
                <a:gd name="T7" fmla="*/ 303 h 402"/>
                <a:gd name="T8" fmla="*/ 0 w 446"/>
                <a:gd name="T9" fmla="*/ 401 h 402"/>
                <a:gd name="T10" fmla="*/ 0 60000 65536"/>
                <a:gd name="T11" fmla="*/ 0 60000 65536"/>
                <a:gd name="T12" fmla="*/ 0 60000 65536"/>
                <a:gd name="T13" fmla="*/ 0 60000 65536"/>
                <a:gd name="T14" fmla="*/ 0 60000 65536"/>
                <a:gd name="T15" fmla="*/ 0 w 446"/>
                <a:gd name="T16" fmla="*/ 0 h 402"/>
                <a:gd name="T17" fmla="*/ 446 w 446"/>
                <a:gd name="T18" fmla="*/ 402 h 402"/>
              </a:gdLst>
              <a:ahLst/>
              <a:cxnLst>
                <a:cxn ang="T10">
                  <a:pos x="T0" y="T1"/>
                </a:cxn>
                <a:cxn ang="T11">
                  <a:pos x="T2" y="T3"/>
                </a:cxn>
                <a:cxn ang="T12">
                  <a:pos x="T4" y="T5"/>
                </a:cxn>
                <a:cxn ang="T13">
                  <a:pos x="T6" y="T7"/>
                </a:cxn>
                <a:cxn ang="T14">
                  <a:pos x="T8" y="T9"/>
                </a:cxn>
              </a:cxnLst>
              <a:rect l="T15" t="T16" r="T17" b="T18"/>
              <a:pathLst>
                <a:path w="446" h="402">
                  <a:moveTo>
                    <a:pt x="0" y="401"/>
                  </a:moveTo>
                  <a:lnTo>
                    <a:pt x="0" y="106"/>
                  </a:lnTo>
                  <a:lnTo>
                    <a:pt x="445" y="0"/>
                  </a:lnTo>
                  <a:lnTo>
                    <a:pt x="445" y="303"/>
                  </a:lnTo>
                  <a:lnTo>
                    <a:pt x="0" y="401"/>
                  </a:lnTo>
                </a:path>
              </a:pathLst>
            </a:custGeom>
            <a:solidFill>
              <a:srgbClr val="4C4C4C"/>
            </a:solidFill>
            <a:ln w="9525" cap="rnd">
              <a:noFill/>
              <a:round/>
              <a:headEnd/>
              <a:tailEnd/>
            </a:ln>
          </p:spPr>
          <p:txBody>
            <a:bodyPr/>
            <a:lstStyle/>
            <a:p>
              <a:endParaRPr lang="ar-SA"/>
            </a:p>
          </p:txBody>
        </p:sp>
        <p:sp>
          <p:nvSpPr>
            <p:cNvPr id="38969" name="Freeform 333"/>
            <p:cNvSpPr>
              <a:spLocks/>
            </p:cNvSpPr>
            <p:nvPr/>
          </p:nvSpPr>
          <p:spPr bwMode="auto">
            <a:xfrm>
              <a:off x="4944"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8970" name="Freeform 334"/>
            <p:cNvSpPr>
              <a:spLocks/>
            </p:cNvSpPr>
            <p:nvPr/>
          </p:nvSpPr>
          <p:spPr bwMode="auto">
            <a:xfrm>
              <a:off x="4858"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8971" name="Freeform 335"/>
            <p:cNvSpPr>
              <a:spLocks/>
            </p:cNvSpPr>
            <p:nvPr/>
          </p:nvSpPr>
          <p:spPr bwMode="auto">
            <a:xfrm>
              <a:off x="4895"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8972" name="Freeform 336"/>
            <p:cNvSpPr>
              <a:spLocks/>
            </p:cNvSpPr>
            <p:nvPr/>
          </p:nvSpPr>
          <p:spPr bwMode="auto">
            <a:xfrm>
              <a:off x="4896"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8973" name="Freeform 337"/>
            <p:cNvSpPr>
              <a:spLocks/>
            </p:cNvSpPr>
            <p:nvPr/>
          </p:nvSpPr>
          <p:spPr bwMode="auto">
            <a:xfrm>
              <a:off x="4859"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8974" name="Freeform 338"/>
            <p:cNvSpPr>
              <a:spLocks/>
            </p:cNvSpPr>
            <p:nvPr/>
          </p:nvSpPr>
          <p:spPr bwMode="auto">
            <a:xfrm>
              <a:off x="4823"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8975" name="Freeform 339"/>
            <p:cNvSpPr>
              <a:spLocks/>
            </p:cNvSpPr>
            <p:nvPr/>
          </p:nvSpPr>
          <p:spPr bwMode="auto">
            <a:xfrm>
              <a:off x="4905"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8976" name="Freeform 340"/>
            <p:cNvSpPr>
              <a:spLocks/>
            </p:cNvSpPr>
            <p:nvPr/>
          </p:nvSpPr>
          <p:spPr bwMode="auto">
            <a:xfrm>
              <a:off x="4870"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8977" name="Freeform 341"/>
            <p:cNvSpPr>
              <a:spLocks/>
            </p:cNvSpPr>
            <p:nvPr/>
          </p:nvSpPr>
          <p:spPr bwMode="auto">
            <a:xfrm>
              <a:off x="4847"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8978" name="Freeform 342"/>
            <p:cNvSpPr>
              <a:spLocks/>
            </p:cNvSpPr>
            <p:nvPr/>
          </p:nvSpPr>
          <p:spPr bwMode="auto">
            <a:xfrm>
              <a:off x="4808"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8979" name="Freeform 343"/>
            <p:cNvSpPr>
              <a:spLocks/>
            </p:cNvSpPr>
            <p:nvPr/>
          </p:nvSpPr>
          <p:spPr bwMode="auto">
            <a:xfrm>
              <a:off x="4949"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8980" name="Freeform 344"/>
            <p:cNvSpPr>
              <a:spLocks/>
            </p:cNvSpPr>
            <p:nvPr/>
          </p:nvSpPr>
          <p:spPr bwMode="auto">
            <a:xfrm>
              <a:off x="4944" y="1437"/>
              <a:ext cx="24" cy="24"/>
            </a:xfrm>
            <a:custGeom>
              <a:avLst/>
              <a:gdLst>
                <a:gd name="T0" fmla="*/ 11 w 24"/>
                <a:gd name="T1" fmla="*/ 23 h 24"/>
                <a:gd name="T2" fmla="*/ 13 w 24"/>
                <a:gd name="T3" fmla="*/ 23 h 24"/>
                <a:gd name="T4" fmla="*/ 15 w 24"/>
                <a:gd name="T5" fmla="*/ 22 h 24"/>
                <a:gd name="T6" fmla="*/ 17 w 24"/>
                <a:gd name="T7" fmla="*/ 22 h 24"/>
                <a:gd name="T8" fmla="*/ 19 w 24"/>
                <a:gd name="T9" fmla="*/ 20 h 24"/>
                <a:gd name="T10" fmla="*/ 20 w 24"/>
                <a:gd name="T11" fmla="*/ 19 h 24"/>
                <a:gd name="T12" fmla="*/ 22 w 24"/>
                <a:gd name="T13" fmla="*/ 17 h 24"/>
                <a:gd name="T14" fmla="*/ 22 w 24"/>
                <a:gd name="T15" fmla="*/ 15 h 24"/>
                <a:gd name="T16" fmla="*/ 23 w 24"/>
                <a:gd name="T17" fmla="*/ 12 h 24"/>
                <a:gd name="T18" fmla="*/ 22 w 24"/>
                <a:gd name="T19" fmla="*/ 11 h 24"/>
                <a:gd name="T20" fmla="*/ 22 w 24"/>
                <a:gd name="T21" fmla="*/ 8 h 24"/>
                <a:gd name="T22" fmla="*/ 20 w 24"/>
                <a:gd name="T23" fmla="*/ 6 h 24"/>
                <a:gd name="T24" fmla="*/ 19 w 24"/>
                <a:gd name="T25" fmla="*/ 4 h 24"/>
                <a:gd name="T26" fmla="*/ 17 w 24"/>
                <a:gd name="T27" fmla="*/ 2 h 24"/>
                <a:gd name="T28" fmla="*/ 15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1 h 24"/>
                <a:gd name="T42" fmla="*/ 1 w 24"/>
                <a:gd name="T43" fmla="*/ 3 h 24"/>
                <a:gd name="T44" fmla="*/ 0 w 24"/>
                <a:gd name="T45" fmla="*/ 5 h 24"/>
                <a:gd name="T46" fmla="*/ 0 w 24"/>
                <a:gd name="T47" fmla="*/ 6 h 24"/>
                <a:gd name="T48" fmla="*/ 0 w 24"/>
                <a:gd name="T49" fmla="*/ 9 h 24"/>
                <a:gd name="T50" fmla="*/ 0 w 24"/>
                <a:gd name="T51" fmla="*/ 11 h 24"/>
                <a:gd name="T52" fmla="*/ 0 w 24"/>
                <a:gd name="T53" fmla="*/ 13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5" y="22"/>
                  </a:lnTo>
                  <a:lnTo>
                    <a:pt x="17" y="22"/>
                  </a:lnTo>
                  <a:lnTo>
                    <a:pt x="19" y="20"/>
                  </a:lnTo>
                  <a:lnTo>
                    <a:pt x="20" y="19"/>
                  </a:lnTo>
                  <a:lnTo>
                    <a:pt x="22" y="17"/>
                  </a:lnTo>
                  <a:lnTo>
                    <a:pt x="22" y="15"/>
                  </a:lnTo>
                  <a:lnTo>
                    <a:pt x="23" y="12"/>
                  </a:lnTo>
                  <a:lnTo>
                    <a:pt x="22" y="11"/>
                  </a:lnTo>
                  <a:lnTo>
                    <a:pt x="22" y="8"/>
                  </a:lnTo>
                  <a:lnTo>
                    <a:pt x="20" y="6"/>
                  </a:lnTo>
                  <a:lnTo>
                    <a:pt x="19" y="4"/>
                  </a:lnTo>
                  <a:lnTo>
                    <a:pt x="17" y="2"/>
                  </a:lnTo>
                  <a:lnTo>
                    <a:pt x="15" y="1"/>
                  </a:lnTo>
                  <a:lnTo>
                    <a:pt x="13" y="0"/>
                  </a:lnTo>
                  <a:lnTo>
                    <a:pt x="11" y="0"/>
                  </a:lnTo>
                  <a:lnTo>
                    <a:pt x="9" y="0"/>
                  </a:lnTo>
                  <a:lnTo>
                    <a:pt x="6" y="0"/>
                  </a:lnTo>
                  <a:lnTo>
                    <a:pt x="5" y="0"/>
                  </a:lnTo>
                  <a:lnTo>
                    <a:pt x="3" y="1"/>
                  </a:lnTo>
                  <a:lnTo>
                    <a:pt x="1" y="3"/>
                  </a:lnTo>
                  <a:lnTo>
                    <a:pt x="0" y="5"/>
                  </a:lnTo>
                  <a:lnTo>
                    <a:pt x="0" y="6"/>
                  </a:lnTo>
                  <a:lnTo>
                    <a:pt x="0" y="9"/>
                  </a:lnTo>
                  <a:lnTo>
                    <a:pt x="0" y="11"/>
                  </a:lnTo>
                  <a:lnTo>
                    <a:pt x="0" y="13"/>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8981" name="Freeform 345"/>
            <p:cNvSpPr>
              <a:spLocks/>
            </p:cNvSpPr>
            <p:nvPr/>
          </p:nvSpPr>
          <p:spPr bwMode="auto">
            <a:xfrm>
              <a:off x="4858" y="1411"/>
              <a:ext cx="24" cy="24"/>
            </a:xfrm>
            <a:custGeom>
              <a:avLst/>
              <a:gdLst>
                <a:gd name="T0" fmla="*/ 11 w 24"/>
                <a:gd name="T1" fmla="*/ 23 h 24"/>
                <a:gd name="T2" fmla="*/ 13 w 24"/>
                <a:gd name="T3" fmla="*/ 23 h 24"/>
                <a:gd name="T4" fmla="*/ 16 w 24"/>
                <a:gd name="T5" fmla="*/ 23 h 24"/>
                <a:gd name="T6" fmla="*/ 17 w 24"/>
                <a:gd name="T7" fmla="*/ 22 h 24"/>
                <a:gd name="T8" fmla="*/ 19 w 24"/>
                <a:gd name="T9" fmla="*/ 21 h 24"/>
                <a:gd name="T10" fmla="*/ 21 w 24"/>
                <a:gd name="T11" fmla="*/ 19 h 24"/>
                <a:gd name="T12" fmla="*/ 22 w 24"/>
                <a:gd name="T13" fmla="*/ 17 h 24"/>
                <a:gd name="T14" fmla="*/ 23 w 24"/>
                <a:gd name="T15" fmla="*/ 16 h 24"/>
                <a:gd name="T16" fmla="*/ 23 w 24"/>
                <a:gd name="T17" fmla="*/ 13 h 24"/>
                <a:gd name="T18" fmla="*/ 23 w 24"/>
                <a:gd name="T19" fmla="*/ 11 h 24"/>
                <a:gd name="T20" fmla="*/ 22 w 24"/>
                <a:gd name="T21" fmla="*/ 9 h 24"/>
                <a:gd name="T22" fmla="*/ 21 w 24"/>
                <a:gd name="T23" fmla="*/ 6 h 24"/>
                <a:gd name="T24" fmla="*/ 19 w 24"/>
                <a:gd name="T25" fmla="*/ 5 h 24"/>
                <a:gd name="T26" fmla="*/ 17 w 24"/>
                <a:gd name="T27" fmla="*/ 3 h 24"/>
                <a:gd name="T28" fmla="*/ 16 w 24"/>
                <a:gd name="T29" fmla="*/ 1 h 24"/>
                <a:gd name="T30" fmla="*/ 13 w 24"/>
                <a:gd name="T31" fmla="*/ 0 h 24"/>
                <a:gd name="T32" fmla="*/ 11 w 24"/>
                <a:gd name="T33" fmla="*/ 0 h 24"/>
                <a:gd name="T34" fmla="*/ 9 w 24"/>
                <a:gd name="T35" fmla="*/ 0 h 24"/>
                <a:gd name="T36" fmla="*/ 6 w 24"/>
                <a:gd name="T37" fmla="*/ 0 h 24"/>
                <a:gd name="T38" fmla="*/ 5 w 24"/>
                <a:gd name="T39" fmla="*/ 0 h 24"/>
                <a:gd name="T40" fmla="*/ 3 w 24"/>
                <a:gd name="T41" fmla="*/ 2 h 24"/>
                <a:gd name="T42" fmla="*/ 1 w 24"/>
                <a:gd name="T43" fmla="*/ 3 h 24"/>
                <a:gd name="T44" fmla="*/ 0 w 24"/>
                <a:gd name="T45" fmla="*/ 5 h 24"/>
                <a:gd name="T46" fmla="*/ 0 w 24"/>
                <a:gd name="T47" fmla="*/ 7 h 24"/>
                <a:gd name="T48" fmla="*/ 0 w 24"/>
                <a:gd name="T49" fmla="*/ 9 h 24"/>
                <a:gd name="T50" fmla="*/ 0 w 24"/>
                <a:gd name="T51" fmla="*/ 11 h 24"/>
                <a:gd name="T52" fmla="*/ 0 w 24"/>
                <a:gd name="T53" fmla="*/ 14 h 24"/>
                <a:gd name="T54" fmla="*/ 1 w 24"/>
                <a:gd name="T55" fmla="*/ 16 h 24"/>
                <a:gd name="T56" fmla="*/ 3 w 24"/>
                <a:gd name="T57" fmla="*/ 17 h 24"/>
                <a:gd name="T58" fmla="*/ 5 w 24"/>
                <a:gd name="T59" fmla="*/ 19 h 24"/>
                <a:gd name="T60" fmla="*/ 6 w 24"/>
                <a:gd name="T61" fmla="*/ 21 h 24"/>
                <a:gd name="T62" fmla="*/ 9 w 24"/>
                <a:gd name="T63" fmla="*/ 22 h 24"/>
                <a:gd name="T64" fmla="*/ 11 w 24"/>
                <a:gd name="T65" fmla="*/ 23 h 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
                <a:gd name="T100" fmla="*/ 0 h 24"/>
                <a:gd name="T101" fmla="*/ 24 w 24"/>
                <a:gd name="T102" fmla="*/ 24 h 2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 h="24">
                  <a:moveTo>
                    <a:pt x="11" y="23"/>
                  </a:moveTo>
                  <a:lnTo>
                    <a:pt x="13" y="23"/>
                  </a:lnTo>
                  <a:lnTo>
                    <a:pt x="16" y="23"/>
                  </a:lnTo>
                  <a:lnTo>
                    <a:pt x="17" y="22"/>
                  </a:lnTo>
                  <a:lnTo>
                    <a:pt x="19" y="21"/>
                  </a:lnTo>
                  <a:lnTo>
                    <a:pt x="21" y="19"/>
                  </a:lnTo>
                  <a:lnTo>
                    <a:pt x="22" y="17"/>
                  </a:lnTo>
                  <a:lnTo>
                    <a:pt x="23" y="16"/>
                  </a:lnTo>
                  <a:lnTo>
                    <a:pt x="23" y="13"/>
                  </a:lnTo>
                  <a:lnTo>
                    <a:pt x="23" y="11"/>
                  </a:lnTo>
                  <a:lnTo>
                    <a:pt x="22" y="9"/>
                  </a:lnTo>
                  <a:lnTo>
                    <a:pt x="21" y="6"/>
                  </a:lnTo>
                  <a:lnTo>
                    <a:pt x="19" y="5"/>
                  </a:lnTo>
                  <a:lnTo>
                    <a:pt x="17" y="3"/>
                  </a:lnTo>
                  <a:lnTo>
                    <a:pt x="16" y="1"/>
                  </a:lnTo>
                  <a:lnTo>
                    <a:pt x="13" y="0"/>
                  </a:lnTo>
                  <a:lnTo>
                    <a:pt x="11" y="0"/>
                  </a:lnTo>
                  <a:lnTo>
                    <a:pt x="9" y="0"/>
                  </a:lnTo>
                  <a:lnTo>
                    <a:pt x="6" y="0"/>
                  </a:lnTo>
                  <a:lnTo>
                    <a:pt x="5" y="0"/>
                  </a:lnTo>
                  <a:lnTo>
                    <a:pt x="3" y="2"/>
                  </a:lnTo>
                  <a:lnTo>
                    <a:pt x="1" y="3"/>
                  </a:lnTo>
                  <a:lnTo>
                    <a:pt x="0" y="5"/>
                  </a:lnTo>
                  <a:lnTo>
                    <a:pt x="0" y="7"/>
                  </a:lnTo>
                  <a:lnTo>
                    <a:pt x="0" y="9"/>
                  </a:lnTo>
                  <a:lnTo>
                    <a:pt x="0" y="11"/>
                  </a:lnTo>
                  <a:lnTo>
                    <a:pt x="0" y="14"/>
                  </a:lnTo>
                  <a:lnTo>
                    <a:pt x="1" y="16"/>
                  </a:lnTo>
                  <a:lnTo>
                    <a:pt x="3" y="17"/>
                  </a:lnTo>
                  <a:lnTo>
                    <a:pt x="5" y="19"/>
                  </a:lnTo>
                  <a:lnTo>
                    <a:pt x="6" y="21"/>
                  </a:lnTo>
                  <a:lnTo>
                    <a:pt x="9" y="22"/>
                  </a:lnTo>
                  <a:lnTo>
                    <a:pt x="11" y="23"/>
                  </a:lnTo>
                </a:path>
              </a:pathLst>
            </a:custGeom>
            <a:solidFill>
              <a:srgbClr val="4C4C4C"/>
            </a:solidFill>
            <a:ln w="9525" cap="rnd">
              <a:noFill/>
              <a:round/>
              <a:headEnd/>
              <a:tailEnd/>
            </a:ln>
          </p:spPr>
          <p:txBody>
            <a:bodyPr/>
            <a:lstStyle/>
            <a:p>
              <a:endParaRPr lang="ar-SA"/>
            </a:p>
          </p:txBody>
        </p:sp>
        <p:sp>
          <p:nvSpPr>
            <p:cNvPr id="38982" name="Freeform 346"/>
            <p:cNvSpPr>
              <a:spLocks/>
            </p:cNvSpPr>
            <p:nvPr/>
          </p:nvSpPr>
          <p:spPr bwMode="auto">
            <a:xfrm>
              <a:off x="4895" y="1351"/>
              <a:ext cx="17" cy="99"/>
            </a:xfrm>
            <a:custGeom>
              <a:avLst/>
              <a:gdLst>
                <a:gd name="T0" fmla="*/ 16 w 17"/>
                <a:gd name="T1" fmla="*/ 98 h 99"/>
                <a:gd name="T2" fmla="*/ 16 w 17"/>
                <a:gd name="T3" fmla="*/ 2 h 99"/>
                <a:gd name="T4" fmla="*/ 0 w 17"/>
                <a:gd name="T5" fmla="*/ 0 h 99"/>
                <a:gd name="T6" fmla="*/ 0 w 17"/>
                <a:gd name="T7" fmla="*/ 95 h 99"/>
                <a:gd name="T8" fmla="*/ 16 w 17"/>
                <a:gd name="T9" fmla="*/ 98 h 99"/>
                <a:gd name="T10" fmla="*/ 0 60000 65536"/>
                <a:gd name="T11" fmla="*/ 0 60000 65536"/>
                <a:gd name="T12" fmla="*/ 0 60000 65536"/>
                <a:gd name="T13" fmla="*/ 0 60000 65536"/>
                <a:gd name="T14" fmla="*/ 0 60000 65536"/>
                <a:gd name="T15" fmla="*/ 0 w 17"/>
                <a:gd name="T16" fmla="*/ 0 h 99"/>
                <a:gd name="T17" fmla="*/ 17 w 17"/>
                <a:gd name="T18" fmla="*/ 99 h 99"/>
              </a:gdLst>
              <a:ahLst/>
              <a:cxnLst>
                <a:cxn ang="T10">
                  <a:pos x="T0" y="T1"/>
                </a:cxn>
                <a:cxn ang="T11">
                  <a:pos x="T2" y="T3"/>
                </a:cxn>
                <a:cxn ang="T12">
                  <a:pos x="T4" y="T5"/>
                </a:cxn>
                <a:cxn ang="T13">
                  <a:pos x="T6" y="T7"/>
                </a:cxn>
                <a:cxn ang="T14">
                  <a:pos x="T8" y="T9"/>
                </a:cxn>
              </a:cxnLst>
              <a:rect l="T15" t="T16" r="T17" b="T18"/>
              <a:pathLst>
                <a:path w="17" h="99">
                  <a:moveTo>
                    <a:pt x="16" y="98"/>
                  </a:moveTo>
                  <a:lnTo>
                    <a:pt x="16" y="2"/>
                  </a:lnTo>
                  <a:lnTo>
                    <a:pt x="0" y="0"/>
                  </a:lnTo>
                  <a:lnTo>
                    <a:pt x="0" y="95"/>
                  </a:lnTo>
                  <a:lnTo>
                    <a:pt x="16" y="98"/>
                  </a:lnTo>
                </a:path>
              </a:pathLst>
            </a:custGeom>
            <a:solidFill>
              <a:srgbClr val="000000"/>
            </a:solidFill>
            <a:ln w="9525" cap="rnd">
              <a:noFill/>
              <a:round/>
              <a:headEnd/>
              <a:tailEnd/>
            </a:ln>
          </p:spPr>
          <p:txBody>
            <a:bodyPr/>
            <a:lstStyle/>
            <a:p>
              <a:endParaRPr lang="ar-SA"/>
            </a:p>
          </p:txBody>
        </p:sp>
        <p:sp>
          <p:nvSpPr>
            <p:cNvPr id="38983" name="Freeform 347"/>
            <p:cNvSpPr>
              <a:spLocks/>
            </p:cNvSpPr>
            <p:nvPr/>
          </p:nvSpPr>
          <p:spPr bwMode="auto">
            <a:xfrm>
              <a:off x="4896" y="1437"/>
              <a:ext cx="68" cy="67"/>
            </a:xfrm>
            <a:custGeom>
              <a:avLst/>
              <a:gdLst>
                <a:gd name="T0" fmla="*/ 10 w 68"/>
                <a:gd name="T1" fmla="*/ 0 h 67"/>
                <a:gd name="T2" fmla="*/ 67 w 68"/>
                <a:gd name="T3" fmla="*/ 58 h 67"/>
                <a:gd name="T4" fmla="*/ 67 w 68"/>
                <a:gd name="T5" fmla="*/ 66 h 67"/>
                <a:gd name="T6" fmla="*/ 0 w 68"/>
                <a:gd name="T7" fmla="*/ 13 h 67"/>
                <a:gd name="T8" fmla="*/ 10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10" y="0"/>
                  </a:moveTo>
                  <a:lnTo>
                    <a:pt x="67" y="58"/>
                  </a:lnTo>
                  <a:lnTo>
                    <a:pt x="67" y="66"/>
                  </a:lnTo>
                  <a:lnTo>
                    <a:pt x="0" y="13"/>
                  </a:lnTo>
                  <a:lnTo>
                    <a:pt x="10" y="0"/>
                  </a:lnTo>
                </a:path>
              </a:pathLst>
            </a:custGeom>
            <a:solidFill>
              <a:srgbClr val="000000"/>
            </a:solidFill>
            <a:ln w="9525" cap="rnd">
              <a:noFill/>
              <a:round/>
              <a:headEnd/>
              <a:tailEnd/>
            </a:ln>
          </p:spPr>
          <p:txBody>
            <a:bodyPr/>
            <a:lstStyle/>
            <a:p>
              <a:endParaRPr lang="ar-SA"/>
            </a:p>
          </p:txBody>
        </p:sp>
        <p:sp>
          <p:nvSpPr>
            <p:cNvPr id="38984" name="Freeform 348"/>
            <p:cNvSpPr>
              <a:spLocks/>
            </p:cNvSpPr>
            <p:nvPr/>
          </p:nvSpPr>
          <p:spPr bwMode="auto">
            <a:xfrm>
              <a:off x="4859" y="1441"/>
              <a:ext cx="47" cy="66"/>
            </a:xfrm>
            <a:custGeom>
              <a:avLst/>
              <a:gdLst>
                <a:gd name="T0" fmla="*/ 36 w 47"/>
                <a:gd name="T1" fmla="*/ 0 h 66"/>
                <a:gd name="T2" fmla="*/ 0 w 47"/>
                <a:gd name="T3" fmla="*/ 52 h 66"/>
                <a:gd name="T4" fmla="*/ 0 w 47"/>
                <a:gd name="T5" fmla="*/ 65 h 66"/>
                <a:gd name="T6" fmla="*/ 46 w 47"/>
                <a:gd name="T7" fmla="*/ 13 h 66"/>
                <a:gd name="T8" fmla="*/ 36 w 47"/>
                <a:gd name="T9" fmla="*/ 0 h 66"/>
                <a:gd name="T10" fmla="*/ 0 60000 65536"/>
                <a:gd name="T11" fmla="*/ 0 60000 65536"/>
                <a:gd name="T12" fmla="*/ 0 60000 65536"/>
                <a:gd name="T13" fmla="*/ 0 60000 65536"/>
                <a:gd name="T14" fmla="*/ 0 60000 65536"/>
                <a:gd name="T15" fmla="*/ 0 w 47"/>
                <a:gd name="T16" fmla="*/ 0 h 66"/>
                <a:gd name="T17" fmla="*/ 47 w 47"/>
                <a:gd name="T18" fmla="*/ 66 h 66"/>
              </a:gdLst>
              <a:ahLst/>
              <a:cxnLst>
                <a:cxn ang="T10">
                  <a:pos x="T0" y="T1"/>
                </a:cxn>
                <a:cxn ang="T11">
                  <a:pos x="T2" y="T3"/>
                </a:cxn>
                <a:cxn ang="T12">
                  <a:pos x="T4" y="T5"/>
                </a:cxn>
                <a:cxn ang="T13">
                  <a:pos x="T6" y="T7"/>
                </a:cxn>
                <a:cxn ang="T14">
                  <a:pos x="T8" y="T9"/>
                </a:cxn>
              </a:cxnLst>
              <a:rect l="T15" t="T16" r="T17" b="T18"/>
              <a:pathLst>
                <a:path w="47" h="66">
                  <a:moveTo>
                    <a:pt x="36" y="0"/>
                  </a:moveTo>
                  <a:lnTo>
                    <a:pt x="0" y="52"/>
                  </a:lnTo>
                  <a:lnTo>
                    <a:pt x="0" y="65"/>
                  </a:lnTo>
                  <a:lnTo>
                    <a:pt x="46" y="13"/>
                  </a:lnTo>
                  <a:lnTo>
                    <a:pt x="36" y="0"/>
                  </a:lnTo>
                </a:path>
              </a:pathLst>
            </a:custGeom>
            <a:solidFill>
              <a:srgbClr val="000000"/>
            </a:solidFill>
            <a:ln w="9525" cap="rnd">
              <a:noFill/>
              <a:round/>
              <a:headEnd/>
              <a:tailEnd/>
            </a:ln>
          </p:spPr>
          <p:txBody>
            <a:bodyPr/>
            <a:lstStyle/>
            <a:p>
              <a:endParaRPr lang="ar-SA"/>
            </a:p>
          </p:txBody>
        </p:sp>
        <p:sp>
          <p:nvSpPr>
            <p:cNvPr id="38985" name="Freeform 349"/>
            <p:cNvSpPr>
              <a:spLocks/>
            </p:cNvSpPr>
            <p:nvPr/>
          </p:nvSpPr>
          <p:spPr bwMode="auto">
            <a:xfrm>
              <a:off x="4823" y="1438"/>
              <a:ext cx="75" cy="17"/>
            </a:xfrm>
            <a:custGeom>
              <a:avLst/>
              <a:gdLst>
                <a:gd name="T0" fmla="*/ 68 w 75"/>
                <a:gd name="T1" fmla="*/ 2 h 17"/>
                <a:gd name="T2" fmla="*/ 0 w 75"/>
                <a:gd name="T3" fmla="*/ 0 h 17"/>
                <a:gd name="T4" fmla="*/ 0 w 75"/>
                <a:gd name="T5" fmla="*/ 5 h 17"/>
                <a:gd name="T6" fmla="*/ 74 w 75"/>
                <a:gd name="T7" fmla="*/ 16 h 17"/>
                <a:gd name="T8" fmla="*/ 68 w 75"/>
                <a:gd name="T9" fmla="*/ 2 h 17"/>
                <a:gd name="T10" fmla="*/ 0 60000 65536"/>
                <a:gd name="T11" fmla="*/ 0 60000 65536"/>
                <a:gd name="T12" fmla="*/ 0 60000 65536"/>
                <a:gd name="T13" fmla="*/ 0 60000 65536"/>
                <a:gd name="T14" fmla="*/ 0 60000 65536"/>
                <a:gd name="T15" fmla="*/ 0 w 75"/>
                <a:gd name="T16" fmla="*/ 0 h 17"/>
                <a:gd name="T17" fmla="*/ 75 w 75"/>
                <a:gd name="T18" fmla="*/ 17 h 17"/>
              </a:gdLst>
              <a:ahLst/>
              <a:cxnLst>
                <a:cxn ang="T10">
                  <a:pos x="T0" y="T1"/>
                </a:cxn>
                <a:cxn ang="T11">
                  <a:pos x="T2" y="T3"/>
                </a:cxn>
                <a:cxn ang="T12">
                  <a:pos x="T4" y="T5"/>
                </a:cxn>
                <a:cxn ang="T13">
                  <a:pos x="T6" y="T7"/>
                </a:cxn>
                <a:cxn ang="T14">
                  <a:pos x="T8" y="T9"/>
                </a:cxn>
              </a:cxnLst>
              <a:rect l="T15" t="T16" r="T17" b="T18"/>
              <a:pathLst>
                <a:path w="75" h="17">
                  <a:moveTo>
                    <a:pt x="68" y="2"/>
                  </a:moveTo>
                  <a:lnTo>
                    <a:pt x="0" y="0"/>
                  </a:lnTo>
                  <a:lnTo>
                    <a:pt x="0" y="5"/>
                  </a:lnTo>
                  <a:lnTo>
                    <a:pt x="74" y="16"/>
                  </a:lnTo>
                  <a:lnTo>
                    <a:pt x="68" y="2"/>
                  </a:lnTo>
                </a:path>
              </a:pathLst>
            </a:custGeom>
            <a:solidFill>
              <a:srgbClr val="000000"/>
            </a:solidFill>
            <a:ln w="9525" cap="rnd">
              <a:noFill/>
              <a:round/>
              <a:headEnd/>
              <a:tailEnd/>
            </a:ln>
          </p:spPr>
          <p:txBody>
            <a:bodyPr/>
            <a:lstStyle/>
            <a:p>
              <a:endParaRPr lang="ar-SA"/>
            </a:p>
          </p:txBody>
        </p:sp>
        <p:sp>
          <p:nvSpPr>
            <p:cNvPr id="38986" name="Freeform 350"/>
            <p:cNvSpPr>
              <a:spLocks/>
            </p:cNvSpPr>
            <p:nvPr/>
          </p:nvSpPr>
          <p:spPr bwMode="auto">
            <a:xfrm>
              <a:off x="4905" y="1432"/>
              <a:ext cx="53" cy="19"/>
            </a:xfrm>
            <a:custGeom>
              <a:avLst/>
              <a:gdLst>
                <a:gd name="T0" fmla="*/ 0 w 53"/>
                <a:gd name="T1" fmla="*/ 8 h 19"/>
                <a:gd name="T2" fmla="*/ 52 w 53"/>
                <a:gd name="T3" fmla="*/ 0 h 19"/>
                <a:gd name="T4" fmla="*/ 52 w 53"/>
                <a:gd name="T5" fmla="*/ 4 h 19"/>
                <a:gd name="T6" fmla="*/ 0 w 53"/>
                <a:gd name="T7" fmla="*/ 18 h 19"/>
                <a:gd name="T8" fmla="*/ 0 w 53"/>
                <a:gd name="T9" fmla="*/ 8 h 19"/>
                <a:gd name="T10" fmla="*/ 0 60000 65536"/>
                <a:gd name="T11" fmla="*/ 0 60000 65536"/>
                <a:gd name="T12" fmla="*/ 0 60000 65536"/>
                <a:gd name="T13" fmla="*/ 0 60000 65536"/>
                <a:gd name="T14" fmla="*/ 0 60000 65536"/>
                <a:gd name="T15" fmla="*/ 0 w 53"/>
                <a:gd name="T16" fmla="*/ 0 h 19"/>
                <a:gd name="T17" fmla="*/ 53 w 53"/>
                <a:gd name="T18" fmla="*/ 19 h 19"/>
              </a:gdLst>
              <a:ahLst/>
              <a:cxnLst>
                <a:cxn ang="T10">
                  <a:pos x="T0" y="T1"/>
                </a:cxn>
                <a:cxn ang="T11">
                  <a:pos x="T2" y="T3"/>
                </a:cxn>
                <a:cxn ang="T12">
                  <a:pos x="T4" y="T5"/>
                </a:cxn>
                <a:cxn ang="T13">
                  <a:pos x="T6" y="T7"/>
                </a:cxn>
                <a:cxn ang="T14">
                  <a:pos x="T8" y="T9"/>
                </a:cxn>
              </a:cxnLst>
              <a:rect l="T15" t="T16" r="T17" b="T18"/>
              <a:pathLst>
                <a:path w="53" h="19">
                  <a:moveTo>
                    <a:pt x="0" y="8"/>
                  </a:moveTo>
                  <a:lnTo>
                    <a:pt x="52" y="0"/>
                  </a:lnTo>
                  <a:lnTo>
                    <a:pt x="52" y="4"/>
                  </a:lnTo>
                  <a:lnTo>
                    <a:pt x="0" y="18"/>
                  </a:lnTo>
                  <a:lnTo>
                    <a:pt x="0" y="8"/>
                  </a:lnTo>
                </a:path>
              </a:pathLst>
            </a:custGeom>
            <a:solidFill>
              <a:srgbClr val="000000"/>
            </a:solidFill>
            <a:ln w="9525" cap="rnd">
              <a:noFill/>
              <a:round/>
              <a:headEnd/>
              <a:tailEnd/>
            </a:ln>
          </p:spPr>
          <p:txBody>
            <a:bodyPr/>
            <a:lstStyle/>
            <a:p>
              <a:endParaRPr lang="ar-SA"/>
            </a:p>
          </p:txBody>
        </p:sp>
        <p:sp>
          <p:nvSpPr>
            <p:cNvPr id="38987" name="Freeform 351"/>
            <p:cNvSpPr>
              <a:spLocks/>
            </p:cNvSpPr>
            <p:nvPr/>
          </p:nvSpPr>
          <p:spPr bwMode="auto">
            <a:xfrm>
              <a:off x="4870" y="1404"/>
              <a:ext cx="29" cy="44"/>
            </a:xfrm>
            <a:custGeom>
              <a:avLst/>
              <a:gdLst>
                <a:gd name="T0" fmla="*/ 28 w 29"/>
                <a:gd name="T1" fmla="*/ 33 h 44"/>
                <a:gd name="T2" fmla="*/ 0 w 29"/>
                <a:gd name="T3" fmla="*/ 0 h 44"/>
                <a:gd name="T4" fmla="*/ 0 w 29"/>
                <a:gd name="T5" fmla="*/ 5 h 44"/>
                <a:gd name="T6" fmla="*/ 23 w 29"/>
                <a:gd name="T7" fmla="*/ 43 h 44"/>
                <a:gd name="T8" fmla="*/ 28 w 29"/>
                <a:gd name="T9" fmla="*/ 33 h 44"/>
                <a:gd name="T10" fmla="*/ 0 60000 65536"/>
                <a:gd name="T11" fmla="*/ 0 60000 65536"/>
                <a:gd name="T12" fmla="*/ 0 60000 65536"/>
                <a:gd name="T13" fmla="*/ 0 60000 65536"/>
                <a:gd name="T14" fmla="*/ 0 60000 65536"/>
                <a:gd name="T15" fmla="*/ 0 w 29"/>
                <a:gd name="T16" fmla="*/ 0 h 44"/>
                <a:gd name="T17" fmla="*/ 29 w 29"/>
                <a:gd name="T18" fmla="*/ 44 h 44"/>
              </a:gdLst>
              <a:ahLst/>
              <a:cxnLst>
                <a:cxn ang="T10">
                  <a:pos x="T0" y="T1"/>
                </a:cxn>
                <a:cxn ang="T11">
                  <a:pos x="T2" y="T3"/>
                </a:cxn>
                <a:cxn ang="T12">
                  <a:pos x="T4" y="T5"/>
                </a:cxn>
                <a:cxn ang="T13">
                  <a:pos x="T6" y="T7"/>
                </a:cxn>
                <a:cxn ang="T14">
                  <a:pos x="T8" y="T9"/>
                </a:cxn>
              </a:cxnLst>
              <a:rect l="T15" t="T16" r="T17" b="T18"/>
              <a:pathLst>
                <a:path w="29" h="44">
                  <a:moveTo>
                    <a:pt x="28" y="33"/>
                  </a:moveTo>
                  <a:lnTo>
                    <a:pt x="0" y="0"/>
                  </a:lnTo>
                  <a:lnTo>
                    <a:pt x="0" y="5"/>
                  </a:lnTo>
                  <a:lnTo>
                    <a:pt x="23" y="43"/>
                  </a:lnTo>
                  <a:lnTo>
                    <a:pt x="28" y="33"/>
                  </a:lnTo>
                </a:path>
              </a:pathLst>
            </a:custGeom>
            <a:solidFill>
              <a:srgbClr val="000000"/>
            </a:solidFill>
            <a:ln w="9525" cap="rnd">
              <a:noFill/>
              <a:round/>
              <a:headEnd/>
              <a:tailEnd/>
            </a:ln>
          </p:spPr>
          <p:txBody>
            <a:bodyPr/>
            <a:lstStyle/>
            <a:p>
              <a:endParaRPr lang="ar-SA"/>
            </a:p>
          </p:txBody>
        </p:sp>
        <p:sp>
          <p:nvSpPr>
            <p:cNvPr id="38988" name="Freeform 352"/>
            <p:cNvSpPr>
              <a:spLocks/>
            </p:cNvSpPr>
            <p:nvPr/>
          </p:nvSpPr>
          <p:spPr bwMode="auto">
            <a:xfrm>
              <a:off x="4847" y="1500"/>
              <a:ext cx="29" cy="30"/>
            </a:xfrm>
            <a:custGeom>
              <a:avLst/>
              <a:gdLst>
                <a:gd name="T0" fmla="*/ 13 w 29"/>
                <a:gd name="T1" fmla="*/ 29 h 30"/>
                <a:gd name="T2" fmla="*/ 16 w 29"/>
                <a:gd name="T3" fmla="*/ 29 h 30"/>
                <a:gd name="T4" fmla="*/ 19 w 29"/>
                <a:gd name="T5" fmla="*/ 29 h 30"/>
                <a:gd name="T6" fmla="*/ 22 w 29"/>
                <a:gd name="T7" fmla="*/ 28 h 30"/>
                <a:gd name="T8" fmla="*/ 23 w 29"/>
                <a:gd name="T9" fmla="*/ 26 h 30"/>
                <a:gd name="T10" fmla="*/ 25 w 29"/>
                <a:gd name="T11" fmla="*/ 24 h 30"/>
                <a:gd name="T12" fmla="*/ 27 w 29"/>
                <a:gd name="T13" fmla="*/ 21 h 30"/>
                <a:gd name="T14" fmla="*/ 28 w 29"/>
                <a:gd name="T15" fmla="*/ 19 h 30"/>
                <a:gd name="T16" fmla="*/ 28 w 29"/>
                <a:gd name="T17" fmla="*/ 16 h 30"/>
                <a:gd name="T18" fmla="*/ 28 w 29"/>
                <a:gd name="T19" fmla="*/ 14 h 30"/>
                <a:gd name="T20" fmla="*/ 27 w 29"/>
                <a:gd name="T21" fmla="*/ 11 h 30"/>
                <a:gd name="T22" fmla="*/ 25 w 29"/>
                <a:gd name="T23" fmla="*/ 7 h 30"/>
                <a:gd name="T24" fmla="*/ 23 w 29"/>
                <a:gd name="T25" fmla="*/ 6 h 30"/>
                <a:gd name="T26" fmla="*/ 22 w 29"/>
                <a:gd name="T27" fmla="*/ 3 h 30"/>
                <a:gd name="T28" fmla="*/ 19 w 29"/>
                <a:gd name="T29" fmla="*/ 1 h 30"/>
                <a:gd name="T30" fmla="*/ 16 w 29"/>
                <a:gd name="T31" fmla="*/ 0 h 30"/>
                <a:gd name="T32" fmla="*/ 13 w 29"/>
                <a:gd name="T33" fmla="*/ 0 h 30"/>
                <a:gd name="T34" fmla="*/ 11 w 29"/>
                <a:gd name="T35" fmla="*/ 0 h 30"/>
                <a:gd name="T36" fmla="*/ 8 w 29"/>
                <a:gd name="T37" fmla="*/ 0 h 30"/>
                <a:gd name="T38" fmla="*/ 5 w 29"/>
                <a:gd name="T39" fmla="*/ 0 h 30"/>
                <a:gd name="T40" fmla="*/ 4 w 29"/>
                <a:gd name="T41" fmla="*/ 2 h 30"/>
                <a:gd name="T42" fmla="*/ 2 w 29"/>
                <a:gd name="T43" fmla="*/ 4 h 30"/>
                <a:gd name="T44" fmla="*/ 0 w 29"/>
                <a:gd name="T45" fmla="*/ 6 h 30"/>
                <a:gd name="T46" fmla="*/ 0 w 29"/>
                <a:gd name="T47" fmla="*/ 8 h 30"/>
                <a:gd name="T48" fmla="*/ 0 w 29"/>
                <a:gd name="T49" fmla="*/ 11 h 30"/>
                <a:gd name="T50" fmla="*/ 0 w 29"/>
                <a:gd name="T51" fmla="*/ 14 h 30"/>
                <a:gd name="T52" fmla="*/ 0 w 29"/>
                <a:gd name="T53" fmla="*/ 17 h 30"/>
                <a:gd name="T54" fmla="*/ 2 w 29"/>
                <a:gd name="T55" fmla="*/ 20 h 30"/>
                <a:gd name="T56" fmla="*/ 4 w 29"/>
                <a:gd name="T57" fmla="*/ 22 h 30"/>
                <a:gd name="T58" fmla="*/ 5 w 29"/>
                <a:gd name="T59" fmla="*/ 24 h 30"/>
                <a:gd name="T60" fmla="*/ 8 w 29"/>
                <a:gd name="T61" fmla="*/ 26 h 30"/>
                <a:gd name="T62" fmla="*/ 11 w 29"/>
                <a:gd name="T63" fmla="*/ 28 h 30"/>
                <a:gd name="T64" fmla="*/ 13 w 29"/>
                <a:gd name="T65" fmla="*/ 29 h 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9"/>
                <a:gd name="T100" fmla="*/ 0 h 30"/>
                <a:gd name="T101" fmla="*/ 29 w 29"/>
                <a:gd name="T102" fmla="*/ 30 h 3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9" h="30">
                  <a:moveTo>
                    <a:pt x="13" y="29"/>
                  </a:moveTo>
                  <a:lnTo>
                    <a:pt x="16" y="29"/>
                  </a:lnTo>
                  <a:lnTo>
                    <a:pt x="19" y="29"/>
                  </a:lnTo>
                  <a:lnTo>
                    <a:pt x="22" y="28"/>
                  </a:lnTo>
                  <a:lnTo>
                    <a:pt x="23" y="26"/>
                  </a:lnTo>
                  <a:lnTo>
                    <a:pt x="25" y="24"/>
                  </a:lnTo>
                  <a:lnTo>
                    <a:pt x="27" y="21"/>
                  </a:lnTo>
                  <a:lnTo>
                    <a:pt x="28" y="19"/>
                  </a:lnTo>
                  <a:lnTo>
                    <a:pt x="28" y="16"/>
                  </a:lnTo>
                  <a:lnTo>
                    <a:pt x="28" y="14"/>
                  </a:lnTo>
                  <a:lnTo>
                    <a:pt x="27" y="11"/>
                  </a:lnTo>
                  <a:lnTo>
                    <a:pt x="25" y="7"/>
                  </a:lnTo>
                  <a:lnTo>
                    <a:pt x="23" y="6"/>
                  </a:lnTo>
                  <a:lnTo>
                    <a:pt x="22" y="3"/>
                  </a:lnTo>
                  <a:lnTo>
                    <a:pt x="19" y="1"/>
                  </a:lnTo>
                  <a:lnTo>
                    <a:pt x="16" y="0"/>
                  </a:lnTo>
                  <a:lnTo>
                    <a:pt x="13" y="0"/>
                  </a:lnTo>
                  <a:lnTo>
                    <a:pt x="11" y="0"/>
                  </a:lnTo>
                  <a:lnTo>
                    <a:pt x="8" y="0"/>
                  </a:lnTo>
                  <a:lnTo>
                    <a:pt x="5" y="0"/>
                  </a:lnTo>
                  <a:lnTo>
                    <a:pt x="4" y="2"/>
                  </a:lnTo>
                  <a:lnTo>
                    <a:pt x="2" y="4"/>
                  </a:lnTo>
                  <a:lnTo>
                    <a:pt x="0" y="6"/>
                  </a:lnTo>
                  <a:lnTo>
                    <a:pt x="0" y="8"/>
                  </a:lnTo>
                  <a:lnTo>
                    <a:pt x="0" y="11"/>
                  </a:lnTo>
                  <a:lnTo>
                    <a:pt x="0" y="14"/>
                  </a:lnTo>
                  <a:lnTo>
                    <a:pt x="0" y="17"/>
                  </a:lnTo>
                  <a:lnTo>
                    <a:pt x="2" y="20"/>
                  </a:lnTo>
                  <a:lnTo>
                    <a:pt x="4" y="22"/>
                  </a:lnTo>
                  <a:lnTo>
                    <a:pt x="5" y="24"/>
                  </a:lnTo>
                  <a:lnTo>
                    <a:pt x="8" y="26"/>
                  </a:lnTo>
                  <a:lnTo>
                    <a:pt x="11" y="28"/>
                  </a:lnTo>
                  <a:lnTo>
                    <a:pt x="13" y="29"/>
                  </a:lnTo>
                </a:path>
              </a:pathLst>
            </a:custGeom>
            <a:solidFill>
              <a:srgbClr val="4C4C4C"/>
            </a:solidFill>
            <a:ln w="9525" cap="rnd">
              <a:noFill/>
              <a:round/>
              <a:headEnd/>
              <a:tailEnd/>
            </a:ln>
          </p:spPr>
          <p:txBody>
            <a:bodyPr/>
            <a:lstStyle/>
            <a:p>
              <a:endParaRPr lang="ar-SA"/>
            </a:p>
          </p:txBody>
        </p:sp>
        <p:sp>
          <p:nvSpPr>
            <p:cNvPr id="38989" name="Freeform 353"/>
            <p:cNvSpPr>
              <a:spLocks/>
            </p:cNvSpPr>
            <p:nvPr/>
          </p:nvSpPr>
          <p:spPr bwMode="auto">
            <a:xfrm>
              <a:off x="4808" y="1442"/>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3 h 29"/>
                <a:gd name="T28" fmla="*/ 20 w 30"/>
                <a:gd name="T29" fmla="*/ 1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5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3"/>
                  </a:lnTo>
                  <a:lnTo>
                    <a:pt x="20" y="1"/>
                  </a:lnTo>
                  <a:lnTo>
                    <a:pt x="17" y="0"/>
                  </a:lnTo>
                  <a:lnTo>
                    <a:pt x="14" y="0"/>
                  </a:lnTo>
                  <a:lnTo>
                    <a:pt x="11" y="0"/>
                  </a:lnTo>
                  <a:lnTo>
                    <a:pt x="8" y="0"/>
                  </a:lnTo>
                  <a:lnTo>
                    <a:pt x="6" y="0"/>
                  </a:lnTo>
                  <a:lnTo>
                    <a:pt x="4" y="2"/>
                  </a:lnTo>
                  <a:lnTo>
                    <a:pt x="2" y="4"/>
                  </a:lnTo>
                  <a:lnTo>
                    <a:pt x="0" y="5"/>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8990" name="Freeform 354"/>
            <p:cNvSpPr>
              <a:spLocks/>
            </p:cNvSpPr>
            <p:nvPr/>
          </p:nvSpPr>
          <p:spPr bwMode="auto">
            <a:xfrm>
              <a:off x="4949" y="1501"/>
              <a:ext cx="30" cy="29"/>
            </a:xfrm>
            <a:custGeom>
              <a:avLst/>
              <a:gdLst>
                <a:gd name="T0" fmla="*/ 14 w 30"/>
                <a:gd name="T1" fmla="*/ 28 h 29"/>
                <a:gd name="T2" fmla="*/ 17 w 30"/>
                <a:gd name="T3" fmla="*/ 28 h 29"/>
                <a:gd name="T4" fmla="*/ 20 w 30"/>
                <a:gd name="T5" fmla="*/ 28 h 29"/>
                <a:gd name="T6" fmla="*/ 22 w 30"/>
                <a:gd name="T7" fmla="*/ 27 h 29"/>
                <a:gd name="T8" fmla="*/ 24 w 30"/>
                <a:gd name="T9" fmla="*/ 25 h 29"/>
                <a:gd name="T10" fmla="*/ 26 w 30"/>
                <a:gd name="T11" fmla="*/ 23 h 29"/>
                <a:gd name="T12" fmla="*/ 28 w 30"/>
                <a:gd name="T13" fmla="*/ 22 h 29"/>
                <a:gd name="T14" fmla="*/ 29 w 30"/>
                <a:gd name="T15" fmla="*/ 19 h 29"/>
                <a:gd name="T16" fmla="*/ 29 w 30"/>
                <a:gd name="T17" fmla="*/ 16 h 29"/>
                <a:gd name="T18" fmla="*/ 29 w 30"/>
                <a:gd name="T19" fmla="*/ 13 h 29"/>
                <a:gd name="T20" fmla="*/ 28 w 30"/>
                <a:gd name="T21" fmla="*/ 11 h 29"/>
                <a:gd name="T22" fmla="*/ 26 w 30"/>
                <a:gd name="T23" fmla="*/ 8 h 29"/>
                <a:gd name="T24" fmla="*/ 24 w 30"/>
                <a:gd name="T25" fmla="*/ 5 h 29"/>
                <a:gd name="T26" fmla="*/ 22 w 30"/>
                <a:gd name="T27" fmla="*/ 4 h 29"/>
                <a:gd name="T28" fmla="*/ 20 w 30"/>
                <a:gd name="T29" fmla="*/ 2 h 29"/>
                <a:gd name="T30" fmla="*/ 17 w 30"/>
                <a:gd name="T31" fmla="*/ 0 h 29"/>
                <a:gd name="T32" fmla="*/ 14 w 30"/>
                <a:gd name="T33" fmla="*/ 0 h 29"/>
                <a:gd name="T34" fmla="*/ 11 w 30"/>
                <a:gd name="T35" fmla="*/ 0 h 29"/>
                <a:gd name="T36" fmla="*/ 8 w 30"/>
                <a:gd name="T37" fmla="*/ 0 h 29"/>
                <a:gd name="T38" fmla="*/ 6 w 30"/>
                <a:gd name="T39" fmla="*/ 0 h 29"/>
                <a:gd name="T40" fmla="*/ 4 w 30"/>
                <a:gd name="T41" fmla="*/ 2 h 29"/>
                <a:gd name="T42" fmla="*/ 2 w 30"/>
                <a:gd name="T43" fmla="*/ 4 h 29"/>
                <a:gd name="T44" fmla="*/ 0 w 30"/>
                <a:gd name="T45" fmla="*/ 6 h 29"/>
                <a:gd name="T46" fmla="*/ 0 w 30"/>
                <a:gd name="T47" fmla="*/ 8 h 29"/>
                <a:gd name="T48" fmla="*/ 0 w 30"/>
                <a:gd name="T49" fmla="*/ 11 h 29"/>
                <a:gd name="T50" fmla="*/ 0 w 30"/>
                <a:gd name="T51" fmla="*/ 14 h 29"/>
                <a:gd name="T52" fmla="*/ 0 w 30"/>
                <a:gd name="T53" fmla="*/ 16 h 29"/>
                <a:gd name="T54" fmla="*/ 2 w 30"/>
                <a:gd name="T55" fmla="*/ 19 h 29"/>
                <a:gd name="T56" fmla="*/ 4 w 30"/>
                <a:gd name="T57" fmla="*/ 22 h 29"/>
                <a:gd name="T58" fmla="*/ 6 w 30"/>
                <a:gd name="T59" fmla="*/ 24 h 29"/>
                <a:gd name="T60" fmla="*/ 8 w 30"/>
                <a:gd name="T61" fmla="*/ 26 h 29"/>
                <a:gd name="T62" fmla="*/ 11 w 30"/>
                <a:gd name="T63" fmla="*/ 27 h 29"/>
                <a:gd name="T64" fmla="*/ 14 w 30"/>
                <a:gd name="T65" fmla="*/ 28 h 2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29"/>
                <a:gd name="T101" fmla="*/ 30 w 30"/>
                <a:gd name="T102" fmla="*/ 29 h 2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29">
                  <a:moveTo>
                    <a:pt x="14" y="28"/>
                  </a:moveTo>
                  <a:lnTo>
                    <a:pt x="17" y="28"/>
                  </a:lnTo>
                  <a:lnTo>
                    <a:pt x="20" y="28"/>
                  </a:lnTo>
                  <a:lnTo>
                    <a:pt x="22" y="27"/>
                  </a:lnTo>
                  <a:lnTo>
                    <a:pt x="24" y="25"/>
                  </a:lnTo>
                  <a:lnTo>
                    <a:pt x="26" y="23"/>
                  </a:lnTo>
                  <a:lnTo>
                    <a:pt x="28" y="22"/>
                  </a:lnTo>
                  <a:lnTo>
                    <a:pt x="29" y="19"/>
                  </a:lnTo>
                  <a:lnTo>
                    <a:pt x="29" y="16"/>
                  </a:lnTo>
                  <a:lnTo>
                    <a:pt x="29" y="13"/>
                  </a:lnTo>
                  <a:lnTo>
                    <a:pt x="28" y="11"/>
                  </a:lnTo>
                  <a:lnTo>
                    <a:pt x="26" y="8"/>
                  </a:lnTo>
                  <a:lnTo>
                    <a:pt x="24" y="5"/>
                  </a:lnTo>
                  <a:lnTo>
                    <a:pt x="22" y="4"/>
                  </a:lnTo>
                  <a:lnTo>
                    <a:pt x="20" y="2"/>
                  </a:lnTo>
                  <a:lnTo>
                    <a:pt x="17" y="0"/>
                  </a:lnTo>
                  <a:lnTo>
                    <a:pt x="14" y="0"/>
                  </a:lnTo>
                  <a:lnTo>
                    <a:pt x="11" y="0"/>
                  </a:lnTo>
                  <a:lnTo>
                    <a:pt x="8" y="0"/>
                  </a:lnTo>
                  <a:lnTo>
                    <a:pt x="6" y="0"/>
                  </a:lnTo>
                  <a:lnTo>
                    <a:pt x="4" y="2"/>
                  </a:lnTo>
                  <a:lnTo>
                    <a:pt x="2" y="4"/>
                  </a:lnTo>
                  <a:lnTo>
                    <a:pt x="0" y="6"/>
                  </a:lnTo>
                  <a:lnTo>
                    <a:pt x="0" y="8"/>
                  </a:lnTo>
                  <a:lnTo>
                    <a:pt x="0" y="11"/>
                  </a:lnTo>
                  <a:lnTo>
                    <a:pt x="0" y="14"/>
                  </a:lnTo>
                  <a:lnTo>
                    <a:pt x="0" y="16"/>
                  </a:lnTo>
                  <a:lnTo>
                    <a:pt x="2" y="19"/>
                  </a:lnTo>
                  <a:lnTo>
                    <a:pt x="4" y="22"/>
                  </a:lnTo>
                  <a:lnTo>
                    <a:pt x="6" y="24"/>
                  </a:lnTo>
                  <a:lnTo>
                    <a:pt x="8" y="26"/>
                  </a:lnTo>
                  <a:lnTo>
                    <a:pt x="11" y="27"/>
                  </a:lnTo>
                  <a:lnTo>
                    <a:pt x="14" y="28"/>
                  </a:lnTo>
                </a:path>
              </a:pathLst>
            </a:custGeom>
            <a:solidFill>
              <a:srgbClr val="4C4C4C"/>
            </a:solidFill>
            <a:ln w="9525" cap="rnd">
              <a:noFill/>
              <a:round/>
              <a:headEnd/>
              <a:tailEnd/>
            </a:ln>
          </p:spPr>
          <p:txBody>
            <a:bodyPr/>
            <a:lstStyle/>
            <a:p>
              <a:endParaRPr lang="ar-SA"/>
            </a:p>
          </p:txBody>
        </p:sp>
        <p:sp>
          <p:nvSpPr>
            <p:cNvPr id="38991" name="Freeform 355"/>
            <p:cNvSpPr>
              <a:spLocks/>
            </p:cNvSpPr>
            <p:nvPr/>
          </p:nvSpPr>
          <p:spPr bwMode="auto">
            <a:xfrm>
              <a:off x="4821" y="1253"/>
              <a:ext cx="52" cy="96"/>
            </a:xfrm>
            <a:custGeom>
              <a:avLst/>
              <a:gdLst>
                <a:gd name="T0" fmla="*/ 9 w 52"/>
                <a:gd name="T1" fmla="*/ 0 h 96"/>
                <a:gd name="T2" fmla="*/ 8 w 52"/>
                <a:gd name="T3" fmla="*/ 0 h 96"/>
                <a:gd name="T4" fmla="*/ 7 w 52"/>
                <a:gd name="T5" fmla="*/ 3 h 96"/>
                <a:gd name="T6" fmla="*/ 6 w 52"/>
                <a:gd name="T7" fmla="*/ 7 h 96"/>
                <a:gd name="T8" fmla="*/ 5 w 52"/>
                <a:gd name="T9" fmla="*/ 12 h 96"/>
                <a:gd name="T10" fmla="*/ 3 w 52"/>
                <a:gd name="T11" fmla="*/ 18 h 96"/>
                <a:gd name="T12" fmla="*/ 1 w 52"/>
                <a:gd name="T13" fmla="*/ 25 h 96"/>
                <a:gd name="T14" fmla="*/ 0 w 52"/>
                <a:gd name="T15" fmla="*/ 33 h 96"/>
                <a:gd name="T16" fmla="*/ 0 w 52"/>
                <a:gd name="T17" fmla="*/ 40 h 96"/>
                <a:gd name="T18" fmla="*/ 0 w 52"/>
                <a:gd name="T19" fmla="*/ 47 h 96"/>
                <a:gd name="T20" fmla="*/ 1 w 52"/>
                <a:gd name="T21" fmla="*/ 54 h 96"/>
                <a:gd name="T22" fmla="*/ 5 w 52"/>
                <a:gd name="T23" fmla="*/ 61 h 96"/>
                <a:gd name="T24" fmla="*/ 9 w 52"/>
                <a:gd name="T25" fmla="*/ 68 h 96"/>
                <a:gd name="T26" fmla="*/ 13 w 52"/>
                <a:gd name="T27" fmla="*/ 74 h 96"/>
                <a:gd name="T28" fmla="*/ 17 w 52"/>
                <a:gd name="T29" fmla="*/ 79 h 96"/>
                <a:gd name="T30" fmla="*/ 20 w 52"/>
                <a:gd name="T31" fmla="*/ 84 h 96"/>
                <a:gd name="T32" fmla="*/ 22 w 52"/>
                <a:gd name="T33" fmla="*/ 89 h 96"/>
                <a:gd name="T34" fmla="*/ 24 w 52"/>
                <a:gd name="T35" fmla="*/ 92 h 96"/>
                <a:gd name="T36" fmla="*/ 28 w 52"/>
                <a:gd name="T37" fmla="*/ 94 h 96"/>
                <a:gd name="T38" fmla="*/ 33 w 52"/>
                <a:gd name="T39" fmla="*/ 95 h 96"/>
                <a:gd name="T40" fmla="*/ 38 w 52"/>
                <a:gd name="T41" fmla="*/ 95 h 96"/>
                <a:gd name="T42" fmla="*/ 43 w 52"/>
                <a:gd name="T43" fmla="*/ 94 h 96"/>
                <a:gd name="T44" fmla="*/ 46 w 52"/>
                <a:gd name="T45" fmla="*/ 93 h 96"/>
                <a:gd name="T46" fmla="*/ 50 w 52"/>
                <a:gd name="T47" fmla="*/ 92 h 96"/>
                <a:gd name="T48" fmla="*/ 51 w 52"/>
                <a:gd name="T49" fmla="*/ 91 h 96"/>
                <a:gd name="T50" fmla="*/ 50 w 52"/>
                <a:gd name="T51" fmla="*/ 91 h 96"/>
                <a:gd name="T52" fmla="*/ 48 w 52"/>
                <a:gd name="T53" fmla="*/ 91 h 96"/>
                <a:gd name="T54" fmla="*/ 46 w 52"/>
                <a:gd name="T55" fmla="*/ 91 h 96"/>
                <a:gd name="T56" fmla="*/ 44 w 52"/>
                <a:gd name="T57" fmla="*/ 90 h 96"/>
                <a:gd name="T58" fmla="*/ 40 w 52"/>
                <a:gd name="T59" fmla="*/ 89 h 96"/>
                <a:gd name="T60" fmla="*/ 38 w 52"/>
                <a:gd name="T61" fmla="*/ 88 h 96"/>
                <a:gd name="T62" fmla="*/ 35 w 52"/>
                <a:gd name="T63" fmla="*/ 85 h 96"/>
                <a:gd name="T64" fmla="*/ 34 w 52"/>
                <a:gd name="T65" fmla="*/ 83 h 96"/>
                <a:gd name="T66" fmla="*/ 30 w 52"/>
                <a:gd name="T67" fmla="*/ 78 h 96"/>
                <a:gd name="T68" fmla="*/ 27 w 52"/>
                <a:gd name="T69" fmla="*/ 74 h 96"/>
                <a:gd name="T70" fmla="*/ 22 w 52"/>
                <a:gd name="T71" fmla="*/ 68 h 96"/>
                <a:gd name="T72" fmla="*/ 17 w 52"/>
                <a:gd name="T73" fmla="*/ 61 h 96"/>
                <a:gd name="T74" fmla="*/ 11 w 52"/>
                <a:gd name="T75" fmla="*/ 53 h 96"/>
                <a:gd name="T76" fmla="*/ 8 w 52"/>
                <a:gd name="T77" fmla="*/ 46 h 96"/>
                <a:gd name="T78" fmla="*/ 5 w 52"/>
                <a:gd name="T79" fmla="*/ 36 h 96"/>
                <a:gd name="T80" fmla="*/ 6 w 52"/>
                <a:gd name="T81" fmla="*/ 28 h 96"/>
                <a:gd name="T82" fmla="*/ 8 w 52"/>
                <a:gd name="T83" fmla="*/ 22 h 96"/>
                <a:gd name="T84" fmla="*/ 10 w 52"/>
                <a:gd name="T85" fmla="*/ 17 h 96"/>
                <a:gd name="T86" fmla="*/ 11 w 52"/>
                <a:gd name="T87" fmla="*/ 13 h 96"/>
                <a:gd name="T88" fmla="*/ 12 w 52"/>
                <a:gd name="T89" fmla="*/ 10 h 96"/>
                <a:gd name="T90" fmla="*/ 13 w 52"/>
                <a:gd name="T91" fmla="*/ 7 h 96"/>
                <a:gd name="T92" fmla="*/ 14 w 52"/>
                <a:gd name="T93" fmla="*/ 5 h 96"/>
                <a:gd name="T94" fmla="*/ 14 w 52"/>
                <a:gd name="T95" fmla="*/ 4 h 96"/>
                <a:gd name="T96" fmla="*/ 15 w 52"/>
                <a:gd name="T97" fmla="*/ 4 h 96"/>
                <a:gd name="T98" fmla="*/ 9 w 52"/>
                <a:gd name="T99" fmla="*/ 0 h 9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2"/>
                <a:gd name="T151" fmla="*/ 0 h 96"/>
                <a:gd name="T152" fmla="*/ 52 w 52"/>
                <a:gd name="T153" fmla="*/ 96 h 9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2" h="96">
                  <a:moveTo>
                    <a:pt x="9" y="0"/>
                  </a:moveTo>
                  <a:lnTo>
                    <a:pt x="8" y="0"/>
                  </a:lnTo>
                  <a:lnTo>
                    <a:pt x="7" y="3"/>
                  </a:lnTo>
                  <a:lnTo>
                    <a:pt x="6" y="7"/>
                  </a:lnTo>
                  <a:lnTo>
                    <a:pt x="5" y="12"/>
                  </a:lnTo>
                  <a:lnTo>
                    <a:pt x="3" y="18"/>
                  </a:lnTo>
                  <a:lnTo>
                    <a:pt x="1" y="25"/>
                  </a:lnTo>
                  <a:lnTo>
                    <a:pt x="0" y="33"/>
                  </a:lnTo>
                  <a:lnTo>
                    <a:pt x="0" y="40"/>
                  </a:lnTo>
                  <a:lnTo>
                    <a:pt x="0" y="47"/>
                  </a:lnTo>
                  <a:lnTo>
                    <a:pt x="1" y="54"/>
                  </a:lnTo>
                  <a:lnTo>
                    <a:pt x="5" y="61"/>
                  </a:lnTo>
                  <a:lnTo>
                    <a:pt x="9" y="68"/>
                  </a:lnTo>
                  <a:lnTo>
                    <a:pt x="13" y="74"/>
                  </a:lnTo>
                  <a:lnTo>
                    <a:pt x="17" y="79"/>
                  </a:lnTo>
                  <a:lnTo>
                    <a:pt x="20" y="84"/>
                  </a:lnTo>
                  <a:lnTo>
                    <a:pt x="22" y="89"/>
                  </a:lnTo>
                  <a:lnTo>
                    <a:pt x="24" y="92"/>
                  </a:lnTo>
                  <a:lnTo>
                    <a:pt x="28" y="94"/>
                  </a:lnTo>
                  <a:lnTo>
                    <a:pt x="33" y="95"/>
                  </a:lnTo>
                  <a:lnTo>
                    <a:pt x="38" y="95"/>
                  </a:lnTo>
                  <a:lnTo>
                    <a:pt x="43" y="94"/>
                  </a:lnTo>
                  <a:lnTo>
                    <a:pt x="46" y="93"/>
                  </a:lnTo>
                  <a:lnTo>
                    <a:pt x="50" y="92"/>
                  </a:lnTo>
                  <a:lnTo>
                    <a:pt x="51" y="91"/>
                  </a:lnTo>
                  <a:lnTo>
                    <a:pt x="50" y="91"/>
                  </a:lnTo>
                  <a:lnTo>
                    <a:pt x="48" y="91"/>
                  </a:lnTo>
                  <a:lnTo>
                    <a:pt x="46" y="91"/>
                  </a:lnTo>
                  <a:lnTo>
                    <a:pt x="44" y="90"/>
                  </a:lnTo>
                  <a:lnTo>
                    <a:pt x="40" y="89"/>
                  </a:lnTo>
                  <a:lnTo>
                    <a:pt x="38" y="88"/>
                  </a:lnTo>
                  <a:lnTo>
                    <a:pt x="35" y="85"/>
                  </a:lnTo>
                  <a:lnTo>
                    <a:pt x="34" y="83"/>
                  </a:lnTo>
                  <a:lnTo>
                    <a:pt x="30" y="78"/>
                  </a:lnTo>
                  <a:lnTo>
                    <a:pt x="27" y="74"/>
                  </a:lnTo>
                  <a:lnTo>
                    <a:pt x="22" y="68"/>
                  </a:lnTo>
                  <a:lnTo>
                    <a:pt x="17" y="61"/>
                  </a:lnTo>
                  <a:lnTo>
                    <a:pt x="11" y="53"/>
                  </a:lnTo>
                  <a:lnTo>
                    <a:pt x="8" y="46"/>
                  </a:lnTo>
                  <a:lnTo>
                    <a:pt x="5" y="36"/>
                  </a:lnTo>
                  <a:lnTo>
                    <a:pt x="6" y="28"/>
                  </a:lnTo>
                  <a:lnTo>
                    <a:pt x="8" y="22"/>
                  </a:lnTo>
                  <a:lnTo>
                    <a:pt x="10" y="17"/>
                  </a:lnTo>
                  <a:lnTo>
                    <a:pt x="11" y="13"/>
                  </a:lnTo>
                  <a:lnTo>
                    <a:pt x="12" y="10"/>
                  </a:lnTo>
                  <a:lnTo>
                    <a:pt x="13" y="7"/>
                  </a:lnTo>
                  <a:lnTo>
                    <a:pt x="14" y="5"/>
                  </a:lnTo>
                  <a:lnTo>
                    <a:pt x="14" y="4"/>
                  </a:lnTo>
                  <a:lnTo>
                    <a:pt x="15" y="4"/>
                  </a:lnTo>
                  <a:lnTo>
                    <a:pt x="9" y="0"/>
                  </a:lnTo>
                </a:path>
              </a:pathLst>
            </a:custGeom>
            <a:solidFill>
              <a:srgbClr val="000000"/>
            </a:solidFill>
            <a:ln w="9525" cap="rnd">
              <a:noFill/>
              <a:round/>
              <a:headEnd/>
              <a:tailEnd/>
            </a:ln>
          </p:spPr>
          <p:txBody>
            <a:bodyPr/>
            <a:lstStyle/>
            <a:p>
              <a:endParaRPr lang="ar-SA"/>
            </a:p>
          </p:txBody>
        </p:sp>
        <p:sp>
          <p:nvSpPr>
            <p:cNvPr id="38992" name="Freeform 356"/>
            <p:cNvSpPr>
              <a:spLocks/>
            </p:cNvSpPr>
            <p:nvPr/>
          </p:nvSpPr>
          <p:spPr bwMode="auto">
            <a:xfrm>
              <a:off x="4807" y="1311"/>
              <a:ext cx="182" cy="103"/>
            </a:xfrm>
            <a:custGeom>
              <a:avLst/>
              <a:gdLst>
                <a:gd name="T0" fmla="*/ 22 w 182"/>
                <a:gd name="T1" fmla="*/ 78 h 103"/>
                <a:gd name="T2" fmla="*/ 154 w 182"/>
                <a:gd name="T3" fmla="*/ 102 h 103"/>
                <a:gd name="T4" fmla="*/ 155 w 182"/>
                <a:gd name="T5" fmla="*/ 101 h 103"/>
                <a:gd name="T6" fmla="*/ 158 w 182"/>
                <a:gd name="T7" fmla="*/ 98 h 103"/>
                <a:gd name="T8" fmla="*/ 164 w 182"/>
                <a:gd name="T9" fmla="*/ 95 h 103"/>
                <a:gd name="T10" fmla="*/ 169 w 182"/>
                <a:gd name="T11" fmla="*/ 90 h 103"/>
                <a:gd name="T12" fmla="*/ 174 w 182"/>
                <a:gd name="T13" fmla="*/ 85 h 103"/>
                <a:gd name="T14" fmla="*/ 178 w 182"/>
                <a:gd name="T15" fmla="*/ 80 h 103"/>
                <a:gd name="T16" fmla="*/ 181 w 182"/>
                <a:gd name="T17" fmla="*/ 75 h 103"/>
                <a:gd name="T18" fmla="*/ 181 w 182"/>
                <a:gd name="T19" fmla="*/ 71 h 103"/>
                <a:gd name="T20" fmla="*/ 180 w 182"/>
                <a:gd name="T21" fmla="*/ 65 h 103"/>
                <a:gd name="T22" fmla="*/ 179 w 182"/>
                <a:gd name="T23" fmla="*/ 61 h 103"/>
                <a:gd name="T24" fmla="*/ 178 w 182"/>
                <a:gd name="T25" fmla="*/ 56 h 103"/>
                <a:gd name="T26" fmla="*/ 176 w 182"/>
                <a:gd name="T27" fmla="*/ 53 h 103"/>
                <a:gd name="T28" fmla="*/ 175 w 182"/>
                <a:gd name="T29" fmla="*/ 51 h 103"/>
                <a:gd name="T30" fmla="*/ 171 w 182"/>
                <a:gd name="T31" fmla="*/ 48 h 103"/>
                <a:gd name="T32" fmla="*/ 165 w 182"/>
                <a:gd name="T33" fmla="*/ 46 h 103"/>
                <a:gd name="T34" fmla="*/ 158 w 182"/>
                <a:gd name="T35" fmla="*/ 44 h 103"/>
                <a:gd name="T36" fmla="*/ 149 w 182"/>
                <a:gd name="T37" fmla="*/ 41 h 103"/>
                <a:gd name="T38" fmla="*/ 141 w 182"/>
                <a:gd name="T39" fmla="*/ 35 h 103"/>
                <a:gd name="T40" fmla="*/ 134 w 182"/>
                <a:gd name="T41" fmla="*/ 28 h 103"/>
                <a:gd name="T42" fmla="*/ 125 w 182"/>
                <a:gd name="T43" fmla="*/ 20 h 103"/>
                <a:gd name="T44" fmla="*/ 117 w 182"/>
                <a:gd name="T45" fmla="*/ 12 h 103"/>
                <a:gd name="T46" fmla="*/ 108 w 182"/>
                <a:gd name="T47" fmla="*/ 6 h 103"/>
                <a:gd name="T48" fmla="*/ 99 w 182"/>
                <a:gd name="T49" fmla="*/ 1 h 103"/>
                <a:gd name="T50" fmla="*/ 88 w 182"/>
                <a:gd name="T51" fmla="*/ 0 h 103"/>
                <a:gd name="T52" fmla="*/ 76 w 182"/>
                <a:gd name="T53" fmla="*/ 0 h 103"/>
                <a:gd name="T54" fmla="*/ 62 w 182"/>
                <a:gd name="T55" fmla="*/ 4 h 103"/>
                <a:gd name="T56" fmla="*/ 49 w 182"/>
                <a:gd name="T57" fmla="*/ 8 h 103"/>
                <a:gd name="T58" fmla="*/ 36 w 182"/>
                <a:gd name="T59" fmla="*/ 14 h 103"/>
                <a:gd name="T60" fmla="*/ 25 w 182"/>
                <a:gd name="T61" fmla="*/ 20 h 103"/>
                <a:gd name="T62" fmla="*/ 15 w 182"/>
                <a:gd name="T63" fmla="*/ 26 h 103"/>
                <a:gd name="T64" fmla="*/ 8 w 182"/>
                <a:gd name="T65" fmla="*/ 32 h 103"/>
                <a:gd name="T66" fmla="*/ 5 w 182"/>
                <a:gd name="T67" fmla="*/ 36 h 103"/>
                <a:gd name="T68" fmla="*/ 3 w 182"/>
                <a:gd name="T69" fmla="*/ 39 h 103"/>
                <a:gd name="T70" fmla="*/ 2 w 182"/>
                <a:gd name="T71" fmla="*/ 43 h 103"/>
                <a:gd name="T72" fmla="*/ 0 w 182"/>
                <a:gd name="T73" fmla="*/ 46 h 103"/>
                <a:gd name="T74" fmla="*/ 0 w 182"/>
                <a:gd name="T75" fmla="*/ 50 h 103"/>
                <a:gd name="T76" fmla="*/ 0 w 182"/>
                <a:gd name="T77" fmla="*/ 52 h 103"/>
                <a:gd name="T78" fmla="*/ 0 w 182"/>
                <a:gd name="T79" fmla="*/ 55 h 103"/>
                <a:gd name="T80" fmla="*/ 1 w 182"/>
                <a:gd name="T81" fmla="*/ 57 h 103"/>
                <a:gd name="T82" fmla="*/ 3 w 182"/>
                <a:gd name="T83" fmla="*/ 60 h 103"/>
                <a:gd name="T84" fmla="*/ 5 w 182"/>
                <a:gd name="T85" fmla="*/ 63 h 103"/>
                <a:gd name="T86" fmla="*/ 8 w 182"/>
                <a:gd name="T87" fmla="*/ 66 h 103"/>
                <a:gd name="T88" fmla="*/ 11 w 182"/>
                <a:gd name="T89" fmla="*/ 68 h 103"/>
                <a:gd name="T90" fmla="*/ 14 w 182"/>
                <a:gd name="T91" fmla="*/ 72 h 103"/>
                <a:gd name="T92" fmla="*/ 16 w 182"/>
                <a:gd name="T93" fmla="*/ 74 h 103"/>
                <a:gd name="T94" fmla="*/ 19 w 182"/>
                <a:gd name="T95" fmla="*/ 76 h 103"/>
                <a:gd name="T96" fmla="*/ 21 w 182"/>
                <a:gd name="T97" fmla="*/ 78 h 103"/>
                <a:gd name="T98" fmla="*/ 22 w 182"/>
                <a:gd name="T99" fmla="*/ 78 h 10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2"/>
                <a:gd name="T151" fmla="*/ 0 h 103"/>
                <a:gd name="T152" fmla="*/ 182 w 182"/>
                <a:gd name="T153" fmla="*/ 103 h 10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2" h="103">
                  <a:moveTo>
                    <a:pt x="22" y="78"/>
                  </a:moveTo>
                  <a:lnTo>
                    <a:pt x="154" y="102"/>
                  </a:lnTo>
                  <a:lnTo>
                    <a:pt x="155" y="101"/>
                  </a:lnTo>
                  <a:lnTo>
                    <a:pt x="158" y="98"/>
                  </a:lnTo>
                  <a:lnTo>
                    <a:pt x="164" y="95"/>
                  </a:lnTo>
                  <a:lnTo>
                    <a:pt x="169" y="90"/>
                  </a:lnTo>
                  <a:lnTo>
                    <a:pt x="174" y="85"/>
                  </a:lnTo>
                  <a:lnTo>
                    <a:pt x="178" y="80"/>
                  </a:lnTo>
                  <a:lnTo>
                    <a:pt x="181" y="75"/>
                  </a:lnTo>
                  <a:lnTo>
                    <a:pt x="181" y="71"/>
                  </a:lnTo>
                  <a:lnTo>
                    <a:pt x="180" y="65"/>
                  </a:lnTo>
                  <a:lnTo>
                    <a:pt x="179" y="61"/>
                  </a:lnTo>
                  <a:lnTo>
                    <a:pt x="178" y="56"/>
                  </a:lnTo>
                  <a:lnTo>
                    <a:pt x="176" y="53"/>
                  </a:lnTo>
                  <a:lnTo>
                    <a:pt x="175" y="51"/>
                  </a:lnTo>
                  <a:lnTo>
                    <a:pt x="171" y="48"/>
                  </a:lnTo>
                  <a:lnTo>
                    <a:pt x="165" y="46"/>
                  </a:lnTo>
                  <a:lnTo>
                    <a:pt x="158" y="44"/>
                  </a:lnTo>
                  <a:lnTo>
                    <a:pt x="149" y="41"/>
                  </a:lnTo>
                  <a:lnTo>
                    <a:pt x="141" y="35"/>
                  </a:lnTo>
                  <a:lnTo>
                    <a:pt x="134" y="28"/>
                  </a:lnTo>
                  <a:lnTo>
                    <a:pt x="125" y="20"/>
                  </a:lnTo>
                  <a:lnTo>
                    <a:pt x="117" y="12"/>
                  </a:lnTo>
                  <a:lnTo>
                    <a:pt x="108" y="6"/>
                  </a:lnTo>
                  <a:lnTo>
                    <a:pt x="99" y="1"/>
                  </a:lnTo>
                  <a:lnTo>
                    <a:pt x="88" y="0"/>
                  </a:lnTo>
                  <a:lnTo>
                    <a:pt x="76" y="0"/>
                  </a:lnTo>
                  <a:lnTo>
                    <a:pt x="62" y="4"/>
                  </a:lnTo>
                  <a:lnTo>
                    <a:pt x="49" y="8"/>
                  </a:lnTo>
                  <a:lnTo>
                    <a:pt x="36" y="14"/>
                  </a:lnTo>
                  <a:lnTo>
                    <a:pt x="25" y="20"/>
                  </a:lnTo>
                  <a:lnTo>
                    <a:pt x="15" y="26"/>
                  </a:lnTo>
                  <a:lnTo>
                    <a:pt x="8" y="32"/>
                  </a:lnTo>
                  <a:lnTo>
                    <a:pt x="5" y="36"/>
                  </a:lnTo>
                  <a:lnTo>
                    <a:pt x="3" y="39"/>
                  </a:lnTo>
                  <a:lnTo>
                    <a:pt x="2" y="43"/>
                  </a:lnTo>
                  <a:lnTo>
                    <a:pt x="0" y="46"/>
                  </a:lnTo>
                  <a:lnTo>
                    <a:pt x="0" y="50"/>
                  </a:lnTo>
                  <a:lnTo>
                    <a:pt x="0" y="52"/>
                  </a:lnTo>
                  <a:lnTo>
                    <a:pt x="0" y="55"/>
                  </a:lnTo>
                  <a:lnTo>
                    <a:pt x="1" y="57"/>
                  </a:lnTo>
                  <a:lnTo>
                    <a:pt x="3" y="60"/>
                  </a:lnTo>
                  <a:lnTo>
                    <a:pt x="5" y="63"/>
                  </a:lnTo>
                  <a:lnTo>
                    <a:pt x="8" y="66"/>
                  </a:lnTo>
                  <a:lnTo>
                    <a:pt x="11" y="68"/>
                  </a:lnTo>
                  <a:lnTo>
                    <a:pt x="14" y="72"/>
                  </a:lnTo>
                  <a:lnTo>
                    <a:pt x="16" y="74"/>
                  </a:lnTo>
                  <a:lnTo>
                    <a:pt x="19" y="76"/>
                  </a:lnTo>
                  <a:lnTo>
                    <a:pt x="21" y="78"/>
                  </a:lnTo>
                  <a:lnTo>
                    <a:pt x="22" y="78"/>
                  </a:lnTo>
                </a:path>
              </a:pathLst>
            </a:custGeom>
            <a:solidFill>
              <a:srgbClr val="B2B2B2"/>
            </a:solidFill>
            <a:ln w="9525" cap="rnd">
              <a:noFill/>
              <a:round/>
              <a:headEnd/>
              <a:tailEnd/>
            </a:ln>
          </p:spPr>
          <p:txBody>
            <a:bodyPr/>
            <a:lstStyle/>
            <a:p>
              <a:endParaRPr lang="ar-SA"/>
            </a:p>
          </p:txBody>
        </p:sp>
        <p:sp>
          <p:nvSpPr>
            <p:cNvPr id="38993" name="Freeform 357"/>
            <p:cNvSpPr>
              <a:spLocks/>
            </p:cNvSpPr>
            <p:nvPr/>
          </p:nvSpPr>
          <p:spPr bwMode="auto">
            <a:xfrm>
              <a:off x="4752" y="1187"/>
              <a:ext cx="682" cy="242"/>
            </a:xfrm>
            <a:custGeom>
              <a:avLst/>
              <a:gdLst>
                <a:gd name="T0" fmla="*/ 475 w 682"/>
                <a:gd name="T1" fmla="*/ 0 h 242"/>
                <a:gd name="T2" fmla="*/ 0 w 682"/>
                <a:gd name="T3" fmla="*/ 129 h 242"/>
                <a:gd name="T4" fmla="*/ 236 w 682"/>
                <a:gd name="T5" fmla="*/ 241 h 242"/>
                <a:gd name="T6" fmla="*/ 681 w 682"/>
                <a:gd name="T7" fmla="*/ 129 h 242"/>
                <a:gd name="T8" fmla="*/ 475 w 682"/>
                <a:gd name="T9" fmla="*/ 0 h 242"/>
                <a:gd name="T10" fmla="*/ 0 60000 65536"/>
                <a:gd name="T11" fmla="*/ 0 60000 65536"/>
                <a:gd name="T12" fmla="*/ 0 60000 65536"/>
                <a:gd name="T13" fmla="*/ 0 60000 65536"/>
                <a:gd name="T14" fmla="*/ 0 60000 65536"/>
                <a:gd name="T15" fmla="*/ 0 w 682"/>
                <a:gd name="T16" fmla="*/ 0 h 242"/>
                <a:gd name="T17" fmla="*/ 682 w 682"/>
                <a:gd name="T18" fmla="*/ 242 h 242"/>
              </a:gdLst>
              <a:ahLst/>
              <a:cxnLst>
                <a:cxn ang="T10">
                  <a:pos x="T0" y="T1"/>
                </a:cxn>
                <a:cxn ang="T11">
                  <a:pos x="T2" y="T3"/>
                </a:cxn>
                <a:cxn ang="T12">
                  <a:pos x="T4" y="T5"/>
                </a:cxn>
                <a:cxn ang="T13">
                  <a:pos x="T6" y="T7"/>
                </a:cxn>
                <a:cxn ang="T14">
                  <a:pos x="T8" y="T9"/>
                </a:cxn>
              </a:cxnLst>
              <a:rect l="T15" t="T16" r="T17" b="T18"/>
              <a:pathLst>
                <a:path w="682" h="242">
                  <a:moveTo>
                    <a:pt x="475" y="0"/>
                  </a:moveTo>
                  <a:lnTo>
                    <a:pt x="0" y="129"/>
                  </a:lnTo>
                  <a:lnTo>
                    <a:pt x="236" y="241"/>
                  </a:lnTo>
                  <a:lnTo>
                    <a:pt x="681" y="129"/>
                  </a:lnTo>
                  <a:lnTo>
                    <a:pt x="475" y="0"/>
                  </a:lnTo>
                </a:path>
              </a:pathLst>
            </a:custGeom>
            <a:solidFill>
              <a:srgbClr val="FFCC00"/>
            </a:solidFill>
            <a:ln w="9525" cap="rnd">
              <a:noFill/>
              <a:round/>
              <a:headEnd/>
              <a:tailEnd/>
            </a:ln>
          </p:spPr>
          <p:txBody>
            <a:bodyPr/>
            <a:lstStyle/>
            <a:p>
              <a:endParaRPr lang="ar-SA"/>
            </a:p>
          </p:txBody>
        </p:sp>
        <p:sp>
          <p:nvSpPr>
            <p:cNvPr id="38994" name="Freeform 358"/>
            <p:cNvSpPr>
              <a:spLocks/>
            </p:cNvSpPr>
            <p:nvPr/>
          </p:nvSpPr>
          <p:spPr bwMode="auto">
            <a:xfrm>
              <a:off x="4838" y="1070"/>
              <a:ext cx="198" cy="213"/>
            </a:xfrm>
            <a:custGeom>
              <a:avLst/>
              <a:gdLst>
                <a:gd name="T0" fmla="*/ 29 w 198"/>
                <a:gd name="T1" fmla="*/ 20 h 213"/>
                <a:gd name="T2" fmla="*/ 36 w 198"/>
                <a:gd name="T3" fmla="*/ 33 h 213"/>
                <a:gd name="T4" fmla="*/ 45 w 198"/>
                <a:gd name="T5" fmla="*/ 54 h 213"/>
                <a:gd name="T6" fmla="*/ 54 w 198"/>
                <a:gd name="T7" fmla="*/ 73 h 213"/>
                <a:gd name="T8" fmla="*/ 58 w 198"/>
                <a:gd name="T9" fmla="*/ 88 h 213"/>
                <a:gd name="T10" fmla="*/ 64 w 198"/>
                <a:gd name="T11" fmla="*/ 103 h 213"/>
                <a:gd name="T12" fmla="*/ 70 w 198"/>
                <a:gd name="T13" fmla="*/ 117 h 213"/>
                <a:gd name="T14" fmla="*/ 77 w 198"/>
                <a:gd name="T15" fmla="*/ 128 h 213"/>
                <a:gd name="T16" fmla="*/ 84 w 198"/>
                <a:gd name="T17" fmla="*/ 133 h 213"/>
                <a:gd name="T18" fmla="*/ 105 w 198"/>
                <a:gd name="T19" fmla="*/ 148 h 213"/>
                <a:gd name="T20" fmla="*/ 129 w 198"/>
                <a:gd name="T21" fmla="*/ 167 h 213"/>
                <a:gd name="T22" fmla="*/ 146 w 198"/>
                <a:gd name="T23" fmla="*/ 181 h 213"/>
                <a:gd name="T24" fmla="*/ 149 w 198"/>
                <a:gd name="T25" fmla="*/ 184 h 213"/>
                <a:gd name="T26" fmla="*/ 152 w 198"/>
                <a:gd name="T27" fmla="*/ 183 h 213"/>
                <a:gd name="T28" fmla="*/ 157 w 198"/>
                <a:gd name="T29" fmla="*/ 182 h 213"/>
                <a:gd name="T30" fmla="*/ 163 w 198"/>
                <a:gd name="T31" fmla="*/ 183 h 213"/>
                <a:gd name="T32" fmla="*/ 169 w 198"/>
                <a:gd name="T33" fmla="*/ 185 h 213"/>
                <a:gd name="T34" fmla="*/ 178 w 198"/>
                <a:gd name="T35" fmla="*/ 189 h 213"/>
                <a:gd name="T36" fmla="*/ 187 w 198"/>
                <a:gd name="T37" fmla="*/ 195 h 213"/>
                <a:gd name="T38" fmla="*/ 195 w 198"/>
                <a:gd name="T39" fmla="*/ 201 h 213"/>
                <a:gd name="T40" fmla="*/ 197 w 198"/>
                <a:gd name="T41" fmla="*/ 206 h 213"/>
                <a:gd name="T42" fmla="*/ 193 w 198"/>
                <a:gd name="T43" fmla="*/ 210 h 213"/>
                <a:gd name="T44" fmla="*/ 184 w 198"/>
                <a:gd name="T45" fmla="*/ 212 h 213"/>
                <a:gd name="T46" fmla="*/ 173 w 198"/>
                <a:gd name="T47" fmla="*/ 211 h 213"/>
                <a:gd name="T48" fmla="*/ 161 w 198"/>
                <a:gd name="T49" fmla="*/ 207 h 213"/>
                <a:gd name="T50" fmla="*/ 153 w 198"/>
                <a:gd name="T51" fmla="*/ 204 h 213"/>
                <a:gd name="T52" fmla="*/ 148 w 198"/>
                <a:gd name="T53" fmla="*/ 202 h 213"/>
                <a:gd name="T54" fmla="*/ 145 w 198"/>
                <a:gd name="T55" fmla="*/ 202 h 213"/>
                <a:gd name="T56" fmla="*/ 140 w 198"/>
                <a:gd name="T57" fmla="*/ 202 h 213"/>
                <a:gd name="T58" fmla="*/ 126 w 198"/>
                <a:gd name="T59" fmla="*/ 197 h 213"/>
                <a:gd name="T60" fmla="*/ 106 w 198"/>
                <a:gd name="T61" fmla="*/ 189 h 213"/>
                <a:gd name="T62" fmla="*/ 89 w 198"/>
                <a:gd name="T63" fmla="*/ 179 h 213"/>
                <a:gd name="T64" fmla="*/ 77 w 198"/>
                <a:gd name="T65" fmla="*/ 171 h 213"/>
                <a:gd name="T66" fmla="*/ 61 w 198"/>
                <a:gd name="T67" fmla="*/ 157 h 213"/>
                <a:gd name="T68" fmla="*/ 45 w 198"/>
                <a:gd name="T69" fmla="*/ 139 h 213"/>
                <a:gd name="T70" fmla="*/ 29 w 198"/>
                <a:gd name="T71" fmla="*/ 119 h 213"/>
                <a:gd name="T72" fmla="*/ 18 w 198"/>
                <a:gd name="T73" fmla="*/ 99 h 213"/>
                <a:gd name="T74" fmla="*/ 12 w 198"/>
                <a:gd name="T75" fmla="*/ 78 h 213"/>
                <a:gd name="T76" fmla="*/ 9 w 198"/>
                <a:gd name="T77" fmla="*/ 59 h 213"/>
                <a:gd name="T78" fmla="*/ 7 w 198"/>
                <a:gd name="T79" fmla="*/ 44 h 213"/>
                <a:gd name="T80" fmla="*/ 6 w 198"/>
                <a:gd name="T81" fmla="*/ 33 h 213"/>
                <a:gd name="T82" fmla="*/ 4 w 198"/>
                <a:gd name="T83" fmla="*/ 22 h 213"/>
                <a:gd name="T84" fmla="*/ 1 w 198"/>
                <a:gd name="T85" fmla="*/ 11 h 213"/>
                <a:gd name="T86" fmla="*/ 0 w 198"/>
                <a:gd name="T87" fmla="*/ 2 h 213"/>
                <a:gd name="T88" fmla="*/ 28 w 198"/>
                <a:gd name="T89" fmla="*/ 17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98"/>
                <a:gd name="T136" fmla="*/ 0 h 213"/>
                <a:gd name="T137" fmla="*/ 198 w 198"/>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98" h="213">
                  <a:moveTo>
                    <a:pt x="28" y="17"/>
                  </a:moveTo>
                  <a:lnTo>
                    <a:pt x="29" y="20"/>
                  </a:lnTo>
                  <a:lnTo>
                    <a:pt x="32" y="25"/>
                  </a:lnTo>
                  <a:lnTo>
                    <a:pt x="36" y="33"/>
                  </a:lnTo>
                  <a:lnTo>
                    <a:pt x="40" y="43"/>
                  </a:lnTo>
                  <a:lnTo>
                    <a:pt x="45" y="54"/>
                  </a:lnTo>
                  <a:lnTo>
                    <a:pt x="50" y="64"/>
                  </a:lnTo>
                  <a:lnTo>
                    <a:pt x="54" y="73"/>
                  </a:lnTo>
                  <a:lnTo>
                    <a:pt x="56" y="81"/>
                  </a:lnTo>
                  <a:lnTo>
                    <a:pt x="58" y="88"/>
                  </a:lnTo>
                  <a:lnTo>
                    <a:pt x="61" y="94"/>
                  </a:lnTo>
                  <a:lnTo>
                    <a:pt x="64" y="103"/>
                  </a:lnTo>
                  <a:lnTo>
                    <a:pt x="67" y="111"/>
                  </a:lnTo>
                  <a:lnTo>
                    <a:pt x="70" y="117"/>
                  </a:lnTo>
                  <a:lnTo>
                    <a:pt x="73" y="123"/>
                  </a:lnTo>
                  <a:lnTo>
                    <a:pt x="77" y="128"/>
                  </a:lnTo>
                  <a:lnTo>
                    <a:pt x="79" y="129"/>
                  </a:lnTo>
                  <a:lnTo>
                    <a:pt x="84" y="133"/>
                  </a:lnTo>
                  <a:lnTo>
                    <a:pt x="94" y="139"/>
                  </a:lnTo>
                  <a:lnTo>
                    <a:pt x="105" y="148"/>
                  </a:lnTo>
                  <a:lnTo>
                    <a:pt x="117" y="157"/>
                  </a:lnTo>
                  <a:lnTo>
                    <a:pt x="129" y="167"/>
                  </a:lnTo>
                  <a:lnTo>
                    <a:pt x="139" y="175"/>
                  </a:lnTo>
                  <a:lnTo>
                    <a:pt x="146" y="181"/>
                  </a:lnTo>
                  <a:lnTo>
                    <a:pt x="149" y="184"/>
                  </a:lnTo>
                  <a:lnTo>
                    <a:pt x="151" y="183"/>
                  </a:lnTo>
                  <a:lnTo>
                    <a:pt x="152" y="183"/>
                  </a:lnTo>
                  <a:lnTo>
                    <a:pt x="155" y="182"/>
                  </a:lnTo>
                  <a:lnTo>
                    <a:pt x="157" y="182"/>
                  </a:lnTo>
                  <a:lnTo>
                    <a:pt x="160" y="182"/>
                  </a:lnTo>
                  <a:lnTo>
                    <a:pt x="163" y="183"/>
                  </a:lnTo>
                  <a:lnTo>
                    <a:pt x="166" y="184"/>
                  </a:lnTo>
                  <a:lnTo>
                    <a:pt x="169" y="185"/>
                  </a:lnTo>
                  <a:lnTo>
                    <a:pt x="174" y="187"/>
                  </a:lnTo>
                  <a:lnTo>
                    <a:pt x="178" y="189"/>
                  </a:lnTo>
                  <a:lnTo>
                    <a:pt x="183" y="192"/>
                  </a:lnTo>
                  <a:lnTo>
                    <a:pt x="187" y="195"/>
                  </a:lnTo>
                  <a:lnTo>
                    <a:pt x="191" y="198"/>
                  </a:lnTo>
                  <a:lnTo>
                    <a:pt x="195" y="201"/>
                  </a:lnTo>
                  <a:lnTo>
                    <a:pt x="197" y="205"/>
                  </a:lnTo>
                  <a:lnTo>
                    <a:pt x="197" y="206"/>
                  </a:lnTo>
                  <a:lnTo>
                    <a:pt x="196" y="209"/>
                  </a:lnTo>
                  <a:lnTo>
                    <a:pt x="193" y="210"/>
                  </a:lnTo>
                  <a:lnTo>
                    <a:pt x="189" y="211"/>
                  </a:lnTo>
                  <a:lnTo>
                    <a:pt x="184" y="212"/>
                  </a:lnTo>
                  <a:lnTo>
                    <a:pt x="179" y="212"/>
                  </a:lnTo>
                  <a:lnTo>
                    <a:pt x="173" y="211"/>
                  </a:lnTo>
                  <a:lnTo>
                    <a:pt x="167" y="209"/>
                  </a:lnTo>
                  <a:lnTo>
                    <a:pt x="161" y="207"/>
                  </a:lnTo>
                  <a:lnTo>
                    <a:pt x="157" y="206"/>
                  </a:lnTo>
                  <a:lnTo>
                    <a:pt x="153" y="204"/>
                  </a:lnTo>
                  <a:lnTo>
                    <a:pt x="151" y="203"/>
                  </a:lnTo>
                  <a:lnTo>
                    <a:pt x="148" y="202"/>
                  </a:lnTo>
                  <a:lnTo>
                    <a:pt x="146" y="202"/>
                  </a:lnTo>
                  <a:lnTo>
                    <a:pt x="145" y="202"/>
                  </a:lnTo>
                  <a:lnTo>
                    <a:pt x="143" y="202"/>
                  </a:lnTo>
                  <a:lnTo>
                    <a:pt x="140" y="202"/>
                  </a:lnTo>
                  <a:lnTo>
                    <a:pt x="134" y="200"/>
                  </a:lnTo>
                  <a:lnTo>
                    <a:pt x="126" y="197"/>
                  </a:lnTo>
                  <a:lnTo>
                    <a:pt x="117" y="193"/>
                  </a:lnTo>
                  <a:lnTo>
                    <a:pt x="106" y="189"/>
                  </a:lnTo>
                  <a:lnTo>
                    <a:pt x="97" y="184"/>
                  </a:lnTo>
                  <a:lnTo>
                    <a:pt x="89" y="179"/>
                  </a:lnTo>
                  <a:lnTo>
                    <a:pt x="83" y="175"/>
                  </a:lnTo>
                  <a:lnTo>
                    <a:pt x="77" y="171"/>
                  </a:lnTo>
                  <a:lnTo>
                    <a:pt x="69" y="165"/>
                  </a:lnTo>
                  <a:lnTo>
                    <a:pt x="61" y="157"/>
                  </a:lnTo>
                  <a:lnTo>
                    <a:pt x="53" y="149"/>
                  </a:lnTo>
                  <a:lnTo>
                    <a:pt x="45" y="139"/>
                  </a:lnTo>
                  <a:lnTo>
                    <a:pt x="36" y="129"/>
                  </a:lnTo>
                  <a:lnTo>
                    <a:pt x="29" y="119"/>
                  </a:lnTo>
                  <a:lnTo>
                    <a:pt x="23" y="109"/>
                  </a:lnTo>
                  <a:lnTo>
                    <a:pt x="18" y="99"/>
                  </a:lnTo>
                  <a:lnTo>
                    <a:pt x="15" y="88"/>
                  </a:lnTo>
                  <a:lnTo>
                    <a:pt x="12" y="78"/>
                  </a:lnTo>
                  <a:lnTo>
                    <a:pt x="10" y="68"/>
                  </a:lnTo>
                  <a:lnTo>
                    <a:pt x="9" y="59"/>
                  </a:lnTo>
                  <a:lnTo>
                    <a:pt x="7" y="50"/>
                  </a:lnTo>
                  <a:lnTo>
                    <a:pt x="7" y="44"/>
                  </a:lnTo>
                  <a:lnTo>
                    <a:pt x="7" y="38"/>
                  </a:lnTo>
                  <a:lnTo>
                    <a:pt x="6" y="33"/>
                  </a:lnTo>
                  <a:lnTo>
                    <a:pt x="5" y="27"/>
                  </a:lnTo>
                  <a:lnTo>
                    <a:pt x="4" y="22"/>
                  </a:lnTo>
                  <a:lnTo>
                    <a:pt x="2" y="16"/>
                  </a:lnTo>
                  <a:lnTo>
                    <a:pt x="1" y="11"/>
                  </a:lnTo>
                  <a:lnTo>
                    <a:pt x="0" y="6"/>
                  </a:lnTo>
                  <a:lnTo>
                    <a:pt x="0" y="2"/>
                  </a:lnTo>
                  <a:lnTo>
                    <a:pt x="0" y="0"/>
                  </a:lnTo>
                  <a:lnTo>
                    <a:pt x="28" y="17"/>
                  </a:lnTo>
                </a:path>
              </a:pathLst>
            </a:custGeom>
            <a:solidFill>
              <a:srgbClr val="4C4C4C"/>
            </a:solidFill>
            <a:ln w="9525" cap="rnd">
              <a:noFill/>
              <a:round/>
              <a:headEnd/>
              <a:tailEnd/>
            </a:ln>
          </p:spPr>
          <p:txBody>
            <a:bodyPr/>
            <a:lstStyle/>
            <a:p>
              <a:endParaRPr lang="ar-SA"/>
            </a:p>
          </p:txBody>
        </p:sp>
        <p:sp>
          <p:nvSpPr>
            <p:cNvPr id="38995" name="Freeform 359"/>
            <p:cNvSpPr>
              <a:spLocks/>
            </p:cNvSpPr>
            <p:nvPr/>
          </p:nvSpPr>
          <p:spPr bwMode="auto">
            <a:xfrm>
              <a:off x="4829" y="1068"/>
              <a:ext cx="213" cy="211"/>
            </a:xfrm>
            <a:custGeom>
              <a:avLst/>
              <a:gdLst>
                <a:gd name="T0" fmla="*/ 39 w 213"/>
                <a:gd name="T1" fmla="*/ 19 h 211"/>
                <a:gd name="T2" fmla="*/ 44 w 213"/>
                <a:gd name="T3" fmla="*/ 32 h 211"/>
                <a:gd name="T4" fmla="*/ 51 w 213"/>
                <a:gd name="T5" fmla="*/ 51 h 211"/>
                <a:gd name="T6" fmla="*/ 57 w 213"/>
                <a:gd name="T7" fmla="*/ 71 h 211"/>
                <a:gd name="T8" fmla="*/ 62 w 213"/>
                <a:gd name="T9" fmla="*/ 85 h 211"/>
                <a:gd name="T10" fmla="*/ 70 w 213"/>
                <a:gd name="T11" fmla="*/ 101 h 211"/>
                <a:gd name="T12" fmla="*/ 81 w 213"/>
                <a:gd name="T13" fmla="*/ 115 h 211"/>
                <a:gd name="T14" fmla="*/ 91 w 213"/>
                <a:gd name="T15" fmla="*/ 125 h 211"/>
                <a:gd name="T16" fmla="*/ 99 w 213"/>
                <a:gd name="T17" fmla="*/ 130 h 211"/>
                <a:gd name="T18" fmla="*/ 120 w 213"/>
                <a:gd name="T19" fmla="*/ 146 h 211"/>
                <a:gd name="T20" fmla="*/ 143 w 213"/>
                <a:gd name="T21" fmla="*/ 165 h 211"/>
                <a:gd name="T22" fmla="*/ 160 w 213"/>
                <a:gd name="T23" fmla="*/ 180 h 211"/>
                <a:gd name="T24" fmla="*/ 164 w 213"/>
                <a:gd name="T25" fmla="*/ 181 h 211"/>
                <a:gd name="T26" fmla="*/ 167 w 213"/>
                <a:gd name="T27" fmla="*/ 181 h 211"/>
                <a:gd name="T28" fmla="*/ 172 w 213"/>
                <a:gd name="T29" fmla="*/ 181 h 211"/>
                <a:gd name="T30" fmla="*/ 177 w 213"/>
                <a:gd name="T31" fmla="*/ 181 h 211"/>
                <a:gd name="T32" fmla="*/ 184 w 213"/>
                <a:gd name="T33" fmla="*/ 183 h 211"/>
                <a:gd name="T34" fmla="*/ 193 w 213"/>
                <a:gd name="T35" fmla="*/ 187 h 211"/>
                <a:gd name="T36" fmla="*/ 202 w 213"/>
                <a:gd name="T37" fmla="*/ 193 h 211"/>
                <a:gd name="T38" fmla="*/ 210 w 213"/>
                <a:gd name="T39" fmla="*/ 199 h 211"/>
                <a:gd name="T40" fmla="*/ 212 w 213"/>
                <a:gd name="T41" fmla="*/ 205 h 211"/>
                <a:gd name="T42" fmla="*/ 207 w 213"/>
                <a:gd name="T43" fmla="*/ 209 h 211"/>
                <a:gd name="T44" fmla="*/ 199 w 213"/>
                <a:gd name="T45" fmla="*/ 210 h 211"/>
                <a:gd name="T46" fmla="*/ 188 w 213"/>
                <a:gd name="T47" fmla="*/ 209 h 211"/>
                <a:gd name="T48" fmla="*/ 176 w 213"/>
                <a:gd name="T49" fmla="*/ 205 h 211"/>
                <a:gd name="T50" fmla="*/ 168 w 213"/>
                <a:gd name="T51" fmla="*/ 202 h 211"/>
                <a:gd name="T52" fmla="*/ 163 w 213"/>
                <a:gd name="T53" fmla="*/ 200 h 211"/>
                <a:gd name="T54" fmla="*/ 160 w 213"/>
                <a:gd name="T55" fmla="*/ 200 h 211"/>
                <a:gd name="T56" fmla="*/ 154 w 213"/>
                <a:gd name="T57" fmla="*/ 200 h 211"/>
                <a:gd name="T58" fmla="*/ 141 w 213"/>
                <a:gd name="T59" fmla="*/ 196 h 211"/>
                <a:gd name="T60" fmla="*/ 121 w 213"/>
                <a:gd name="T61" fmla="*/ 187 h 211"/>
                <a:gd name="T62" fmla="*/ 103 w 213"/>
                <a:gd name="T63" fmla="*/ 178 h 211"/>
                <a:gd name="T64" fmla="*/ 91 w 213"/>
                <a:gd name="T65" fmla="*/ 170 h 211"/>
                <a:gd name="T66" fmla="*/ 76 w 213"/>
                <a:gd name="T67" fmla="*/ 156 h 211"/>
                <a:gd name="T68" fmla="*/ 59 w 213"/>
                <a:gd name="T69" fmla="*/ 137 h 211"/>
                <a:gd name="T70" fmla="*/ 44 w 213"/>
                <a:gd name="T71" fmla="*/ 118 h 211"/>
                <a:gd name="T72" fmla="*/ 32 w 213"/>
                <a:gd name="T73" fmla="*/ 96 h 211"/>
                <a:gd name="T74" fmla="*/ 19 w 213"/>
                <a:gd name="T75" fmla="*/ 68 h 211"/>
                <a:gd name="T76" fmla="*/ 8 w 213"/>
                <a:gd name="T77" fmla="*/ 40 h 211"/>
                <a:gd name="T78" fmla="*/ 1 w 213"/>
                <a:gd name="T79" fmla="*/ 19 h 211"/>
                <a:gd name="T80" fmla="*/ 0 w 213"/>
                <a:gd name="T81" fmla="*/ 8 h 211"/>
                <a:gd name="T82" fmla="*/ 2 w 213"/>
                <a:gd name="T83" fmla="*/ 4 h 211"/>
                <a:gd name="T84" fmla="*/ 5 w 213"/>
                <a:gd name="T85" fmla="*/ 2 h 211"/>
                <a:gd name="T86" fmla="*/ 10 w 213"/>
                <a:gd name="T87" fmla="*/ 1 h 211"/>
                <a:gd name="T88" fmla="*/ 38 w 213"/>
                <a:gd name="T89" fmla="*/ 17 h 21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1"/>
                <a:gd name="T137" fmla="*/ 213 w 213"/>
                <a:gd name="T138" fmla="*/ 211 h 21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1">
                  <a:moveTo>
                    <a:pt x="38" y="17"/>
                  </a:moveTo>
                  <a:lnTo>
                    <a:pt x="39" y="19"/>
                  </a:lnTo>
                  <a:lnTo>
                    <a:pt x="40" y="24"/>
                  </a:lnTo>
                  <a:lnTo>
                    <a:pt x="44" y="32"/>
                  </a:lnTo>
                  <a:lnTo>
                    <a:pt x="47" y="41"/>
                  </a:lnTo>
                  <a:lnTo>
                    <a:pt x="51" y="51"/>
                  </a:lnTo>
                  <a:lnTo>
                    <a:pt x="54" y="62"/>
                  </a:lnTo>
                  <a:lnTo>
                    <a:pt x="57" y="71"/>
                  </a:lnTo>
                  <a:lnTo>
                    <a:pt x="59" y="79"/>
                  </a:lnTo>
                  <a:lnTo>
                    <a:pt x="62" y="85"/>
                  </a:lnTo>
                  <a:lnTo>
                    <a:pt x="66" y="92"/>
                  </a:lnTo>
                  <a:lnTo>
                    <a:pt x="70" y="101"/>
                  </a:lnTo>
                  <a:lnTo>
                    <a:pt x="76" y="108"/>
                  </a:lnTo>
                  <a:lnTo>
                    <a:pt x="81" y="115"/>
                  </a:lnTo>
                  <a:lnTo>
                    <a:pt x="86" y="121"/>
                  </a:lnTo>
                  <a:lnTo>
                    <a:pt x="91" y="125"/>
                  </a:lnTo>
                  <a:lnTo>
                    <a:pt x="94" y="128"/>
                  </a:lnTo>
                  <a:lnTo>
                    <a:pt x="99" y="130"/>
                  </a:lnTo>
                  <a:lnTo>
                    <a:pt x="108" y="137"/>
                  </a:lnTo>
                  <a:lnTo>
                    <a:pt x="120" y="146"/>
                  </a:lnTo>
                  <a:lnTo>
                    <a:pt x="131" y="156"/>
                  </a:lnTo>
                  <a:lnTo>
                    <a:pt x="143" y="165"/>
                  </a:lnTo>
                  <a:lnTo>
                    <a:pt x="154" y="174"/>
                  </a:lnTo>
                  <a:lnTo>
                    <a:pt x="160" y="180"/>
                  </a:lnTo>
                  <a:lnTo>
                    <a:pt x="164" y="181"/>
                  </a:lnTo>
                  <a:lnTo>
                    <a:pt x="166" y="181"/>
                  </a:lnTo>
                  <a:lnTo>
                    <a:pt x="167" y="181"/>
                  </a:lnTo>
                  <a:lnTo>
                    <a:pt x="169" y="181"/>
                  </a:lnTo>
                  <a:lnTo>
                    <a:pt x="172" y="181"/>
                  </a:lnTo>
                  <a:lnTo>
                    <a:pt x="175" y="181"/>
                  </a:lnTo>
                  <a:lnTo>
                    <a:pt x="177" y="181"/>
                  </a:lnTo>
                  <a:lnTo>
                    <a:pt x="181" y="181"/>
                  </a:lnTo>
                  <a:lnTo>
                    <a:pt x="184" y="183"/>
                  </a:lnTo>
                  <a:lnTo>
                    <a:pt x="189" y="186"/>
                  </a:lnTo>
                  <a:lnTo>
                    <a:pt x="193" y="187"/>
                  </a:lnTo>
                  <a:lnTo>
                    <a:pt x="198" y="191"/>
                  </a:lnTo>
                  <a:lnTo>
                    <a:pt x="202" y="193"/>
                  </a:lnTo>
                  <a:lnTo>
                    <a:pt x="206" y="197"/>
                  </a:lnTo>
                  <a:lnTo>
                    <a:pt x="210" y="199"/>
                  </a:lnTo>
                  <a:lnTo>
                    <a:pt x="212" y="203"/>
                  </a:lnTo>
                  <a:lnTo>
                    <a:pt x="212" y="205"/>
                  </a:lnTo>
                  <a:lnTo>
                    <a:pt x="210" y="207"/>
                  </a:lnTo>
                  <a:lnTo>
                    <a:pt x="207" y="209"/>
                  </a:lnTo>
                  <a:lnTo>
                    <a:pt x="204" y="210"/>
                  </a:lnTo>
                  <a:lnTo>
                    <a:pt x="199" y="210"/>
                  </a:lnTo>
                  <a:lnTo>
                    <a:pt x="194" y="210"/>
                  </a:lnTo>
                  <a:lnTo>
                    <a:pt x="188" y="209"/>
                  </a:lnTo>
                  <a:lnTo>
                    <a:pt x="182" y="207"/>
                  </a:lnTo>
                  <a:lnTo>
                    <a:pt x="176" y="205"/>
                  </a:lnTo>
                  <a:lnTo>
                    <a:pt x="171" y="204"/>
                  </a:lnTo>
                  <a:lnTo>
                    <a:pt x="168" y="202"/>
                  </a:lnTo>
                  <a:lnTo>
                    <a:pt x="165" y="201"/>
                  </a:lnTo>
                  <a:lnTo>
                    <a:pt x="163" y="200"/>
                  </a:lnTo>
                  <a:lnTo>
                    <a:pt x="160" y="200"/>
                  </a:lnTo>
                  <a:lnTo>
                    <a:pt x="158" y="201"/>
                  </a:lnTo>
                  <a:lnTo>
                    <a:pt x="154" y="200"/>
                  </a:lnTo>
                  <a:lnTo>
                    <a:pt x="148" y="198"/>
                  </a:lnTo>
                  <a:lnTo>
                    <a:pt x="141" y="196"/>
                  </a:lnTo>
                  <a:lnTo>
                    <a:pt x="131" y="192"/>
                  </a:lnTo>
                  <a:lnTo>
                    <a:pt x="121" y="187"/>
                  </a:lnTo>
                  <a:lnTo>
                    <a:pt x="112" y="182"/>
                  </a:lnTo>
                  <a:lnTo>
                    <a:pt x="103" y="178"/>
                  </a:lnTo>
                  <a:lnTo>
                    <a:pt x="97" y="174"/>
                  </a:lnTo>
                  <a:lnTo>
                    <a:pt x="91" y="170"/>
                  </a:lnTo>
                  <a:lnTo>
                    <a:pt x="84" y="163"/>
                  </a:lnTo>
                  <a:lnTo>
                    <a:pt x="76" y="156"/>
                  </a:lnTo>
                  <a:lnTo>
                    <a:pt x="68" y="147"/>
                  </a:lnTo>
                  <a:lnTo>
                    <a:pt x="59" y="137"/>
                  </a:lnTo>
                  <a:lnTo>
                    <a:pt x="51" y="128"/>
                  </a:lnTo>
                  <a:lnTo>
                    <a:pt x="44" y="118"/>
                  </a:lnTo>
                  <a:lnTo>
                    <a:pt x="38" y="107"/>
                  </a:lnTo>
                  <a:lnTo>
                    <a:pt x="32" y="96"/>
                  </a:lnTo>
                  <a:lnTo>
                    <a:pt x="26" y="83"/>
                  </a:lnTo>
                  <a:lnTo>
                    <a:pt x="19" y="68"/>
                  </a:lnTo>
                  <a:lnTo>
                    <a:pt x="13" y="54"/>
                  </a:lnTo>
                  <a:lnTo>
                    <a:pt x="8" y="40"/>
                  </a:lnTo>
                  <a:lnTo>
                    <a:pt x="4" y="28"/>
                  </a:lnTo>
                  <a:lnTo>
                    <a:pt x="1" y="19"/>
                  </a:lnTo>
                  <a:lnTo>
                    <a:pt x="0" y="12"/>
                  </a:lnTo>
                  <a:lnTo>
                    <a:pt x="0" y="8"/>
                  </a:lnTo>
                  <a:lnTo>
                    <a:pt x="1" y="5"/>
                  </a:lnTo>
                  <a:lnTo>
                    <a:pt x="2" y="4"/>
                  </a:lnTo>
                  <a:lnTo>
                    <a:pt x="4" y="3"/>
                  </a:lnTo>
                  <a:lnTo>
                    <a:pt x="5" y="2"/>
                  </a:lnTo>
                  <a:lnTo>
                    <a:pt x="8" y="1"/>
                  </a:lnTo>
                  <a:lnTo>
                    <a:pt x="10" y="1"/>
                  </a:lnTo>
                  <a:lnTo>
                    <a:pt x="12" y="0"/>
                  </a:lnTo>
                  <a:lnTo>
                    <a:pt x="38" y="17"/>
                  </a:lnTo>
                </a:path>
              </a:pathLst>
            </a:custGeom>
            <a:solidFill>
              <a:srgbClr val="4C4C4C"/>
            </a:solidFill>
            <a:ln w="9525" cap="rnd">
              <a:noFill/>
              <a:round/>
              <a:headEnd/>
              <a:tailEnd/>
            </a:ln>
          </p:spPr>
          <p:txBody>
            <a:bodyPr/>
            <a:lstStyle/>
            <a:p>
              <a:endParaRPr lang="ar-SA"/>
            </a:p>
          </p:txBody>
        </p:sp>
        <p:sp>
          <p:nvSpPr>
            <p:cNvPr id="38996" name="Freeform 360"/>
            <p:cNvSpPr>
              <a:spLocks/>
            </p:cNvSpPr>
            <p:nvPr/>
          </p:nvSpPr>
          <p:spPr bwMode="auto">
            <a:xfrm>
              <a:off x="4768" y="1331"/>
              <a:ext cx="220" cy="406"/>
            </a:xfrm>
            <a:custGeom>
              <a:avLst/>
              <a:gdLst>
                <a:gd name="T0" fmla="*/ 219 w 220"/>
                <a:gd name="T1" fmla="*/ 405 h 406"/>
                <a:gd name="T2" fmla="*/ 219 w 220"/>
                <a:gd name="T3" fmla="*/ 109 h 406"/>
                <a:gd name="T4" fmla="*/ 0 w 220"/>
                <a:gd name="T5" fmla="*/ 0 h 406"/>
                <a:gd name="T6" fmla="*/ 0 w 220"/>
                <a:gd name="T7" fmla="*/ 276 h 406"/>
                <a:gd name="T8" fmla="*/ 219 w 220"/>
                <a:gd name="T9" fmla="*/ 405 h 406"/>
                <a:gd name="T10" fmla="*/ 0 60000 65536"/>
                <a:gd name="T11" fmla="*/ 0 60000 65536"/>
                <a:gd name="T12" fmla="*/ 0 60000 65536"/>
                <a:gd name="T13" fmla="*/ 0 60000 65536"/>
                <a:gd name="T14" fmla="*/ 0 60000 65536"/>
                <a:gd name="T15" fmla="*/ 0 w 220"/>
                <a:gd name="T16" fmla="*/ 0 h 406"/>
                <a:gd name="T17" fmla="*/ 220 w 220"/>
                <a:gd name="T18" fmla="*/ 406 h 406"/>
              </a:gdLst>
              <a:ahLst/>
              <a:cxnLst>
                <a:cxn ang="T10">
                  <a:pos x="T0" y="T1"/>
                </a:cxn>
                <a:cxn ang="T11">
                  <a:pos x="T2" y="T3"/>
                </a:cxn>
                <a:cxn ang="T12">
                  <a:pos x="T4" y="T5"/>
                </a:cxn>
                <a:cxn ang="T13">
                  <a:pos x="T6" y="T7"/>
                </a:cxn>
                <a:cxn ang="T14">
                  <a:pos x="T8" y="T9"/>
                </a:cxn>
              </a:cxnLst>
              <a:rect l="T15" t="T16" r="T17" b="T18"/>
              <a:pathLst>
                <a:path w="220" h="406">
                  <a:moveTo>
                    <a:pt x="219" y="405"/>
                  </a:moveTo>
                  <a:lnTo>
                    <a:pt x="219" y="109"/>
                  </a:lnTo>
                  <a:lnTo>
                    <a:pt x="0" y="0"/>
                  </a:lnTo>
                  <a:lnTo>
                    <a:pt x="0" y="276"/>
                  </a:lnTo>
                  <a:lnTo>
                    <a:pt x="219" y="405"/>
                  </a:lnTo>
                </a:path>
              </a:pathLst>
            </a:custGeom>
            <a:solidFill>
              <a:srgbClr val="4C4C4C"/>
            </a:solidFill>
            <a:ln w="9525" cap="rnd">
              <a:noFill/>
              <a:round/>
              <a:headEnd/>
              <a:tailEnd/>
            </a:ln>
          </p:spPr>
          <p:txBody>
            <a:bodyPr/>
            <a:lstStyle/>
            <a:p>
              <a:endParaRPr lang="ar-SA"/>
            </a:p>
          </p:txBody>
        </p:sp>
        <p:sp>
          <p:nvSpPr>
            <p:cNvPr id="38997" name="Freeform 361"/>
            <p:cNvSpPr>
              <a:spLocks/>
            </p:cNvSpPr>
            <p:nvPr/>
          </p:nvSpPr>
          <p:spPr bwMode="auto">
            <a:xfrm>
              <a:off x="4750" y="1582"/>
              <a:ext cx="239" cy="161"/>
            </a:xfrm>
            <a:custGeom>
              <a:avLst/>
              <a:gdLst>
                <a:gd name="T0" fmla="*/ 238 w 239"/>
                <a:gd name="T1" fmla="*/ 160 h 161"/>
                <a:gd name="T2" fmla="*/ 238 w 239"/>
                <a:gd name="T3" fmla="*/ 129 h 161"/>
                <a:gd name="T4" fmla="*/ 0 w 239"/>
                <a:gd name="T5" fmla="*/ 0 h 161"/>
                <a:gd name="T6" fmla="*/ 0 w 239"/>
                <a:gd name="T7" fmla="*/ 28 h 161"/>
                <a:gd name="T8" fmla="*/ 238 w 239"/>
                <a:gd name="T9" fmla="*/ 160 h 161"/>
                <a:gd name="T10" fmla="*/ 0 60000 65536"/>
                <a:gd name="T11" fmla="*/ 0 60000 65536"/>
                <a:gd name="T12" fmla="*/ 0 60000 65536"/>
                <a:gd name="T13" fmla="*/ 0 60000 65536"/>
                <a:gd name="T14" fmla="*/ 0 60000 65536"/>
                <a:gd name="T15" fmla="*/ 0 w 239"/>
                <a:gd name="T16" fmla="*/ 0 h 161"/>
                <a:gd name="T17" fmla="*/ 239 w 239"/>
                <a:gd name="T18" fmla="*/ 161 h 161"/>
              </a:gdLst>
              <a:ahLst/>
              <a:cxnLst>
                <a:cxn ang="T10">
                  <a:pos x="T0" y="T1"/>
                </a:cxn>
                <a:cxn ang="T11">
                  <a:pos x="T2" y="T3"/>
                </a:cxn>
                <a:cxn ang="T12">
                  <a:pos x="T4" y="T5"/>
                </a:cxn>
                <a:cxn ang="T13">
                  <a:pos x="T6" y="T7"/>
                </a:cxn>
                <a:cxn ang="T14">
                  <a:pos x="T8" y="T9"/>
                </a:cxn>
              </a:cxnLst>
              <a:rect l="T15" t="T16" r="T17" b="T18"/>
              <a:pathLst>
                <a:path w="239" h="161">
                  <a:moveTo>
                    <a:pt x="238" y="160"/>
                  </a:moveTo>
                  <a:lnTo>
                    <a:pt x="238" y="129"/>
                  </a:lnTo>
                  <a:lnTo>
                    <a:pt x="0" y="0"/>
                  </a:lnTo>
                  <a:lnTo>
                    <a:pt x="0" y="28"/>
                  </a:lnTo>
                  <a:lnTo>
                    <a:pt x="238" y="160"/>
                  </a:lnTo>
                </a:path>
              </a:pathLst>
            </a:custGeom>
            <a:solidFill>
              <a:srgbClr val="CC9900"/>
            </a:solidFill>
            <a:ln w="9525" cap="rnd">
              <a:noFill/>
              <a:round/>
              <a:headEnd/>
              <a:tailEnd/>
            </a:ln>
          </p:spPr>
          <p:txBody>
            <a:bodyPr/>
            <a:lstStyle/>
            <a:p>
              <a:endParaRPr lang="ar-SA"/>
            </a:p>
          </p:txBody>
        </p:sp>
        <p:sp>
          <p:nvSpPr>
            <p:cNvPr id="38998" name="Freeform 362"/>
            <p:cNvSpPr>
              <a:spLocks/>
            </p:cNvSpPr>
            <p:nvPr/>
          </p:nvSpPr>
          <p:spPr bwMode="auto">
            <a:xfrm>
              <a:off x="4747" y="1315"/>
              <a:ext cx="242" cy="144"/>
            </a:xfrm>
            <a:custGeom>
              <a:avLst/>
              <a:gdLst>
                <a:gd name="T0" fmla="*/ 241 w 242"/>
                <a:gd name="T1" fmla="*/ 143 h 144"/>
                <a:gd name="T2" fmla="*/ 241 w 242"/>
                <a:gd name="T3" fmla="*/ 113 h 144"/>
                <a:gd name="T4" fmla="*/ 0 w 242"/>
                <a:gd name="T5" fmla="*/ 0 h 144"/>
                <a:gd name="T6" fmla="*/ 0 w 242"/>
                <a:gd name="T7" fmla="*/ 29 h 144"/>
                <a:gd name="T8" fmla="*/ 241 w 242"/>
                <a:gd name="T9" fmla="*/ 143 h 144"/>
                <a:gd name="T10" fmla="*/ 0 60000 65536"/>
                <a:gd name="T11" fmla="*/ 0 60000 65536"/>
                <a:gd name="T12" fmla="*/ 0 60000 65536"/>
                <a:gd name="T13" fmla="*/ 0 60000 65536"/>
                <a:gd name="T14" fmla="*/ 0 60000 65536"/>
                <a:gd name="T15" fmla="*/ 0 w 242"/>
                <a:gd name="T16" fmla="*/ 0 h 144"/>
                <a:gd name="T17" fmla="*/ 242 w 242"/>
                <a:gd name="T18" fmla="*/ 144 h 144"/>
              </a:gdLst>
              <a:ahLst/>
              <a:cxnLst>
                <a:cxn ang="T10">
                  <a:pos x="T0" y="T1"/>
                </a:cxn>
                <a:cxn ang="T11">
                  <a:pos x="T2" y="T3"/>
                </a:cxn>
                <a:cxn ang="T12">
                  <a:pos x="T4" y="T5"/>
                </a:cxn>
                <a:cxn ang="T13">
                  <a:pos x="T6" y="T7"/>
                </a:cxn>
                <a:cxn ang="T14">
                  <a:pos x="T8" y="T9"/>
                </a:cxn>
              </a:cxnLst>
              <a:rect l="T15" t="T16" r="T17" b="T18"/>
              <a:pathLst>
                <a:path w="242" h="144">
                  <a:moveTo>
                    <a:pt x="241" y="143"/>
                  </a:moveTo>
                  <a:lnTo>
                    <a:pt x="241" y="113"/>
                  </a:lnTo>
                  <a:lnTo>
                    <a:pt x="0" y="0"/>
                  </a:lnTo>
                  <a:lnTo>
                    <a:pt x="0" y="29"/>
                  </a:lnTo>
                  <a:lnTo>
                    <a:pt x="241" y="143"/>
                  </a:lnTo>
                </a:path>
              </a:pathLst>
            </a:custGeom>
            <a:solidFill>
              <a:srgbClr val="CC9900"/>
            </a:solidFill>
            <a:ln w="9525" cap="rnd">
              <a:noFill/>
              <a:round/>
              <a:headEnd/>
              <a:tailEnd/>
            </a:ln>
          </p:spPr>
          <p:txBody>
            <a:bodyPr/>
            <a:lstStyle/>
            <a:p>
              <a:endParaRPr lang="ar-SA"/>
            </a:p>
          </p:txBody>
        </p:sp>
        <p:sp>
          <p:nvSpPr>
            <p:cNvPr id="38999" name="Freeform 363"/>
            <p:cNvSpPr>
              <a:spLocks/>
            </p:cNvSpPr>
            <p:nvPr/>
          </p:nvSpPr>
          <p:spPr bwMode="auto">
            <a:xfrm>
              <a:off x="4988" y="1595"/>
              <a:ext cx="451" cy="148"/>
            </a:xfrm>
            <a:custGeom>
              <a:avLst/>
              <a:gdLst>
                <a:gd name="T0" fmla="*/ 0 w 451"/>
                <a:gd name="T1" fmla="*/ 147 h 148"/>
                <a:gd name="T2" fmla="*/ 0 w 451"/>
                <a:gd name="T3" fmla="*/ 116 h 148"/>
                <a:gd name="T4" fmla="*/ 450 w 451"/>
                <a:gd name="T5" fmla="*/ 0 h 148"/>
                <a:gd name="T6" fmla="*/ 450 w 451"/>
                <a:gd name="T7" fmla="*/ 28 h 148"/>
                <a:gd name="T8" fmla="*/ 0 w 451"/>
                <a:gd name="T9" fmla="*/ 147 h 148"/>
                <a:gd name="T10" fmla="*/ 0 60000 65536"/>
                <a:gd name="T11" fmla="*/ 0 60000 65536"/>
                <a:gd name="T12" fmla="*/ 0 60000 65536"/>
                <a:gd name="T13" fmla="*/ 0 60000 65536"/>
                <a:gd name="T14" fmla="*/ 0 60000 65536"/>
                <a:gd name="T15" fmla="*/ 0 w 451"/>
                <a:gd name="T16" fmla="*/ 0 h 148"/>
                <a:gd name="T17" fmla="*/ 451 w 451"/>
                <a:gd name="T18" fmla="*/ 148 h 148"/>
              </a:gdLst>
              <a:ahLst/>
              <a:cxnLst>
                <a:cxn ang="T10">
                  <a:pos x="T0" y="T1"/>
                </a:cxn>
                <a:cxn ang="T11">
                  <a:pos x="T2" y="T3"/>
                </a:cxn>
                <a:cxn ang="T12">
                  <a:pos x="T4" y="T5"/>
                </a:cxn>
                <a:cxn ang="T13">
                  <a:pos x="T6" y="T7"/>
                </a:cxn>
                <a:cxn ang="T14">
                  <a:pos x="T8" y="T9"/>
                </a:cxn>
              </a:cxnLst>
              <a:rect l="T15" t="T16" r="T17" b="T18"/>
              <a:pathLst>
                <a:path w="451" h="148">
                  <a:moveTo>
                    <a:pt x="0" y="147"/>
                  </a:moveTo>
                  <a:lnTo>
                    <a:pt x="0" y="116"/>
                  </a:lnTo>
                  <a:lnTo>
                    <a:pt x="450" y="0"/>
                  </a:lnTo>
                  <a:lnTo>
                    <a:pt x="450" y="28"/>
                  </a:lnTo>
                  <a:lnTo>
                    <a:pt x="0" y="147"/>
                  </a:lnTo>
                </a:path>
              </a:pathLst>
            </a:custGeom>
            <a:solidFill>
              <a:srgbClr val="FFFF99"/>
            </a:solidFill>
            <a:ln w="9525" cap="rnd">
              <a:noFill/>
              <a:round/>
              <a:headEnd/>
              <a:tailEnd/>
            </a:ln>
          </p:spPr>
          <p:txBody>
            <a:bodyPr/>
            <a:lstStyle/>
            <a:p>
              <a:endParaRPr lang="ar-SA"/>
            </a:p>
          </p:txBody>
        </p:sp>
        <p:sp>
          <p:nvSpPr>
            <p:cNvPr id="39000" name="Freeform 364"/>
            <p:cNvSpPr>
              <a:spLocks/>
            </p:cNvSpPr>
            <p:nvPr/>
          </p:nvSpPr>
          <p:spPr bwMode="auto">
            <a:xfrm>
              <a:off x="4986" y="1312"/>
              <a:ext cx="451" cy="149"/>
            </a:xfrm>
            <a:custGeom>
              <a:avLst/>
              <a:gdLst>
                <a:gd name="T0" fmla="*/ 0 w 451"/>
                <a:gd name="T1" fmla="*/ 148 h 149"/>
                <a:gd name="T2" fmla="*/ 0 w 451"/>
                <a:gd name="T3" fmla="*/ 118 h 149"/>
                <a:gd name="T4" fmla="*/ 450 w 451"/>
                <a:gd name="T5" fmla="*/ 0 h 149"/>
                <a:gd name="T6" fmla="*/ 450 w 451"/>
                <a:gd name="T7" fmla="*/ 27 h 149"/>
                <a:gd name="T8" fmla="*/ 0 w 451"/>
                <a:gd name="T9" fmla="*/ 148 h 149"/>
                <a:gd name="T10" fmla="*/ 0 60000 65536"/>
                <a:gd name="T11" fmla="*/ 0 60000 65536"/>
                <a:gd name="T12" fmla="*/ 0 60000 65536"/>
                <a:gd name="T13" fmla="*/ 0 60000 65536"/>
                <a:gd name="T14" fmla="*/ 0 60000 65536"/>
                <a:gd name="T15" fmla="*/ 0 w 451"/>
                <a:gd name="T16" fmla="*/ 0 h 149"/>
                <a:gd name="T17" fmla="*/ 451 w 451"/>
                <a:gd name="T18" fmla="*/ 149 h 149"/>
              </a:gdLst>
              <a:ahLst/>
              <a:cxnLst>
                <a:cxn ang="T10">
                  <a:pos x="T0" y="T1"/>
                </a:cxn>
                <a:cxn ang="T11">
                  <a:pos x="T2" y="T3"/>
                </a:cxn>
                <a:cxn ang="T12">
                  <a:pos x="T4" y="T5"/>
                </a:cxn>
                <a:cxn ang="T13">
                  <a:pos x="T6" y="T7"/>
                </a:cxn>
                <a:cxn ang="T14">
                  <a:pos x="T8" y="T9"/>
                </a:cxn>
              </a:cxnLst>
              <a:rect l="T15" t="T16" r="T17" b="T18"/>
              <a:pathLst>
                <a:path w="451" h="149">
                  <a:moveTo>
                    <a:pt x="0" y="148"/>
                  </a:moveTo>
                  <a:lnTo>
                    <a:pt x="0" y="118"/>
                  </a:lnTo>
                  <a:lnTo>
                    <a:pt x="450" y="0"/>
                  </a:lnTo>
                  <a:lnTo>
                    <a:pt x="450" y="27"/>
                  </a:lnTo>
                  <a:lnTo>
                    <a:pt x="0" y="148"/>
                  </a:lnTo>
                </a:path>
              </a:pathLst>
            </a:custGeom>
            <a:solidFill>
              <a:srgbClr val="FFFF99"/>
            </a:solidFill>
            <a:ln w="9525" cap="rnd">
              <a:noFill/>
              <a:round/>
              <a:headEnd/>
              <a:tailEnd/>
            </a:ln>
          </p:spPr>
          <p:txBody>
            <a:bodyPr/>
            <a:lstStyle/>
            <a:p>
              <a:endParaRPr lang="ar-SA"/>
            </a:p>
          </p:txBody>
        </p:sp>
        <p:sp>
          <p:nvSpPr>
            <p:cNvPr id="39001" name="Freeform 365"/>
            <p:cNvSpPr>
              <a:spLocks/>
            </p:cNvSpPr>
            <p:nvPr/>
          </p:nvSpPr>
          <p:spPr bwMode="auto">
            <a:xfrm>
              <a:off x="4986" y="1346"/>
              <a:ext cx="452" cy="355"/>
            </a:xfrm>
            <a:custGeom>
              <a:avLst/>
              <a:gdLst>
                <a:gd name="T0" fmla="*/ 0 w 452"/>
                <a:gd name="T1" fmla="*/ 354 h 355"/>
                <a:gd name="T2" fmla="*/ 0 w 452"/>
                <a:gd name="T3" fmla="*/ 122 h 355"/>
                <a:gd name="T4" fmla="*/ 451 w 452"/>
                <a:gd name="T5" fmla="*/ 0 h 355"/>
                <a:gd name="T6" fmla="*/ 451 w 452"/>
                <a:gd name="T7" fmla="*/ 243 h 355"/>
                <a:gd name="T8" fmla="*/ 0 w 452"/>
                <a:gd name="T9" fmla="*/ 354 h 355"/>
                <a:gd name="T10" fmla="*/ 0 60000 65536"/>
                <a:gd name="T11" fmla="*/ 0 60000 65536"/>
                <a:gd name="T12" fmla="*/ 0 60000 65536"/>
                <a:gd name="T13" fmla="*/ 0 60000 65536"/>
                <a:gd name="T14" fmla="*/ 0 60000 65536"/>
                <a:gd name="T15" fmla="*/ 0 w 452"/>
                <a:gd name="T16" fmla="*/ 0 h 355"/>
                <a:gd name="T17" fmla="*/ 452 w 452"/>
                <a:gd name="T18" fmla="*/ 355 h 355"/>
              </a:gdLst>
              <a:ahLst/>
              <a:cxnLst>
                <a:cxn ang="T10">
                  <a:pos x="T0" y="T1"/>
                </a:cxn>
                <a:cxn ang="T11">
                  <a:pos x="T2" y="T3"/>
                </a:cxn>
                <a:cxn ang="T12">
                  <a:pos x="T4" y="T5"/>
                </a:cxn>
                <a:cxn ang="T13">
                  <a:pos x="T6" y="T7"/>
                </a:cxn>
                <a:cxn ang="T14">
                  <a:pos x="T8" y="T9"/>
                </a:cxn>
              </a:cxnLst>
              <a:rect l="T15" t="T16" r="T17" b="T18"/>
              <a:pathLst>
                <a:path w="452" h="355">
                  <a:moveTo>
                    <a:pt x="0" y="354"/>
                  </a:moveTo>
                  <a:lnTo>
                    <a:pt x="0" y="122"/>
                  </a:lnTo>
                  <a:lnTo>
                    <a:pt x="451" y="0"/>
                  </a:lnTo>
                  <a:lnTo>
                    <a:pt x="451" y="243"/>
                  </a:lnTo>
                  <a:lnTo>
                    <a:pt x="0" y="354"/>
                  </a:lnTo>
                </a:path>
              </a:pathLst>
            </a:custGeom>
            <a:solidFill>
              <a:srgbClr val="FFFF99"/>
            </a:solidFill>
            <a:ln w="9525" cap="rnd">
              <a:noFill/>
              <a:round/>
              <a:headEnd/>
              <a:tailEnd/>
            </a:ln>
          </p:spPr>
          <p:txBody>
            <a:bodyPr/>
            <a:lstStyle/>
            <a:p>
              <a:endParaRPr lang="ar-SA"/>
            </a:p>
          </p:txBody>
        </p:sp>
        <p:sp>
          <p:nvSpPr>
            <p:cNvPr id="39002" name="Freeform 366"/>
            <p:cNvSpPr>
              <a:spLocks/>
            </p:cNvSpPr>
            <p:nvPr/>
          </p:nvSpPr>
          <p:spPr bwMode="auto">
            <a:xfrm>
              <a:off x="4928" y="1083"/>
              <a:ext cx="131" cy="173"/>
            </a:xfrm>
            <a:custGeom>
              <a:avLst/>
              <a:gdLst>
                <a:gd name="T0" fmla="*/ 31 w 131"/>
                <a:gd name="T1" fmla="*/ 17 h 173"/>
                <a:gd name="T2" fmla="*/ 35 w 131"/>
                <a:gd name="T3" fmla="*/ 26 h 173"/>
                <a:gd name="T4" fmla="*/ 39 w 131"/>
                <a:gd name="T5" fmla="*/ 40 h 173"/>
                <a:gd name="T6" fmla="*/ 42 w 131"/>
                <a:gd name="T7" fmla="*/ 52 h 173"/>
                <a:gd name="T8" fmla="*/ 43 w 131"/>
                <a:gd name="T9" fmla="*/ 63 h 173"/>
                <a:gd name="T10" fmla="*/ 47 w 131"/>
                <a:gd name="T11" fmla="*/ 78 h 173"/>
                <a:gd name="T12" fmla="*/ 53 w 131"/>
                <a:gd name="T13" fmla="*/ 92 h 173"/>
                <a:gd name="T14" fmla="*/ 59 w 131"/>
                <a:gd name="T15" fmla="*/ 103 h 173"/>
                <a:gd name="T16" fmla="*/ 65 w 131"/>
                <a:gd name="T17" fmla="*/ 108 h 173"/>
                <a:gd name="T18" fmla="*/ 71 w 131"/>
                <a:gd name="T19" fmla="*/ 121 h 173"/>
                <a:gd name="T20" fmla="*/ 80 w 131"/>
                <a:gd name="T21" fmla="*/ 137 h 173"/>
                <a:gd name="T22" fmla="*/ 85 w 131"/>
                <a:gd name="T23" fmla="*/ 148 h 173"/>
                <a:gd name="T24" fmla="*/ 87 w 131"/>
                <a:gd name="T25" fmla="*/ 149 h 173"/>
                <a:gd name="T26" fmla="*/ 90 w 131"/>
                <a:gd name="T27" fmla="*/ 149 h 173"/>
                <a:gd name="T28" fmla="*/ 96 w 131"/>
                <a:gd name="T29" fmla="*/ 148 h 173"/>
                <a:gd name="T30" fmla="*/ 102 w 131"/>
                <a:gd name="T31" fmla="*/ 148 h 173"/>
                <a:gd name="T32" fmla="*/ 106 w 131"/>
                <a:gd name="T33" fmla="*/ 149 h 173"/>
                <a:gd name="T34" fmla="*/ 114 w 131"/>
                <a:gd name="T35" fmla="*/ 153 h 173"/>
                <a:gd name="T36" fmla="*/ 122 w 131"/>
                <a:gd name="T37" fmla="*/ 158 h 173"/>
                <a:gd name="T38" fmla="*/ 128 w 131"/>
                <a:gd name="T39" fmla="*/ 163 h 173"/>
                <a:gd name="T40" fmla="*/ 129 w 131"/>
                <a:gd name="T41" fmla="*/ 167 h 173"/>
                <a:gd name="T42" fmla="*/ 124 w 131"/>
                <a:gd name="T43" fmla="*/ 170 h 173"/>
                <a:gd name="T44" fmla="*/ 116 w 131"/>
                <a:gd name="T45" fmla="*/ 172 h 173"/>
                <a:gd name="T46" fmla="*/ 106 w 131"/>
                <a:gd name="T47" fmla="*/ 172 h 173"/>
                <a:gd name="T48" fmla="*/ 97 w 131"/>
                <a:gd name="T49" fmla="*/ 170 h 173"/>
                <a:gd name="T50" fmla="*/ 91 w 131"/>
                <a:gd name="T51" fmla="*/ 168 h 173"/>
                <a:gd name="T52" fmla="*/ 88 w 131"/>
                <a:gd name="T53" fmla="*/ 167 h 173"/>
                <a:gd name="T54" fmla="*/ 85 w 131"/>
                <a:gd name="T55" fmla="*/ 166 h 173"/>
                <a:gd name="T56" fmla="*/ 82 w 131"/>
                <a:gd name="T57" fmla="*/ 166 h 173"/>
                <a:gd name="T58" fmla="*/ 70 w 131"/>
                <a:gd name="T59" fmla="*/ 157 h 173"/>
                <a:gd name="T60" fmla="*/ 56 w 131"/>
                <a:gd name="T61" fmla="*/ 143 h 173"/>
                <a:gd name="T62" fmla="*/ 43 w 131"/>
                <a:gd name="T63" fmla="*/ 129 h 173"/>
                <a:gd name="T64" fmla="*/ 36 w 131"/>
                <a:gd name="T65" fmla="*/ 121 h 173"/>
                <a:gd name="T66" fmla="*/ 33 w 131"/>
                <a:gd name="T67" fmla="*/ 114 h 173"/>
                <a:gd name="T68" fmla="*/ 32 w 131"/>
                <a:gd name="T69" fmla="*/ 107 h 173"/>
                <a:gd name="T70" fmla="*/ 30 w 131"/>
                <a:gd name="T71" fmla="*/ 96 h 173"/>
                <a:gd name="T72" fmla="*/ 25 w 131"/>
                <a:gd name="T73" fmla="*/ 80 h 173"/>
                <a:gd name="T74" fmla="*/ 16 w 131"/>
                <a:gd name="T75" fmla="*/ 56 h 173"/>
                <a:gd name="T76" fmla="*/ 5 w 131"/>
                <a:gd name="T77" fmla="*/ 32 h 173"/>
                <a:gd name="T78" fmla="*/ 0 w 131"/>
                <a:gd name="T79" fmla="*/ 13 h 173"/>
                <a:gd name="T80" fmla="*/ 0 w 131"/>
                <a:gd name="T81" fmla="*/ 5 h 173"/>
                <a:gd name="T82" fmla="*/ 4 w 131"/>
                <a:gd name="T83" fmla="*/ 3 h 173"/>
                <a:gd name="T84" fmla="*/ 8 w 131"/>
                <a:gd name="T85" fmla="*/ 1 h 173"/>
                <a:gd name="T86" fmla="*/ 12 w 131"/>
                <a:gd name="T87" fmla="*/ 0 h 173"/>
                <a:gd name="T88" fmla="*/ 31 w 131"/>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1"/>
                <a:gd name="T136" fmla="*/ 0 h 173"/>
                <a:gd name="T137" fmla="*/ 131 w 131"/>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1" h="173">
                  <a:moveTo>
                    <a:pt x="31" y="15"/>
                  </a:moveTo>
                  <a:lnTo>
                    <a:pt x="31" y="17"/>
                  </a:lnTo>
                  <a:lnTo>
                    <a:pt x="33" y="20"/>
                  </a:lnTo>
                  <a:lnTo>
                    <a:pt x="35" y="26"/>
                  </a:lnTo>
                  <a:lnTo>
                    <a:pt x="36" y="32"/>
                  </a:lnTo>
                  <a:lnTo>
                    <a:pt x="39" y="40"/>
                  </a:lnTo>
                  <a:lnTo>
                    <a:pt x="41" y="46"/>
                  </a:lnTo>
                  <a:lnTo>
                    <a:pt x="42" y="52"/>
                  </a:lnTo>
                  <a:lnTo>
                    <a:pt x="43" y="57"/>
                  </a:lnTo>
                  <a:lnTo>
                    <a:pt x="43" y="63"/>
                  </a:lnTo>
                  <a:lnTo>
                    <a:pt x="46" y="70"/>
                  </a:lnTo>
                  <a:lnTo>
                    <a:pt x="47" y="78"/>
                  </a:lnTo>
                  <a:lnTo>
                    <a:pt x="51" y="86"/>
                  </a:lnTo>
                  <a:lnTo>
                    <a:pt x="53" y="92"/>
                  </a:lnTo>
                  <a:lnTo>
                    <a:pt x="57" y="99"/>
                  </a:lnTo>
                  <a:lnTo>
                    <a:pt x="59" y="103"/>
                  </a:lnTo>
                  <a:lnTo>
                    <a:pt x="62" y="106"/>
                  </a:lnTo>
                  <a:lnTo>
                    <a:pt x="65" y="108"/>
                  </a:lnTo>
                  <a:lnTo>
                    <a:pt x="68" y="114"/>
                  </a:lnTo>
                  <a:lnTo>
                    <a:pt x="71" y="121"/>
                  </a:lnTo>
                  <a:lnTo>
                    <a:pt x="76" y="129"/>
                  </a:lnTo>
                  <a:lnTo>
                    <a:pt x="80" y="137"/>
                  </a:lnTo>
                  <a:lnTo>
                    <a:pt x="82" y="143"/>
                  </a:lnTo>
                  <a:lnTo>
                    <a:pt x="85" y="148"/>
                  </a:lnTo>
                  <a:lnTo>
                    <a:pt x="86" y="149"/>
                  </a:lnTo>
                  <a:lnTo>
                    <a:pt x="87" y="149"/>
                  </a:lnTo>
                  <a:lnTo>
                    <a:pt x="88" y="149"/>
                  </a:lnTo>
                  <a:lnTo>
                    <a:pt x="90" y="149"/>
                  </a:lnTo>
                  <a:lnTo>
                    <a:pt x="93" y="148"/>
                  </a:lnTo>
                  <a:lnTo>
                    <a:pt x="96" y="148"/>
                  </a:lnTo>
                  <a:lnTo>
                    <a:pt x="99" y="148"/>
                  </a:lnTo>
                  <a:lnTo>
                    <a:pt x="102" y="148"/>
                  </a:lnTo>
                  <a:lnTo>
                    <a:pt x="104" y="149"/>
                  </a:lnTo>
                  <a:lnTo>
                    <a:pt x="106" y="149"/>
                  </a:lnTo>
                  <a:lnTo>
                    <a:pt x="110" y="151"/>
                  </a:lnTo>
                  <a:lnTo>
                    <a:pt x="114" y="153"/>
                  </a:lnTo>
                  <a:lnTo>
                    <a:pt x="118" y="155"/>
                  </a:lnTo>
                  <a:lnTo>
                    <a:pt x="122" y="158"/>
                  </a:lnTo>
                  <a:lnTo>
                    <a:pt x="124" y="160"/>
                  </a:lnTo>
                  <a:lnTo>
                    <a:pt x="128" y="163"/>
                  </a:lnTo>
                  <a:lnTo>
                    <a:pt x="130" y="166"/>
                  </a:lnTo>
                  <a:lnTo>
                    <a:pt x="129" y="167"/>
                  </a:lnTo>
                  <a:lnTo>
                    <a:pt x="128" y="169"/>
                  </a:lnTo>
                  <a:lnTo>
                    <a:pt x="124" y="170"/>
                  </a:lnTo>
                  <a:lnTo>
                    <a:pt x="121" y="171"/>
                  </a:lnTo>
                  <a:lnTo>
                    <a:pt x="116" y="172"/>
                  </a:lnTo>
                  <a:lnTo>
                    <a:pt x="112" y="172"/>
                  </a:lnTo>
                  <a:lnTo>
                    <a:pt x="106" y="172"/>
                  </a:lnTo>
                  <a:lnTo>
                    <a:pt x="101" y="171"/>
                  </a:lnTo>
                  <a:lnTo>
                    <a:pt x="97" y="170"/>
                  </a:lnTo>
                  <a:lnTo>
                    <a:pt x="94" y="169"/>
                  </a:lnTo>
                  <a:lnTo>
                    <a:pt x="91" y="168"/>
                  </a:lnTo>
                  <a:lnTo>
                    <a:pt x="89" y="167"/>
                  </a:lnTo>
                  <a:lnTo>
                    <a:pt x="88" y="167"/>
                  </a:lnTo>
                  <a:lnTo>
                    <a:pt x="86" y="166"/>
                  </a:lnTo>
                  <a:lnTo>
                    <a:pt x="85" y="166"/>
                  </a:lnTo>
                  <a:lnTo>
                    <a:pt x="84" y="167"/>
                  </a:lnTo>
                  <a:lnTo>
                    <a:pt x="82" y="166"/>
                  </a:lnTo>
                  <a:lnTo>
                    <a:pt x="77" y="162"/>
                  </a:lnTo>
                  <a:lnTo>
                    <a:pt x="70" y="157"/>
                  </a:lnTo>
                  <a:lnTo>
                    <a:pt x="64" y="150"/>
                  </a:lnTo>
                  <a:lnTo>
                    <a:pt x="56" y="143"/>
                  </a:lnTo>
                  <a:lnTo>
                    <a:pt x="49" y="135"/>
                  </a:lnTo>
                  <a:lnTo>
                    <a:pt x="43" y="129"/>
                  </a:lnTo>
                  <a:lnTo>
                    <a:pt x="39" y="125"/>
                  </a:lnTo>
                  <a:lnTo>
                    <a:pt x="36" y="121"/>
                  </a:lnTo>
                  <a:lnTo>
                    <a:pt x="35" y="118"/>
                  </a:lnTo>
                  <a:lnTo>
                    <a:pt x="33" y="114"/>
                  </a:lnTo>
                  <a:lnTo>
                    <a:pt x="33" y="111"/>
                  </a:lnTo>
                  <a:lnTo>
                    <a:pt x="32" y="107"/>
                  </a:lnTo>
                  <a:lnTo>
                    <a:pt x="31" y="102"/>
                  </a:lnTo>
                  <a:lnTo>
                    <a:pt x="30" y="96"/>
                  </a:lnTo>
                  <a:lnTo>
                    <a:pt x="29" y="88"/>
                  </a:lnTo>
                  <a:lnTo>
                    <a:pt x="25" y="80"/>
                  </a:lnTo>
                  <a:lnTo>
                    <a:pt x="21" y="68"/>
                  </a:lnTo>
                  <a:lnTo>
                    <a:pt x="16" y="56"/>
                  </a:lnTo>
                  <a:lnTo>
                    <a:pt x="11" y="44"/>
                  </a:lnTo>
                  <a:lnTo>
                    <a:pt x="5" y="32"/>
                  </a:lnTo>
                  <a:lnTo>
                    <a:pt x="2" y="22"/>
                  </a:lnTo>
                  <a:lnTo>
                    <a:pt x="0" y="13"/>
                  </a:lnTo>
                  <a:lnTo>
                    <a:pt x="0" y="8"/>
                  </a:lnTo>
                  <a:lnTo>
                    <a:pt x="0" y="5"/>
                  </a:lnTo>
                  <a:lnTo>
                    <a:pt x="2" y="4"/>
                  </a:lnTo>
                  <a:lnTo>
                    <a:pt x="4" y="3"/>
                  </a:lnTo>
                  <a:lnTo>
                    <a:pt x="5" y="2"/>
                  </a:lnTo>
                  <a:lnTo>
                    <a:pt x="8" y="1"/>
                  </a:lnTo>
                  <a:lnTo>
                    <a:pt x="10" y="1"/>
                  </a:lnTo>
                  <a:lnTo>
                    <a:pt x="12" y="0"/>
                  </a:lnTo>
                  <a:lnTo>
                    <a:pt x="13" y="0"/>
                  </a:lnTo>
                  <a:lnTo>
                    <a:pt x="31" y="15"/>
                  </a:lnTo>
                </a:path>
              </a:pathLst>
            </a:custGeom>
            <a:solidFill>
              <a:srgbClr val="4C4C4C"/>
            </a:solidFill>
            <a:ln w="9525" cap="rnd">
              <a:noFill/>
              <a:round/>
              <a:headEnd/>
              <a:tailEnd/>
            </a:ln>
          </p:spPr>
          <p:txBody>
            <a:bodyPr/>
            <a:lstStyle/>
            <a:p>
              <a:endParaRPr lang="ar-SA"/>
            </a:p>
          </p:txBody>
        </p:sp>
        <p:sp>
          <p:nvSpPr>
            <p:cNvPr id="39003" name="Freeform 367"/>
            <p:cNvSpPr>
              <a:spLocks/>
            </p:cNvSpPr>
            <p:nvPr/>
          </p:nvSpPr>
          <p:spPr bwMode="auto">
            <a:xfrm>
              <a:off x="4927" y="1083"/>
              <a:ext cx="135" cy="169"/>
            </a:xfrm>
            <a:custGeom>
              <a:avLst/>
              <a:gdLst>
                <a:gd name="T0" fmla="*/ 35 w 135"/>
                <a:gd name="T1" fmla="*/ 15 h 169"/>
                <a:gd name="T2" fmla="*/ 39 w 135"/>
                <a:gd name="T3" fmla="*/ 23 h 169"/>
                <a:gd name="T4" fmla="*/ 43 w 135"/>
                <a:gd name="T5" fmla="*/ 36 h 169"/>
                <a:gd name="T6" fmla="*/ 46 w 135"/>
                <a:gd name="T7" fmla="*/ 48 h 169"/>
                <a:gd name="T8" fmla="*/ 48 w 135"/>
                <a:gd name="T9" fmla="*/ 59 h 169"/>
                <a:gd name="T10" fmla="*/ 52 w 135"/>
                <a:gd name="T11" fmla="*/ 74 h 169"/>
                <a:gd name="T12" fmla="*/ 58 w 135"/>
                <a:gd name="T13" fmla="*/ 88 h 169"/>
                <a:gd name="T14" fmla="*/ 64 w 135"/>
                <a:gd name="T15" fmla="*/ 99 h 169"/>
                <a:gd name="T16" fmla="*/ 69 w 135"/>
                <a:gd name="T17" fmla="*/ 104 h 169"/>
                <a:gd name="T18" fmla="*/ 76 w 135"/>
                <a:gd name="T19" fmla="*/ 117 h 169"/>
                <a:gd name="T20" fmla="*/ 84 w 135"/>
                <a:gd name="T21" fmla="*/ 133 h 169"/>
                <a:gd name="T22" fmla="*/ 89 w 135"/>
                <a:gd name="T23" fmla="*/ 144 h 169"/>
                <a:gd name="T24" fmla="*/ 91 w 135"/>
                <a:gd name="T25" fmla="*/ 145 h 169"/>
                <a:gd name="T26" fmla="*/ 95 w 135"/>
                <a:gd name="T27" fmla="*/ 144 h 169"/>
                <a:gd name="T28" fmla="*/ 100 w 135"/>
                <a:gd name="T29" fmla="*/ 144 h 169"/>
                <a:gd name="T30" fmla="*/ 106 w 135"/>
                <a:gd name="T31" fmla="*/ 144 h 169"/>
                <a:gd name="T32" fmla="*/ 111 w 135"/>
                <a:gd name="T33" fmla="*/ 145 h 169"/>
                <a:gd name="T34" fmla="*/ 118 w 135"/>
                <a:gd name="T35" fmla="*/ 149 h 169"/>
                <a:gd name="T36" fmla="*/ 126 w 135"/>
                <a:gd name="T37" fmla="*/ 154 h 169"/>
                <a:gd name="T38" fmla="*/ 132 w 135"/>
                <a:gd name="T39" fmla="*/ 159 h 169"/>
                <a:gd name="T40" fmla="*/ 134 w 135"/>
                <a:gd name="T41" fmla="*/ 163 h 169"/>
                <a:gd name="T42" fmla="*/ 129 w 135"/>
                <a:gd name="T43" fmla="*/ 166 h 169"/>
                <a:gd name="T44" fmla="*/ 121 w 135"/>
                <a:gd name="T45" fmla="*/ 168 h 169"/>
                <a:gd name="T46" fmla="*/ 110 w 135"/>
                <a:gd name="T47" fmla="*/ 168 h 169"/>
                <a:gd name="T48" fmla="*/ 102 w 135"/>
                <a:gd name="T49" fmla="*/ 166 h 169"/>
                <a:gd name="T50" fmla="*/ 96 w 135"/>
                <a:gd name="T51" fmla="*/ 164 h 169"/>
                <a:gd name="T52" fmla="*/ 93 w 135"/>
                <a:gd name="T53" fmla="*/ 163 h 169"/>
                <a:gd name="T54" fmla="*/ 90 w 135"/>
                <a:gd name="T55" fmla="*/ 163 h 169"/>
                <a:gd name="T56" fmla="*/ 87 w 135"/>
                <a:gd name="T57" fmla="*/ 162 h 169"/>
                <a:gd name="T58" fmla="*/ 75 w 135"/>
                <a:gd name="T59" fmla="*/ 153 h 169"/>
                <a:gd name="T60" fmla="*/ 61 w 135"/>
                <a:gd name="T61" fmla="*/ 139 h 169"/>
                <a:gd name="T62" fmla="*/ 48 w 135"/>
                <a:gd name="T63" fmla="*/ 125 h 169"/>
                <a:gd name="T64" fmla="*/ 40 w 135"/>
                <a:gd name="T65" fmla="*/ 116 h 169"/>
                <a:gd name="T66" fmla="*/ 30 w 135"/>
                <a:gd name="T67" fmla="*/ 105 h 169"/>
                <a:gd name="T68" fmla="*/ 19 w 135"/>
                <a:gd name="T69" fmla="*/ 91 h 169"/>
                <a:gd name="T70" fmla="*/ 11 w 135"/>
                <a:gd name="T71" fmla="*/ 75 h 169"/>
                <a:gd name="T72" fmla="*/ 5 w 135"/>
                <a:gd name="T73" fmla="*/ 58 h 169"/>
                <a:gd name="T74" fmla="*/ 2 w 135"/>
                <a:gd name="T75" fmla="*/ 40 h 169"/>
                <a:gd name="T76" fmla="*/ 0 w 135"/>
                <a:gd name="T77" fmla="*/ 21 h 169"/>
                <a:gd name="T78" fmla="*/ 0 w 135"/>
                <a:gd name="T79" fmla="*/ 7 h 169"/>
                <a:gd name="T80" fmla="*/ 1 w 135"/>
                <a:gd name="T81" fmla="*/ 0 h 169"/>
                <a:gd name="T82" fmla="*/ 5 w 135"/>
                <a:gd name="T83" fmla="*/ 0 h 169"/>
                <a:gd name="T84" fmla="*/ 8 w 135"/>
                <a:gd name="T85" fmla="*/ 3 h 169"/>
                <a:gd name="T86" fmla="*/ 11 w 135"/>
                <a:gd name="T87" fmla="*/ 5 h 169"/>
                <a:gd name="T88" fmla="*/ 35 w 135"/>
                <a:gd name="T89" fmla="*/ 14 h 1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69"/>
                <a:gd name="T137" fmla="*/ 135 w 135"/>
                <a:gd name="T138" fmla="*/ 169 h 1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69">
                  <a:moveTo>
                    <a:pt x="35" y="14"/>
                  </a:moveTo>
                  <a:lnTo>
                    <a:pt x="35" y="15"/>
                  </a:lnTo>
                  <a:lnTo>
                    <a:pt x="37" y="18"/>
                  </a:lnTo>
                  <a:lnTo>
                    <a:pt x="39" y="23"/>
                  </a:lnTo>
                  <a:lnTo>
                    <a:pt x="41" y="29"/>
                  </a:lnTo>
                  <a:lnTo>
                    <a:pt x="43" y="36"/>
                  </a:lnTo>
                  <a:lnTo>
                    <a:pt x="45" y="42"/>
                  </a:lnTo>
                  <a:lnTo>
                    <a:pt x="46" y="48"/>
                  </a:lnTo>
                  <a:lnTo>
                    <a:pt x="47" y="54"/>
                  </a:lnTo>
                  <a:lnTo>
                    <a:pt x="48" y="59"/>
                  </a:lnTo>
                  <a:lnTo>
                    <a:pt x="50" y="66"/>
                  </a:lnTo>
                  <a:lnTo>
                    <a:pt x="52" y="74"/>
                  </a:lnTo>
                  <a:lnTo>
                    <a:pt x="55" y="81"/>
                  </a:lnTo>
                  <a:lnTo>
                    <a:pt x="58" y="88"/>
                  </a:lnTo>
                  <a:lnTo>
                    <a:pt x="61" y="95"/>
                  </a:lnTo>
                  <a:lnTo>
                    <a:pt x="64" y="99"/>
                  </a:lnTo>
                  <a:lnTo>
                    <a:pt x="66" y="102"/>
                  </a:lnTo>
                  <a:lnTo>
                    <a:pt x="69" y="104"/>
                  </a:lnTo>
                  <a:lnTo>
                    <a:pt x="72" y="110"/>
                  </a:lnTo>
                  <a:lnTo>
                    <a:pt x="76" y="117"/>
                  </a:lnTo>
                  <a:lnTo>
                    <a:pt x="81" y="125"/>
                  </a:lnTo>
                  <a:lnTo>
                    <a:pt x="84" y="133"/>
                  </a:lnTo>
                  <a:lnTo>
                    <a:pt x="87" y="139"/>
                  </a:lnTo>
                  <a:lnTo>
                    <a:pt x="89" y="144"/>
                  </a:lnTo>
                  <a:lnTo>
                    <a:pt x="91" y="145"/>
                  </a:lnTo>
                  <a:lnTo>
                    <a:pt x="93" y="145"/>
                  </a:lnTo>
                  <a:lnTo>
                    <a:pt x="95" y="144"/>
                  </a:lnTo>
                  <a:lnTo>
                    <a:pt x="98" y="144"/>
                  </a:lnTo>
                  <a:lnTo>
                    <a:pt x="100" y="144"/>
                  </a:lnTo>
                  <a:lnTo>
                    <a:pt x="104" y="144"/>
                  </a:lnTo>
                  <a:lnTo>
                    <a:pt x="106" y="144"/>
                  </a:lnTo>
                  <a:lnTo>
                    <a:pt x="109" y="144"/>
                  </a:lnTo>
                  <a:lnTo>
                    <a:pt x="111" y="145"/>
                  </a:lnTo>
                  <a:lnTo>
                    <a:pt x="115" y="147"/>
                  </a:lnTo>
                  <a:lnTo>
                    <a:pt x="118" y="149"/>
                  </a:lnTo>
                  <a:lnTo>
                    <a:pt x="122" y="151"/>
                  </a:lnTo>
                  <a:lnTo>
                    <a:pt x="126" y="154"/>
                  </a:lnTo>
                  <a:lnTo>
                    <a:pt x="129" y="156"/>
                  </a:lnTo>
                  <a:lnTo>
                    <a:pt x="132" y="159"/>
                  </a:lnTo>
                  <a:lnTo>
                    <a:pt x="134" y="162"/>
                  </a:lnTo>
                  <a:lnTo>
                    <a:pt x="134" y="163"/>
                  </a:lnTo>
                  <a:lnTo>
                    <a:pt x="132" y="165"/>
                  </a:lnTo>
                  <a:lnTo>
                    <a:pt x="129" y="166"/>
                  </a:lnTo>
                  <a:lnTo>
                    <a:pt x="125" y="167"/>
                  </a:lnTo>
                  <a:lnTo>
                    <a:pt x="121" y="168"/>
                  </a:lnTo>
                  <a:lnTo>
                    <a:pt x="116" y="168"/>
                  </a:lnTo>
                  <a:lnTo>
                    <a:pt x="110" y="168"/>
                  </a:lnTo>
                  <a:lnTo>
                    <a:pt x="106" y="167"/>
                  </a:lnTo>
                  <a:lnTo>
                    <a:pt x="102" y="166"/>
                  </a:lnTo>
                  <a:lnTo>
                    <a:pt x="99" y="165"/>
                  </a:lnTo>
                  <a:lnTo>
                    <a:pt x="96" y="164"/>
                  </a:lnTo>
                  <a:lnTo>
                    <a:pt x="94" y="163"/>
                  </a:lnTo>
                  <a:lnTo>
                    <a:pt x="93" y="163"/>
                  </a:lnTo>
                  <a:lnTo>
                    <a:pt x="91" y="162"/>
                  </a:lnTo>
                  <a:lnTo>
                    <a:pt x="90" y="163"/>
                  </a:lnTo>
                  <a:lnTo>
                    <a:pt x="89" y="163"/>
                  </a:lnTo>
                  <a:lnTo>
                    <a:pt x="87" y="162"/>
                  </a:lnTo>
                  <a:lnTo>
                    <a:pt x="81" y="159"/>
                  </a:lnTo>
                  <a:lnTo>
                    <a:pt x="75" y="153"/>
                  </a:lnTo>
                  <a:lnTo>
                    <a:pt x="69" y="146"/>
                  </a:lnTo>
                  <a:lnTo>
                    <a:pt x="61" y="139"/>
                  </a:lnTo>
                  <a:lnTo>
                    <a:pt x="54" y="131"/>
                  </a:lnTo>
                  <a:lnTo>
                    <a:pt x="48" y="125"/>
                  </a:lnTo>
                  <a:lnTo>
                    <a:pt x="44" y="121"/>
                  </a:lnTo>
                  <a:lnTo>
                    <a:pt x="40" y="116"/>
                  </a:lnTo>
                  <a:lnTo>
                    <a:pt x="35" y="111"/>
                  </a:lnTo>
                  <a:lnTo>
                    <a:pt x="30" y="105"/>
                  </a:lnTo>
                  <a:lnTo>
                    <a:pt x="24" y="98"/>
                  </a:lnTo>
                  <a:lnTo>
                    <a:pt x="19" y="91"/>
                  </a:lnTo>
                  <a:lnTo>
                    <a:pt x="14" y="83"/>
                  </a:lnTo>
                  <a:lnTo>
                    <a:pt x="11" y="75"/>
                  </a:lnTo>
                  <a:lnTo>
                    <a:pt x="7" y="67"/>
                  </a:lnTo>
                  <a:lnTo>
                    <a:pt x="5" y="58"/>
                  </a:lnTo>
                  <a:lnTo>
                    <a:pt x="4" y="49"/>
                  </a:lnTo>
                  <a:lnTo>
                    <a:pt x="2" y="40"/>
                  </a:lnTo>
                  <a:lnTo>
                    <a:pt x="1" y="30"/>
                  </a:lnTo>
                  <a:lnTo>
                    <a:pt x="0" y="21"/>
                  </a:lnTo>
                  <a:lnTo>
                    <a:pt x="0" y="13"/>
                  </a:lnTo>
                  <a:lnTo>
                    <a:pt x="0" y="7"/>
                  </a:lnTo>
                  <a:lnTo>
                    <a:pt x="0" y="3"/>
                  </a:lnTo>
                  <a:lnTo>
                    <a:pt x="1" y="0"/>
                  </a:lnTo>
                  <a:lnTo>
                    <a:pt x="3" y="0"/>
                  </a:lnTo>
                  <a:lnTo>
                    <a:pt x="5" y="0"/>
                  </a:lnTo>
                  <a:lnTo>
                    <a:pt x="6" y="1"/>
                  </a:lnTo>
                  <a:lnTo>
                    <a:pt x="8" y="3"/>
                  </a:lnTo>
                  <a:lnTo>
                    <a:pt x="10" y="4"/>
                  </a:lnTo>
                  <a:lnTo>
                    <a:pt x="11" y="5"/>
                  </a:lnTo>
                  <a:lnTo>
                    <a:pt x="12" y="5"/>
                  </a:lnTo>
                  <a:lnTo>
                    <a:pt x="35" y="14"/>
                  </a:lnTo>
                </a:path>
              </a:pathLst>
            </a:custGeom>
            <a:solidFill>
              <a:srgbClr val="4C4C4C"/>
            </a:solidFill>
            <a:ln w="9525" cap="rnd">
              <a:noFill/>
              <a:round/>
              <a:headEnd/>
              <a:tailEnd/>
            </a:ln>
          </p:spPr>
          <p:txBody>
            <a:bodyPr/>
            <a:lstStyle/>
            <a:p>
              <a:endParaRPr lang="ar-SA"/>
            </a:p>
          </p:txBody>
        </p:sp>
        <p:sp>
          <p:nvSpPr>
            <p:cNvPr id="39004" name="Freeform 368"/>
            <p:cNvSpPr>
              <a:spLocks/>
            </p:cNvSpPr>
            <p:nvPr/>
          </p:nvSpPr>
          <p:spPr bwMode="auto">
            <a:xfrm>
              <a:off x="4749" y="1355"/>
              <a:ext cx="239" cy="345"/>
            </a:xfrm>
            <a:custGeom>
              <a:avLst/>
              <a:gdLst>
                <a:gd name="T0" fmla="*/ 238 w 239"/>
                <a:gd name="T1" fmla="*/ 344 h 345"/>
                <a:gd name="T2" fmla="*/ 238 w 239"/>
                <a:gd name="T3" fmla="*/ 113 h 345"/>
                <a:gd name="T4" fmla="*/ 0 w 239"/>
                <a:gd name="T5" fmla="*/ 0 h 345"/>
                <a:gd name="T6" fmla="*/ 0 w 239"/>
                <a:gd name="T7" fmla="*/ 215 h 345"/>
                <a:gd name="T8" fmla="*/ 238 w 239"/>
                <a:gd name="T9" fmla="*/ 344 h 345"/>
                <a:gd name="T10" fmla="*/ 0 60000 65536"/>
                <a:gd name="T11" fmla="*/ 0 60000 65536"/>
                <a:gd name="T12" fmla="*/ 0 60000 65536"/>
                <a:gd name="T13" fmla="*/ 0 60000 65536"/>
                <a:gd name="T14" fmla="*/ 0 60000 65536"/>
                <a:gd name="T15" fmla="*/ 0 w 239"/>
                <a:gd name="T16" fmla="*/ 0 h 345"/>
                <a:gd name="T17" fmla="*/ 239 w 239"/>
                <a:gd name="T18" fmla="*/ 345 h 345"/>
              </a:gdLst>
              <a:ahLst/>
              <a:cxnLst>
                <a:cxn ang="T10">
                  <a:pos x="T0" y="T1"/>
                </a:cxn>
                <a:cxn ang="T11">
                  <a:pos x="T2" y="T3"/>
                </a:cxn>
                <a:cxn ang="T12">
                  <a:pos x="T4" y="T5"/>
                </a:cxn>
                <a:cxn ang="T13">
                  <a:pos x="T6" y="T7"/>
                </a:cxn>
                <a:cxn ang="T14">
                  <a:pos x="T8" y="T9"/>
                </a:cxn>
              </a:cxnLst>
              <a:rect l="T15" t="T16" r="T17" b="T18"/>
              <a:pathLst>
                <a:path w="239" h="345">
                  <a:moveTo>
                    <a:pt x="238" y="344"/>
                  </a:moveTo>
                  <a:lnTo>
                    <a:pt x="238" y="113"/>
                  </a:lnTo>
                  <a:lnTo>
                    <a:pt x="0" y="0"/>
                  </a:lnTo>
                  <a:lnTo>
                    <a:pt x="0" y="215"/>
                  </a:lnTo>
                  <a:lnTo>
                    <a:pt x="238" y="344"/>
                  </a:lnTo>
                </a:path>
              </a:pathLst>
            </a:custGeom>
            <a:solidFill>
              <a:srgbClr val="CC9900"/>
            </a:solidFill>
            <a:ln w="9525" cap="rnd">
              <a:noFill/>
              <a:round/>
              <a:headEnd/>
              <a:tailEnd/>
            </a:ln>
          </p:spPr>
          <p:txBody>
            <a:bodyPr/>
            <a:lstStyle/>
            <a:p>
              <a:endParaRPr lang="ar-SA"/>
            </a:p>
          </p:txBody>
        </p:sp>
        <p:sp>
          <p:nvSpPr>
            <p:cNvPr id="39005" name="Freeform 369"/>
            <p:cNvSpPr>
              <a:spLocks/>
            </p:cNvSpPr>
            <p:nvPr/>
          </p:nvSpPr>
          <p:spPr bwMode="auto">
            <a:xfrm>
              <a:off x="4913" y="1233"/>
              <a:ext cx="193" cy="82"/>
            </a:xfrm>
            <a:custGeom>
              <a:avLst/>
              <a:gdLst>
                <a:gd name="T0" fmla="*/ 192 w 193"/>
                <a:gd name="T1" fmla="*/ 14 h 82"/>
                <a:gd name="T2" fmla="*/ 67 w 193"/>
                <a:gd name="T3" fmla="*/ 81 h 82"/>
                <a:gd name="T4" fmla="*/ 0 w 193"/>
                <a:gd name="T5" fmla="*/ 66 h 82"/>
                <a:gd name="T6" fmla="*/ 124 w 193"/>
                <a:gd name="T7" fmla="*/ 0 h 82"/>
                <a:gd name="T8" fmla="*/ 192 w 193"/>
                <a:gd name="T9" fmla="*/ 14 h 82"/>
                <a:gd name="T10" fmla="*/ 0 60000 65536"/>
                <a:gd name="T11" fmla="*/ 0 60000 65536"/>
                <a:gd name="T12" fmla="*/ 0 60000 65536"/>
                <a:gd name="T13" fmla="*/ 0 60000 65536"/>
                <a:gd name="T14" fmla="*/ 0 60000 65536"/>
                <a:gd name="T15" fmla="*/ 0 w 193"/>
                <a:gd name="T16" fmla="*/ 0 h 82"/>
                <a:gd name="T17" fmla="*/ 193 w 193"/>
                <a:gd name="T18" fmla="*/ 82 h 82"/>
              </a:gdLst>
              <a:ahLst/>
              <a:cxnLst>
                <a:cxn ang="T10">
                  <a:pos x="T0" y="T1"/>
                </a:cxn>
                <a:cxn ang="T11">
                  <a:pos x="T2" y="T3"/>
                </a:cxn>
                <a:cxn ang="T12">
                  <a:pos x="T4" y="T5"/>
                </a:cxn>
                <a:cxn ang="T13">
                  <a:pos x="T6" y="T7"/>
                </a:cxn>
                <a:cxn ang="T14">
                  <a:pos x="T8" y="T9"/>
                </a:cxn>
              </a:cxnLst>
              <a:rect l="T15" t="T16" r="T17" b="T18"/>
              <a:pathLst>
                <a:path w="193" h="82">
                  <a:moveTo>
                    <a:pt x="192" y="14"/>
                  </a:moveTo>
                  <a:lnTo>
                    <a:pt x="67" y="81"/>
                  </a:lnTo>
                  <a:lnTo>
                    <a:pt x="0" y="66"/>
                  </a:lnTo>
                  <a:lnTo>
                    <a:pt x="124" y="0"/>
                  </a:lnTo>
                  <a:lnTo>
                    <a:pt x="192" y="14"/>
                  </a:lnTo>
                </a:path>
              </a:pathLst>
            </a:custGeom>
            <a:solidFill>
              <a:srgbClr val="B2B2B2"/>
            </a:solidFill>
            <a:ln w="9525" cap="rnd">
              <a:noFill/>
              <a:round/>
              <a:headEnd/>
              <a:tailEnd/>
            </a:ln>
          </p:spPr>
          <p:txBody>
            <a:bodyPr/>
            <a:lstStyle/>
            <a:p>
              <a:endParaRPr lang="ar-SA"/>
            </a:p>
          </p:txBody>
        </p:sp>
        <p:sp>
          <p:nvSpPr>
            <p:cNvPr id="39006" name="Freeform 370"/>
            <p:cNvSpPr>
              <a:spLocks/>
            </p:cNvSpPr>
            <p:nvPr/>
          </p:nvSpPr>
          <p:spPr bwMode="auto">
            <a:xfrm>
              <a:off x="4828" y="1067"/>
              <a:ext cx="213" cy="213"/>
            </a:xfrm>
            <a:custGeom>
              <a:avLst/>
              <a:gdLst>
                <a:gd name="T0" fmla="*/ 44 w 213"/>
                <a:gd name="T1" fmla="*/ 20 h 213"/>
                <a:gd name="T2" fmla="*/ 50 w 213"/>
                <a:gd name="T3" fmla="*/ 33 h 213"/>
                <a:gd name="T4" fmla="*/ 59 w 213"/>
                <a:gd name="T5" fmla="*/ 54 h 213"/>
                <a:gd name="T6" fmla="*/ 68 w 213"/>
                <a:gd name="T7" fmla="*/ 74 h 213"/>
                <a:gd name="T8" fmla="*/ 73 w 213"/>
                <a:gd name="T9" fmla="*/ 88 h 213"/>
                <a:gd name="T10" fmla="*/ 78 w 213"/>
                <a:gd name="T11" fmla="*/ 103 h 213"/>
                <a:gd name="T12" fmla="*/ 85 w 213"/>
                <a:gd name="T13" fmla="*/ 118 h 213"/>
                <a:gd name="T14" fmla="*/ 91 w 213"/>
                <a:gd name="T15" fmla="*/ 128 h 213"/>
                <a:gd name="T16" fmla="*/ 99 w 213"/>
                <a:gd name="T17" fmla="*/ 133 h 213"/>
                <a:gd name="T18" fmla="*/ 120 w 213"/>
                <a:gd name="T19" fmla="*/ 148 h 213"/>
                <a:gd name="T20" fmla="*/ 143 w 213"/>
                <a:gd name="T21" fmla="*/ 167 h 213"/>
                <a:gd name="T22" fmla="*/ 160 w 213"/>
                <a:gd name="T23" fmla="*/ 182 h 213"/>
                <a:gd name="T24" fmla="*/ 164 w 213"/>
                <a:gd name="T25" fmla="*/ 184 h 213"/>
                <a:gd name="T26" fmla="*/ 167 w 213"/>
                <a:gd name="T27" fmla="*/ 183 h 213"/>
                <a:gd name="T28" fmla="*/ 171 w 213"/>
                <a:gd name="T29" fmla="*/ 183 h 213"/>
                <a:gd name="T30" fmla="*/ 177 w 213"/>
                <a:gd name="T31" fmla="*/ 183 h 213"/>
                <a:gd name="T32" fmla="*/ 184 w 213"/>
                <a:gd name="T33" fmla="*/ 185 h 213"/>
                <a:gd name="T34" fmla="*/ 193 w 213"/>
                <a:gd name="T35" fmla="*/ 189 h 213"/>
                <a:gd name="T36" fmla="*/ 202 w 213"/>
                <a:gd name="T37" fmla="*/ 195 h 213"/>
                <a:gd name="T38" fmla="*/ 209 w 213"/>
                <a:gd name="T39" fmla="*/ 201 h 213"/>
                <a:gd name="T40" fmla="*/ 212 w 213"/>
                <a:gd name="T41" fmla="*/ 207 h 213"/>
                <a:gd name="T42" fmla="*/ 207 w 213"/>
                <a:gd name="T43" fmla="*/ 211 h 213"/>
                <a:gd name="T44" fmla="*/ 199 w 213"/>
                <a:gd name="T45" fmla="*/ 212 h 213"/>
                <a:gd name="T46" fmla="*/ 188 w 213"/>
                <a:gd name="T47" fmla="*/ 211 h 213"/>
                <a:gd name="T48" fmla="*/ 176 w 213"/>
                <a:gd name="T49" fmla="*/ 207 h 213"/>
                <a:gd name="T50" fmla="*/ 168 w 213"/>
                <a:gd name="T51" fmla="*/ 205 h 213"/>
                <a:gd name="T52" fmla="*/ 163 w 213"/>
                <a:gd name="T53" fmla="*/ 203 h 213"/>
                <a:gd name="T54" fmla="*/ 160 w 213"/>
                <a:gd name="T55" fmla="*/ 202 h 213"/>
                <a:gd name="T56" fmla="*/ 154 w 213"/>
                <a:gd name="T57" fmla="*/ 202 h 213"/>
                <a:gd name="T58" fmla="*/ 140 w 213"/>
                <a:gd name="T59" fmla="*/ 198 h 213"/>
                <a:gd name="T60" fmla="*/ 121 w 213"/>
                <a:gd name="T61" fmla="*/ 189 h 213"/>
                <a:gd name="T62" fmla="*/ 103 w 213"/>
                <a:gd name="T63" fmla="*/ 180 h 213"/>
                <a:gd name="T64" fmla="*/ 91 w 213"/>
                <a:gd name="T65" fmla="*/ 172 h 213"/>
                <a:gd name="T66" fmla="*/ 75 w 213"/>
                <a:gd name="T67" fmla="*/ 158 h 213"/>
                <a:gd name="T68" fmla="*/ 58 w 213"/>
                <a:gd name="T69" fmla="*/ 140 h 213"/>
                <a:gd name="T70" fmla="*/ 44 w 213"/>
                <a:gd name="T71" fmla="*/ 120 h 213"/>
                <a:gd name="T72" fmla="*/ 32 w 213"/>
                <a:gd name="T73" fmla="*/ 98 h 213"/>
                <a:gd name="T74" fmla="*/ 19 w 213"/>
                <a:gd name="T75" fmla="*/ 71 h 213"/>
                <a:gd name="T76" fmla="*/ 8 w 213"/>
                <a:gd name="T77" fmla="*/ 43 h 213"/>
                <a:gd name="T78" fmla="*/ 0 w 213"/>
                <a:gd name="T79" fmla="*/ 22 h 213"/>
                <a:gd name="T80" fmla="*/ 0 w 213"/>
                <a:gd name="T81" fmla="*/ 11 h 213"/>
                <a:gd name="T82" fmla="*/ 2 w 213"/>
                <a:gd name="T83" fmla="*/ 5 h 213"/>
                <a:gd name="T84" fmla="*/ 6 w 213"/>
                <a:gd name="T85" fmla="*/ 3 h 213"/>
                <a:gd name="T86" fmla="*/ 11 w 213"/>
                <a:gd name="T87" fmla="*/ 1 h 213"/>
                <a:gd name="T88" fmla="*/ 42 w 213"/>
                <a:gd name="T89" fmla="*/ 18 h 2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213"/>
                <a:gd name="T137" fmla="*/ 213 w 213"/>
                <a:gd name="T138" fmla="*/ 213 h 21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213">
                  <a:moveTo>
                    <a:pt x="42" y="18"/>
                  </a:moveTo>
                  <a:lnTo>
                    <a:pt x="44" y="20"/>
                  </a:lnTo>
                  <a:lnTo>
                    <a:pt x="46" y="26"/>
                  </a:lnTo>
                  <a:lnTo>
                    <a:pt x="50" y="33"/>
                  </a:lnTo>
                  <a:lnTo>
                    <a:pt x="55" y="44"/>
                  </a:lnTo>
                  <a:lnTo>
                    <a:pt x="59" y="54"/>
                  </a:lnTo>
                  <a:lnTo>
                    <a:pt x="64" y="65"/>
                  </a:lnTo>
                  <a:lnTo>
                    <a:pt x="68" y="74"/>
                  </a:lnTo>
                  <a:lnTo>
                    <a:pt x="71" y="81"/>
                  </a:lnTo>
                  <a:lnTo>
                    <a:pt x="73" y="88"/>
                  </a:lnTo>
                  <a:lnTo>
                    <a:pt x="75" y="95"/>
                  </a:lnTo>
                  <a:lnTo>
                    <a:pt x="78" y="103"/>
                  </a:lnTo>
                  <a:lnTo>
                    <a:pt x="81" y="111"/>
                  </a:lnTo>
                  <a:lnTo>
                    <a:pt x="85" y="118"/>
                  </a:lnTo>
                  <a:lnTo>
                    <a:pt x="88" y="124"/>
                  </a:lnTo>
                  <a:lnTo>
                    <a:pt x="91" y="128"/>
                  </a:lnTo>
                  <a:lnTo>
                    <a:pt x="94" y="130"/>
                  </a:lnTo>
                  <a:lnTo>
                    <a:pt x="99" y="133"/>
                  </a:lnTo>
                  <a:lnTo>
                    <a:pt x="108" y="139"/>
                  </a:lnTo>
                  <a:lnTo>
                    <a:pt x="120" y="148"/>
                  </a:lnTo>
                  <a:lnTo>
                    <a:pt x="131" y="158"/>
                  </a:lnTo>
                  <a:lnTo>
                    <a:pt x="143" y="167"/>
                  </a:lnTo>
                  <a:lnTo>
                    <a:pt x="154" y="176"/>
                  </a:lnTo>
                  <a:lnTo>
                    <a:pt x="160" y="182"/>
                  </a:lnTo>
                  <a:lnTo>
                    <a:pt x="164" y="184"/>
                  </a:lnTo>
                  <a:lnTo>
                    <a:pt x="165" y="184"/>
                  </a:lnTo>
                  <a:lnTo>
                    <a:pt x="167" y="183"/>
                  </a:lnTo>
                  <a:lnTo>
                    <a:pt x="169" y="183"/>
                  </a:lnTo>
                  <a:lnTo>
                    <a:pt x="171" y="183"/>
                  </a:lnTo>
                  <a:lnTo>
                    <a:pt x="175" y="183"/>
                  </a:lnTo>
                  <a:lnTo>
                    <a:pt x="177" y="183"/>
                  </a:lnTo>
                  <a:lnTo>
                    <a:pt x="181" y="184"/>
                  </a:lnTo>
                  <a:lnTo>
                    <a:pt x="184" y="185"/>
                  </a:lnTo>
                  <a:lnTo>
                    <a:pt x="189" y="188"/>
                  </a:lnTo>
                  <a:lnTo>
                    <a:pt x="193" y="189"/>
                  </a:lnTo>
                  <a:lnTo>
                    <a:pt x="198" y="193"/>
                  </a:lnTo>
                  <a:lnTo>
                    <a:pt x="202" y="195"/>
                  </a:lnTo>
                  <a:lnTo>
                    <a:pt x="206" y="199"/>
                  </a:lnTo>
                  <a:lnTo>
                    <a:pt x="209" y="201"/>
                  </a:lnTo>
                  <a:lnTo>
                    <a:pt x="212" y="205"/>
                  </a:lnTo>
                  <a:lnTo>
                    <a:pt x="212" y="207"/>
                  </a:lnTo>
                  <a:lnTo>
                    <a:pt x="210" y="209"/>
                  </a:lnTo>
                  <a:lnTo>
                    <a:pt x="207" y="211"/>
                  </a:lnTo>
                  <a:lnTo>
                    <a:pt x="204" y="212"/>
                  </a:lnTo>
                  <a:lnTo>
                    <a:pt x="199" y="212"/>
                  </a:lnTo>
                  <a:lnTo>
                    <a:pt x="194" y="212"/>
                  </a:lnTo>
                  <a:lnTo>
                    <a:pt x="188" y="211"/>
                  </a:lnTo>
                  <a:lnTo>
                    <a:pt x="182" y="209"/>
                  </a:lnTo>
                  <a:lnTo>
                    <a:pt x="176" y="207"/>
                  </a:lnTo>
                  <a:lnTo>
                    <a:pt x="171" y="206"/>
                  </a:lnTo>
                  <a:lnTo>
                    <a:pt x="168" y="205"/>
                  </a:lnTo>
                  <a:lnTo>
                    <a:pt x="165" y="203"/>
                  </a:lnTo>
                  <a:lnTo>
                    <a:pt x="163" y="203"/>
                  </a:lnTo>
                  <a:lnTo>
                    <a:pt x="160" y="202"/>
                  </a:lnTo>
                  <a:lnTo>
                    <a:pt x="158" y="203"/>
                  </a:lnTo>
                  <a:lnTo>
                    <a:pt x="154" y="202"/>
                  </a:lnTo>
                  <a:lnTo>
                    <a:pt x="148" y="200"/>
                  </a:lnTo>
                  <a:lnTo>
                    <a:pt x="140" y="198"/>
                  </a:lnTo>
                  <a:lnTo>
                    <a:pt x="131" y="194"/>
                  </a:lnTo>
                  <a:lnTo>
                    <a:pt x="121" y="189"/>
                  </a:lnTo>
                  <a:lnTo>
                    <a:pt x="112" y="184"/>
                  </a:lnTo>
                  <a:lnTo>
                    <a:pt x="103" y="180"/>
                  </a:lnTo>
                  <a:lnTo>
                    <a:pt x="97" y="176"/>
                  </a:lnTo>
                  <a:lnTo>
                    <a:pt x="91" y="172"/>
                  </a:lnTo>
                  <a:lnTo>
                    <a:pt x="84" y="165"/>
                  </a:lnTo>
                  <a:lnTo>
                    <a:pt x="75" y="158"/>
                  </a:lnTo>
                  <a:lnTo>
                    <a:pt x="67" y="150"/>
                  </a:lnTo>
                  <a:lnTo>
                    <a:pt x="58" y="140"/>
                  </a:lnTo>
                  <a:lnTo>
                    <a:pt x="51" y="130"/>
                  </a:lnTo>
                  <a:lnTo>
                    <a:pt x="44" y="120"/>
                  </a:lnTo>
                  <a:lnTo>
                    <a:pt x="38" y="110"/>
                  </a:lnTo>
                  <a:lnTo>
                    <a:pt x="32" y="98"/>
                  </a:lnTo>
                  <a:lnTo>
                    <a:pt x="26" y="85"/>
                  </a:lnTo>
                  <a:lnTo>
                    <a:pt x="19" y="71"/>
                  </a:lnTo>
                  <a:lnTo>
                    <a:pt x="13" y="56"/>
                  </a:lnTo>
                  <a:lnTo>
                    <a:pt x="8" y="43"/>
                  </a:lnTo>
                  <a:lnTo>
                    <a:pt x="4" y="31"/>
                  </a:lnTo>
                  <a:lnTo>
                    <a:pt x="0" y="22"/>
                  </a:lnTo>
                  <a:lnTo>
                    <a:pt x="0" y="15"/>
                  </a:lnTo>
                  <a:lnTo>
                    <a:pt x="0" y="11"/>
                  </a:lnTo>
                  <a:lnTo>
                    <a:pt x="1" y="8"/>
                  </a:lnTo>
                  <a:lnTo>
                    <a:pt x="2" y="5"/>
                  </a:lnTo>
                  <a:lnTo>
                    <a:pt x="4" y="4"/>
                  </a:lnTo>
                  <a:lnTo>
                    <a:pt x="6" y="3"/>
                  </a:lnTo>
                  <a:lnTo>
                    <a:pt x="8" y="2"/>
                  </a:lnTo>
                  <a:lnTo>
                    <a:pt x="11" y="1"/>
                  </a:lnTo>
                  <a:lnTo>
                    <a:pt x="13" y="0"/>
                  </a:lnTo>
                  <a:lnTo>
                    <a:pt x="42" y="18"/>
                  </a:lnTo>
                </a:path>
              </a:pathLst>
            </a:custGeom>
            <a:solidFill>
              <a:srgbClr val="99FF99"/>
            </a:solidFill>
            <a:ln w="9525" cap="rnd">
              <a:noFill/>
              <a:round/>
              <a:headEnd/>
              <a:tailEnd/>
            </a:ln>
          </p:spPr>
          <p:txBody>
            <a:bodyPr/>
            <a:lstStyle/>
            <a:p>
              <a:endParaRPr lang="ar-SA"/>
            </a:p>
          </p:txBody>
        </p:sp>
        <p:sp>
          <p:nvSpPr>
            <p:cNvPr id="39007" name="Freeform 371"/>
            <p:cNvSpPr>
              <a:spLocks/>
            </p:cNvSpPr>
            <p:nvPr/>
          </p:nvSpPr>
          <p:spPr bwMode="auto">
            <a:xfrm>
              <a:off x="4925" y="1081"/>
              <a:ext cx="135" cy="173"/>
            </a:xfrm>
            <a:custGeom>
              <a:avLst/>
              <a:gdLst>
                <a:gd name="T0" fmla="*/ 36 w 135"/>
                <a:gd name="T1" fmla="*/ 16 h 173"/>
                <a:gd name="T2" fmla="*/ 39 w 135"/>
                <a:gd name="T3" fmla="*/ 25 h 173"/>
                <a:gd name="T4" fmla="*/ 43 w 135"/>
                <a:gd name="T5" fmla="*/ 39 h 173"/>
                <a:gd name="T6" fmla="*/ 46 w 135"/>
                <a:gd name="T7" fmla="*/ 52 h 173"/>
                <a:gd name="T8" fmla="*/ 48 w 135"/>
                <a:gd name="T9" fmla="*/ 63 h 173"/>
                <a:gd name="T10" fmla="*/ 52 w 135"/>
                <a:gd name="T11" fmla="*/ 77 h 173"/>
                <a:gd name="T12" fmla="*/ 58 w 135"/>
                <a:gd name="T13" fmla="*/ 92 h 173"/>
                <a:gd name="T14" fmla="*/ 64 w 135"/>
                <a:gd name="T15" fmla="*/ 103 h 173"/>
                <a:gd name="T16" fmla="*/ 69 w 135"/>
                <a:gd name="T17" fmla="*/ 108 h 173"/>
                <a:gd name="T18" fmla="*/ 76 w 135"/>
                <a:gd name="T19" fmla="*/ 120 h 173"/>
                <a:gd name="T20" fmla="*/ 84 w 135"/>
                <a:gd name="T21" fmla="*/ 136 h 173"/>
                <a:gd name="T22" fmla="*/ 89 w 135"/>
                <a:gd name="T23" fmla="*/ 147 h 173"/>
                <a:gd name="T24" fmla="*/ 91 w 135"/>
                <a:gd name="T25" fmla="*/ 149 h 173"/>
                <a:gd name="T26" fmla="*/ 95 w 135"/>
                <a:gd name="T27" fmla="*/ 148 h 173"/>
                <a:gd name="T28" fmla="*/ 100 w 135"/>
                <a:gd name="T29" fmla="*/ 148 h 173"/>
                <a:gd name="T30" fmla="*/ 106 w 135"/>
                <a:gd name="T31" fmla="*/ 148 h 173"/>
                <a:gd name="T32" fmla="*/ 111 w 135"/>
                <a:gd name="T33" fmla="*/ 149 h 173"/>
                <a:gd name="T34" fmla="*/ 118 w 135"/>
                <a:gd name="T35" fmla="*/ 153 h 173"/>
                <a:gd name="T36" fmla="*/ 126 w 135"/>
                <a:gd name="T37" fmla="*/ 158 h 173"/>
                <a:gd name="T38" fmla="*/ 132 w 135"/>
                <a:gd name="T39" fmla="*/ 163 h 173"/>
                <a:gd name="T40" fmla="*/ 134 w 135"/>
                <a:gd name="T41" fmla="*/ 167 h 173"/>
                <a:gd name="T42" fmla="*/ 129 w 135"/>
                <a:gd name="T43" fmla="*/ 170 h 173"/>
                <a:gd name="T44" fmla="*/ 121 w 135"/>
                <a:gd name="T45" fmla="*/ 172 h 173"/>
                <a:gd name="T46" fmla="*/ 110 w 135"/>
                <a:gd name="T47" fmla="*/ 171 h 173"/>
                <a:gd name="T48" fmla="*/ 102 w 135"/>
                <a:gd name="T49" fmla="*/ 169 h 173"/>
                <a:gd name="T50" fmla="*/ 96 w 135"/>
                <a:gd name="T51" fmla="*/ 167 h 173"/>
                <a:gd name="T52" fmla="*/ 92 w 135"/>
                <a:gd name="T53" fmla="*/ 166 h 173"/>
                <a:gd name="T54" fmla="*/ 90 w 135"/>
                <a:gd name="T55" fmla="*/ 166 h 173"/>
                <a:gd name="T56" fmla="*/ 87 w 135"/>
                <a:gd name="T57" fmla="*/ 166 h 173"/>
                <a:gd name="T58" fmla="*/ 75 w 135"/>
                <a:gd name="T59" fmla="*/ 156 h 173"/>
                <a:gd name="T60" fmla="*/ 61 w 135"/>
                <a:gd name="T61" fmla="*/ 142 h 173"/>
                <a:gd name="T62" fmla="*/ 48 w 135"/>
                <a:gd name="T63" fmla="*/ 129 h 173"/>
                <a:gd name="T64" fmla="*/ 40 w 135"/>
                <a:gd name="T65" fmla="*/ 120 h 173"/>
                <a:gd name="T66" fmla="*/ 29 w 135"/>
                <a:gd name="T67" fmla="*/ 108 h 173"/>
                <a:gd name="T68" fmla="*/ 19 w 135"/>
                <a:gd name="T69" fmla="*/ 95 h 173"/>
                <a:gd name="T70" fmla="*/ 10 w 135"/>
                <a:gd name="T71" fmla="*/ 79 h 173"/>
                <a:gd name="T72" fmla="*/ 5 w 135"/>
                <a:gd name="T73" fmla="*/ 63 h 173"/>
                <a:gd name="T74" fmla="*/ 2 w 135"/>
                <a:gd name="T75" fmla="*/ 43 h 173"/>
                <a:gd name="T76" fmla="*/ 0 w 135"/>
                <a:gd name="T77" fmla="*/ 25 h 173"/>
                <a:gd name="T78" fmla="*/ 0 w 135"/>
                <a:gd name="T79" fmla="*/ 11 h 173"/>
                <a:gd name="T80" fmla="*/ 2 w 135"/>
                <a:gd name="T81" fmla="*/ 4 h 173"/>
                <a:gd name="T82" fmla="*/ 6 w 135"/>
                <a:gd name="T83" fmla="*/ 1 h 173"/>
                <a:gd name="T84" fmla="*/ 11 w 135"/>
                <a:gd name="T85" fmla="*/ 0 h 173"/>
                <a:gd name="T86" fmla="*/ 17 w 135"/>
                <a:gd name="T87" fmla="*/ 0 h 173"/>
                <a:gd name="T88" fmla="*/ 35 w 135"/>
                <a:gd name="T89" fmla="*/ 15 h 17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35"/>
                <a:gd name="T136" fmla="*/ 0 h 173"/>
                <a:gd name="T137" fmla="*/ 135 w 135"/>
                <a:gd name="T138" fmla="*/ 173 h 17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35" h="173">
                  <a:moveTo>
                    <a:pt x="35" y="15"/>
                  </a:moveTo>
                  <a:lnTo>
                    <a:pt x="36" y="16"/>
                  </a:lnTo>
                  <a:lnTo>
                    <a:pt x="37" y="20"/>
                  </a:lnTo>
                  <a:lnTo>
                    <a:pt x="39" y="25"/>
                  </a:lnTo>
                  <a:lnTo>
                    <a:pt x="41" y="32"/>
                  </a:lnTo>
                  <a:lnTo>
                    <a:pt x="43" y="39"/>
                  </a:lnTo>
                  <a:lnTo>
                    <a:pt x="45" y="45"/>
                  </a:lnTo>
                  <a:lnTo>
                    <a:pt x="46" y="52"/>
                  </a:lnTo>
                  <a:lnTo>
                    <a:pt x="47" y="57"/>
                  </a:lnTo>
                  <a:lnTo>
                    <a:pt x="48" y="63"/>
                  </a:lnTo>
                  <a:lnTo>
                    <a:pt x="50" y="69"/>
                  </a:lnTo>
                  <a:lnTo>
                    <a:pt x="52" y="77"/>
                  </a:lnTo>
                  <a:lnTo>
                    <a:pt x="55" y="85"/>
                  </a:lnTo>
                  <a:lnTo>
                    <a:pt x="58" y="92"/>
                  </a:lnTo>
                  <a:lnTo>
                    <a:pt x="61" y="98"/>
                  </a:lnTo>
                  <a:lnTo>
                    <a:pt x="64" y="103"/>
                  </a:lnTo>
                  <a:lnTo>
                    <a:pt x="66" y="105"/>
                  </a:lnTo>
                  <a:lnTo>
                    <a:pt x="69" y="108"/>
                  </a:lnTo>
                  <a:lnTo>
                    <a:pt x="72" y="114"/>
                  </a:lnTo>
                  <a:lnTo>
                    <a:pt x="76" y="120"/>
                  </a:lnTo>
                  <a:lnTo>
                    <a:pt x="81" y="128"/>
                  </a:lnTo>
                  <a:lnTo>
                    <a:pt x="84" y="136"/>
                  </a:lnTo>
                  <a:lnTo>
                    <a:pt x="87" y="143"/>
                  </a:lnTo>
                  <a:lnTo>
                    <a:pt x="89" y="147"/>
                  </a:lnTo>
                  <a:lnTo>
                    <a:pt x="90" y="149"/>
                  </a:lnTo>
                  <a:lnTo>
                    <a:pt x="91" y="149"/>
                  </a:lnTo>
                  <a:lnTo>
                    <a:pt x="93" y="149"/>
                  </a:lnTo>
                  <a:lnTo>
                    <a:pt x="95" y="148"/>
                  </a:lnTo>
                  <a:lnTo>
                    <a:pt x="98" y="148"/>
                  </a:lnTo>
                  <a:lnTo>
                    <a:pt x="100" y="148"/>
                  </a:lnTo>
                  <a:lnTo>
                    <a:pt x="104" y="147"/>
                  </a:lnTo>
                  <a:lnTo>
                    <a:pt x="106" y="148"/>
                  </a:lnTo>
                  <a:lnTo>
                    <a:pt x="109" y="148"/>
                  </a:lnTo>
                  <a:lnTo>
                    <a:pt x="111" y="149"/>
                  </a:lnTo>
                  <a:lnTo>
                    <a:pt x="115" y="150"/>
                  </a:lnTo>
                  <a:lnTo>
                    <a:pt x="118" y="153"/>
                  </a:lnTo>
                  <a:lnTo>
                    <a:pt x="122" y="155"/>
                  </a:lnTo>
                  <a:lnTo>
                    <a:pt x="126" y="158"/>
                  </a:lnTo>
                  <a:lnTo>
                    <a:pt x="129" y="160"/>
                  </a:lnTo>
                  <a:lnTo>
                    <a:pt x="132" y="163"/>
                  </a:lnTo>
                  <a:lnTo>
                    <a:pt x="134" y="166"/>
                  </a:lnTo>
                  <a:lnTo>
                    <a:pt x="134" y="167"/>
                  </a:lnTo>
                  <a:lnTo>
                    <a:pt x="132" y="168"/>
                  </a:lnTo>
                  <a:lnTo>
                    <a:pt x="129" y="170"/>
                  </a:lnTo>
                  <a:lnTo>
                    <a:pt x="125" y="171"/>
                  </a:lnTo>
                  <a:lnTo>
                    <a:pt x="121" y="172"/>
                  </a:lnTo>
                  <a:lnTo>
                    <a:pt x="116" y="172"/>
                  </a:lnTo>
                  <a:lnTo>
                    <a:pt x="110" y="171"/>
                  </a:lnTo>
                  <a:lnTo>
                    <a:pt x="106" y="171"/>
                  </a:lnTo>
                  <a:lnTo>
                    <a:pt x="102" y="169"/>
                  </a:lnTo>
                  <a:lnTo>
                    <a:pt x="99" y="168"/>
                  </a:lnTo>
                  <a:lnTo>
                    <a:pt x="96" y="167"/>
                  </a:lnTo>
                  <a:lnTo>
                    <a:pt x="93" y="167"/>
                  </a:lnTo>
                  <a:lnTo>
                    <a:pt x="92" y="166"/>
                  </a:lnTo>
                  <a:lnTo>
                    <a:pt x="91" y="166"/>
                  </a:lnTo>
                  <a:lnTo>
                    <a:pt x="90" y="166"/>
                  </a:lnTo>
                  <a:lnTo>
                    <a:pt x="88" y="167"/>
                  </a:lnTo>
                  <a:lnTo>
                    <a:pt x="87" y="166"/>
                  </a:lnTo>
                  <a:lnTo>
                    <a:pt x="81" y="162"/>
                  </a:lnTo>
                  <a:lnTo>
                    <a:pt x="75" y="156"/>
                  </a:lnTo>
                  <a:lnTo>
                    <a:pt x="69" y="149"/>
                  </a:lnTo>
                  <a:lnTo>
                    <a:pt x="61" y="142"/>
                  </a:lnTo>
                  <a:lnTo>
                    <a:pt x="54" y="135"/>
                  </a:lnTo>
                  <a:lnTo>
                    <a:pt x="48" y="129"/>
                  </a:lnTo>
                  <a:lnTo>
                    <a:pt x="44" y="124"/>
                  </a:lnTo>
                  <a:lnTo>
                    <a:pt x="40" y="120"/>
                  </a:lnTo>
                  <a:lnTo>
                    <a:pt x="35" y="114"/>
                  </a:lnTo>
                  <a:lnTo>
                    <a:pt x="29" y="108"/>
                  </a:lnTo>
                  <a:lnTo>
                    <a:pt x="24" y="102"/>
                  </a:lnTo>
                  <a:lnTo>
                    <a:pt x="19" y="95"/>
                  </a:lnTo>
                  <a:lnTo>
                    <a:pt x="14" y="86"/>
                  </a:lnTo>
                  <a:lnTo>
                    <a:pt x="10" y="79"/>
                  </a:lnTo>
                  <a:lnTo>
                    <a:pt x="7" y="71"/>
                  </a:lnTo>
                  <a:lnTo>
                    <a:pt x="5" y="63"/>
                  </a:lnTo>
                  <a:lnTo>
                    <a:pt x="4" y="53"/>
                  </a:lnTo>
                  <a:lnTo>
                    <a:pt x="2" y="43"/>
                  </a:lnTo>
                  <a:lnTo>
                    <a:pt x="1" y="34"/>
                  </a:lnTo>
                  <a:lnTo>
                    <a:pt x="0" y="25"/>
                  </a:lnTo>
                  <a:lnTo>
                    <a:pt x="0" y="17"/>
                  </a:lnTo>
                  <a:lnTo>
                    <a:pt x="0" y="11"/>
                  </a:lnTo>
                  <a:lnTo>
                    <a:pt x="0" y="6"/>
                  </a:lnTo>
                  <a:lnTo>
                    <a:pt x="2" y="4"/>
                  </a:lnTo>
                  <a:lnTo>
                    <a:pt x="4" y="2"/>
                  </a:lnTo>
                  <a:lnTo>
                    <a:pt x="6" y="1"/>
                  </a:lnTo>
                  <a:lnTo>
                    <a:pt x="9" y="0"/>
                  </a:lnTo>
                  <a:lnTo>
                    <a:pt x="11" y="0"/>
                  </a:lnTo>
                  <a:lnTo>
                    <a:pt x="14" y="0"/>
                  </a:lnTo>
                  <a:lnTo>
                    <a:pt x="17" y="0"/>
                  </a:lnTo>
                  <a:lnTo>
                    <a:pt x="18" y="0"/>
                  </a:lnTo>
                  <a:lnTo>
                    <a:pt x="35" y="15"/>
                  </a:lnTo>
                </a:path>
              </a:pathLst>
            </a:custGeom>
            <a:solidFill>
              <a:srgbClr val="99FF99"/>
            </a:solidFill>
            <a:ln w="9525" cap="rnd">
              <a:noFill/>
              <a:round/>
              <a:headEnd/>
              <a:tailEnd/>
            </a:ln>
          </p:spPr>
          <p:txBody>
            <a:bodyPr/>
            <a:lstStyle/>
            <a:p>
              <a:endParaRPr lang="ar-SA"/>
            </a:p>
          </p:txBody>
        </p:sp>
        <p:sp>
          <p:nvSpPr>
            <p:cNvPr id="39008" name="Freeform 372"/>
            <p:cNvSpPr>
              <a:spLocks/>
            </p:cNvSpPr>
            <p:nvPr/>
          </p:nvSpPr>
          <p:spPr bwMode="auto">
            <a:xfrm>
              <a:off x="5019" y="1264"/>
              <a:ext cx="193" cy="93"/>
            </a:xfrm>
            <a:custGeom>
              <a:avLst/>
              <a:gdLst>
                <a:gd name="T0" fmla="*/ 0 w 193"/>
                <a:gd name="T1" fmla="*/ 0 h 93"/>
                <a:gd name="T2" fmla="*/ 0 w 193"/>
                <a:gd name="T3" fmla="*/ 50 h 93"/>
                <a:gd name="T4" fmla="*/ 192 w 193"/>
                <a:gd name="T5" fmla="*/ 92 h 93"/>
                <a:gd name="T6" fmla="*/ 192 w 193"/>
                <a:gd name="T7" fmla="*/ 41 h 93"/>
                <a:gd name="T8" fmla="*/ 0 w 193"/>
                <a:gd name="T9" fmla="*/ 0 h 93"/>
                <a:gd name="T10" fmla="*/ 0 60000 65536"/>
                <a:gd name="T11" fmla="*/ 0 60000 65536"/>
                <a:gd name="T12" fmla="*/ 0 60000 65536"/>
                <a:gd name="T13" fmla="*/ 0 60000 65536"/>
                <a:gd name="T14" fmla="*/ 0 60000 65536"/>
                <a:gd name="T15" fmla="*/ 0 w 193"/>
                <a:gd name="T16" fmla="*/ 0 h 93"/>
                <a:gd name="T17" fmla="*/ 193 w 193"/>
                <a:gd name="T18" fmla="*/ 93 h 93"/>
              </a:gdLst>
              <a:ahLst/>
              <a:cxnLst>
                <a:cxn ang="T10">
                  <a:pos x="T0" y="T1"/>
                </a:cxn>
                <a:cxn ang="T11">
                  <a:pos x="T2" y="T3"/>
                </a:cxn>
                <a:cxn ang="T12">
                  <a:pos x="T4" y="T5"/>
                </a:cxn>
                <a:cxn ang="T13">
                  <a:pos x="T6" y="T7"/>
                </a:cxn>
                <a:cxn ang="T14">
                  <a:pos x="T8" y="T9"/>
                </a:cxn>
              </a:cxnLst>
              <a:rect l="T15" t="T16" r="T17" b="T18"/>
              <a:pathLst>
                <a:path w="193" h="93">
                  <a:moveTo>
                    <a:pt x="0" y="0"/>
                  </a:moveTo>
                  <a:lnTo>
                    <a:pt x="0" y="50"/>
                  </a:lnTo>
                  <a:lnTo>
                    <a:pt x="192" y="92"/>
                  </a:lnTo>
                  <a:lnTo>
                    <a:pt x="192" y="41"/>
                  </a:lnTo>
                  <a:lnTo>
                    <a:pt x="0" y="0"/>
                  </a:lnTo>
                </a:path>
              </a:pathLst>
            </a:custGeom>
            <a:solidFill>
              <a:srgbClr val="B2B2B2"/>
            </a:solidFill>
            <a:ln w="9525" cap="rnd">
              <a:noFill/>
              <a:round/>
              <a:headEnd/>
              <a:tailEnd/>
            </a:ln>
          </p:spPr>
          <p:txBody>
            <a:bodyPr/>
            <a:lstStyle/>
            <a:p>
              <a:endParaRPr lang="ar-SA"/>
            </a:p>
          </p:txBody>
        </p:sp>
        <p:sp>
          <p:nvSpPr>
            <p:cNvPr id="39009" name="Freeform 373"/>
            <p:cNvSpPr>
              <a:spLocks/>
            </p:cNvSpPr>
            <p:nvPr/>
          </p:nvSpPr>
          <p:spPr bwMode="auto">
            <a:xfrm>
              <a:off x="5211" y="1258"/>
              <a:ext cx="59" cy="99"/>
            </a:xfrm>
            <a:custGeom>
              <a:avLst/>
              <a:gdLst>
                <a:gd name="T0" fmla="*/ 0 w 59"/>
                <a:gd name="T1" fmla="*/ 47 h 99"/>
                <a:gd name="T2" fmla="*/ 0 w 59"/>
                <a:gd name="T3" fmla="*/ 98 h 99"/>
                <a:gd name="T4" fmla="*/ 58 w 59"/>
                <a:gd name="T5" fmla="*/ 43 h 99"/>
                <a:gd name="T6" fmla="*/ 58 w 59"/>
                <a:gd name="T7" fmla="*/ 0 h 99"/>
                <a:gd name="T8" fmla="*/ 0 w 59"/>
                <a:gd name="T9" fmla="*/ 47 h 99"/>
                <a:gd name="T10" fmla="*/ 0 60000 65536"/>
                <a:gd name="T11" fmla="*/ 0 60000 65536"/>
                <a:gd name="T12" fmla="*/ 0 60000 65536"/>
                <a:gd name="T13" fmla="*/ 0 60000 65536"/>
                <a:gd name="T14" fmla="*/ 0 60000 65536"/>
                <a:gd name="T15" fmla="*/ 0 w 59"/>
                <a:gd name="T16" fmla="*/ 0 h 99"/>
                <a:gd name="T17" fmla="*/ 59 w 59"/>
                <a:gd name="T18" fmla="*/ 99 h 99"/>
              </a:gdLst>
              <a:ahLst/>
              <a:cxnLst>
                <a:cxn ang="T10">
                  <a:pos x="T0" y="T1"/>
                </a:cxn>
                <a:cxn ang="T11">
                  <a:pos x="T2" y="T3"/>
                </a:cxn>
                <a:cxn ang="T12">
                  <a:pos x="T4" y="T5"/>
                </a:cxn>
                <a:cxn ang="T13">
                  <a:pos x="T6" y="T7"/>
                </a:cxn>
                <a:cxn ang="T14">
                  <a:pos x="T8" y="T9"/>
                </a:cxn>
              </a:cxnLst>
              <a:rect l="T15" t="T16" r="T17" b="T18"/>
              <a:pathLst>
                <a:path w="59" h="99">
                  <a:moveTo>
                    <a:pt x="0" y="47"/>
                  </a:moveTo>
                  <a:lnTo>
                    <a:pt x="0" y="98"/>
                  </a:lnTo>
                  <a:lnTo>
                    <a:pt x="58" y="43"/>
                  </a:lnTo>
                  <a:lnTo>
                    <a:pt x="58" y="0"/>
                  </a:lnTo>
                  <a:lnTo>
                    <a:pt x="0" y="47"/>
                  </a:lnTo>
                </a:path>
              </a:pathLst>
            </a:custGeom>
            <a:solidFill>
              <a:srgbClr val="7F7F7F"/>
            </a:solidFill>
            <a:ln w="9525" cap="rnd">
              <a:noFill/>
              <a:round/>
              <a:headEnd/>
              <a:tailEnd/>
            </a:ln>
          </p:spPr>
          <p:txBody>
            <a:bodyPr/>
            <a:lstStyle/>
            <a:p>
              <a:endParaRPr lang="ar-SA"/>
            </a:p>
          </p:txBody>
        </p:sp>
        <p:sp>
          <p:nvSpPr>
            <p:cNvPr id="39010" name="Freeform 374"/>
            <p:cNvSpPr>
              <a:spLocks/>
            </p:cNvSpPr>
            <p:nvPr/>
          </p:nvSpPr>
          <p:spPr bwMode="auto">
            <a:xfrm>
              <a:off x="5019" y="1218"/>
              <a:ext cx="250" cy="88"/>
            </a:xfrm>
            <a:custGeom>
              <a:avLst/>
              <a:gdLst>
                <a:gd name="T0" fmla="*/ 79 w 250"/>
                <a:gd name="T1" fmla="*/ 0 h 88"/>
                <a:gd name="T2" fmla="*/ 0 w 250"/>
                <a:gd name="T3" fmla="*/ 46 h 88"/>
                <a:gd name="T4" fmla="*/ 191 w 250"/>
                <a:gd name="T5" fmla="*/ 87 h 88"/>
                <a:gd name="T6" fmla="*/ 249 w 250"/>
                <a:gd name="T7" fmla="*/ 39 h 88"/>
                <a:gd name="T8" fmla="*/ 79 w 250"/>
                <a:gd name="T9" fmla="*/ 0 h 88"/>
                <a:gd name="T10" fmla="*/ 0 60000 65536"/>
                <a:gd name="T11" fmla="*/ 0 60000 65536"/>
                <a:gd name="T12" fmla="*/ 0 60000 65536"/>
                <a:gd name="T13" fmla="*/ 0 60000 65536"/>
                <a:gd name="T14" fmla="*/ 0 60000 65536"/>
                <a:gd name="T15" fmla="*/ 0 w 250"/>
                <a:gd name="T16" fmla="*/ 0 h 88"/>
                <a:gd name="T17" fmla="*/ 250 w 250"/>
                <a:gd name="T18" fmla="*/ 88 h 88"/>
              </a:gdLst>
              <a:ahLst/>
              <a:cxnLst>
                <a:cxn ang="T10">
                  <a:pos x="T0" y="T1"/>
                </a:cxn>
                <a:cxn ang="T11">
                  <a:pos x="T2" y="T3"/>
                </a:cxn>
                <a:cxn ang="T12">
                  <a:pos x="T4" y="T5"/>
                </a:cxn>
                <a:cxn ang="T13">
                  <a:pos x="T6" y="T7"/>
                </a:cxn>
                <a:cxn ang="T14">
                  <a:pos x="T8" y="T9"/>
                </a:cxn>
              </a:cxnLst>
              <a:rect l="T15" t="T16" r="T17" b="T18"/>
              <a:pathLst>
                <a:path w="250" h="88">
                  <a:moveTo>
                    <a:pt x="79" y="0"/>
                  </a:moveTo>
                  <a:lnTo>
                    <a:pt x="0" y="46"/>
                  </a:lnTo>
                  <a:lnTo>
                    <a:pt x="191" y="87"/>
                  </a:lnTo>
                  <a:lnTo>
                    <a:pt x="249" y="39"/>
                  </a:lnTo>
                  <a:lnTo>
                    <a:pt x="79" y="0"/>
                  </a:lnTo>
                </a:path>
              </a:pathLst>
            </a:custGeom>
            <a:solidFill>
              <a:srgbClr val="E5E5E5"/>
            </a:solidFill>
            <a:ln w="9525" cap="rnd">
              <a:noFill/>
              <a:round/>
              <a:headEnd/>
              <a:tailEnd/>
            </a:ln>
          </p:spPr>
          <p:txBody>
            <a:bodyPr/>
            <a:lstStyle/>
            <a:p>
              <a:endParaRPr lang="ar-SA"/>
            </a:p>
          </p:txBody>
        </p:sp>
        <p:sp>
          <p:nvSpPr>
            <p:cNvPr id="39011" name="Freeform 375"/>
            <p:cNvSpPr>
              <a:spLocks/>
            </p:cNvSpPr>
            <p:nvPr/>
          </p:nvSpPr>
          <p:spPr bwMode="auto">
            <a:xfrm>
              <a:off x="5054" y="1101"/>
              <a:ext cx="31" cy="133"/>
            </a:xfrm>
            <a:custGeom>
              <a:avLst/>
              <a:gdLst>
                <a:gd name="T0" fmla="*/ 30 w 31"/>
                <a:gd name="T1" fmla="*/ 0 h 133"/>
                <a:gd name="T2" fmla="*/ 29 w 31"/>
                <a:gd name="T3" fmla="*/ 0 h 133"/>
                <a:gd name="T4" fmla="*/ 27 w 31"/>
                <a:gd name="T5" fmla="*/ 3 h 133"/>
                <a:gd name="T6" fmla="*/ 24 w 31"/>
                <a:gd name="T7" fmla="*/ 6 h 133"/>
                <a:gd name="T8" fmla="*/ 21 w 31"/>
                <a:gd name="T9" fmla="*/ 12 h 133"/>
                <a:gd name="T10" fmla="*/ 17 w 31"/>
                <a:gd name="T11" fmla="*/ 21 h 133"/>
                <a:gd name="T12" fmla="*/ 13 w 31"/>
                <a:gd name="T13" fmla="*/ 31 h 133"/>
                <a:gd name="T14" fmla="*/ 9 w 31"/>
                <a:gd name="T15" fmla="*/ 44 h 133"/>
                <a:gd name="T16" fmla="*/ 6 w 31"/>
                <a:gd name="T17" fmla="*/ 60 h 133"/>
                <a:gd name="T18" fmla="*/ 2 w 31"/>
                <a:gd name="T19" fmla="*/ 76 h 133"/>
                <a:gd name="T20" fmla="*/ 0 w 31"/>
                <a:gd name="T21" fmla="*/ 90 h 133"/>
                <a:gd name="T22" fmla="*/ 0 w 31"/>
                <a:gd name="T23" fmla="*/ 103 h 133"/>
                <a:gd name="T24" fmla="*/ 0 w 31"/>
                <a:gd name="T25" fmla="*/ 113 h 133"/>
                <a:gd name="T26" fmla="*/ 0 w 31"/>
                <a:gd name="T27" fmla="*/ 121 h 133"/>
                <a:gd name="T28" fmla="*/ 1 w 31"/>
                <a:gd name="T29" fmla="*/ 127 h 133"/>
                <a:gd name="T30" fmla="*/ 2 w 31"/>
                <a:gd name="T31" fmla="*/ 131 h 133"/>
                <a:gd name="T32" fmla="*/ 2 w 31"/>
                <a:gd name="T33" fmla="*/ 132 h 133"/>
                <a:gd name="T34" fmla="*/ 30 w 31"/>
                <a:gd name="T35" fmla="*/ 0 h 13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1"/>
                <a:gd name="T55" fmla="*/ 0 h 133"/>
                <a:gd name="T56" fmla="*/ 31 w 31"/>
                <a:gd name="T57" fmla="*/ 133 h 13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1" h="133">
                  <a:moveTo>
                    <a:pt x="30" y="0"/>
                  </a:moveTo>
                  <a:lnTo>
                    <a:pt x="29" y="0"/>
                  </a:lnTo>
                  <a:lnTo>
                    <a:pt x="27" y="3"/>
                  </a:lnTo>
                  <a:lnTo>
                    <a:pt x="24" y="6"/>
                  </a:lnTo>
                  <a:lnTo>
                    <a:pt x="21" y="12"/>
                  </a:lnTo>
                  <a:lnTo>
                    <a:pt x="17" y="21"/>
                  </a:lnTo>
                  <a:lnTo>
                    <a:pt x="13" y="31"/>
                  </a:lnTo>
                  <a:lnTo>
                    <a:pt x="9" y="44"/>
                  </a:lnTo>
                  <a:lnTo>
                    <a:pt x="6" y="60"/>
                  </a:lnTo>
                  <a:lnTo>
                    <a:pt x="2" y="76"/>
                  </a:lnTo>
                  <a:lnTo>
                    <a:pt x="0" y="90"/>
                  </a:lnTo>
                  <a:lnTo>
                    <a:pt x="0" y="103"/>
                  </a:lnTo>
                  <a:lnTo>
                    <a:pt x="0" y="113"/>
                  </a:lnTo>
                  <a:lnTo>
                    <a:pt x="0" y="121"/>
                  </a:lnTo>
                  <a:lnTo>
                    <a:pt x="1" y="127"/>
                  </a:lnTo>
                  <a:lnTo>
                    <a:pt x="2" y="131"/>
                  </a:lnTo>
                  <a:lnTo>
                    <a:pt x="2" y="132"/>
                  </a:lnTo>
                  <a:lnTo>
                    <a:pt x="30" y="0"/>
                  </a:lnTo>
                </a:path>
              </a:pathLst>
            </a:custGeom>
            <a:solidFill>
              <a:srgbClr val="000000"/>
            </a:solidFill>
            <a:ln w="9525" cap="rnd">
              <a:noFill/>
              <a:round/>
              <a:headEnd/>
              <a:tailEnd/>
            </a:ln>
          </p:spPr>
          <p:txBody>
            <a:bodyPr/>
            <a:lstStyle/>
            <a:p>
              <a:endParaRPr lang="ar-SA"/>
            </a:p>
          </p:txBody>
        </p:sp>
        <p:sp>
          <p:nvSpPr>
            <p:cNvPr id="39012" name="Freeform 376"/>
            <p:cNvSpPr>
              <a:spLocks/>
            </p:cNvSpPr>
            <p:nvPr/>
          </p:nvSpPr>
          <p:spPr bwMode="auto">
            <a:xfrm>
              <a:off x="5083" y="1162"/>
              <a:ext cx="117" cy="117"/>
            </a:xfrm>
            <a:custGeom>
              <a:avLst/>
              <a:gdLst>
                <a:gd name="T0" fmla="*/ 58 w 117"/>
                <a:gd name="T1" fmla="*/ 116 h 117"/>
                <a:gd name="T2" fmla="*/ 69 w 117"/>
                <a:gd name="T3" fmla="*/ 116 h 117"/>
                <a:gd name="T4" fmla="*/ 81 w 117"/>
                <a:gd name="T5" fmla="*/ 113 h 117"/>
                <a:gd name="T6" fmla="*/ 90 w 117"/>
                <a:gd name="T7" fmla="*/ 109 h 117"/>
                <a:gd name="T8" fmla="*/ 98 w 117"/>
                <a:gd name="T9" fmla="*/ 102 h 117"/>
                <a:gd name="T10" fmla="*/ 105 w 117"/>
                <a:gd name="T11" fmla="*/ 94 h 117"/>
                <a:gd name="T12" fmla="*/ 111 w 117"/>
                <a:gd name="T13" fmla="*/ 85 h 117"/>
                <a:gd name="T14" fmla="*/ 115 w 117"/>
                <a:gd name="T15" fmla="*/ 74 h 117"/>
                <a:gd name="T16" fmla="*/ 116 w 117"/>
                <a:gd name="T17" fmla="*/ 63 h 117"/>
                <a:gd name="T18" fmla="*/ 115 w 117"/>
                <a:gd name="T19" fmla="*/ 51 h 117"/>
                <a:gd name="T20" fmla="*/ 111 w 117"/>
                <a:gd name="T21" fmla="*/ 40 h 117"/>
                <a:gd name="T22" fmla="*/ 105 w 117"/>
                <a:gd name="T23" fmla="*/ 29 h 117"/>
                <a:gd name="T24" fmla="*/ 98 w 117"/>
                <a:gd name="T25" fmla="*/ 20 h 117"/>
                <a:gd name="T26" fmla="*/ 90 w 117"/>
                <a:gd name="T27" fmla="*/ 12 h 117"/>
                <a:gd name="T28" fmla="*/ 81 w 117"/>
                <a:gd name="T29" fmla="*/ 6 h 117"/>
                <a:gd name="T30" fmla="*/ 69 w 117"/>
                <a:gd name="T31" fmla="*/ 2 h 117"/>
                <a:gd name="T32" fmla="*/ 58 w 117"/>
                <a:gd name="T33" fmla="*/ 0 h 117"/>
                <a:gd name="T34" fmla="*/ 46 w 117"/>
                <a:gd name="T35" fmla="*/ 0 h 117"/>
                <a:gd name="T36" fmla="*/ 35 w 117"/>
                <a:gd name="T37" fmla="*/ 2 h 117"/>
                <a:gd name="T38" fmla="*/ 25 w 117"/>
                <a:gd name="T39" fmla="*/ 6 h 117"/>
                <a:gd name="T40" fmla="*/ 17 w 117"/>
                <a:gd name="T41" fmla="*/ 13 h 117"/>
                <a:gd name="T42" fmla="*/ 10 w 117"/>
                <a:gd name="T43" fmla="*/ 21 h 117"/>
                <a:gd name="T44" fmla="*/ 5 w 117"/>
                <a:gd name="T45" fmla="*/ 30 h 117"/>
                <a:gd name="T46" fmla="*/ 1 w 117"/>
                <a:gd name="T47" fmla="*/ 41 h 117"/>
                <a:gd name="T48" fmla="*/ 0 w 117"/>
                <a:gd name="T49" fmla="*/ 52 h 117"/>
                <a:gd name="T50" fmla="*/ 1 w 117"/>
                <a:gd name="T51" fmla="*/ 64 h 117"/>
                <a:gd name="T52" fmla="*/ 5 w 117"/>
                <a:gd name="T53" fmla="*/ 75 h 117"/>
                <a:gd name="T54" fmla="*/ 10 w 117"/>
                <a:gd name="T55" fmla="*/ 86 h 117"/>
                <a:gd name="T56" fmla="*/ 17 w 117"/>
                <a:gd name="T57" fmla="*/ 95 h 117"/>
                <a:gd name="T58" fmla="*/ 25 w 117"/>
                <a:gd name="T59" fmla="*/ 103 h 117"/>
                <a:gd name="T60" fmla="*/ 35 w 117"/>
                <a:gd name="T61" fmla="*/ 109 h 117"/>
                <a:gd name="T62" fmla="*/ 46 w 117"/>
                <a:gd name="T63" fmla="*/ 113 h 117"/>
                <a:gd name="T64" fmla="*/ 58 w 117"/>
                <a:gd name="T65" fmla="*/ 116 h 1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7"/>
                <a:gd name="T100" fmla="*/ 0 h 117"/>
                <a:gd name="T101" fmla="*/ 117 w 117"/>
                <a:gd name="T102" fmla="*/ 117 h 11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7" h="117">
                  <a:moveTo>
                    <a:pt x="58" y="116"/>
                  </a:moveTo>
                  <a:lnTo>
                    <a:pt x="69" y="116"/>
                  </a:lnTo>
                  <a:lnTo>
                    <a:pt x="81" y="113"/>
                  </a:lnTo>
                  <a:lnTo>
                    <a:pt x="90" y="109"/>
                  </a:lnTo>
                  <a:lnTo>
                    <a:pt x="98" y="102"/>
                  </a:lnTo>
                  <a:lnTo>
                    <a:pt x="105" y="94"/>
                  </a:lnTo>
                  <a:lnTo>
                    <a:pt x="111" y="85"/>
                  </a:lnTo>
                  <a:lnTo>
                    <a:pt x="115" y="74"/>
                  </a:lnTo>
                  <a:lnTo>
                    <a:pt x="116" y="63"/>
                  </a:lnTo>
                  <a:lnTo>
                    <a:pt x="115" y="51"/>
                  </a:lnTo>
                  <a:lnTo>
                    <a:pt x="111" y="40"/>
                  </a:lnTo>
                  <a:lnTo>
                    <a:pt x="105" y="29"/>
                  </a:lnTo>
                  <a:lnTo>
                    <a:pt x="98" y="20"/>
                  </a:lnTo>
                  <a:lnTo>
                    <a:pt x="90" y="12"/>
                  </a:lnTo>
                  <a:lnTo>
                    <a:pt x="81" y="6"/>
                  </a:lnTo>
                  <a:lnTo>
                    <a:pt x="69" y="2"/>
                  </a:lnTo>
                  <a:lnTo>
                    <a:pt x="58" y="0"/>
                  </a:lnTo>
                  <a:lnTo>
                    <a:pt x="46" y="0"/>
                  </a:lnTo>
                  <a:lnTo>
                    <a:pt x="35" y="2"/>
                  </a:lnTo>
                  <a:lnTo>
                    <a:pt x="25" y="6"/>
                  </a:lnTo>
                  <a:lnTo>
                    <a:pt x="17" y="13"/>
                  </a:lnTo>
                  <a:lnTo>
                    <a:pt x="10" y="21"/>
                  </a:lnTo>
                  <a:lnTo>
                    <a:pt x="5" y="30"/>
                  </a:lnTo>
                  <a:lnTo>
                    <a:pt x="1" y="41"/>
                  </a:lnTo>
                  <a:lnTo>
                    <a:pt x="0" y="52"/>
                  </a:lnTo>
                  <a:lnTo>
                    <a:pt x="1" y="64"/>
                  </a:lnTo>
                  <a:lnTo>
                    <a:pt x="5" y="75"/>
                  </a:lnTo>
                  <a:lnTo>
                    <a:pt x="10" y="86"/>
                  </a:lnTo>
                  <a:lnTo>
                    <a:pt x="17" y="95"/>
                  </a:lnTo>
                  <a:lnTo>
                    <a:pt x="25" y="103"/>
                  </a:lnTo>
                  <a:lnTo>
                    <a:pt x="35" y="109"/>
                  </a:lnTo>
                  <a:lnTo>
                    <a:pt x="46" y="113"/>
                  </a:lnTo>
                  <a:lnTo>
                    <a:pt x="58" y="116"/>
                  </a:lnTo>
                </a:path>
              </a:pathLst>
            </a:custGeom>
            <a:solidFill>
              <a:srgbClr val="4C4C4C"/>
            </a:solidFill>
            <a:ln w="9525" cap="rnd">
              <a:noFill/>
              <a:round/>
              <a:headEnd/>
              <a:tailEnd/>
            </a:ln>
          </p:spPr>
          <p:txBody>
            <a:bodyPr/>
            <a:lstStyle/>
            <a:p>
              <a:endParaRPr lang="ar-SA"/>
            </a:p>
          </p:txBody>
        </p:sp>
        <p:sp>
          <p:nvSpPr>
            <p:cNvPr id="39013" name="Freeform 377"/>
            <p:cNvSpPr>
              <a:spLocks/>
            </p:cNvSpPr>
            <p:nvPr/>
          </p:nvSpPr>
          <p:spPr bwMode="auto">
            <a:xfrm>
              <a:off x="5050" y="1085"/>
              <a:ext cx="164" cy="190"/>
            </a:xfrm>
            <a:custGeom>
              <a:avLst/>
              <a:gdLst>
                <a:gd name="T0" fmla="*/ 124 w 164"/>
                <a:gd name="T1" fmla="*/ 47 h 190"/>
                <a:gd name="T2" fmla="*/ 73 w 164"/>
                <a:gd name="T3" fmla="*/ 11 h 190"/>
                <a:gd name="T4" fmla="*/ 35 w 164"/>
                <a:gd name="T5" fmla="*/ 0 h 190"/>
                <a:gd name="T6" fmla="*/ 0 w 164"/>
                <a:gd name="T7" fmla="*/ 177 h 190"/>
                <a:gd name="T8" fmla="*/ 38 w 164"/>
                <a:gd name="T9" fmla="*/ 189 h 190"/>
                <a:gd name="T10" fmla="*/ 98 w 164"/>
                <a:gd name="T11" fmla="*/ 173 h 190"/>
                <a:gd name="T12" fmla="*/ 138 w 164"/>
                <a:gd name="T13" fmla="*/ 184 h 190"/>
                <a:gd name="T14" fmla="*/ 163 w 164"/>
                <a:gd name="T15" fmla="*/ 60 h 190"/>
                <a:gd name="T16" fmla="*/ 124 w 164"/>
                <a:gd name="T17" fmla="*/ 47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190"/>
                <a:gd name="T29" fmla="*/ 164 w 164"/>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190">
                  <a:moveTo>
                    <a:pt x="124" y="47"/>
                  </a:moveTo>
                  <a:lnTo>
                    <a:pt x="73" y="11"/>
                  </a:lnTo>
                  <a:lnTo>
                    <a:pt x="35" y="0"/>
                  </a:lnTo>
                  <a:lnTo>
                    <a:pt x="0" y="177"/>
                  </a:lnTo>
                  <a:lnTo>
                    <a:pt x="38" y="189"/>
                  </a:lnTo>
                  <a:lnTo>
                    <a:pt x="98" y="173"/>
                  </a:lnTo>
                  <a:lnTo>
                    <a:pt x="138" y="184"/>
                  </a:lnTo>
                  <a:lnTo>
                    <a:pt x="163" y="60"/>
                  </a:lnTo>
                  <a:lnTo>
                    <a:pt x="124" y="47"/>
                  </a:lnTo>
                </a:path>
              </a:pathLst>
            </a:custGeom>
            <a:solidFill>
              <a:srgbClr val="B2B2B2"/>
            </a:solidFill>
            <a:ln w="9525" cap="rnd">
              <a:noFill/>
              <a:round/>
              <a:headEnd/>
              <a:tailEnd/>
            </a:ln>
          </p:spPr>
          <p:txBody>
            <a:bodyPr/>
            <a:lstStyle/>
            <a:p>
              <a:endParaRPr lang="ar-SA"/>
            </a:p>
          </p:txBody>
        </p:sp>
        <p:sp>
          <p:nvSpPr>
            <p:cNvPr id="39014" name="Freeform 378"/>
            <p:cNvSpPr>
              <a:spLocks/>
            </p:cNvSpPr>
            <p:nvPr/>
          </p:nvSpPr>
          <p:spPr bwMode="auto">
            <a:xfrm>
              <a:off x="5189" y="1132"/>
              <a:ext cx="61" cy="138"/>
            </a:xfrm>
            <a:custGeom>
              <a:avLst/>
              <a:gdLst>
                <a:gd name="T0" fmla="*/ 24 w 61"/>
                <a:gd name="T1" fmla="*/ 13 h 138"/>
                <a:gd name="T2" fmla="*/ 0 w 61"/>
                <a:gd name="T3" fmla="*/ 137 h 138"/>
                <a:gd name="T4" fmla="*/ 41 w 61"/>
                <a:gd name="T5" fmla="*/ 109 h 138"/>
                <a:gd name="T6" fmla="*/ 60 w 61"/>
                <a:gd name="T7" fmla="*/ 0 h 138"/>
                <a:gd name="T8" fmla="*/ 24 w 61"/>
                <a:gd name="T9" fmla="*/ 13 h 138"/>
                <a:gd name="T10" fmla="*/ 0 60000 65536"/>
                <a:gd name="T11" fmla="*/ 0 60000 65536"/>
                <a:gd name="T12" fmla="*/ 0 60000 65536"/>
                <a:gd name="T13" fmla="*/ 0 60000 65536"/>
                <a:gd name="T14" fmla="*/ 0 60000 65536"/>
                <a:gd name="T15" fmla="*/ 0 w 61"/>
                <a:gd name="T16" fmla="*/ 0 h 138"/>
                <a:gd name="T17" fmla="*/ 61 w 61"/>
                <a:gd name="T18" fmla="*/ 138 h 138"/>
              </a:gdLst>
              <a:ahLst/>
              <a:cxnLst>
                <a:cxn ang="T10">
                  <a:pos x="T0" y="T1"/>
                </a:cxn>
                <a:cxn ang="T11">
                  <a:pos x="T2" y="T3"/>
                </a:cxn>
                <a:cxn ang="T12">
                  <a:pos x="T4" y="T5"/>
                </a:cxn>
                <a:cxn ang="T13">
                  <a:pos x="T6" y="T7"/>
                </a:cxn>
                <a:cxn ang="T14">
                  <a:pos x="T8" y="T9"/>
                </a:cxn>
              </a:cxnLst>
              <a:rect l="T15" t="T16" r="T17" b="T18"/>
              <a:pathLst>
                <a:path w="61" h="138">
                  <a:moveTo>
                    <a:pt x="24" y="13"/>
                  </a:moveTo>
                  <a:lnTo>
                    <a:pt x="0" y="137"/>
                  </a:lnTo>
                  <a:lnTo>
                    <a:pt x="41" y="109"/>
                  </a:lnTo>
                  <a:lnTo>
                    <a:pt x="60" y="0"/>
                  </a:lnTo>
                  <a:lnTo>
                    <a:pt x="24" y="13"/>
                  </a:lnTo>
                </a:path>
              </a:pathLst>
            </a:custGeom>
            <a:solidFill>
              <a:srgbClr val="7F7F7F"/>
            </a:solidFill>
            <a:ln w="9525" cap="rnd">
              <a:noFill/>
              <a:round/>
              <a:headEnd/>
              <a:tailEnd/>
            </a:ln>
          </p:spPr>
          <p:txBody>
            <a:bodyPr/>
            <a:lstStyle/>
            <a:p>
              <a:endParaRPr lang="ar-SA"/>
            </a:p>
          </p:txBody>
        </p:sp>
        <p:sp>
          <p:nvSpPr>
            <p:cNvPr id="39015" name="Freeform 379"/>
            <p:cNvSpPr>
              <a:spLocks/>
            </p:cNvSpPr>
            <p:nvPr/>
          </p:nvSpPr>
          <p:spPr bwMode="auto">
            <a:xfrm>
              <a:off x="5151" y="1141"/>
              <a:ext cx="54" cy="123"/>
            </a:xfrm>
            <a:custGeom>
              <a:avLst/>
              <a:gdLst>
                <a:gd name="T0" fmla="*/ 53 w 54"/>
                <a:gd name="T1" fmla="*/ 7 h 123"/>
                <a:gd name="T2" fmla="*/ 24 w 54"/>
                <a:gd name="T3" fmla="*/ 0 h 123"/>
                <a:gd name="T4" fmla="*/ 0 w 54"/>
                <a:gd name="T5" fmla="*/ 111 h 123"/>
                <a:gd name="T6" fmla="*/ 32 w 54"/>
                <a:gd name="T7" fmla="*/ 122 h 123"/>
                <a:gd name="T8" fmla="*/ 53 w 54"/>
                <a:gd name="T9" fmla="*/ 7 h 123"/>
                <a:gd name="T10" fmla="*/ 0 60000 65536"/>
                <a:gd name="T11" fmla="*/ 0 60000 65536"/>
                <a:gd name="T12" fmla="*/ 0 60000 65536"/>
                <a:gd name="T13" fmla="*/ 0 60000 65536"/>
                <a:gd name="T14" fmla="*/ 0 60000 65536"/>
                <a:gd name="T15" fmla="*/ 0 w 54"/>
                <a:gd name="T16" fmla="*/ 0 h 123"/>
                <a:gd name="T17" fmla="*/ 54 w 54"/>
                <a:gd name="T18" fmla="*/ 123 h 123"/>
              </a:gdLst>
              <a:ahLst/>
              <a:cxnLst>
                <a:cxn ang="T10">
                  <a:pos x="T0" y="T1"/>
                </a:cxn>
                <a:cxn ang="T11">
                  <a:pos x="T2" y="T3"/>
                </a:cxn>
                <a:cxn ang="T12">
                  <a:pos x="T4" y="T5"/>
                </a:cxn>
                <a:cxn ang="T13">
                  <a:pos x="T6" y="T7"/>
                </a:cxn>
                <a:cxn ang="T14">
                  <a:pos x="T8" y="T9"/>
                </a:cxn>
              </a:cxnLst>
              <a:rect l="T15" t="T16" r="T17" b="T18"/>
              <a:pathLst>
                <a:path w="54" h="123">
                  <a:moveTo>
                    <a:pt x="53" y="7"/>
                  </a:moveTo>
                  <a:lnTo>
                    <a:pt x="24" y="0"/>
                  </a:lnTo>
                  <a:lnTo>
                    <a:pt x="0" y="111"/>
                  </a:lnTo>
                  <a:lnTo>
                    <a:pt x="32" y="122"/>
                  </a:lnTo>
                  <a:lnTo>
                    <a:pt x="53" y="7"/>
                  </a:lnTo>
                </a:path>
              </a:pathLst>
            </a:custGeom>
            <a:solidFill>
              <a:srgbClr val="7F7F7F"/>
            </a:solidFill>
            <a:ln w="9525" cap="rnd">
              <a:noFill/>
              <a:round/>
              <a:headEnd/>
              <a:tailEnd/>
            </a:ln>
          </p:spPr>
          <p:txBody>
            <a:bodyPr/>
            <a:lstStyle/>
            <a:p>
              <a:endParaRPr lang="ar-SA"/>
            </a:p>
          </p:txBody>
        </p:sp>
        <p:sp>
          <p:nvSpPr>
            <p:cNvPr id="39016" name="Freeform 380"/>
            <p:cNvSpPr>
              <a:spLocks/>
            </p:cNvSpPr>
            <p:nvPr/>
          </p:nvSpPr>
          <p:spPr bwMode="auto">
            <a:xfrm>
              <a:off x="5090" y="1106"/>
              <a:ext cx="78" cy="159"/>
            </a:xfrm>
            <a:custGeom>
              <a:avLst/>
              <a:gdLst>
                <a:gd name="T0" fmla="*/ 77 w 78"/>
                <a:gd name="T1" fmla="*/ 30 h 159"/>
                <a:gd name="T2" fmla="*/ 34 w 78"/>
                <a:gd name="T3" fmla="*/ 0 h 159"/>
                <a:gd name="T4" fmla="*/ 0 w 78"/>
                <a:gd name="T5" fmla="*/ 158 h 159"/>
                <a:gd name="T6" fmla="*/ 54 w 78"/>
                <a:gd name="T7" fmla="*/ 145 h 159"/>
                <a:gd name="T8" fmla="*/ 77 w 78"/>
                <a:gd name="T9" fmla="*/ 30 h 159"/>
                <a:gd name="T10" fmla="*/ 0 60000 65536"/>
                <a:gd name="T11" fmla="*/ 0 60000 65536"/>
                <a:gd name="T12" fmla="*/ 0 60000 65536"/>
                <a:gd name="T13" fmla="*/ 0 60000 65536"/>
                <a:gd name="T14" fmla="*/ 0 60000 65536"/>
                <a:gd name="T15" fmla="*/ 0 w 78"/>
                <a:gd name="T16" fmla="*/ 0 h 159"/>
                <a:gd name="T17" fmla="*/ 78 w 78"/>
                <a:gd name="T18" fmla="*/ 159 h 159"/>
              </a:gdLst>
              <a:ahLst/>
              <a:cxnLst>
                <a:cxn ang="T10">
                  <a:pos x="T0" y="T1"/>
                </a:cxn>
                <a:cxn ang="T11">
                  <a:pos x="T2" y="T3"/>
                </a:cxn>
                <a:cxn ang="T12">
                  <a:pos x="T4" y="T5"/>
                </a:cxn>
                <a:cxn ang="T13">
                  <a:pos x="T6" y="T7"/>
                </a:cxn>
                <a:cxn ang="T14">
                  <a:pos x="T8" y="T9"/>
                </a:cxn>
              </a:cxnLst>
              <a:rect l="T15" t="T16" r="T17" b="T18"/>
              <a:pathLst>
                <a:path w="78" h="159">
                  <a:moveTo>
                    <a:pt x="77" y="30"/>
                  </a:moveTo>
                  <a:lnTo>
                    <a:pt x="34" y="0"/>
                  </a:lnTo>
                  <a:lnTo>
                    <a:pt x="0" y="158"/>
                  </a:lnTo>
                  <a:lnTo>
                    <a:pt x="54" y="145"/>
                  </a:lnTo>
                  <a:lnTo>
                    <a:pt x="77" y="30"/>
                  </a:lnTo>
                </a:path>
              </a:pathLst>
            </a:custGeom>
            <a:solidFill>
              <a:srgbClr val="7F7F7F"/>
            </a:solidFill>
            <a:ln w="9525" cap="rnd">
              <a:noFill/>
              <a:round/>
              <a:headEnd/>
              <a:tailEnd/>
            </a:ln>
          </p:spPr>
          <p:txBody>
            <a:bodyPr/>
            <a:lstStyle/>
            <a:p>
              <a:endParaRPr lang="ar-SA"/>
            </a:p>
          </p:txBody>
        </p:sp>
        <p:sp>
          <p:nvSpPr>
            <p:cNvPr id="39017" name="Freeform 381"/>
            <p:cNvSpPr>
              <a:spLocks/>
            </p:cNvSpPr>
            <p:nvPr/>
          </p:nvSpPr>
          <p:spPr bwMode="auto">
            <a:xfrm>
              <a:off x="5056" y="1094"/>
              <a:ext cx="61" cy="170"/>
            </a:xfrm>
            <a:custGeom>
              <a:avLst/>
              <a:gdLst>
                <a:gd name="T0" fmla="*/ 60 w 61"/>
                <a:gd name="T1" fmla="*/ 7 h 170"/>
                <a:gd name="T2" fmla="*/ 32 w 61"/>
                <a:gd name="T3" fmla="*/ 0 h 170"/>
                <a:gd name="T4" fmla="*/ 0 w 61"/>
                <a:gd name="T5" fmla="*/ 161 h 170"/>
                <a:gd name="T6" fmla="*/ 26 w 61"/>
                <a:gd name="T7" fmla="*/ 169 h 170"/>
                <a:gd name="T8" fmla="*/ 60 w 61"/>
                <a:gd name="T9" fmla="*/ 7 h 170"/>
                <a:gd name="T10" fmla="*/ 0 60000 65536"/>
                <a:gd name="T11" fmla="*/ 0 60000 65536"/>
                <a:gd name="T12" fmla="*/ 0 60000 65536"/>
                <a:gd name="T13" fmla="*/ 0 60000 65536"/>
                <a:gd name="T14" fmla="*/ 0 60000 65536"/>
                <a:gd name="T15" fmla="*/ 0 w 61"/>
                <a:gd name="T16" fmla="*/ 0 h 170"/>
                <a:gd name="T17" fmla="*/ 61 w 61"/>
                <a:gd name="T18" fmla="*/ 170 h 170"/>
              </a:gdLst>
              <a:ahLst/>
              <a:cxnLst>
                <a:cxn ang="T10">
                  <a:pos x="T0" y="T1"/>
                </a:cxn>
                <a:cxn ang="T11">
                  <a:pos x="T2" y="T3"/>
                </a:cxn>
                <a:cxn ang="T12">
                  <a:pos x="T4" y="T5"/>
                </a:cxn>
                <a:cxn ang="T13">
                  <a:pos x="T6" y="T7"/>
                </a:cxn>
                <a:cxn ang="T14">
                  <a:pos x="T8" y="T9"/>
                </a:cxn>
              </a:cxnLst>
              <a:rect l="T15" t="T16" r="T17" b="T18"/>
              <a:pathLst>
                <a:path w="61" h="170">
                  <a:moveTo>
                    <a:pt x="60" y="7"/>
                  </a:moveTo>
                  <a:lnTo>
                    <a:pt x="32" y="0"/>
                  </a:lnTo>
                  <a:lnTo>
                    <a:pt x="0" y="161"/>
                  </a:lnTo>
                  <a:lnTo>
                    <a:pt x="26" y="169"/>
                  </a:lnTo>
                  <a:lnTo>
                    <a:pt x="60" y="7"/>
                  </a:lnTo>
                </a:path>
              </a:pathLst>
            </a:custGeom>
            <a:solidFill>
              <a:srgbClr val="7F7F7F"/>
            </a:solidFill>
            <a:ln w="9525" cap="rnd">
              <a:noFill/>
              <a:round/>
              <a:headEnd/>
              <a:tailEnd/>
            </a:ln>
          </p:spPr>
          <p:txBody>
            <a:bodyPr/>
            <a:lstStyle/>
            <a:p>
              <a:endParaRPr lang="ar-SA"/>
            </a:p>
          </p:txBody>
        </p:sp>
        <p:sp>
          <p:nvSpPr>
            <p:cNvPr id="39018" name="Freeform 382"/>
            <p:cNvSpPr>
              <a:spLocks/>
            </p:cNvSpPr>
            <p:nvPr/>
          </p:nvSpPr>
          <p:spPr bwMode="auto">
            <a:xfrm>
              <a:off x="5086" y="1066"/>
              <a:ext cx="164" cy="78"/>
            </a:xfrm>
            <a:custGeom>
              <a:avLst/>
              <a:gdLst>
                <a:gd name="T0" fmla="*/ 0 w 164"/>
                <a:gd name="T1" fmla="*/ 18 h 78"/>
                <a:gd name="T2" fmla="*/ 42 w 164"/>
                <a:gd name="T3" fmla="*/ 0 h 78"/>
                <a:gd name="T4" fmla="*/ 75 w 164"/>
                <a:gd name="T5" fmla="*/ 11 h 78"/>
                <a:gd name="T6" fmla="*/ 116 w 164"/>
                <a:gd name="T7" fmla="*/ 49 h 78"/>
                <a:gd name="T8" fmla="*/ 163 w 164"/>
                <a:gd name="T9" fmla="*/ 65 h 78"/>
                <a:gd name="T10" fmla="*/ 127 w 164"/>
                <a:gd name="T11" fmla="*/ 77 h 78"/>
                <a:gd name="T12" fmla="*/ 89 w 164"/>
                <a:gd name="T13" fmla="*/ 66 h 78"/>
                <a:gd name="T14" fmla="*/ 39 w 164"/>
                <a:gd name="T15" fmla="*/ 28 h 78"/>
                <a:gd name="T16" fmla="*/ 0 w 164"/>
                <a:gd name="T17" fmla="*/ 18 h 7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
                <a:gd name="T28" fmla="*/ 0 h 78"/>
                <a:gd name="T29" fmla="*/ 164 w 164"/>
                <a:gd name="T30" fmla="*/ 78 h 7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 h="78">
                  <a:moveTo>
                    <a:pt x="0" y="18"/>
                  </a:moveTo>
                  <a:lnTo>
                    <a:pt x="42" y="0"/>
                  </a:lnTo>
                  <a:lnTo>
                    <a:pt x="75" y="11"/>
                  </a:lnTo>
                  <a:lnTo>
                    <a:pt x="116" y="49"/>
                  </a:lnTo>
                  <a:lnTo>
                    <a:pt x="163" y="65"/>
                  </a:lnTo>
                  <a:lnTo>
                    <a:pt x="127" y="77"/>
                  </a:lnTo>
                  <a:lnTo>
                    <a:pt x="89" y="66"/>
                  </a:lnTo>
                  <a:lnTo>
                    <a:pt x="39" y="28"/>
                  </a:lnTo>
                  <a:lnTo>
                    <a:pt x="0" y="18"/>
                  </a:lnTo>
                </a:path>
              </a:pathLst>
            </a:custGeom>
            <a:solidFill>
              <a:srgbClr val="E5E5E5"/>
            </a:solidFill>
            <a:ln w="9525" cap="rnd">
              <a:noFill/>
              <a:round/>
              <a:headEnd/>
              <a:tailEnd/>
            </a:ln>
          </p:spPr>
          <p:txBody>
            <a:bodyPr/>
            <a:lstStyle/>
            <a:p>
              <a:endParaRPr lang="ar-SA"/>
            </a:p>
          </p:txBody>
        </p:sp>
      </p:grpSp>
      <p:grpSp>
        <p:nvGrpSpPr>
          <p:cNvPr id="8" name="Group 390"/>
          <p:cNvGrpSpPr>
            <a:grpSpLocks/>
          </p:cNvGrpSpPr>
          <p:nvPr/>
        </p:nvGrpSpPr>
        <p:grpSpPr bwMode="auto">
          <a:xfrm>
            <a:off x="8386763" y="6324600"/>
            <a:ext cx="414337" cy="292100"/>
            <a:chOff x="5283" y="3984"/>
            <a:chExt cx="261" cy="184"/>
          </a:xfrm>
        </p:grpSpPr>
        <p:sp>
          <p:nvSpPr>
            <p:cNvPr id="38955" name="Rectangle 38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8956" name="Rectangle 38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8957" name="Rectangle 38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8958" name="Freeform 38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8959" name="Freeform 38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8960" name="Freeform 38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defRPr/>
            </a:pPr>
            <a:r>
              <a:rPr lang="en-US" smtClean="0"/>
              <a:t>Creating and Granting Privileges to a Role</a:t>
            </a:r>
          </a:p>
        </p:txBody>
      </p:sp>
      <p:sp>
        <p:nvSpPr>
          <p:cNvPr id="23555" name="Rectangle 3"/>
          <p:cNvSpPr>
            <a:spLocks noChangeArrowheads="1"/>
          </p:cNvSpPr>
          <p:nvPr/>
        </p:nvSpPr>
        <p:spPr bwMode="blackWhite">
          <a:xfrm>
            <a:off x="936625" y="1928813"/>
            <a:ext cx="7477125" cy="641350"/>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a:solidFill>
                  <a:srgbClr val="000000"/>
                </a:solidFill>
                <a:latin typeface="Courier New" pitchFamily="49" charset="0"/>
              </a:rPr>
              <a:t>SQL&gt; CREATE ROLE manager;</a:t>
            </a:r>
          </a:p>
          <a:p>
            <a:pPr algn="l">
              <a:lnSpc>
                <a:spcPct val="100000"/>
              </a:lnSpc>
              <a:spcBef>
                <a:spcPct val="0"/>
              </a:spcBef>
              <a:tabLst>
                <a:tab pos="682625" algn="l"/>
                <a:tab pos="1833563" algn="l"/>
              </a:tabLst>
              <a:defRPr/>
            </a:pPr>
            <a:r>
              <a:rPr lang="en-US" sz="1800">
                <a:solidFill>
                  <a:srgbClr val="FF3300"/>
                </a:solidFill>
                <a:effectLst>
                  <a:outerShdw blurRad="38100" dist="38100" dir="2700000" algn="tl">
                    <a:srgbClr val="000000"/>
                  </a:outerShdw>
                </a:effectLst>
                <a:latin typeface="Courier New" pitchFamily="49" charset="0"/>
              </a:rPr>
              <a:t>Role created.</a:t>
            </a:r>
            <a:r>
              <a:rPr lang="en-US" sz="1800">
                <a:solidFill>
                  <a:srgbClr val="000000"/>
                </a:solidFill>
                <a:latin typeface="Courier New" pitchFamily="49" charset="0"/>
              </a:rPr>
              <a:t> </a:t>
            </a:r>
          </a:p>
        </p:txBody>
      </p:sp>
      <p:sp>
        <p:nvSpPr>
          <p:cNvPr id="23556" name="Rectangle 4"/>
          <p:cNvSpPr>
            <a:spLocks noChangeArrowheads="1"/>
          </p:cNvSpPr>
          <p:nvPr/>
        </p:nvSpPr>
        <p:spPr bwMode="blackWhite">
          <a:xfrm>
            <a:off x="936625" y="3186113"/>
            <a:ext cx="7477125" cy="915987"/>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a:solidFill>
                  <a:srgbClr val="000000"/>
                </a:solidFill>
                <a:latin typeface="Courier New" pitchFamily="49" charset="0"/>
              </a:rPr>
              <a:t>SQL&gt; GRANT create table, create view 		  </a:t>
            </a:r>
          </a:p>
          <a:p>
            <a:pPr algn="l">
              <a:lnSpc>
                <a:spcPct val="100000"/>
              </a:lnSpc>
              <a:spcBef>
                <a:spcPct val="0"/>
              </a:spcBef>
              <a:tabLst>
                <a:tab pos="682625" algn="l"/>
                <a:tab pos="1833563" algn="l"/>
              </a:tabLst>
              <a:defRPr/>
            </a:pPr>
            <a:r>
              <a:rPr lang="en-US" sz="1800">
                <a:solidFill>
                  <a:srgbClr val="000000"/>
                </a:solidFill>
                <a:latin typeface="Courier New" pitchFamily="49" charset="0"/>
              </a:rPr>
              <a:t>  2	      to manager; </a:t>
            </a:r>
          </a:p>
          <a:p>
            <a:pPr algn="l">
              <a:lnSpc>
                <a:spcPct val="100000"/>
              </a:lnSpc>
              <a:spcBef>
                <a:spcPct val="0"/>
              </a:spcBef>
              <a:tabLst>
                <a:tab pos="682625" algn="l"/>
                <a:tab pos="1833563" algn="l"/>
              </a:tabLst>
              <a:defRPr/>
            </a:pPr>
            <a:r>
              <a:rPr lang="en-US" sz="1800">
                <a:solidFill>
                  <a:srgbClr val="FF3300"/>
                </a:solidFill>
                <a:effectLst>
                  <a:outerShdw blurRad="38100" dist="38100" dir="2700000" algn="tl">
                    <a:srgbClr val="000000"/>
                  </a:outerShdw>
                </a:effectLst>
                <a:latin typeface="Courier New" pitchFamily="49" charset="0"/>
              </a:rPr>
              <a:t>Grant succeeded.</a:t>
            </a:r>
            <a:r>
              <a:rPr lang="en-US" sz="1800">
                <a:solidFill>
                  <a:srgbClr val="000000"/>
                </a:solidFill>
                <a:latin typeface="Courier New" pitchFamily="49" charset="0"/>
              </a:rPr>
              <a:t> </a:t>
            </a:r>
          </a:p>
        </p:txBody>
      </p:sp>
      <p:sp>
        <p:nvSpPr>
          <p:cNvPr id="23557" name="Rectangle 5"/>
          <p:cNvSpPr>
            <a:spLocks noChangeArrowheads="1"/>
          </p:cNvSpPr>
          <p:nvPr/>
        </p:nvSpPr>
        <p:spPr bwMode="blackWhite">
          <a:xfrm>
            <a:off x="936625" y="4691063"/>
            <a:ext cx="7477125" cy="641350"/>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GRANT manager to ALI, AHMAD;     </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Grant succeeded.</a:t>
            </a:r>
            <a:r>
              <a:rPr lang="en-US" sz="1800" dirty="0">
                <a:solidFill>
                  <a:srgbClr val="000000"/>
                </a:solidFill>
                <a:latin typeface="Courier New" pitchFamily="49" charset="0"/>
              </a:rPr>
              <a:t> </a:t>
            </a:r>
          </a:p>
        </p:txBody>
      </p:sp>
      <p:grpSp>
        <p:nvGrpSpPr>
          <p:cNvPr id="2" name="Group 12"/>
          <p:cNvGrpSpPr>
            <a:grpSpLocks/>
          </p:cNvGrpSpPr>
          <p:nvPr/>
        </p:nvGrpSpPr>
        <p:grpSpPr bwMode="auto">
          <a:xfrm>
            <a:off x="8386763" y="6324600"/>
            <a:ext cx="414337" cy="292100"/>
            <a:chOff x="5283" y="3984"/>
            <a:chExt cx="261" cy="184"/>
          </a:xfrm>
        </p:grpSpPr>
        <p:sp>
          <p:nvSpPr>
            <p:cNvPr id="39943" name="Rectangle 6"/>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39944" name="Rectangle 7"/>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39945" name="Rectangle 8"/>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39946" name="Freeform 9"/>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39947" name="Freeform 10"/>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39948" name="Freeform 11"/>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wipe(up)">
                                      <p:cBhvr>
                                        <p:cTn id="7" dur="500"/>
                                        <p:tgtEl>
                                          <p:spTgt spid="2355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wipe(up)">
                                      <p:cBhvr>
                                        <p:cTn id="12" dur="500"/>
                                        <p:tgtEl>
                                          <p:spTgt spid="23557"/>
                                        </p:tgtEl>
                                      </p:cBhvr>
                                    </p:animEffect>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autoUpdateAnimBg="0"/>
      <p:bldP spid="23557"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smtClean="0"/>
              <a:t>Granting Object Privileges</a:t>
            </a:r>
          </a:p>
        </p:txBody>
      </p:sp>
      <p:sp>
        <p:nvSpPr>
          <p:cNvPr id="31747" name="Rectangle 3"/>
          <p:cNvSpPr>
            <a:spLocks noChangeArrowheads="1"/>
          </p:cNvSpPr>
          <p:nvPr/>
        </p:nvSpPr>
        <p:spPr bwMode="blackWhite">
          <a:xfrm>
            <a:off x="922338" y="2201863"/>
            <a:ext cx="7491412" cy="1190625"/>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GRANT	</a:t>
            </a:r>
            <a:r>
              <a:rPr lang="en-US" sz="1800" dirty="0">
                <a:solidFill>
                  <a:srgbClr val="FF0000"/>
                </a:solidFill>
                <a:latin typeface="Courier New" pitchFamily="49" charset="0"/>
              </a:rPr>
              <a:t>select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2  ON	</a:t>
            </a:r>
            <a:r>
              <a:rPr lang="en-US" sz="1800" dirty="0" err="1">
                <a:solidFill>
                  <a:srgbClr val="000000"/>
                </a:solidFill>
                <a:latin typeface="Courier New" pitchFamily="49" charset="0"/>
              </a:rPr>
              <a:t>emp</a:t>
            </a:r>
            <a:endParaRPr lang="en-US" sz="1800" dirty="0">
              <a:solidFill>
                <a:srgbClr val="000000"/>
              </a:solidFill>
              <a:latin typeface="Courier New" pitchFamily="49" charset="0"/>
            </a:endParaRP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3  TO	</a:t>
            </a:r>
            <a:r>
              <a:rPr lang="en-US" sz="1800" dirty="0" err="1">
                <a:solidFill>
                  <a:srgbClr val="000000"/>
                </a:solidFill>
                <a:latin typeface="Courier New" pitchFamily="49" charset="0"/>
              </a:rPr>
              <a:t>omar</a:t>
            </a:r>
            <a:r>
              <a:rPr lang="en-US" sz="1800" dirty="0">
                <a:solidFill>
                  <a:srgbClr val="000000"/>
                </a:solidFill>
                <a:latin typeface="Courier New" pitchFamily="49" charset="0"/>
              </a:rPr>
              <a:t>, </a:t>
            </a:r>
            <a:r>
              <a:rPr lang="en-US" sz="1800" dirty="0" err="1">
                <a:solidFill>
                  <a:srgbClr val="000000"/>
                </a:solidFill>
                <a:latin typeface="Courier New" pitchFamily="49" charset="0"/>
              </a:rPr>
              <a:t>ahmad</a:t>
            </a:r>
            <a:r>
              <a:rPr lang="en-US" sz="1800" dirty="0">
                <a:solidFill>
                  <a:srgbClr val="000000"/>
                </a:solidFill>
                <a:latin typeface="Courier New" pitchFamily="49" charset="0"/>
              </a:rPr>
              <a:t>;</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Grant succeeded.</a:t>
            </a:r>
          </a:p>
        </p:txBody>
      </p:sp>
      <p:sp>
        <p:nvSpPr>
          <p:cNvPr id="31748" name="Rectangle 4"/>
          <p:cNvSpPr>
            <a:spLocks noChangeArrowheads="1"/>
          </p:cNvSpPr>
          <p:nvPr/>
        </p:nvSpPr>
        <p:spPr bwMode="blackWhite">
          <a:xfrm>
            <a:off x="933450" y="4641850"/>
            <a:ext cx="7480300" cy="1190625"/>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GRANT	</a:t>
            </a:r>
            <a:r>
              <a:rPr lang="en-US" sz="1800" dirty="0">
                <a:solidFill>
                  <a:srgbClr val="FF0000"/>
                </a:solidFill>
                <a:latin typeface="Courier New" pitchFamily="49" charset="0"/>
              </a:rPr>
              <a:t>update</a:t>
            </a:r>
            <a:r>
              <a:rPr lang="en-US" sz="1800" dirty="0">
                <a:solidFill>
                  <a:srgbClr val="000000"/>
                </a:solidFill>
                <a:latin typeface="Courier New" pitchFamily="49" charset="0"/>
              </a:rPr>
              <a:t> (</a:t>
            </a:r>
            <a:r>
              <a:rPr lang="en-US" sz="1800" dirty="0" err="1">
                <a:solidFill>
                  <a:srgbClr val="000000"/>
                </a:solidFill>
                <a:latin typeface="Courier New" pitchFamily="49" charset="0"/>
              </a:rPr>
              <a:t>dname</a:t>
            </a:r>
            <a:r>
              <a:rPr lang="en-US" sz="1800" dirty="0">
                <a:solidFill>
                  <a:srgbClr val="000000"/>
                </a:solidFill>
                <a:latin typeface="Courier New" pitchFamily="49" charset="0"/>
              </a:rPr>
              <a:t>, loc)</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2  ON	dept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3  TO	ALI, Adel;</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Grant succeeded.</a:t>
            </a:r>
          </a:p>
        </p:txBody>
      </p:sp>
      <p:sp>
        <p:nvSpPr>
          <p:cNvPr id="31749" name="Rectangle 5"/>
          <p:cNvSpPr>
            <a:spLocks noGrp="1" noChangeArrowheads="1"/>
          </p:cNvSpPr>
          <p:nvPr>
            <p:ph type="body" idx="1"/>
          </p:nvPr>
        </p:nvSpPr>
        <p:spPr>
          <a:xfrm>
            <a:off x="962025" y="1439863"/>
            <a:ext cx="7781925" cy="769937"/>
          </a:xfrm>
        </p:spPr>
        <p:txBody>
          <a:bodyPr/>
          <a:lstStyle/>
          <a:p>
            <a:pPr lvl="1">
              <a:defRPr/>
            </a:pPr>
            <a:r>
              <a:rPr lang="en-US" smtClean="0"/>
              <a:t>Grant query privileges on the EMP table.</a:t>
            </a:r>
          </a:p>
        </p:txBody>
      </p:sp>
      <p:sp>
        <p:nvSpPr>
          <p:cNvPr id="31750" name="Rectangle 6"/>
          <p:cNvSpPr>
            <a:spLocks noChangeArrowheads="1"/>
          </p:cNvSpPr>
          <p:nvPr/>
        </p:nvSpPr>
        <p:spPr bwMode="auto">
          <a:xfrm>
            <a:off x="904875" y="3668713"/>
            <a:ext cx="7781925" cy="769937"/>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lstStyle/>
          <a:p>
            <a:pPr marL="341313" lvl="1" indent="-227013" algn="l" defTabSz="346075">
              <a:lnSpc>
                <a:spcPct val="95000"/>
              </a:lnSpc>
              <a:spcBef>
                <a:spcPct val="35000"/>
              </a:spcBef>
              <a:buClr>
                <a:srgbClr val="FFCC66"/>
              </a:buClr>
              <a:buSzPct val="100000"/>
              <a:buFontTx/>
              <a:buChar char="•"/>
              <a:tabLst>
                <a:tab pos="571500" algn="l"/>
              </a:tabLst>
              <a:defRPr/>
            </a:pPr>
            <a:r>
              <a:rPr lang="en-US">
                <a:solidFill>
                  <a:srgbClr val="F8F8D3"/>
                </a:solidFill>
                <a:latin typeface="Arial" pitchFamily="34" charset="0"/>
              </a:rPr>
              <a:t>Grant privileges to update specific columns to users and roles. </a:t>
            </a:r>
          </a:p>
        </p:txBody>
      </p:sp>
      <p:grpSp>
        <p:nvGrpSpPr>
          <p:cNvPr id="2" name="Group 13"/>
          <p:cNvGrpSpPr>
            <a:grpSpLocks/>
          </p:cNvGrpSpPr>
          <p:nvPr/>
        </p:nvGrpSpPr>
        <p:grpSpPr bwMode="auto">
          <a:xfrm>
            <a:off x="8386763" y="6324600"/>
            <a:ext cx="414337" cy="292100"/>
            <a:chOff x="5283" y="3984"/>
            <a:chExt cx="261" cy="184"/>
          </a:xfrm>
        </p:grpSpPr>
        <p:sp>
          <p:nvSpPr>
            <p:cNvPr id="40968" name="Rectangle 7"/>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0969" name="Rectangle 8"/>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0970" name="Rectangle 9"/>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0971" name="Freeform 10"/>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0972" name="Freeform 11"/>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0973" name="Freeform 12"/>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922338" y="301625"/>
            <a:ext cx="7299325" cy="881063"/>
          </a:xfrm>
        </p:spPr>
        <p:txBody>
          <a:bodyPr/>
          <a:lstStyle/>
          <a:p>
            <a:pPr>
              <a:defRPr/>
            </a:pPr>
            <a:r>
              <a:rPr lang="en-US" dirty="0" smtClean="0"/>
              <a:t>Using WITH GRANT OPTION</a:t>
            </a:r>
          </a:p>
        </p:txBody>
      </p:sp>
      <p:sp>
        <p:nvSpPr>
          <p:cNvPr id="33796" name="Rectangle 4"/>
          <p:cNvSpPr>
            <a:spLocks noChangeArrowheads="1"/>
          </p:cNvSpPr>
          <p:nvPr/>
        </p:nvSpPr>
        <p:spPr bwMode="blackWhite">
          <a:xfrm>
            <a:off x="933450" y="2479675"/>
            <a:ext cx="7480300" cy="1465263"/>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GRANT	select, insert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2  ON	dept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3  TO	ALI</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4  WITH GRANT OPTION;</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Grant succeeded.</a:t>
            </a:r>
          </a:p>
        </p:txBody>
      </p:sp>
      <p:sp>
        <p:nvSpPr>
          <p:cNvPr id="33798" name="Rectangle 6"/>
          <p:cNvSpPr>
            <a:spLocks noChangeArrowheads="1"/>
          </p:cNvSpPr>
          <p:nvPr/>
        </p:nvSpPr>
        <p:spPr bwMode="auto">
          <a:xfrm>
            <a:off x="1050925" y="1528763"/>
            <a:ext cx="7385050" cy="904875"/>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spAutoFit/>
          </a:bodyPr>
          <a:lstStyle/>
          <a:p>
            <a:pPr marL="341313" lvl="1" indent="-227013" algn="l" defTabSz="346075">
              <a:lnSpc>
                <a:spcPct val="95000"/>
              </a:lnSpc>
              <a:spcBef>
                <a:spcPct val="35000"/>
              </a:spcBef>
              <a:buClr>
                <a:srgbClr val="FFCC66"/>
              </a:buClr>
              <a:buSzPct val="100000"/>
              <a:buFontTx/>
              <a:buChar char="•"/>
              <a:tabLst>
                <a:tab pos="571500" algn="l"/>
              </a:tabLst>
              <a:defRPr/>
            </a:pPr>
            <a:r>
              <a:rPr lang="en-US">
                <a:solidFill>
                  <a:srgbClr val="F8F8D3"/>
                </a:solidFill>
                <a:latin typeface="Arial" pitchFamily="34" charset="0"/>
              </a:rPr>
              <a:t>Give a user authority to pass along the privileges.</a:t>
            </a:r>
          </a:p>
        </p:txBody>
      </p:sp>
      <p:grpSp>
        <p:nvGrpSpPr>
          <p:cNvPr id="2" name="Group 13"/>
          <p:cNvGrpSpPr>
            <a:grpSpLocks/>
          </p:cNvGrpSpPr>
          <p:nvPr/>
        </p:nvGrpSpPr>
        <p:grpSpPr bwMode="auto">
          <a:xfrm>
            <a:off x="8386763" y="6324600"/>
            <a:ext cx="414337" cy="292100"/>
            <a:chOff x="5283" y="3984"/>
            <a:chExt cx="261" cy="184"/>
          </a:xfrm>
        </p:grpSpPr>
        <p:sp>
          <p:nvSpPr>
            <p:cNvPr id="41990" name="Rectangle 7"/>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1991" name="Rectangle 8"/>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1992" name="Rectangle 9"/>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1993" name="Freeform 10"/>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1994" name="Freeform 11"/>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1995" name="Freeform 12"/>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defRPr/>
            </a:pPr>
            <a:r>
              <a:rPr lang="en-US" smtClean="0"/>
              <a:t>Revoking Object Privileges</a:t>
            </a:r>
          </a:p>
        </p:txBody>
      </p:sp>
      <p:sp>
        <p:nvSpPr>
          <p:cNvPr id="39939" name="Rectangle 3"/>
          <p:cNvSpPr>
            <a:spLocks noGrp="1" noChangeArrowheads="1"/>
          </p:cNvSpPr>
          <p:nvPr>
            <p:ph type="body" idx="1"/>
          </p:nvPr>
        </p:nvSpPr>
        <p:spPr>
          <a:xfrm>
            <a:off x="993775" y="1795463"/>
            <a:ext cx="7385050" cy="1311275"/>
          </a:xfrm>
        </p:spPr>
        <p:txBody>
          <a:bodyPr/>
          <a:lstStyle/>
          <a:p>
            <a:pPr marL="0" indent="0">
              <a:buFontTx/>
              <a:buNone/>
              <a:defRPr/>
            </a:pPr>
            <a:r>
              <a:rPr lang="en-US" dirty="0" smtClean="0"/>
              <a:t>As user Alice, revoke the SELECT and INSERT privileges given to user ALI on the DEPT table.</a:t>
            </a:r>
          </a:p>
        </p:txBody>
      </p:sp>
      <p:sp>
        <p:nvSpPr>
          <p:cNvPr id="39940" name="Rectangle 4"/>
          <p:cNvSpPr>
            <a:spLocks noChangeArrowheads="1"/>
          </p:cNvSpPr>
          <p:nvPr/>
        </p:nvSpPr>
        <p:spPr bwMode="blackWhite">
          <a:xfrm>
            <a:off x="933450" y="3352800"/>
            <a:ext cx="7480300" cy="1190625"/>
          </a:xfrm>
          <a:prstGeom prst="rect">
            <a:avLst/>
          </a:prstGeom>
          <a:solidFill>
            <a:srgbClr val="FFFFCC"/>
          </a:solidFill>
          <a:ln w="25400">
            <a:solidFill>
              <a:srgbClr val="000000"/>
            </a:solidFill>
            <a:miter lim="800000"/>
            <a:headEnd/>
            <a:tailEnd/>
          </a:ln>
          <a:effectLst>
            <a:outerShdw dist="89803" dir="2700000" algn="ctr" rotWithShape="0">
              <a:srgbClr val="000000">
                <a:alpha val="50000"/>
              </a:srgbClr>
            </a:outerShdw>
          </a:effectLst>
        </p:spPr>
        <p:txBody>
          <a:bodyPr wrap="none" lIns="92075" tIns="46038" rIns="92075" bIns="46038" anchor="ctr"/>
          <a:lstStyle/>
          <a:p>
            <a:pPr algn="l">
              <a:lnSpc>
                <a:spcPct val="100000"/>
              </a:lnSpc>
              <a:spcBef>
                <a:spcPct val="0"/>
              </a:spcBef>
              <a:tabLst>
                <a:tab pos="682625" algn="l"/>
                <a:tab pos="1833563" algn="l"/>
              </a:tabLst>
              <a:defRPr/>
            </a:pPr>
            <a:r>
              <a:rPr lang="en-US" sz="1800" dirty="0">
                <a:solidFill>
                  <a:srgbClr val="000000"/>
                </a:solidFill>
                <a:latin typeface="Courier New" pitchFamily="49" charset="0"/>
              </a:rPr>
              <a:t>SQL&gt; REVOKE	select, insert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2  ON	dept</a:t>
            </a:r>
          </a:p>
          <a:p>
            <a:pPr algn="l">
              <a:lnSpc>
                <a:spcPct val="100000"/>
              </a:lnSpc>
              <a:spcBef>
                <a:spcPct val="0"/>
              </a:spcBef>
              <a:tabLst>
                <a:tab pos="682625" algn="l"/>
                <a:tab pos="1833563" algn="l"/>
              </a:tabLst>
              <a:defRPr/>
            </a:pPr>
            <a:r>
              <a:rPr lang="en-US" sz="1800" dirty="0">
                <a:solidFill>
                  <a:srgbClr val="000000"/>
                </a:solidFill>
                <a:latin typeface="Courier New" pitchFamily="49" charset="0"/>
              </a:rPr>
              <a:t>  3  FROM	ALI;</a:t>
            </a:r>
          </a:p>
          <a:p>
            <a:pPr algn="l">
              <a:lnSpc>
                <a:spcPct val="100000"/>
              </a:lnSpc>
              <a:spcBef>
                <a:spcPct val="0"/>
              </a:spcBef>
              <a:tabLst>
                <a:tab pos="682625" algn="l"/>
                <a:tab pos="1833563" algn="l"/>
              </a:tabLst>
              <a:defRPr/>
            </a:pPr>
            <a:r>
              <a:rPr lang="en-US" sz="1800" dirty="0">
                <a:solidFill>
                  <a:srgbClr val="FF3300"/>
                </a:solidFill>
                <a:effectLst>
                  <a:outerShdw blurRad="38100" dist="38100" dir="2700000" algn="tl">
                    <a:srgbClr val="000000"/>
                  </a:outerShdw>
                </a:effectLst>
                <a:latin typeface="Courier New" pitchFamily="49" charset="0"/>
              </a:rPr>
              <a:t>Revoke succeeded.</a:t>
            </a:r>
          </a:p>
        </p:txBody>
      </p:sp>
      <p:grpSp>
        <p:nvGrpSpPr>
          <p:cNvPr id="2" name="Group 11"/>
          <p:cNvGrpSpPr>
            <a:grpSpLocks/>
          </p:cNvGrpSpPr>
          <p:nvPr/>
        </p:nvGrpSpPr>
        <p:grpSpPr bwMode="auto">
          <a:xfrm>
            <a:off x="8386763" y="6324600"/>
            <a:ext cx="414337" cy="292100"/>
            <a:chOff x="5283" y="3984"/>
            <a:chExt cx="261" cy="184"/>
          </a:xfrm>
        </p:grpSpPr>
        <p:sp>
          <p:nvSpPr>
            <p:cNvPr id="43014" name="Rectangle 5"/>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3015" name="Rectangle 6"/>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3016" name="Rectangle 7"/>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3017" name="Freeform 8"/>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3018" name="Freeform 9"/>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3019" name="Freeform 10"/>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1">
              <a:defRPr/>
            </a:pPr>
            <a:r>
              <a:rPr lang="ar-SA" dirty="0" smtClean="0"/>
              <a:t> عبارة التكوين </a:t>
            </a:r>
            <a:r>
              <a:rPr lang="en-US" dirty="0" smtClean="0"/>
              <a:t>CREATE TABLE</a:t>
            </a:r>
            <a:br>
              <a:rPr lang="en-US" dirty="0" smtClean="0"/>
            </a:br>
            <a:endParaRPr lang="ar-SA" dirty="0"/>
          </a:p>
        </p:txBody>
      </p:sp>
      <p:sp>
        <p:nvSpPr>
          <p:cNvPr id="3" name="عنصر نائب للمحتوى 2"/>
          <p:cNvSpPr>
            <a:spLocks noGrp="1"/>
          </p:cNvSpPr>
          <p:nvPr>
            <p:ph idx="1"/>
          </p:nvPr>
        </p:nvSpPr>
        <p:spPr>
          <a:xfrm>
            <a:off x="860425" y="1795463"/>
            <a:ext cx="7385050" cy="3411537"/>
          </a:xfrm>
        </p:spPr>
        <p:txBody>
          <a:bodyPr/>
          <a:lstStyle/>
          <a:p>
            <a:pPr algn="r" rtl="1">
              <a:defRPr/>
            </a:pPr>
            <a:r>
              <a:rPr lang="ar-SA" dirty="0" smtClean="0"/>
              <a:t>بداية يجب أن يكون لديك امتياز إنشاء جدول ومساحة للتخزين ويجب أن تخصص اسم للجدول وأسماء الأعمدة وأنواع البيانات لكل منها وقياس  كل عمود :</a:t>
            </a:r>
            <a:endParaRPr lang="en-US" dirty="0" smtClean="0"/>
          </a:p>
          <a:p>
            <a:pPr algn="r" rtl="1">
              <a:buFontTx/>
              <a:buNone/>
              <a:defRPr/>
            </a:pPr>
            <a:r>
              <a:rPr lang="ar-SA" dirty="0" smtClean="0"/>
              <a:t> الصيغة العامة:                                         </a:t>
            </a:r>
            <a:r>
              <a:rPr lang="en-US" dirty="0" smtClean="0">
                <a:solidFill>
                  <a:srgbClr val="FF0000"/>
                </a:solidFill>
              </a:rPr>
              <a:t>CREATE TABLE     </a:t>
            </a:r>
            <a:r>
              <a:rPr lang="en-US" dirty="0" err="1" smtClean="0"/>
              <a:t>tablename</a:t>
            </a:r>
            <a:r>
              <a:rPr lang="en-US" dirty="0" smtClean="0"/>
              <a:t>                  </a:t>
            </a:r>
          </a:p>
          <a:p>
            <a:pPr>
              <a:buFontTx/>
              <a:buNone/>
              <a:defRPr/>
            </a:pPr>
            <a:r>
              <a:rPr lang="en-US" dirty="0" smtClean="0"/>
              <a:t>( column  </a:t>
            </a:r>
            <a:r>
              <a:rPr lang="en-US" dirty="0" err="1" smtClean="0"/>
              <a:t>datatype</a:t>
            </a:r>
            <a:r>
              <a:rPr lang="en-US" dirty="0" smtClean="0"/>
              <a:t> [DEFAULT </a:t>
            </a:r>
            <a:r>
              <a:rPr lang="en-US" dirty="0" err="1" smtClean="0"/>
              <a:t>expr</a:t>
            </a:r>
            <a:r>
              <a:rPr lang="en-US" dirty="0" smtClean="0"/>
              <a:t>]  ) ;</a:t>
            </a:r>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44038"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4039"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4040"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4041"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4042"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4043"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11" name="عنوان 1"/>
          <p:cNvSpPr txBox="1">
            <a:spLocks/>
          </p:cNvSpPr>
          <p:nvPr/>
        </p:nvSpPr>
        <p:spPr bwMode="auto">
          <a:xfrm>
            <a:off x="1074738" y="663575"/>
            <a:ext cx="7299325" cy="881063"/>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lstStyle/>
          <a:p>
            <a:pPr rtl="1">
              <a:lnSpc>
                <a:spcPct val="100000"/>
              </a:lnSpc>
              <a:spcBef>
                <a:spcPct val="0"/>
              </a:spcBef>
              <a:defRPr/>
            </a:pPr>
            <a:r>
              <a:rPr lang="en-US" sz="3600" kern="0" dirty="0">
                <a:solidFill>
                  <a:srgbClr val="FFCC66"/>
                </a:solidFill>
                <a:latin typeface="+mj-lt"/>
                <a:ea typeface="+mj-ea"/>
                <a:cs typeface="+mj-cs"/>
              </a:rPr>
              <a:t/>
            </a:r>
            <a:br>
              <a:rPr lang="en-US" sz="3600" kern="0" dirty="0">
                <a:solidFill>
                  <a:srgbClr val="FFCC66"/>
                </a:solidFill>
                <a:latin typeface="+mj-lt"/>
                <a:ea typeface="+mj-ea"/>
                <a:cs typeface="+mj-cs"/>
              </a:rPr>
            </a:br>
            <a:r>
              <a:rPr lang="en-US" sz="3600" kern="0" dirty="0">
                <a:solidFill>
                  <a:srgbClr val="FFCC66"/>
                </a:solidFill>
                <a:latin typeface="+mj-lt"/>
                <a:ea typeface="+mj-ea"/>
                <a:cs typeface="+mj-cs"/>
              </a:rPr>
              <a:t>	</a:t>
            </a:r>
            <a:br>
              <a:rPr lang="en-US" sz="3600" kern="0" dirty="0">
                <a:solidFill>
                  <a:srgbClr val="FFCC66"/>
                </a:solidFill>
                <a:latin typeface="+mj-lt"/>
                <a:ea typeface="+mj-ea"/>
                <a:cs typeface="+mj-cs"/>
              </a:rPr>
            </a:br>
            <a:endParaRPr lang="ar-SA" sz="3600" kern="0" dirty="0">
              <a:solidFill>
                <a:srgbClr val="FFCC66"/>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304800"/>
            <a:ext cx="7239000" cy="609600"/>
          </a:xfrm>
        </p:spPr>
        <p:txBody>
          <a:bodyPr/>
          <a:lstStyle/>
          <a:p>
            <a:pPr algn="r" rtl="1">
              <a:defRPr/>
            </a:pPr>
            <a:r>
              <a:rPr lang="ar-IQ" dirty="0" smtClean="0"/>
              <a:t>مثال:لتكوين جدول الموظفين</a:t>
            </a:r>
            <a:br>
              <a:rPr lang="ar-IQ" dirty="0" smtClean="0"/>
            </a:br>
            <a:r>
              <a:rPr lang="ar-IQ" dirty="0" smtClean="0"/>
              <a:t/>
            </a:r>
            <a:br>
              <a:rPr lang="ar-IQ" dirty="0" smtClean="0"/>
            </a:br>
            <a:endParaRPr lang="ar-SA" dirty="0"/>
          </a:p>
        </p:txBody>
      </p:sp>
      <p:sp>
        <p:nvSpPr>
          <p:cNvPr id="3" name="عنصر نائب للمحتوى 2"/>
          <p:cNvSpPr>
            <a:spLocks noGrp="1"/>
          </p:cNvSpPr>
          <p:nvPr>
            <p:ph idx="1"/>
          </p:nvPr>
        </p:nvSpPr>
        <p:spPr>
          <a:xfrm>
            <a:off x="914400" y="838200"/>
            <a:ext cx="7924800" cy="5953125"/>
          </a:xfrm>
        </p:spPr>
        <p:txBody>
          <a:bodyPr/>
          <a:lstStyle/>
          <a:p>
            <a:pPr rtl="1">
              <a:buFontTx/>
              <a:buNone/>
              <a:defRPr/>
            </a:pPr>
            <a:endParaRPr lang="ar-IQ" dirty="0" smtClean="0">
              <a:solidFill>
                <a:srgbClr val="FF0000"/>
              </a:solidFill>
            </a:endParaRPr>
          </a:p>
          <a:p>
            <a:pPr rtl="1">
              <a:buFontTx/>
              <a:buNone/>
              <a:defRPr/>
            </a:pPr>
            <a:r>
              <a:rPr lang="en-US" dirty="0" smtClean="0">
                <a:solidFill>
                  <a:srgbClr val="FF0000"/>
                </a:solidFill>
              </a:rPr>
              <a:t>SQL&gt;CREATE  TABLE       </a:t>
            </a:r>
            <a:r>
              <a:rPr lang="en-US" dirty="0" err="1" smtClean="0"/>
              <a:t>emp</a:t>
            </a:r>
            <a:r>
              <a:rPr lang="en-US" dirty="0" smtClean="0"/>
              <a:t> (                                              </a:t>
            </a:r>
          </a:p>
          <a:p>
            <a:pPr>
              <a:buFontTx/>
              <a:buNone/>
              <a:defRPr/>
            </a:pPr>
            <a:r>
              <a:rPr lang="en-US" dirty="0" smtClean="0"/>
              <a:t>                 </a:t>
            </a:r>
            <a:r>
              <a:rPr lang="en-US" dirty="0" err="1" smtClean="0"/>
              <a:t>empno</a:t>
            </a:r>
            <a:r>
              <a:rPr lang="en-US" dirty="0" smtClean="0"/>
              <a:t>       NUMBER(</a:t>
            </a:r>
            <a:r>
              <a:rPr lang="ar-SA" dirty="0" smtClean="0"/>
              <a:t>6</a:t>
            </a:r>
            <a:r>
              <a:rPr lang="en-US" dirty="0" smtClean="0"/>
              <a:t>),                                                                     </a:t>
            </a:r>
          </a:p>
          <a:p>
            <a:pPr>
              <a:buFontTx/>
              <a:buNone/>
              <a:defRPr/>
            </a:pPr>
            <a:r>
              <a:rPr lang="en-US" dirty="0" smtClean="0"/>
              <a:t>                 </a:t>
            </a:r>
            <a:r>
              <a:rPr lang="en-US" dirty="0" err="1" smtClean="0"/>
              <a:t>ename</a:t>
            </a:r>
            <a:r>
              <a:rPr lang="en-US" dirty="0" smtClean="0"/>
              <a:t>       VARCHAR2(14),         </a:t>
            </a:r>
          </a:p>
          <a:p>
            <a:pPr>
              <a:buFontTx/>
              <a:buNone/>
              <a:defRPr/>
            </a:pPr>
            <a:r>
              <a:rPr lang="en-US" dirty="0" smtClean="0"/>
              <a:t>                 </a:t>
            </a:r>
            <a:r>
              <a:rPr lang="en-US" dirty="0" err="1" smtClean="0"/>
              <a:t>Jop</a:t>
            </a:r>
            <a:r>
              <a:rPr lang="en-US" dirty="0" smtClean="0"/>
              <a:t>            VARCHAR2(14),         </a:t>
            </a:r>
          </a:p>
          <a:p>
            <a:pPr>
              <a:buFontTx/>
              <a:buNone/>
              <a:defRPr/>
            </a:pPr>
            <a:r>
              <a:rPr lang="en-US" dirty="0" smtClean="0"/>
              <a:t>                 </a:t>
            </a:r>
            <a:r>
              <a:rPr lang="en-US" dirty="0" err="1" smtClean="0"/>
              <a:t>Hiredate</a:t>
            </a:r>
            <a:r>
              <a:rPr lang="en-US" dirty="0" smtClean="0"/>
              <a:t>   date,</a:t>
            </a:r>
          </a:p>
          <a:p>
            <a:pPr>
              <a:buFontTx/>
              <a:buNone/>
              <a:defRPr/>
            </a:pPr>
            <a:r>
              <a:rPr lang="en-US" dirty="0" smtClean="0"/>
              <a:t>                Sal             NUMBER(10,3),   </a:t>
            </a:r>
          </a:p>
          <a:p>
            <a:pPr rtl="1">
              <a:buFontTx/>
              <a:buNone/>
              <a:defRPr/>
            </a:pPr>
            <a:r>
              <a:rPr lang="en-US" dirty="0" smtClean="0"/>
              <a:t>                </a:t>
            </a:r>
            <a:r>
              <a:rPr lang="en-US" dirty="0" err="1" smtClean="0"/>
              <a:t>Comm</a:t>
            </a:r>
            <a:r>
              <a:rPr lang="en-US" dirty="0" smtClean="0"/>
              <a:t>       NUMBER(10,3),   </a:t>
            </a:r>
          </a:p>
          <a:p>
            <a:pPr rtl="1">
              <a:buFontTx/>
              <a:buNone/>
              <a:defRPr/>
            </a:pPr>
            <a:r>
              <a:rPr lang="en-US" dirty="0" smtClean="0"/>
              <a:t>                </a:t>
            </a:r>
            <a:r>
              <a:rPr lang="en-US" dirty="0" err="1" smtClean="0"/>
              <a:t>Deptno</a:t>
            </a:r>
            <a:r>
              <a:rPr lang="en-US" dirty="0" smtClean="0"/>
              <a:t>      NUMBER(2) </a:t>
            </a:r>
            <a:r>
              <a:rPr lang="en-US" dirty="0" smtClean="0">
                <a:solidFill>
                  <a:schemeClr val="accent4">
                    <a:lumMod val="20000"/>
                    <a:lumOff val="80000"/>
                  </a:schemeClr>
                </a:solidFill>
                <a:latin typeface="Courier New" pitchFamily="49" charset="0"/>
              </a:rPr>
              <a:t>NOT NULL</a:t>
            </a:r>
            <a:r>
              <a:rPr lang="en-US" dirty="0" smtClean="0"/>
              <a:t> ); </a:t>
            </a:r>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4506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506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506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506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506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506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en-US" smtClean="0"/>
              <a:t>Data Storage on Different Media</a:t>
            </a:r>
          </a:p>
        </p:txBody>
      </p:sp>
      <p:grpSp>
        <p:nvGrpSpPr>
          <p:cNvPr id="2" name="Group 46"/>
          <p:cNvGrpSpPr>
            <a:grpSpLocks/>
          </p:cNvGrpSpPr>
          <p:nvPr/>
        </p:nvGrpSpPr>
        <p:grpSpPr bwMode="auto">
          <a:xfrm>
            <a:off x="915988" y="2800350"/>
            <a:ext cx="3617912" cy="3460750"/>
            <a:chOff x="577" y="1764"/>
            <a:chExt cx="2279" cy="2180"/>
          </a:xfrm>
        </p:grpSpPr>
        <p:sp>
          <p:nvSpPr>
            <p:cNvPr id="13315" name="Rectangle 3"/>
            <p:cNvSpPr>
              <a:spLocks noChangeArrowheads="1"/>
            </p:cNvSpPr>
            <p:nvPr/>
          </p:nvSpPr>
          <p:spPr bwMode="auto">
            <a:xfrm>
              <a:off x="577" y="3546"/>
              <a:ext cx="1013" cy="398"/>
            </a:xfrm>
            <a:prstGeom prst="rect">
              <a:avLst/>
            </a:prstGeom>
            <a:noFill/>
            <a:ln w="9525">
              <a:noFill/>
              <a:miter lim="800000"/>
              <a:headEnd/>
              <a:tailEnd/>
            </a:ln>
            <a:effectLst/>
          </p:spPr>
          <p:txBody>
            <a:bodyPr lIns="82550" tIns="41275" rIns="82550" bIns="41275">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Electronic spreadsheet</a:t>
              </a:r>
            </a:p>
          </p:txBody>
        </p:sp>
        <p:grpSp>
          <p:nvGrpSpPr>
            <p:cNvPr id="18503" name="Group 44"/>
            <p:cNvGrpSpPr>
              <a:grpSpLocks/>
            </p:cNvGrpSpPr>
            <p:nvPr/>
          </p:nvGrpSpPr>
          <p:grpSpPr bwMode="auto">
            <a:xfrm>
              <a:off x="746" y="2710"/>
              <a:ext cx="633" cy="768"/>
              <a:chOff x="746" y="2710"/>
              <a:chExt cx="633" cy="768"/>
            </a:xfrm>
          </p:grpSpPr>
          <p:sp>
            <p:nvSpPr>
              <p:cNvPr id="18505" name="Freeform 4"/>
              <p:cNvSpPr>
                <a:spLocks/>
              </p:cNvSpPr>
              <p:nvPr/>
            </p:nvSpPr>
            <p:spPr bwMode="auto">
              <a:xfrm>
                <a:off x="746" y="2710"/>
                <a:ext cx="633" cy="768"/>
              </a:xfrm>
              <a:custGeom>
                <a:avLst/>
                <a:gdLst>
                  <a:gd name="T0" fmla="*/ 632 w 633"/>
                  <a:gd name="T1" fmla="*/ 594 h 768"/>
                  <a:gd name="T2" fmla="*/ 632 w 633"/>
                  <a:gd name="T3" fmla="*/ 0 h 768"/>
                  <a:gd name="T4" fmla="*/ 0 w 633"/>
                  <a:gd name="T5" fmla="*/ 172 h 768"/>
                  <a:gd name="T6" fmla="*/ 0 w 633"/>
                  <a:gd name="T7" fmla="*/ 767 h 768"/>
                  <a:gd name="T8" fmla="*/ 632 w 633"/>
                  <a:gd name="T9" fmla="*/ 594 h 768"/>
                  <a:gd name="T10" fmla="*/ 0 60000 65536"/>
                  <a:gd name="T11" fmla="*/ 0 60000 65536"/>
                  <a:gd name="T12" fmla="*/ 0 60000 65536"/>
                  <a:gd name="T13" fmla="*/ 0 60000 65536"/>
                  <a:gd name="T14" fmla="*/ 0 60000 65536"/>
                  <a:gd name="T15" fmla="*/ 0 w 633"/>
                  <a:gd name="T16" fmla="*/ 0 h 768"/>
                  <a:gd name="T17" fmla="*/ 633 w 633"/>
                  <a:gd name="T18" fmla="*/ 768 h 768"/>
                </a:gdLst>
                <a:ahLst/>
                <a:cxnLst>
                  <a:cxn ang="T10">
                    <a:pos x="T0" y="T1"/>
                  </a:cxn>
                  <a:cxn ang="T11">
                    <a:pos x="T2" y="T3"/>
                  </a:cxn>
                  <a:cxn ang="T12">
                    <a:pos x="T4" y="T5"/>
                  </a:cxn>
                  <a:cxn ang="T13">
                    <a:pos x="T6" y="T7"/>
                  </a:cxn>
                  <a:cxn ang="T14">
                    <a:pos x="T8" y="T9"/>
                  </a:cxn>
                </a:cxnLst>
                <a:rect l="T15" t="T16" r="T17" b="T18"/>
                <a:pathLst>
                  <a:path w="633" h="768">
                    <a:moveTo>
                      <a:pt x="632" y="594"/>
                    </a:moveTo>
                    <a:lnTo>
                      <a:pt x="632" y="0"/>
                    </a:lnTo>
                    <a:lnTo>
                      <a:pt x="0" y="172"/>
                    </a:lnTo>
                    <a:lnTo>
                      <a:pt x="0" y="767"/>
                    </a:lnTo>
                    <a:lnTo>
                      <a:pt x="632" y="594"/>
                    </a:lnTo>
                  </a:path>
                </a:pathLst>
              </a:custGeom>
              <a:solidFill>
                <a:srgbClr val="B2B2B2"/>
              </a:solidFill>
              <a:ln w="9525" cap="rnd">
                <a:noFill/>
                <a:round/>
                <a:headEnd/>
                <a:tailEnd/>
              </a:ln>
            </p:spPr>
            <p:txBody>
              <a:bodyPr/>
              <a:lstStyle/>
              <a:p>
                <a:endParaRPr lang="ar-SA"/>
              </a:p>
            </p:txBody>
          </p:sp>
          <p:sp>
            <p:nvSpPr>
              <p:cNvPr id="18506" name="Freeform 5"/>
              <p:cNvSpPr>
                <a:spLocks/>
              </p:cNvSpPr>
              <p:nvPr/>
            </p:nvSpPr>
            <p:spPr bwMode="white">
              <a:xfrm>
                <a:off x="768" y="2739"/>
                <a:ext cx="589" cy="710"/>
              </a:xfrm>
              <a:custGeom>
                <a:avLst/>
                <a:gdLst>
                  <a:gd name="T0" fmla="*/ 588 w 589"/>
                  <a:gd name="T1" fmla="*/ 550 h 710"/>
                  <a:gd name="T2" fmla="*/ 588 w 589"/>
                  <a:gd name="T3" fmla="*/ 0 h 710"/>
                  <a:gd name="T4" fmla="*/ 0 w 589"/>
                  <a:gd name="T5" fmla="*/ 157 h 710"/>
                  <a:gd name="T6" fmla="*/ 0 w 589"/>
                  <a:gd name="T7" fmla="*/ 709 h 710"/>
                  <a:gd name="T8" fmla="*/ 588 w 589"/>
                  <a:gd name="T9" fmla="*/ 550 h 710"/>
                  <a:gd name="T10" fmla="*/ 0 60000 65536"/>
                  <a:gd name="T11" fmla="*/ 0 60000 65536"/>
                  <a:gd name="T12" fmla="*/ 0 60000 65536"/>
                  <a:gd name="T13" fmla="*/ 0 60000 65536"/>
                  <a:gd name="T14" fmla="*/ 0 60000 65536"/>
                  <a:gd name="T15" fmla="*/ 0 w 589"/>
                  <a:gd name="T16" fmla="*/ 0 h 710"/>
                  <a:gd name="T17" fmla="*/ 589 w 589"/>
                  <a:gd name="T18" fmla="*/ 710 h 710"/>
                </a:gdLst>
                <a:ahLst/>
                <a:cxnLst>
                  <a:cxn ang="T10">
                    <a:pos x="T0" y="T1"/>
                  </a:cxn>
                  <a:cxn ang="T11">
                    <a:pos x="T2" y="T3"/>
                  </a:cxn>
                  <a:cxn ang="T12">
                    <a:pos x="T4" y="T5"/>
                  </a:cxn>
                  <a:cxn ang="T13">
                    <a:pos x="T6" y="T7"/>
                  </a:cxn>
                  <a:cxn ang="T14">
                    <a:pos x="T8" y="T9"/>
                  </a:cxn>
                </a:cxnLst>
                <a:rect l="T15" t="T16" r="T17" b="T18"/>
                <a:pathLst>
                  <a:path w="589" h="710">
                    <a:moveTo>
                      <a:pt x="588" y="550"/>
                    </a:moveTo>
                    <a:lnTo>
                      <a:pt x="588" y="0"/>
                    </a:lnTo>
                    <a:lnTo>
                      <a:pt x="0" y="157"/>
                    </a:lnTo>
                    <a:lnTo>
                      <a:pt x="0" y="709"/>
                    </a:lnTo>
                    <a:lnTo>
                      <a:pt x="588" y="550"/>
                    </a:lnTo>
                  </a:path>
                </a:pathLst>
              </a:custGeom>
              <a:solidFill>
                <a:srgbClr val="EAEAEA"/>
              </a:solidFill>
              <a:ln w="9525" cap="rnd">
                <a:noFill/>
                <a:round/>
                <a:headEnd/>
                <a:tailEnd/>
              </a:ln>
            </p:spPr>
            <p:txBody>
              <a:bodyPr/>
              <a:lstStyle/>
              <a:p>
                <a:endParaRPr lang="ar-SA"/>
              </a:p>
            </p:txBody>
          </p:sp>
          <p:sp>
            <p:nvSpPr>
              <p:cNvPr id="18507" name="Freeform 6"/>
              <p:cNvSpPr>
                <a:spLocks/>
              </p:cNvSpPr>
              <p:nvPr/>
            </p:nvSpPr>
            <p:spPr bwMode="auto">
              <a:xfrm>
                <a:off x="802" y="2881"/>
                <a:ext cx="518" cy="515"/>
              </a:xfrm>
              <a:custGeom>
                <a:avLst/>
                <a:gdLst>
                  <a:gd name="T0" fmla="*/ 517 w 518"/>
                  <a:gd name="T1" fmla="*/ 377 h 515"/>
                  <a:gd name="T2" fmla="*/ 517 w 518"/>
                  <a:gd name="T3" fmla="*/ 0 h 515"/>
                  <a:gd name="T4" fmla="*/ 0 w 518"/>
                  <a:gd name="T5" fmla="*/ 136 h 515"/>
                  <a:gd name="T6" fmla="*/ 0 w 518"/>
                  <a:gd name="T7" fmla="*/ 514 h 515"/>
                  <a:gd name="T8" fmla="*/ 517 w 518"/>
                  <a:gd name="T9" fmla="*/ 377 h 515"/>
                  <a:gd name="T10" fmla="*/ 0 60000 65536"/>
                  <a:gd name="T11" fmla="*/ 0 60000 65536"/>
                  <a:gd name="T12" fmla="*/ 0 60000 65536"/>
                  <a:gd name="T13" fmla="*/ 0 60000 65536"/>
                  <a:gd name="T14" fmla="*/ 0 60000 65536"/>
                  <a:gd name="T15" fmla="*/ 0 w 518"/>
                  <a:gd name="T16" fmla="*/ 0 h 515"/>
                  <a:gd name="T17" fmla="*/ 518 w 518"/>
                  <a:gd name="T18" fmla="*/ 515 h 515"/>
                </a:gdLst>
                <a:ahLst/>
                <a:cxnLst>
                  <a:cxn ang="T10">
                    <a:pos x="T0" y="T1"/>
                  </a:cxn>
                  <a:cxn ang="T11">
                    <a:pos x="T2" y="T3"/>
                  </a:cxn>
                  <a:cxn ang="T12">
                    <a:pos x="T4" y="T5"/>
                  </a:cxn>
                  <a:cxn ang="T13">
                    <a:pos x="T6" y="T7"/>
                  </a:cxn>
                  <a:cxn ang="T14">
                    <a:pos x="T8" y="T9"/>
                  </a:cxn>
                </a:cxnLst>
                <a:rect l="T15" t="T16" r="T17" b="T18"/>
                <a:pathLst>
                  <a:path w="518" h="515">
                    <a:moveTo>
                      <a:pt x="517" y="377"/>
                    </a:moveTo>
                    <a:lnTo>
                      <a:pt x="517" y="0"/>
                    </a:lnTo>
                    <a:lnTo>
                      <a:pt x="0" y="136"/>
                    </a:lnTo>
                    <a:lnTo>
                      <a:pt x="0" y="514"/>
                    </a:lnTo>
                    <a:lnTo>
                      <a:pt x="517" y="377"/>
                    </a:lnTo>
                  </a:path>
                </a:pathLst>
              </a:custGeom>
              <a:solidFill>
                <a:schemeClr val="tx1"/>
              </a:solidFill>
              <a:ln w="12700" cap="rnd">
                <a:solidFill>
                  <a:srgbClr val="000000"/>
                </a:solidFill>
                <a:round/>
                <a:headEnd/>
                <a:tailEnd/>
              </a:ln>
            </p:spPr>
            <p:txBody>
              <a:bodyPr/>
              <a:lstStyle/>
              <a:p>
                <a:endParaRPr lang="ar-SA"/>
              </a:p>
            </p:txBody>
          </p:sp>
          <p:sp>
            <p:nvSpPr>
              <p:cNvPr id="18508" name="Freeform 7"/>
              <p:cNvSpPr>
                <a:spLocks/>
              </p:cNvSpPr>
              <p:nvPr/>
            </p:nvSpPr>
            <p:spPr bwMode="auto">
              <a:xfrm>
                <a:off x="802" y="2779"/>
                <a:ext cx="518" cy="204"/>
              </a:xfrm>
              <a:custGeom>
                <a:avLst/>
                <a:gdLst>
                  <a:gd name="T0" fmla="*/ 517 w 518"/>
                  <a:gd name="T1" fmla="*/ 66 h 204"/>
                  <a:gd name="T2" fmla="*/ 517 w 518"/>
                  <a:gd name="T3" fmla="*/ 0 h 204"/>
                  <a:gd name="T4" fmla="*/ 0 w 518"/>
                  <a:gd name="T5" fmla="*/ 137 h 204"/>
                  <a:gd name="T6" fmla="*/ 0 w 518"/>
                  <a:gd name="T7" fmla="*/ 203 h 204"/>
                  <a:gd name="T8" fmla="*/ 517 w 518"/>
                  <a:gd name="T9" fmla="*/ 66 h 204"/>
                  <a:gd name="T10" fmla="*/ 0 60000 65536"/>
                  <a:gd name="T11" fmla="*/ 0 60000 65536"/>
                  <a:gd name="T12" fmla="*/ 0 60000 65536"/>
                  <a:gd name="T13" fmla="*/ 0 60000 65536"/>
                  <a:gd name="T14" fmla="*/ 0 60000 65536"/>
                  <a:gd name="T15" fmla="*/ 0 w 518"/>
                  <a:gd name="T16" fmla="*/ 0 h 204"/>
                  <a:gd name="T17" fmla="*/ 518 w 518"/>
                  <a:gd name="T18" fmla="*/ 204 h 204"/>
                </a:gdLst>
                <a:ahLst/>
                <a:cxnLst>
                  <a:cxn ang="T10">
                    <a:pos x="T0" y="T1"/>
                  </a:cxn>
                  <a:cxn ang="T11">
                    <a:pos x="T2" y="T3"/>
                  </a:cxn>
                  <a:cxn ang="T12">
                    <a:pos x="T4" y="T5"/>
                  </a:cxn>
                  <a:cxn ang="T13">
                    <a:pos x="T6" y="T7"/>
                  </a:cxn>
                  <a:cxn ang="T14">
                    <a:pos x="T8" y="T9"/>
                  </a:cxn>
                </a:cxnLst>
                <a:rect l="T15" t="T16" r="T17" b="T18"/>
                <a:pathLst>
                  <a:path w="518" h="204">
                    <a:moveTo>
                      <a:pt x="517" y="66"/>
                    </a:moveTo>
                    <a:lnTo>
                      <a:pt x="517" y="0"/>
                    </a:lnTo>
                    <a:lnTo>
                      <a:pt x="0" y="137"/>
                    </a:lnTo>
                    <a:lnTo>
                      <a:pt x="0" y="203"/>
                    </a:lnTo>
                    <a:lnTo>
                      <a:pt x="517" y="66"/>
                    </a:lnTo>
                  </a:path>
                </a:pathLst>
              </a:custGeom>
              <a:solidFill>
                <a:schemeClr val="tx1"/>
              </a:solidFill>
              <a:ln w="12700" cap="rnd">
                <a:solidFill>
                  <a:srgbClr val="000000"/>
                </a:solidFill>
                <a:round/>
                <a:headEnd/>
                <a:tailEnd/>
              </a:ln>
            </p:spPr>
            <p:txBody>
              <a:bodyPr/>
              <a:lstStyle/>
              <a:p>
                <a:endParaRPr lang="ar-SA"/>
              </a:p>
            </p:txBody>
          </p:sp>
          <p:sp>
            <p:nvSpPr>
              <p:cNvPr id="18509" name="Freeform 8"/>
              <p:cNvSpPr>
                <a:spLocks/>
              </p:cNvSpPr>
              <p:nvPr/>
            </p:nvSpPr>
            <p:spPr bwMode="auto">
              <a:xfrm>
                <a:off x="837" y="3033"/>
                <a:ext cx="48" cy="60"/>
              </a:xfrm>
              <a:custGeom>
                <a:avLst/>
                <a:gdLst>
                  <a:gd name="T0" fmla="*/ 47 w 48"/>
                  <a:gd name="T1" fmla="*/ 46 h 60"/>
                  <a:gd name="T2" fmla="*/ 47 w 48"/>
                  <a:gd name="T3" fmla="*/ 0 h 60"/>
                  <a:gd name="T4" fmla="*/ 0 w 48"/>
                  <a:gd name="T5" fmla="*/ 12 h 60"/>
                  <a:gd name="T6" fmla="*/ 0 w 48"/>
                  <a:gd name="T7" fmla="*/ 59 h 60"/>
                  <a:gd name="T8" fmla="*/ 47 w 48"/>
                  <a:gd name="T9" fmla="*/ 46 h 60"/>
                  <a:gd name="T10" fmla="*/ 0 60000 65536"/>
                  <a:gd name="T11" fmla="*/ 0 60000 65536"/>
                  <a:gd name="T12" fmla="*/ 0 60000 65536"/>
                  <a:gd name="T13" fmla="*/ 0 60000 65536"/>
                  <a:gd name="T14" fmla="*/ 0 60000 65536"/>
                  <a:gd name="T15" fmla="*/ 0 w 48"/>
                  <a:gd name="T16" fmla="*/ 0 h 60"/>
                  <a:gd name="T17" fmla="*/ 48 w 48"/>
                  <a:gd name="T18" fmla="*/ 60 h 60"/>
                </a:gdLst>
                <a:ahLst/>
                <a:cxnLst>
                  <a:cxn ang="T10">
                    <a:pos x="T0" y="T1"/>
                  </a:cxn>
                  <a:cxn ang="T11">
                    <a:pos x="T2" y="T3"/>
                  </a:cxn>
                  <a:cxn ang="T12">
                    <a:pos x="T4" y="T5"/>
                  </a:cxn>
                  <a:cxn ang="T13">
                    <a:pos x="T6" y="T7"/>
                  </a:cxn>
                  <a:cxn ang="T14">
                    <a:pos x="T8" y="T9"/>
                  </a:cxn>
                </a:cxnLst>
                <a:rect l="T15" t="T16" r="T17" b="T18"/>
                <a:pathLst>
                  <a:path w="48" h="60">
                    <a:moveTo>
                      <a:pt x="47" y="46"/>
                    </a:moveTo>
                    <a:lnTo>
                      <a:pt x="47" y="0"/>
                    </a:lnTo>
                    <a:lnTo>
                      <a:pt x="0" y="12"/>
                    </a:lnTo>
                    <a:lnTo>
                      <a:pt x="0" y="59"/>
                    </a:lnTo>
                    <a:lnTo>
                      <a:pt x="47" y="46"/>
                    </a:lnTo>
                  </a:path>
                </a:pathLst>
              </a:custGeom>
              <a:solidFill>
                <a:schemeClr val="tx1"/>
              </a:solidFill>
              <a:ln w="12700" cap="rnd">
                <a:solidFill>
                  <a:srgbClr val="000000"/>
                </a:solidFill>
                <a:round/>
                <a:headEnd/>
                <a:tailEnd/>
              </a:ln>
            </p:spPr>
            <p:txBody>
              <a:bodyPr/>
              <a:lstStyle/>
              <a:p>
                <a:endParaRPr lang="ar-SA"/>
              </a:p>
            </p:txBody>
          </p:sp>
          <p:sp>
            <p:nvSpPr>
              <p:cNvPr id="18510" name="Freeform 9"/>
              <p:cNvSpPr>
                <a:spLocks/>
              </p:cNvSpPr>
              <p:nvPr/>
            </p:nvSpPr>
            <p:spPr bwMode="auto">
              <a:xfrm>
                <a:off x="905" y="3014"/>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1" name="Freeform 10"/>
              <p:cNvSpPr>
                <a:spLocks/>
              </p:cNvSpPr>
              <p:nvPr/>
            </p:nvSpPr>
            <p:spPr bwMode="auto">
              <a:xfrm>
                <a:off x="972" y="2997"/>
                <a:ext cx="49" cy="60"/>
              </a:xfrm>
              <a:custGeom>
                <a:avLst/>
                <a:gdLst>
                  <a:gd name="T0" fmla="*/ 48 w 49"/>
                  <a:gd name="T1" fmla="*/ 47 h 60"/>
                  <a:gd name="T2" fmla="*/ 48 w 49"/>
                  <a:gd name="T3" fmla="*/ 0 h 60"/>
                  <a:gd name="T4" fmla="*/ 0 w 49"/>
                  <a:gd name="T5" fmla="*/ 11 h 60"/>
                  <a:gd name="T6" fmla="*/ 0 w 49"/>
                  <a:gd name="T7" fmla="*/ 59 h 60"/>
                  <a:gd name="T8" fmla="*/ 48 w 49"/>
                  <a:gd name="T9" fmla="*/ 47 h 60"/>
                  <a:gd name="T10" fmla="*/ 0 60000 65536"/>
                  <a:gd name="T11" fmla="*/ 0 60000 65536"/>
                  <a:gd name="T12" fmla="*/ 0 60000 65536"/>
                  <a:gd name="T13" fmla="*/ 0 60000 65536"/>
                  <a:gd name="T14" fmla="*/ 0 60000 65536"/>
                  <a:gd name="T15" fmla="*/ 0 w 49"/>
                  <a:gd name="T16" fmla="*/ 0 h 60"/>
                  <a:gd name="T17" fmla="*/ 49 w 49"/>
                  <a:gd name="T18" fmla="*/ 60 h 60"/>
                </a:gdLst>
                <a:ahLst/>
                <a:cxnLst>
                  <a:cxn ang="T10">
                    <a:pos x="T0" y="T1"/>
                  </a:cxn>
                  <a:cxn ang="T11">
                    <a:pos x="T2" y="T3"/>
                  </a:cxn>
                  <a:cxn ang="T12">
                    <a:pos x="T4" y="T5"/>
                  </a:cxn>
                  <a:cxn ang="T13">
                    <a:pos x="T6" y="T7"/>
                  </a:cxn>
                  <a:cxn ang="T14">
                    <a:pos x="T8" y="T9"/>
                  </a:cxn>
                </a:cxnLst>
                <a:rect l="T15" t="T16" r="T17" b="T18"/>
                <a:pathLst>
                  <a:path w="49" h="60">
                    <a:moveTo>
                      <a:pt x="48" y="47"/>
                    </a:moveTo>
                    <a:lnTo>
                      <a:pt x="48" y="0"/>
                    </a:lnTo>
                    <a:lnTo>
                      <a:pt x="0" y="11"/>
                    </a:lnTo>
                    <a:lnTo>
                      <a:pt x="0" y="59"/>
                    </a:lnTo>
                    <a:lnTo>
                      <a:pt x="48" y="47"/>
                    </a:lnTo>
                  </a:path>
                </a:pathLst>
              </a:custGeom>
              <a:solidFill>
                <a:schemeClr val="tx1"/>
              </a:solidFill>
              <a:ln w="12700" cap="rnd">
                <a:solidFill>
                  <a:srgbClr val="000000"/>
                </a:solidFill>
                <a:round/>
                <a:headEnd/>
                <a:tailEnd/>
              </a:ln>
            </p:spPr>
            <p:txBody>
              <a:bodyPr/>
              <a:lstStyle/>
              <a:p>
                <a:endParaRPr lang="ar-SA"/>
              </a:p>
            </p:txBody>
          </p:sp>
          <p:sp>
            <p:nvSpPr>
              <p:cNvPr id="18512" name="Freeform 11"/>
              <p:cNvSpPr>
                <a:spLocks/>
              </p:cNvSpPr>
              <p:nvPr/>
            </p:nvSpPr>
            <p:spPr bwMode="auto">
              <a:xfrm>
                <a:off x="1041" y="2978"/>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3" name="Freeform 12"/>
              <p:cNvSpPr>
                <a:spLocks/>
              </p:cNvSpPr>
              <p:nvPr/>
            </p:nvSpPr>
            <p:spPr bwMode="auto">
              <a:xfrm>
                <a:off x="1109" y="2959"/>
                <a:ext cx="48" cy="62"/>
              </a:xfrm>
              <a:custGeom>
                <a:avLst/>
                <a:gdLst>
                  <a:gd name="T0" fmla="*/ 47 w 48"/>
                  <a:gd name="T1" fmla="*/ 47 h 62"/>
                  <a:gd name="T2" fmla="*/ 47 w 48"/>
                  <a:gd name="T3" fmla="*/ 0 h 62"/>
                  <a:gd name="T4" fmla="*/ 0 w 48"/>
                  <a:gd name="T5" fmla="*/ 13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3"/>
                    </a:lnTo>
                    <a:lnTo>
                      <a:pt x="0" y="61"/>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4" name="Freeform 13"/>
              <p:cNvSpPr>
                <a:spLocks/>
              </p:cNvSpPr>
              <p:nvPr/>
            </p:nvSpPr>
            <p:spPr bwMode="auto">
              <a:xfrm>
                <a:off x="1177" y="2941"/>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5" name="Freeform 14"/>
              <p:cNvSpPr>
                <a:spLocks/>
              </p:cNvSpPr>
              <p:nvPr/>
            </p:nvSpPr>
            <p:spPr bwMode="auto">
              <a:xfrm>
                <a:off x="1246" y="2922"/>
                <a:ext cx="48" cy="62"/>
              </a:xfrm>
              <a:custGeom>
                <a:avLst/>
                <a:gdLst>
                  <a:gd name="T0" fmla="*/ 47 w 48"/>
                  <a:gd name="T1" fmla="*/ 48 h 62"/>
                  <a:gd name="T2" fmla="*/ 47 w 48"/>
                  <a:gd name="T3" fmla="*/ 0 h 62"/>
                  <a:gd name="T4" fmla="*/ 0 w 48"/>
                  <a:gd name="T5" fmla="*/ 13 h 62"/>
                  <a:gd name="T6" fmla="*/ 0 w 48"/>
                  <a:gd name="T7" fmla="*/ 61 h 62"/>
                  <a:gd name="T8" fmla="*/ 47 w 48"/>
                  <a:gd name="T9" fmla="*/ 48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8"/>
                    </a:moveTo>
                    <a:lnTo>
                      <a:pt x="47" y="0"/>
                    </a:lnTo>
                    <a:lnTo>
                      <a:pt x="0" y="13"/>
                    </a:lnTo>
                    <a:lnTo>
                      <a:pt x="0" y="61"/>
                    </a:lnTo>
                    <a:lnTo>
                      <a:pt x="47" y="48"/>
                    </a:lnTo>
                  </a:path>
                </a:pathLst>
              </a:custGeom>
              <a:solidFill>
                <a:schemeClr val="tx1"/>
              </a:solidFill>
              <a:ln w="12700" cap="rnd">
                <a:solidFill>
                  <a:srgbClr val="000000"/>
                </a:solidFill>
                <a:round/>
                <a:headEnd/>
                <a:tailEnd/>
              </a:ln>
            </p:spPr>
            <p:txBody>
              <a:bodyPr/>
              <a:lstStyle/>
              <a:p>
                <a:endParaRPr lang="ar-SA"/>
              </a:p>
            </p:txBody>
          </p:sp>
          <p:sp>
            <p:nvSpPr>
              <p:cNvPr id="18516" name="Freeform 15"/>
              <p:cNvSpPr>
                <a:spLocks/>
              </p:cNvSpPr>
              <p:nvPr/>
            </p:nvSpPr>
            <p:spPr bwMode="auto">
              <a:xfrm>
                <a:off x="837" y="3098"/>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7" name="Freeform 16"/>
              <p:cNvSpPr>
                <a:spLocks/>
              </p:cNvSpPr>
              <p:nvPr/>
            </p:nvSpPr>
            <p:spPr bwMode="auto">
              <a:xfrm>
                <a:off x="905" y="3080"/>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18" name="Freeform 17"/>
              <p:cNvSpPr>
                <a:spLocks/>
              </p:cNvSpPr>
              <p:nvPr/>
            </p:nvSpPr>
            <p:spPr bwMode="auto">
              <a:xfrm>
                <a:off x="972" y="3062"/>
                <a:ext cx="49" cy="60"/>
              </a:xfrm>
              <a:custGeom>
                <a:avLst/>
                <a:gdLst>
                  <a:gd name="T0" fmla="*/ 48 w 49"/>
                  <a:gd name="T1" fmla="*/ 47 h 60"/>
                  <a:gd name="T2" fmla="*/ 48 w 49"/>
                  <a:gd name="T3" fmla="*/ 0 h 60"/>
                  <a:gd name="T4" fmla="*/ 0 w 49"/>
                  <a:gd name="T5" fmla="*/ 11 h 60"/>
                  <a:gd name="T6" fmla="*/ 0 w 49"/>
                  <a:gd name="T7" fmla="*/ 59 h 60"/>
                  <a:gd name="T8" fmla="*/ 48 w 49"/>
                  <a:gd name="T9" fmla="*/ 47 h 60"/>
                  <a:gd name="T10" fmla="*/ 0 60000 65536"/>
                  <a:gd name="T11" fmla="*/ 0 60000 65536"/>
                  <a:gd name="T12" fmla="*/ 0 60000 65536"/>
                  <a:gd name="T13" fmla="*/ 0 60000 65536"/>
                  <a:gd name="T14" fmla="*/ 0 60000 65536"/>
                  <a:gd name="T15" fmla="*/ 0 w 49"/>
                  <a:gd name="T16" fmla="*/ 0 h 60"/>
                  <a:gd name="T17" fmla="*/ 49 w 49"/>
                  <a:gd name="T18" fmla="*/ 60 h 60"/>
                </a:gdLst>
                <a:ahLst/>
                <a:cxnLst>
                  <a:cxn ang="T10">
                    <a:pos x="T0" y="T1"/>
                  </a:cxn>
                  <a:cxn ang="T11">
                    <a:pos x="T2" y="T3"/>
                  </a:cxn>
                  <a:cxn ang="T12">
                    <a:pos x="T4" y="T5"/>
                  </a:cxn>
                  <a:cxn ang="T13">
                    <a:pos x="T6" y="T7"/>
                  </a:cxn>
                  <a:cxn ang="T14">
                    <a:pos x="T8" y="T9"/>
                  </a:cxn>
                </a:cxnLst>
                <a:rect l="T15" t="T16" r="T17" b="T18"/>
                <a:pathLst>
                  <a:path w="49" h="60">
                    <a:moveTo>
                      <a:pt x="48" y="47"/>
                    </a:moveTo>
                    <a:lnTo>
                      <a:pt x="48" y="0"/>
                    </a:lnTo>
                    <a:lnTo>
                      <a:pt x="0" y="11"/>
                    </a:lnTo>
                    <a:lnTo>
                      <a:pt x="0" y="59"/>
                    </a:lnTo>
                    <a:lnTo>
                      <a:pt x="48" y="47"/>
                    </a:lnTo>
                  </a:path>
                </a:pathLst>
              </a:custGeom>
              <a:solidFill>
                <a:schemeClr val="tx1"/>
              </a:solidFill>
              <a:ln w="12700" cap="rnd">
                <a:solidFill>
                  <a:srgbClr val="000000"/>
                </a:solidFill>
                <a:round/>
                <a:headEnd/>
                <a:tailEnd/>
              </a:ln>
            </p:spPr>
            <p:txBody>
              <a:bodyPr/>
              <a:lstStyle/>
              <a:p>
                <a:endParaRPr lang="ar-SA"/>
              </a:p>
            </p:txBody>
          </p:sp>
          <p:sp>
            <p:nvSpPr>
              <p:cNvPr id="18519" name="Freeform 18"/>
              <p:cNvSpPr>
                <a:spLocks/>
              </p:cNvSpPr>
              <p:nvPr/>
            </p:nvSpPr>
            <p:spPr bwMode="auto">
              <a:xfrm>
                <a:off x="1041" y="3043"/>
                <a:ext cx="48" cy="62"/>
              </a:xfrm>
              <a:custGeom>
                <a:avLst/>
                <a:gdLst>
                  <a:gd name="T0" fmla="*/ 47 w 48"/>
                  <a:gd name="T1" fmla="*/ 47 h 62"/>
                  <a:gd name="T2" fmla="*/ 47 w 48"/>
                  <a:gd name="T3" fmla="*/ 0 h 62"/>
                  <a:gd name="T4" fmla="*/ 0 w 48"/>
                  <a:gd name="T5" fmla="*/ 12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2"/>
                    </a:lnTo>
                    <a:lnTo>
                      <a:pt x="0" y="61"/>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0" name="Freeform 19"/>
              <p:cNvSpPr>
                <a:spLocks/>
              </p:cNvSpPr>
              <p:nvPr/>
            </p:nvSpPr>
            <p:spPr bwMode="auto">
              <a:xfrm>
                <a:off x="1109" y="3025"/>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1" name="Freeform 20"/>
              <p:cNvSpPr>
                <a:spLocks/>
              </p:cNvSpPr>
              <p:nvPr/>
            </p:nvSpPr>
            <p:spPr bwMode="auto">
              <a:xfrm>
                <a:off x="1177" y="3007"/>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2" name="Freeform 21"/>
              <p:cNvSpPr>
                <a:spLocks/>
              </p:cNvSpPr>
              <p:nvPr/>
            </p:nvSpPr>
            <p:spPr bwMode="auto">
              <a:xfrm>
                <a:off x="1246" y="2989"/>
                <a:ext cx="48" cy="60"/>
              </a:xfrm>
              <a:custGeom>
                <a:avLst/>
                <a:gdLst>
                  <a:gd name="T0" fmla="*/ 47 w 48"/>
                  <a:gd name="T1" fmla="*/ 47 h 60"/>
                  <a:gd name="T2" fmla="*/ 47 w 48"/>
                  <a:gd name="T3" fmla="*/ 0 h 60"/>
                  <a:gd name="T4" fmla="*/ 0 w 48"/>
                  <a:gd name="T5" fmla="*/ 12 h 60"/>
                  <a:gd name="T6" fmla="*/ 0 w 48"/>
                  <a:gd name="T7" fmla="*/ 59 h 60"/>
                  <a:gd name="T8" fmla="*/ 47 w 48"/>
                  <a:gd name="T9" fmla="*/ 47 h 60"/>
                  <a:gd name="T10" fmla="*/ 0 60000 65536"/>
                  <a:gd name="T11" fmla="*/ 0 60000 65536"/>
                  <a:gd name="T12" fmla="*/ 0 60000 65536"/>
                  <a:gd name="T13" fmla="*/ 0 60000 65536"/>
                  <a:gd name="T14" fmla="*/ 0 60000 65536"/>
                  <a:gd name="T15" fmla="*/ 0 w 48"/>
                  <a:gd name="T16" fmla="*/ 0 h 60"/>
                  <a:gd name="T17" fmla="*/ 48 w 48"/>
                  <a:gd name="T18" fmla="*/ 60 h 60"/>
                </a:gdLst>
                <a:ahLst/>
                <a:cxnLst>
                  <a:cxn ang="T10">
                    <a:pos x="T0" y="T1"/>
                  </a:cxn>
                  <a:cxn ang="T11">
                    <a:pos x="T2" y="T3"/>
                  </a:cxn>
                  <a:cxn ang="T12">
                    <a:pos x="T4" y="T5"/>
                  </a:cxn>
                  <a:cxn ang="T13">
                    <a:pos x="T6" y="T7"/>
                  </a:cxn>
                  <a:cxn ang="T14">
                    <a:pos x="T8" y="T9"/>
                  </a:cxn>
                </a:cxnLst>
                <a:rect l="T15" t="T16" r="T17" b="T18"/>
                <a:pathLst>
                  <a:path w="48" h="60">
                    <a:moveTo>
                      <a:pt x="47" y="47"/>
                    </a:moveTo>
                    <a:lnTo>
                      <a:pt x="47" y="0"/>
                    </a:lnTo>
                    <a:lnTo>
                      <a:pt x="0" y="12"/>
                    </a:lnTo>
                    <a:lnTo>
                      <a:pt x="0" y="59"/>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3" name="Freeform 22"/>
              <p:cNvSpPr>
                <a:spLocks/>
              </p:cNvSpPr>
              <p:nvPr/>
            </p:nvSpPr>
            <p:spPr bwMode="auto">
              <a:xfrm>
                <a:off x="837" y="3163"/>
                <a:ext cx="48" cy="62"/>
              </a:xfrm>
              <a:custGeom>
                <a:avLst/>
                <a:gdLst>
                  <a:gd name="T0" fmla="*/ 47 w 48"/>
                  <a:gd name="T1" fmla="*/ 47 h 62"/>
                  <a:gd name="T2" fmla="*/ 47 w 48"/>
                  <a:gd name="T3" fmla="*/ 0 h 62"/>
                  <a:gd name="T4" fmla="*/ 0 w 48"/>
                  <a:gd name="T5" fmla="*/ 13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3"/>
                    </a:lnTo>
                    <a:lnTo>
                      <a:pt x="0" y="61"/>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4" name="Freeform 23"/>
              <p:cNvSpPr>
                <a:spLocks/>
              </p:cNvSpPr>
              <p:nvPr/>
            </p:nvSpPr>
            <p:spPr bwMode="auto">
              <a:xfrm>
                <a:off x="905" y="3145"/>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5" name="Freeform 24"/>
              <p:cNvSpPr>
                <a:spLocks/>
              </p:cNvSpPr>
              <p:nvPr/>
            </p:nvSpPr>
            <p:spPr bwMode="auto">
              <a:xfrm>
                <a:off x="972" y="3127"/>
                <a:ext cx="49" cy="61"/>
              </a:xfrm>
              <a:custGeom>
                <a:avLst/>
                <a:gdLst>
                  <a:gd name="T0" fmla="*/ 48 w 49"/>
                  <a:gd name="T1" fmla="*/ 47 h 61"/>
                  <a:gd name="T2" fmla="*/ 48 w 49"/>
                  <a:gd name="T3" fmla="*/ 0 h 61"/>
                  <a:gd name="T4" fmla="*/ 0 w 49"/>
                  <a:gd name="T5" fmla="*/ 12 h 61"/>
                  <a:gd name="T6" fmla="*/ 0 w 49"/>
                  <a:gd name="T7" fmla="*/ 60 h 61"/>
                  <a:gd name="T8" fmla="*/ 48 w 49"/>
                  <a:gd name="T9" fmla="*/ 47 h 61"/>
                  <a:gd name="T10" fmla="*/ 0 60000 65536"/>
                  <a:gd name="T11" fmla="*/ 0 60000 65536"/>
                  <a:gd name="T12" fmla="*/ 0 60000 65536"/>
                  <a:gd name="T13" fmla="*/ 0 60000 65536"/>
                  <a:gd name="T14" fmla="*/ 0 60000 65536"/>
                  <a:gd name="T15" fmla="*/ 0 w 49"/>
                  <a:gd name="T16" fmla="*/ 0 h 61"/>
                  <a:gd name="T17" fmla="*/ 49 w 49"/>
                  <a:gd name="T18" fmla="*/ 61 h 61"/>
                </a:gdLst>
                <a:ahLst/>
                <a:cxnLst>
                  <a:cxn ang="T10">
                    <a:pos x="T0" y="T1"/>
                  </a:cxn>
                  <a:cxn ang="T11">
                    <a:pos x="T2" y="T3"/>
                  </a:cxn>
                  <a:cxn ang="T12">
                    <a:pos x="T4" y="T5"/>
                  </a:cxn>
                  <a:cxn ang="T13">
                    <a:pos x="T6" y="T7"/>
                  </a:cxn>
                  <a:cxn ang="T14">
                    <a:pos x="T8" y="T9"/>
                  </a:cxn>
                </a:cxnLst>
                <a:rect l="T15" t="T16" r="T17" b="T18"/>
                <a:pathLst>
                  <a:path w="49" h="61">
                    <a:moveTo>
                      <a:pt x="48" y="47"/>
                    </a:moveTo>
                    <a:lnTo>
                      <a:pt x="48" y="0"/>
                    </a:lnTo>
                    <a:lnTo>
                      <a:pt x="0" y="12"/>
                    </a:lnTo>
                    <a:lnTo>
                      <a:pt x="0" y="60"/>
                    </a:lnTo>
                    <a:lnTo>
                      <a:pt x="48" y="47"/>
                    </a:lnTo>
                  </a:path>
                </a:pathLst>
              </a:custGeom>
              <a:solidFill>
                <a:schemeClr val="tx1"/>
              </a:solidFill>
              <a:ln w="12700" cap="rnd">
                <a:solidFill>
                  <a:srgbClr val="000000"/>
                </a:solidFill>
                <a:round/>
                <a:headEnd/>
                <a:tailEnd/>
              </a:ln>
            </p:spPr>
            <p:txBody>
              <a:bodyPr/>
              <a:lstStyle/>
              <a:p>
                <a:endParaRPr lang="ar-SA"/>
              </a:p>
            </p:txBody>
          </p:sp>
          <p:sp>
            <p:nvSpPr>
              <p:cNvPr id="18526" name="Freeform 25"/>
              <p:cNvSpPr>
                <a:spLocks/>
              </p:cNvSpPr>
              <p:nvPr/>
            </p:nvSpPr>
            <p:spPr bwMode="auto">
              <a:xfrm>
                <a:off x="1041" y="3109"/>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7" name="Freeform 26"/>
              <p:cNvSpPr>
                <a:spLocks/>
              </p:cNvSpPr>
              <p:nvPr/>
            </p:nvSpPr>
            <p:spPr bwMode="auto">
              <a:xfrm>
                <a:off x="1109" y="3091"/>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8" name="Freeform 27"/>
              <p:cNvSpPr>
                <a:spLocks/>
              </p:cNvSpPr>
              <p:nvPr/>
            </p:nvSpPr>
            <p:spPr bwMode="auto">
              <a:xfrm>
                <a:off x="1177" y="3072"/>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29" name="Freeform 28"/>
              <p:cNvSpPr>
                <a:spLocks/>
              </p:cNvSpPr>
              <p:nvPr/>
            </p:nvSpPr>
            <p:spPr bwMode="auto">
              <a:xfrm>
                <a:off x="1246" y="3054"/>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30" name="Freeform 29"/>
              <p:cNvSpPr>
                <a:spLocks/>
              </p:cNvSpPr>
              <p:nvPr/>
            </p:nvSpPr>
            <p:spPr bwMode="auto">
              <a:xfrm>
                <a:off x="837" y="3230"/>
                <a:ext cx="48" cy="60"/>
              </a:xfrm>
              <a:custGeom>
                <a:avLst/>
                <a:gdLst>
                  <a:gd name="T0" fmla="*/ 47 w 48"/>
                  <a:gd name="T1" fmla="*/ 46 h 60"/>
                  <a:gd name="T2" fmla="*/ 47 w 48"/>
                  <a:gd name="T3" fmla="*/ 0 h 60"/>
                  <a:gd name="T4" fmla="*/ 0 w 48"/>
                  <a:gd name="T5" fmla="*/ 12 h 60"/>
                  <a:gd name="T6" fmla="*/ 0 w 48"/>
                  <a:gd name="T7" fmla="*/ 59 h 60"/>
                  <a:gd name="T8" fmla="*/ 47 w 48"/>
                  <a:gd name="T9" fmla="*/ 46 h 60"/>
                  <a:gd name="T10" fmla="*/ 0 60000 65536"/>
                  <a:gd name="T11" fmla="*/ 0 60000 65536"/>
                  <a:gd name="T12" fmla="*/ 0 60000 65536"/>
                  <a:gd name="T13" fmla="*/ 0 60000 65536"/>
                  <a:gd name="T14" fmla="*/ 0 60000 65536"/>
                  <a:gd name="T15" fmla="*/ 0 w 48"/>
                  <a:gd name="T16" fmla="*/ 0 h 60"/>
                  <a:gd name="T17" fmla="*/ 48 w 48"/>
                  <a:gd name="T18" fmla="*/ 60 h 60"/>
                </a:gdLst>
                <a:ahLst/>
                <a:cxnLst>
                  <a:cxn ang="T10">
                    <a:pos x="T0" y="T1"/>
                  </a:cxn>
                  <a:cxn ang="T11">
                    <a:pos x="T2" y="T3"/>
                  </a:cxn>
                  <a:cxn ang="T12">
                    <a:pos x="T4" y="T5"/>
                  </a:cxn>
                  <a:cxn ang="T13">
                    <a:pos x="T6" y="T7"/>
                  </a:cxn>
                  <a:cxn ang="T14">
                    <a:pos x="T8" y="T9"/>
                  </a:cxn>
                </a:cxnLst>
                <a:rect l="T15" t="T16" r="T17" b="T18"/>
                <a:pathLst>
                  <a:path w="48" h="60">
                    <a:moveTo>
                      <a:pt x="47" y="46"/>
                    </a:moveTo>
                    <a:lnTo>
                      <a:pt x="47" y="0"/>
                    </a:lnTo>
                    <a:lnTo>
                      <a:pt x="0" y="12"/>
                    </a:lnTo>
                    <a:lnTo>
                      <a:pt x="0" y="59"/>
                    </a:lnTo>
                    <a:lnTo>
                      <a:pt x="47" y="46"/>
                    </a:lnTo>
                  </a:path>
                </a:pathLst>
              </a:custGeom>
              <a:solidFill>
                <a:schemeClr val="tx1"/>
              </a:solidFill>
              <a:ln w="12700" cap="rnd">
                <a:solidFill>
                  <a:srgbClr val="000000"/>
                </a:solidFill>
                <a:round/>
                <a:headEnd/>
                <a:tailEnd/>
              </a:ln>
            </p:spPr>
            <p:txBody>
              <a:bodyPr/>
              <a:lstStyle/>
              <a:p>
                <a:endParaRPr lang="ar-SA"/>
              </a:p>
            </p:txBody>
          </p:sp>
          <p:sp>
            <p:nvSpPr>
              <p:cNvPr id="18531" name="Freeform 30"/>
              <p:cNvSpPr>
                <a:spLocks/>
              </p:cNvSpPr>
              <p:nvPr/>
            </p:nvSpPr>
            <p:spPr bwMode="auto">
              <a:xfrm>
                <a:off x="905" y="3211"/>
                <a:ext cx="48" cy="61"/>
              </a:xfrm>
              <a:custGeom>
                <a:avLst/>
                <a:gdLst>
                  <a:gd name="T0" fmla="*/ 47 w 48"/>
                  <a:gd name="T1" fmla="*/ 48 h 61"/>
                  <a:gd name="T2" fmla="*/ 47 w 48"/>
                  <a:gd name="T3" fmla="*/ 0 h 61"/>
                  <a:gd name="T4" fmla="*/ 0 w 48"/>
                  <a:gd name="T5" fmla="*/ 12 h 61"/>
                  <a:gd name="T6" fmla="*/ 0 w 48"/>
                  <a:gd name="T7" fmla="*/ 60 h 61"/>
                  <a:gd name="T8" fmla="*/ 47 w 48"/>
                  <a:gd name="T9" fmla="*/ 48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8"/>
                    </a:moveTo>
                    <a:lnTo>
                      <a:pt x="47" y="0"/>
                    </a:lnTo>
                    <a:lnTo>
                      <a:pt x="0" y="12"/>
                    </a:lnTo>
                    <a:lnTo>
                      <a:pt x="0" y="60"/>
                    </a:lnTo>
                    <a:lnTo>
                      <a:pt x="47" y="48"/>
                    </a:lnTo>
                  </a:path>
                </a:pathLst>
              </a:custGeom>
              <a:solidFill>
                <a:schemeClr val="tx1"/>
              </a:solidFill>
              <a:ln w="12700" cap="rnd">
                <a:solidFill>
                  <a:srgbClr val="000000"/>
                </a:solidFill>
                <a:round/>
                <a:headEnd/>
                <a:tailEnd/>
              </a:ln>
            </p:spPr>
            <p:txBody>
              <a:bodyPr/>
              <a:lstStyle/>
              <a:p>
                <a:endParaRPr lang="ar-SA"/>
              </a:p>
            </p:txBody>
          </p:sp>
          <p:sp>
            <p:nvSpPr>
              <p:cNvPr id="18532" name="Freeform 31"/>
              <p:cNvSpPr>
                <a:spLocks/>
              </p:cNvSpPr>
              <p:nvPr/>
            </p:nvSpPr>
            <p:spPr bwMode="auto">
              <a:xfrm>
                <a:off x="972" y="3194"/>
                <a:ext cx="49" cy="59"/>
              </a:xfrm>
              <a:custGeom>
                <a:avLst/>
                <a:gdLst>
                  <a:gd name="T0" fmla="*/ 48 w 49"/>
                  <a:gd name="T1" fmla="*/ 46 h 59"/>
                  <a:gd name="T2" fmla="*/ 48 w 49"/>
                  <a:gd name="T3" fmla="*/ 0 h 59"/>
                  <a:gd name="T4" fmla="*/ 0 w 49"/>
                  <a:gd name="T5" fmla="*/ 11 h 59"/>
                  <a:gd name="T6" fmla="*/ 0 w 49"/>
                  <a:gd name="T7" fmla="*/ 58 h 59"/>
                  <a:gd name="T8" fmla="*/ 48 w 49"/>
                  <a:gd name="T9" fmla="*/ 46 h 59"/>
                  <a:gd name="T10" fmla="*/ 0 60000 65536"/>
                  <a:gd name="T11" fmla="*/ 0 60000 65536"/>
                  <a:gd name="T12" fmla="*/ 0 60000 65536"/>
                  <a:gd name="T13" fmla="*/ 0 60000 65536"/>
                  <a:gd name="T14" fmla="*/ 0 60000 65536"/>
                  <a:gd name="T15" fmla="*/ 0 w 49"/>
                  <a:gd name="T16" fmla="*/ 0 h 59"/>
                  <a:gd name="T17" fmla="*/ 49 w 49"/>
                  <a:gd name="T18" fmla="*/ 59 h 59"/>
                </a:gdLst>
                <a:ahLst/>
                <a:cxnLst>
                  <a:cxn ang="T10">
                    <a:pos x="T0" y="T1"/>
                  </a:cxn>
                  <a:cxn ang="T11">
                    <a:pos x="T2" y="T3"/>
                  </a:cxn>
                  <a:cxn ang="T12">
                    <a:pos x="T4" y="T5"/>
                  </a:cxn>
                  <a:cxn ang="T13">
                    <a:pos x="T6" y="T7"/>
                  </a:cxn>
                  <a:cxn ang="T14">
                    <a:pos x="T8" y="T9"/>
                  </a:cxn>
                </a:cxnLst>
                <a:rect l="T15" t="T16" r="T17" b="T18"/>
                <a:pathLst>
                  <a:path w="49" h="59">
                    <a:moveTo>
                      <a:pt x="48" y="46"/>
                    </a:moveTo>
                    <a:lnTo>
                      <a:pt x="48" y="0"/>
                    </a:lnTo>
                    <a:lnTo>
                      <a:pt x="0" y="11"/>
                    </a:lnTo>
                    <a:lnTo>
                      <a:pt x="0" y="58"/>
                    </a:lnTo>
                    <a:lnTo>
                      <a:pt x="48" y="46"/>
                    </a:lnTo>
                  </a:path>
                </a:pathLst>
              </a:custGeom>
              <a:solidFill>
                <a:schemeClr val="tx1"/>
              </a:solidFill>
              <a:ln w="12700" cap="rnd">
                <a:solidFill>
                  <a:srgbClr val="000000"/>
                </a:solidFill>
                <a:round/>
                <a:headEnd/>
                <a:tailEnd/>
              </a:ln>
            </p:spPr>
            <p:txBody>
              <a:bodyPr/>
              <a:lstStyle/>
              <a:p>
                <a:endParaRPr lang="ar-SA"/>
              </a:p>
            </p:txBody>
          </p:sp>
          <p:sp>
            <p:nvSpPr>
              <p:cNvPr id="18533" name="Freeform 32"/>
              <p:cNvSpPr>
                <a:spLocks/>
              </p:cNvSpPr>
              <p:nvPr/>
            </p:nvSpPr>
            <p:spPr bwMode="auto">
              <a:xfrm>
                <a:off x="1041" y="3175"/>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34" name="Freeform 33"/>
              <p:cNvSpPr>
                <a:spLocks/>
              </p:cNvSpPr>
              <p:nvPr/>
            </p:nvSpPr>
            <p:spPr bwMode="auto">
              <a:xfrm>
                <a:off x="1109" y="3156"/>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35" name="Freeform 34"/>
              <p:cNvSpPr>
                <a:spLocks/>
              </p:cNvSpPr>
              <p:nvPr/>
            </p:nvSpPr>
            <p:spPr bwMode="auto">
              <a:xfrm>
                <a:off x="1177" y="3138"/>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36" name="Freeform 35"/>
              <p:cNvSpPr>
                <a:spLocks/>
              </p:cNvSpPr>
              <p:nvPr/>
            </p:nvSpPr>
            <p:spPr bwMode="auto">
              <a:xfrm>
                <a:off x="1246" y="3119"/>
                <a:ext cx="48" cy="62"/>
              </a:xfrm>
              <a:custGeom>
                <a:avLst/>
                <a:gdLst>
                  <a:gd name="T0" fmla="*/ 47 w 48"/>
                  <a:gd name="T1" fmla="*/ 47 h 62"/>
                  <a:gd name="T2" fmla="*/ 47 w 48"/>
                  <a:gd name="T3" fmla="*/ 0 h 62"/>
                  <a:gd name="T4" fmla="*/ 0 w 48"/>
                  <a:gd name="T5" fmla="*/ 13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3"/>
                    </a:lnTo>
                    <a:lnTo>
                      <a:pt x="0" y="61"/>
                    </a:lnTo>
                    <a:lnTo>
                      <a:pt x="47" y="47"/>
                    </a:lnTo>
                  </a:path>
                </a:pathLst>
              </a:custGeom>
              <a:solidFill>
                <a:schemeClr val="tx1"/>
              </a:solidFill>
              <a:ln w="12700" cap="rnd">
                <a:solidFill>
                  <a:srgbClr val="000000"/>
                </a:solidFill>
                <a:round/>
                <a:headEnd/>
                <a:tailEnd/>
              </a:ln>
            </p:spPr>
            <p:txBody>
              <a:bodyPr/>
              <a:lstStyle/>
              <a:p>
                <a:endParaRPr lang="ar-SA"/>
              </a:p>
            </p:txBody>
          </p:sp>
          <p:grpSp>
            <p:nvGrpSpPr>
              <p:cNvPr id="18537" name="Group 43"/>
              <p:cNvGrpSpPr>
                <a:grpSpLocks/>
              </p:cNvGrpSpPr>
              <p:nvPr/>
            </p:nvGrpSpPr>
            <p:grpSpPr bwMode="auto">
              <a:xfrm>
                <a:off x="837" y="3185"/>
                <a:ext cx="457" cy="170"/>
                <a:chOff x="837" y="3185"/>
                <a:chExt cx="457" cy="170"/>
              </a:xfrm>
            </p:grpSpPr>
            <p:sp>
              <p:nvSpPr>
                <p:cNvPr id="18538" name="Freeform 36"/>
                <p:cNvSpPr>
                  <a:spLocks/>
                </p:cNvSpPr>
                <p:nvPr/>
              </p:nvSpPr>
              <p:spPr bwMode="auto">
                <a:xfrm>
                  <a:off x="837" y="3295"/>
                  <a:ext cx="48" cy="60"/>
                </a:xfrm>
                <a:custGeom>
                  <a:avLst/>
                  <a:gdLst>
                    <a:gd name="T0" fmla="*/ 47 w 48"/>
                    <a:gd name="T1" fmla="*/ 46 h 60"/>
                    <a:gd name="T2" fmla="*/ 47 w 48"/>
                    <a:gd name="T3" fmla="*/ 0 h 60"/>
                    <a:gd name="T4" fmla="*/ 0 w 48"/>
                    <a:gd name="T5" fmla="*/ 12 h 60"/>
                    <a:gd name="T6" fmla="*/ 0 w 48"/>
                    <a:gd name="T7" fmla="*/ 59 h 60"/>
                    <a:gd name="T8" fmla="*/ 47 w 48"/>
                    <a:gd name="T9" fmla="*/ 46 h 60"/>
                    <a:gd name="T10" fmla="*/ 0 60000 65536"/>
                    <a:gd name="T11" fmla="*/ 0 60000 65536"/>
                    <a:gd name="T12" fmla="*/ 0 60000 65536"/>
                    <a:gd name="T13" fmla="*/ 0 60000 65536"/>
                    <a:gd name="T14" fmla="*/ 0 60000 65536"/>
                    <a:gd name="T15" fmla="*/ 0 w 48"/>
                    <a:gd name="T16" fmla="*/ 0 h 60"/>
                    <a:gd name="T17" fmla="*/ 48 w 48"/>
                    <a:gd name="T18" fmla="*/ 60 h 60"/>
                  </a:gdLst>
                  <a:ahLst/>
                  <a:cxnLst>
                    <a:cxn ang="T10">
                      <a:pos x="T0" y="T1"/>
                    </a:cxn>
                    <a:cxn ang="T11">
                      <a:pos x="T2" y="T3"/>
                    </a:cxn>
                    <a:cxn ang="T12">
                      <a:pos x="T4" y="T5"/>
                    </a:cxn>
                    <a:cxn ang="T13">
                      <a:pos x="T6" y="T7"/>
                    </a:cxn>
                    <a:cxn ang="T14">
                      <a:pos x="T8" y="T9"/>
                    </a:cxn>
                  </a:cxnLst>
                  <a:rect l="T15" t="T16" r="T17" b="T18"/>
                  <a:pathLst>
                    <a:path w="48" h="60">
                      <a:moveTo>
                        <a:pt x="47" y="46"/>
                      </a:moveTo>
                      <a:lnTo>
                        <a:pt x="47" y="0"/>
                      </a:lnTo>
                      <a:lnTo>
                        <a:pt x="0" y="12"/>
                      </a:lnTo>
                      <a:lnTo>
                        <a:pt x="0" y="59"/>
                      </a:lnTo>
                      <a:lnTo>
                        <a:pt x="47" y="46"/>
                      </a:lnTo>
                    </a:path>
                  </a:pathLst>
                </a:custGeom>
                <a:solidFill>
                  <a:schemeClr val="tx1"/>
                </a:solidFill>
                <a:ln w="12700" cap="rnd">
                  <a:solidFill>
                    <a:srgbClr val="000000"/>
                  </a:solidFill>
                  <a:round/>
                  <a:headEnd/>
                  <a:tailEnd/>
                </a:ln>
              </p:spPr>
              <p:txBody>
                <a:bodyPr/>
                <a:lstStyle/>
                <a:p>
                  <a:endParaRPr lang="ar-SA"/>
                </a:p>
              </p:txBody>
            </p:sp>
            <p:sp>
              <p:nvSpPr>
                <p:cNvPr id="18539" name="Freeform 37"/>
                <p:cNvSpPr>
                  <a:spLocks/>
                </p:cNvSpPr>
                <p:nvPr/>
              </p:nvSpPr>
              <p:spPr bwMode="auto">
                <a:xfrm>
                  <a:off x="905" y="3276"/>
                  <a:ext cx="48" cy="62"/>
                </a:xfrm>
                <a:custGeom>
                  <a:avLst/>
                  <a:gdLst>
                    <a:gd name="T0" fmla="*/ 47 w 48"/>
                    <a:gd name="T1" fmla="*/ 48 h 62"/>
                    <a:gd name="T2" fmla="*/ 47 w 48"/>
                    <a:gd name="T3" fmla="*/ 0 h 62"/>
                    <a:gd name="T4" fmla="*/ 0 w 48"/>
                    <a:gd name="T5" fmla="*/ 13 h 62"/>
                    <a:gd name="T6" fmla="*/ 0 w 48"/>
                    <a:gd name="T7" fmla="*/ 61 h 62"/>
                    <a:gd name="T8" fmla="*/ 47 w 48"/>
                    <a:gd name="T9" fmla="*/ 48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8"/>
                      </a:moveTo>
                      <a:lnTo>
                        <a:pt x="47" y="0"/>
                      </a:lnTo>
                      <a:lnTo>
                        <a:pt x="0" y="13"/>
                      </a:lnTo>
                      <a:lnTo>
                        <a:pt x="0" y="61"/>
                      </a:lnTo>
                      <a:lnTo>
                        <a:pt x="47" y="48"/>
                      </a:lnTo>
                    </a:path>
                  </a:pathLst>
                </a:custGeom>
                <a:solidFill>
                  <a:schemeClr val="tx1"/>
                </a:solidFill>
                <a:ln w="12700" cap="rnd">
                  <a:solidFill>
                    <a:srgbClr val="000000"/>
                  </a:solidFill>
                  <a:round/>
                  <a:headEnd/>
                  <a:tailEnd/>
                </a:ln>
              </p:spPr>
              <p:txBody>
                <a:bodyPr/>
                <a:lstStyle/>
                <a:p>
                  <a:endParaRPr lang="ar-SA"/>
                </a:p>
              </p:txBody>
            </p:sp>
            <p:sp>
              <p:nvSpPr>
                <p:cNvPr id="18540" name="Freeform 38"/>
                <p:cNvSpPr>
                  <a:spLocks/>
                </p:cNvSpPr>
                <p:nvPr/>
              </p:nvSpPr>
              <p:spPr bwMode="auto">
                <a:xfrm>
                  <a:off x="972" y="3259"/>
                  <a:ext cx="49" cy="60"/>
                </a:xfrm>
                <a:custGeom>
                  <a:avLst/>
                  <a:gdLst>
                    <a:gd name="T0" fmla="*/ 48 w 49"/>
                    <a:gd name="T1" fmla="*/ 47 h 60"/>
                    <a:gd name="T2" fmla="*/ 48 w 49"/>
                    <a:gd name="T3" fmla="*/ 0 h 60"/>
                    <a:gd name="T4" fmla="*/ 0 w 49"/>
                    <a:gd name="T5" fmla="*/ 11 h 60"/>
                    <a:gd name="T6" fmla="*/ 0 w 49"/>
                    <a:gd name="T7" fmla="*/ 59 h 60"/>
                    <a:gd name="T8" fmla="*/ 48 w 49"/>
                    <a:gd name="T9" fmla="*/ 47 h 60"/>
                    <a:gd name="T10" fmla="*/ 0 60000 65536"/>
                    <a:gd name="T11" fmla="*/ 0 60000 65536"/>
                    <a:gd name="T12" fmla="*/ 0 60000 65536"/>
                    <a:gd name="T13" fmla="*/ 0 60000 65536"/>
                    <a:gd name="T14" fmla="*/ 0 60000 65536"/>
                    <a:gd name="T15" fmla="*/ 0 w 49"/>
                    <a:gd name="T16" fmla="*/ 0 h 60"/>
                    <a:gd name="T17" fmla="*/ 49 w 49"/>
                    <a:gd name="T18" fmla="*/ 60 h 60"/>
                  </a:gdLst>
                  <a:ahLst/>
                  <a:cxnLst>
                    <a:cxn ang="T10">
                      <a:pos x="T0" y="T1"/>
                    </a:cxn>
                    <a:cxn ang="T11">
                      <a:pos x="T2" y="T3"/>
                    </a:cxn>
                    <a:cxn ang="T12">
                      <a:pos x="T4" y="T5"/>
                    </a:cxn>
                    <a:cxn ang="T13">
                      <a:pos x="T6" y="T7"/>
                    </a:cxn>
                    <a:cxn ang="T14">
                      <a:pos x="T8" y="T9"/>
                    </a:cxn>
                  </a:cxnLst>
                  <a:rect l="T15" t="T16" r="T17" b="T18"/>
                  <a:pathLst>
                    <a:path w="49" h="60">
                      <a:moveTo>
                        <a:pt x="48" y="47"/>
                      </a:moveTo>
                      <a:lnTo>
                        <a:pt x="48" y="0"/>
                      </a:lnTo>
                      <a:lnTo>
                        <a:pt x="0" y="11"/>
                      </a:lnTo>
                      <a:lnTo>
                        <a:pt x="0" y="59"/>
                      </a:lnTo>
                      <a:lnTo>
                        <a:pt x="48" y="47"/>
                      </a:lnTo>
                    </a:path>
                  </a:pathLst>
                </a:custGeom>
                <a:solidFill>
                  <a:schemeClr val="tx1"/>
                </a:solidFill>
                <a:ln w="12700" cap="rnd">
                  <a:solidFill>
                    <a:srgbClr val="000000"/>
                  </a:solidFill>
                  <a:round/>
                  <a:headEnd/>
                  <a:tailEnd/>
                </a:ln>
              </p:spPr>
              <p:txBody>
                <a:bodyPr/>
                <a:lstStyle/>
                <a:p>
                  <a:endParaRPr lang="ar-SA"/>
                </a:p>
              </p:txBody>
            </p:sp>
            <p:sp>
              <p:nvSpPr>
                <p:cNvPr id="18541" name="Freeform 39"/>
                <p:cNvSpPr>
                  <a:spLocks/>
                </p:cNvSpPr>
                <p:nvPr/>
              </p:nvSpPr>
              <p:spPr bwMode="auto">
                <a:xfrm>
                  <a:off x="1041" y="3240"/>
                  <a:ext cx="48" cy="62"/>
                </a:xfrm>
                <a:custGeom>
                  <a:avLst/>
                  <a:gdLst>
                    <a:gd name="T0" fmla="*/ 47 w 48"/>
                    <a:gd name="T1" fmla="*/ 47 h 62"/>
                    <a:gd name="T2" fmla="*/ 47 w 48"/>
                    <a:gd name="T3" fmla="*/ 0 h 62"/>
                    <a:gd name="T4" fmla="*/ 0 w 48"/>
                    <a:gd name="T5" fmla="*/ 12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2"/>
                      </a:lnTo>
                      <a:lnTo>
                        <a:pt x="0" y="61"/>
                      </a:lnTo>
                      <a:lnTo>
                        <a:pt x="47" y="47"/>
                      </a:lnTo>
                    </a:path>
                  </a:pathLst>
                </a:custGeom>
                <a:solidFill>
                  <a:schemeClr val="tx1"/>
                </a:solidFill>
                <a:ln w="12700" cap="rnd">
                  <a:solidFill>
                    <a:srgbClr val="000000"/>
                  </a:solidFill>
                  <a:round/>
                  <a:headEnd/>
                  <a:tailEnd/>
                </a:ln>
              </p:spPr>
              <p:txBody>
                <a:bodyPr/>
                <a:lstStyle/>
                <a:p>
                  <a:endParaRPr lang="ar-SA"/>
                </a:p>
              </p:txBody>
            </p:sp>
            <p:sp>
              <p:nvSpPr>
                <p:cNvPr id="18542" name="Freeform 40"/>
                <p:cNvSpPr>
                  <a:spLocks/>
                </p:cNvSpPr>
                <p:nvPr/>
              </p:nvSpPr>
              <p:spPr bwMode="auto">
                <a:xfrm>
                  <a:off x="1109" y="3221"/>
                  <a:ext cx="48" cy="62"/>
                </a:xfrm>
                <a:custGeom>
                  <a:avLst/>
                  <a:gdLst>
                    <a:gd name="T0" fmla="*/ 47 w 48"/>
                    <a:gd name="T1" fmla="*/ 47 h 62"/>
                    <a:gd name="T2" fmla="*/ 47 w 48"/>
                    <a:gd name="T3" fmla="*/ 0 h 62"/>
                    <a:gd name="T4" fmla="*/ 0 w 48"/>
                    <a:gd name="T5" fmla="*/ 13 h 62"/>
                    <a:gd name="T6" fmla="*/ 0 w 48"/>
                    <a:gd name="T7" fmla="*/ 61 h 62"/>
                    <a:gd name="T8" fmla="*/ 47 w 48"/>
                    <a:gd name="T9" fmla="*/ 47 h 62"/>
                    <a:gd name="T10" fmla="*/ 0 60000 65536"/>
                    <a:gd name="T11" fmla="*/ 0 60000 65536"/>
                    <a:gd name="T12" fmla="*/ 0 60000 65536"/>
                    <a:gd name="T13" fmla="*/ 0 60000 65536"/>
                    <a:gd name="T14" fmla="*/ 0 60000 65536"/>
                    <a:gd name="T15" fmla="*/ 0 w 48"/>
                    <a:gd name="T16" fmla="*/ 0 h 62"/>
                    <a:gd name="T17" fmla="*/ 48 w 48"/>
                    <a:gd name="T18" fmla="*/ 62 h 62"/>
                  </a:gdLst>
                  <a:ahLst/>
                  <a:cxnLst>
                    <a:cxn ang="T10">
                      <a:pos x="T0" y="T1"/>
                    </a:cxn>
                    <a:cxn ang="T11">
                      <a:pos x="T2" y="T3"/>
                    </a:cxn>
                    <a:cxn ang="T12">
                      <a:pos x="T4" y="T5"/>
                    </a:cxn>
                    <a:cxn ang="T13">
                      <a:pos x="T6" y="T7"/>
                    </a:cxn>
                    <a:cxn ang="T14">
                      <a:pos x="T8" y="T9"/>
                    </a:cxn>
                  </a:cxnLst>
                  <a:rect l="T15" t="T16" r="T17" b="T18"/>
                  <a:pathLst>
                    <a:path w="48" h="62">
                      <a:moveTo>
                        <a:pt x="47" y="47"/>
                      </a:moveTo>
                      <a:lnTo>
                        <a:pt x="47" y="0"/>
                      </a:lnTo>
                      <a:lnTo>
                        <a:pt x="0" y="13"/>
                      </a:lnTo>
                      <a:lnTo>
                        <a:pt x="0" y="61"/>
                      </a:lnTo>
                      <a:lnTo>
                        <a:pt x="47" y="47"/>
                      </a:lnTo>
                    </a:path>
                  </a:pathLst>
                </a:custGeom>
                <a:solidFill>
                  <a:schemeClr val="tx1"/>
                </a:solidFill>
                <a:ln w="12700" cap="rnd">
                  <a:solidFill>
                    <a:srgbClr val="000000"/>
                  </a:solidFill>
                  <a:round/>
                  <a:headEnd/>
                  <a:tailEnd/>
                </a:ln>
              </p:spPr>
              <p:txBody>
                <a:bodyPr/>
                <a:lstStyle/>
                <a:p>
                  <a:endParaRPr lang="ar-SA"/>
                </a:p>
              </p:txBody>
            </p:sp>
            <p:sp>
              <p:nvSpPr>
                <p:cNvPr id="18543" name="Freeform 41"/>
                <p:cNvSpPr>
                  <a:spLocks/>
                </p:cNvSpPr>
                <p:nvPr/>
              </p:nvSpPr>
              <p:spPr bwMode="auto">
                <a:xfrm>
                  <a:off x="1177" y="3203"/>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sp>
              <p:nvSpPr>
                <p:cNvPr id="18544" name="Freeform 42"/>
                <p:cNvSpPr>
                  <a:spLocks/>
                </p:cNvSpPr>
                <p:nvPr/>
              </p:nvSpPr>
              <p:spPr bwMode="auto">
                <a:xfrm>
                  <a:off x="1246" y="3185"/>
                  <a:ext cx="48" cy="61"/>
                </a:xfrm>
                <a:custGeom>
                  <a:avLst/>
                  <a:gdLst>
                    <a:gd name="T0" fmla="*/ 47 w 48"/>
                    <a:gd name="T1" fmla="*/ 47 h 61"/>
                    <a:gd name="T2" fmla="*/ 47 w 48"/>
                    <a:gd name="T3" fmla="*/ 0 h 61"/>
                    <a:gd name="T4" fmla="*/ 0 w 48"/>
                    <a:gd name="T5" fmla="*/ 12 h 61"/>
                    <a:gd name="T6" fmla="*/ 0 w 48"/>
                    <a:gd name="T7" fmla="*/ 60 h 61"/>
                    <a:gd name="T8" fmla="*/ 47 w 48"/>
                    <a:gd name="T9" fmla="*/ 47 h 61"/>
                    <a:gd name="T10" fmla="*/ 0 60000 65536"/>
                    <a:gd name="T11" fmla="*/ 0 60000 65536"/>
                    <a:gd name="T12" fmla="*/ 0 60000 65536"/>
                    <a:gd name="T13" fmla="*/ 0 60000 65536"/>
                    <a:gd name="T14" fmla="*/ 0 60000 65536"/>
                    <a:gd name="T15" fmla="*/ 0 w 48"/>
                    <a:gd name="T16" fmla="*/ 0 h 61"/>
                    <a:gd name="T17" fmla="*/ 48 w 48"/>
                    <a:gd name="T18" fmla="*/ 61 h 61"/>
                  </a:gdLst>
                  <a:ahLst/>
                  <a:cxnLst>
                    <a:cxn ang="T10">
                      <a:pos x="T0" y="T1"/>
                    </a:cxn>
                    <a:cxn ang="T11">
                      <a:pos x="T2" y="T3"/>
                    </a:cxn>
                    <a:cxn ang="T12">
                      <a:pos x="T4" y="T5"/>
                    </a:cxn>
                    <a:cxn ang="T13">
                      <a:pos x="T6" y="T7"/>
                    </a:cxn>
                    <a:cxn ang="T14">
                      <a:pos x="T8" y="T9"/>
                    </a:cxn>
                  </a:cxnLst>
                  <a:rect l="T15" t="T16" r="T17" b="T18"/>
                  <a:pathLst>
                    <a:path w="48" h="61">
                      <a:moveTo>
                        <a:pt x="47" y="47"/>
                      </a:moveTo>
                      <a:lnTo>
                        <a:pt x="47" y="0"/>
                      </a:lnTo>
                      <a:lnTo>
                        <a:pt x="0" y="12"/>
                      </a:lnTo>
                      <a:lnTo>
                        <a:pt x="0" y="60"/>
                      </a:lnTo>
                      <a:lnTo>
                        <a:pt x="47" y="47"/>
                      </a:lnTo>
                    </a:path>
                  </a:pathLst>
                </a:custGeom>
                <a:solidFill>
                  <a:schemeClr val="tx1"/>
                </a:solidFill>
                <a:ln w="12700" cap="rnd">
                  <a:solidFill>
                    <a:srgbClr val="000000"/>
                  </a:solidFill>
                  <a:round/>
                  <a:headEnd/>
                  <a:tailEnd/>
                </a:ln>
              </p:spPr>
              <p:txBody>
                <a:bodyPr/>
                <a:lstStyle/>
                <a:p>
                  <a:endParaRPr lang="ar-SA"/>
                </a:p>
              </p:txBody>
            </p:sp>
          </p:grpSp>
        </p:grpSp>
        <p:sp>
          <p:nvSpPr>
            <p:cNvPr id="9" name="Line 45"/>
            <p:cNvSpPr>
              <a:spLocks noChangeShapeType="1"/>
            </p:cNvSpPr>
            <p:nvPr/>
          </p:nvSpPr>
          <p:spPr bwMode="auto">
            <a:xfrm flipH="1">
              <a:off x="1164" y="1764"/>
              <a:ext cx="1692" cy="920"/>
            </a:xfrm>
            <a:prstGeom prst="line">
              <a:avLst/>
            </a:prstGeom>
            <a:noFill/>
            <a:ln w="50800">
              <a:solidFill>
                <a:srgbClr val="FFCC00"/>
              </a:solidFill>
              <a:round/>
              <a:headEnd type="none" w="sm" len="sm"/>
              <a:tailEnd type="stealth" w="med" len="lg"/>
            </a:ln>
            <a:effectLst>
              <a:outerShdw dist="53882" dir="2700000" algn="ctr" rotWithShape="0">
                <a:srgbClr val="000000"/>
              </a:outerShdw>
            </a:effectLst>
          </p:spPr>
          <p:txBody>
            <a:bodyPr/>
            <a:lstStyle/>
            <a:p>
              <a:pPr>
                <a:defRPr/>
              </a:pPr>
              <a:endParaRPr lang="ar-IQ"/>
            </a:p>
          </p:txBody>
        </p:sp>
      </p:grpSp>
      <p:grpSp>
        <p:nvGrpSpPr>
          <p:cNvPr id="11" name="Group 62"/>
          <p:cNvGrpSpPr>
            <a:grpSpLocks/>
          </p:cNvGrpSpPr>
          <p:nvPr/>
        </p:nvGrpSpPr>
        <p:grpSpPr bwMode="auto">
          <a:xfrm>
            <a:off x="3981450" y="2838450"/>
            <a:ext cx="1716088" cy="3167063"/>
            <a:chOff x="2508" y="1788"/>
            <a:chExt cx="1081" cy="1995"/>
          </a:xfrm>
        </p:grpSpPr>
        <p:grpSp>
          <p:nvGrpSpPr>
            <p:cNvPr id="18487" name="Group 59"/>
            <p:cNvGrpSpPr>
              <a:grpSpLocks/>
            </p:cNvGrpSpPr>
            <p:nvPr/>
          </p:nvGrpSpPr>
          <p:grpSpPr bwMode="auto">
            <a:xfrm>
              <a:off x="2669" y="2599"/>
              <a:ext cx="680" cy="937"/>
              <a:chOff x="2669" y="2599"/>
              <a:chExt cx="680" cy="937"/>
            </a:xfrm>
          </p:grpSpPr>
          <p:sp>
            <p:nvSpPr>
              <p:cNvPr id="18490" name="Freeform 47"/>
              <p:cNvSpPr>
                <a:spLocks/>
              </p:cNvSpPr>
              <p:nvPr/>
            </p:nvSpPr>
            <p:spPr bwMode="auto">
              <a:xfrm>
                <a:off x="2970" y="2770"/>
                <a:ext cx="323" cy="766"/>
              </a:xfrm>
              <a:custGeom>
                <a:avLst/>
                <a:gdLst>
                  <a:gd name="T0" fmla="*/ 322 w 323"/>
                  <a:gd name="T1" fmla="*/ 0 h 766"/>
                  <a:gd name="T2" fmla="*/ 322 w 323"/>
                  <a:gd name="T3" fmla="*/ 680 h 766"/>
                  <a:gd name="T4" fmla="*/ 0 w 323"/>
                  <a:gd name="T5" fmla="*/ 765 h 766"/>
                  <a:gd name="T6" fmla="*/ 0 w 323"/>
                  <a:gd name="T7" fmla="*/ 84 h 766"/>
                  <a:gd name="T8" fmla="*/ 322 w 323"/>
                  <a:gd name="T9" fmla="*/ 0 h 766"/>
                  <a:gd name="T10" fmla="*/ 0 60000 65536"/>
                  <a:gd name="T11" fmla="*/ 0 60000 65536"/>
                  <a:gd name="T12" fmla="*/ 0 60000 65536"/>
                  <a:gd name="T13" fmla="*/ 0 60000 65536"/>
                  <a:gd name="T14" fmla="*/ 0 60000 65536"/>
                  <a:gd name="T15" fmla="*/ 0 w 323"/>
                  <a:gd name="T16" fmla="*/ 0 h 766"/>
                  <a:gd name="T17" fmla="*/ 323 w 323"/>
                  <a:gd name="T18" fmla="*/ 766 h 766"/>
                </a:gdLst>
                <a:ahLst/>
                <a:cxnLst>
                  <a:cxn ang="T10">
                    <a:pos x="T0" y="T1"/>
                  </a:cxn>
                  <a:cxn ang="T11">
                    <a:pos x="T2" y="T3"/>
                  </a:cxn>
                  <a:cxn ang="T12">
                    <a:pos x="T4" y="T5"/>
                  </a:cxn>
                  <a:cxn ang="T13">
                    <a:pos x="T6" y="T7"/>
                  </a:cxn>
                  <a:cxn ang="T14">
                    <a:pos x="T8" y="T9"/>
                  </a:cxn>
                </a:cxnLst>
                <a:rect l="T15" t="T16" r="T17" b="T18"/>
                <a:pathLst>
                  <a:path w="323" h="766">
                    <a:moveTo>
                      <a:pt x="322" y="0"/>
                    </a:moveTo>
                    <a:lnTo>
                      <a:pt x="322" y="680"/>
                    </a:lnTo>
                    <a:lnTo>
                      <a:pt x="0" y="765"/>
                    </a:lnTo>
                    <a:lnTo>
                      <a:pt x="0" y="84"/>
                    </a:lnTo>
                    <a:lnTo>
                      <a:pt x="322" y="0"/>
                    </a:lnTo>
                  </a:path>
                </a:pathLst>
              </a:custGeom>
              <a:solidFill>
                <a:srgbClr val="FFFFCC"/>
              </a:solidFill>
              <a:ln w="9525" cap="rnd">
                <a:noFill/>
                <a:round/>
                <a:headEnd/>
                <a:tailEnd/>
              </a:ln>
            </p:spPr>
            <p:txBody>
              <a:bodyPr/>
              <a:lstStyle/>
              <a:p>
                <a:endParaRPr lang="ar-SA"/>
              </a:p>
            </p:txBody>
          </p:sp>
          <p:sp>
            <p:nvSpPr>
              <p:cNvPr id="18491" name="Freeform 48"/>
              <p:cNvSpPr>
                <a:spLocks/>
              </p:cNvSpPr>
              <p:nvPr/>
            </p:nvSpPr>
            <p:spPr bwMode="auto">
              <a:xfrm>
                <a:off x="2669" y="2683"/>
                <a:ext cx="303" cy="853"/>
              </a:xfrm>
              <a:custGeom>
                <a:avLst/>
                <a:gdLst>
                  <a:gd name="T0" fmla="*/ 0 w 303"/>
                  <a:gd name="T1" fmla="*/ 0 h 853"/>
                  <a:gd name="T2" fmla="*/ 0 w 303"/>
                  <a:gd name="T3" fmla="*/ 679 h 853"/>
                  <a:gd name="T4" fmla="*/ 302 w 303"/>
                  <a:gd name="T5" fmla="*/ 852 h 853"/>
                  <a:gd name="T6" fmla="*/ 302 w 303"/>
                  <a:gd name="T7" fmla="*/ 172 h 853"/>
                  <a:gd name="T8" fmla="*/ 0 w 303"/>
                  <a:gd name="T9" fmla="*/ 0 h 853"/>
                  <a:gd name="T10" fmla="*/ 0 60000 65536"/>
                  <a:gd name="T11" fmla="*/ 0 60000 65536"/>
                  <a:gd name="T12" fmla="*/ 0 60000 65536"/>
                  <a:gd name="T13" fmla="*/ 0 60000 65536"/>
                  <a:gd name="T14" fmla="*/ 0 60000 65536"/>
                  <a:gd name="T15" fmla="*/ 0 w 303"/>
                  <a:gd name="T16" fmla="*/ 0 h 853"/>
                  <a:gd name="T17" fmla="*/ 303 w 303"/>
                  <a:gd name="T18" fmla="*/ 853 h 853"/>
                </a:gdLst>
                <a:ahLst/>
                <a:cxnLst>
                  <a:cxn ang="T10">
                    <a:pos x="T0" y="T1"/>
                  </a:cxn>
                  <a:cxn ang="T11">
                    <a:pos x="T2" y="T3"/>
                  </a:cxn>
                  <a:cxn ang="T12">
                    <a:pos x="T4" y="T5"/>
                  </a:cxn>
                  <a:cxn ang="T13">
                    <a:pos x="T6" y="T7"/>
                  </a:cxn>
                  <a:cxn ang="T14">
                    <a:pos x="T8" y="T9"/>
                  </a:cxn>
                </a:cxnLst>
                <a:rect l="T15" t="T16" r="T17" b="T18"/>
                <a:pathLst>
                  <a:path w="303" h="853">
                    <a:moveTo>
                      <a:pt x="0" y="0"/>
                    </a:moveTo>
                    <a:lnTo>
                      <a:pt x="0" y="679"/>
                    </a:lnTo>
                    <a:lnTo>
                      <a:pt x="302" y="852"/>
                    </a:lnTo>
                    <a:lnTo>
                      <a:pt x="302" y="172"/>
                    </a:lnTo>
                    <a:lnTo>
                      <a:pt x="0" y="0"/>
                    </a:lnTo>
                  </a:path>
                </a:pathLst>
              </a:custGeom>
              <a:solidFill>
                <a:srgbClr val="FF9933"/>
              </a:solidFill>
              <a:ln w="9525" cap="rnd">
                <a:noFill/>
                <a:round/>
                <a:headEnd/>
                <a:tailEnd/>
              </a:ln>
            </p:spPr>
            <p:txBody>
              <a:bodyPr/>
              <a:lstStyle/>
              <a:p>
                <a:endParaRPr lang="ar-SA"/>
              </a:p>
            </p:txBody>
          </p:sp>
          <p:sp>
            <p:nvSpPr>
              <p:cNvPr id="18492" name="Freeform 49"/>
              <p:cNvSpPr>
                <a:spLocks/>
              </p:cNvSpPr>
              <p:nvPr/>
            </p:nvSpPr>
            <p:spPr bwMode="auto">
              <a:xfrm>
                <a:off x="2669" y="2599"/>
                <a:ext cx="624" cy="259"/>
              </a:xfrm>
              <a:custGeom>
                <a:avLst/>
                <a:gdLst>
                  <a:gd name="T0" fmla="*/ 321 w 624"/>
                  <a:gd name="T1" fmla="*/ 0 h 259"/>
                  <a:gd name="T2" fmla="*/ 623 w 624"/>
                  <a:gd name="T3" fmla="*/ 173 h 259"/>
                  <a:gd name="T4" fmla="*/ 300 w 624"/>
                  <a:gd name="T5" fmla="*/ 258 h 259"/>
                  <a:gd name="T6" fmla="*/ 0 w 624"/>
                  <a:gd name="T7" fmla="*/ 84 h 259"/>
                  <a:gd name="T8" fmla="*/ 321 w 624"/>
                  <a:gd name="T9" fmla="*/ 0 h 259"/>
                  <a:gd name="T10" fmla="*/ 0 60000 65536"/>
                  <a:gd name="T11" fmla="*/ 0 60000 65536"/>
                  <a:gd name="T12" fmla="*/ 0 60000 65536"/>
                  <a:gd name="T13" fmla="*/ 0 60000 65536"/>
                  <a:gd name="T14" fmla="*/ 0 60000 65536"/>
                  <a:gd name="T15" fmla="*/ 0 w 624"/>
                  <a:gd name="T16" fmla="*/ 0 h 259"/>
                  <a:gd name="T17" fmla="*/ 624 w 624"/>
                  <a:gd name="T18" fmla="*/ 259 h 259"/>
                </a:gdLst>
                <a:ahLst/>
                <a:cxnLst>
                  <a:cxn ang="T10">
                    <a:pos x="T0" y="T1"/>
                  </a:cxn>
                  <a:cxn ang="T11">
                    <a:pos x="T2" y="T3"/>
                  </a:cxn>
                  <a:cxn ang="T12">
                    <a:pos x="T4" y="T5"/>
                  </a:cxn>
                  <a:cxn ang="T13">
                    <a:pos x="T6" y="T7"/>
                  </a:cxn>
                  <a:cxn ang="T14">
                    <a:pos x="T8" y="T9"/>
                  </a:cxn>
                </a:cxnLst>
                <a:rect l="T15" t="T16" r="T17" b="T18"/>
                <a:pathLst>
                  <a:path w="624" h="259">
                    <a:moveTo>
                      <a:pt x="321" y="0"/>
                    </a:moveTo>
                    <a:lnTo>
                      <a:pt x="623" y="173"/>
                    </a:lnTo>
                    <a:lnTo>
                      <a:pt x="300" y="258"/>
                    </a:lnTo>
                    <a:lnTo>
                      <a:pt x="0" y="84"/>
                    </a:lnTo>
                    <a:lnTo>
                      <a:pt x="321" y="0"/>
                    </a:lnTo>
                  </a:path>
                </a:pathLst>
              </a:custGeom>
              <a:solidFill>
                <a:srgbClr val="FFCC99"/>
              </a:solidFill>
              <a:ln w="9525" cap="rnd">
                <a:noFill/>
                <a:round/>
                <a:headEnd/>
                <a:tailEnd/>
              </a:ln>
            </p:spPr>
            <p:txBody>
              <a:bodyPr/>
              <a:lstStyle/>
              <a:p>
                <a:endParaRPr lang="ar-SA"/>
              </a:p>
            </p:txBody>
          </p:sp>
          <p:sp>
            <p:nvSpPr>
              <p:cNvPr id="18493" name="Freeform 50"/>
              <p:cNvSpPr>
                <a:spLocks/>
              </p:cNvSpPr>
              <p:nvPr/>
            </p:nvSpPr>
            <p:spPr bwMode="auto">
              <a:xfrm>
                <a:off x="2999" y="2814"/>
                <a:ext cx="262" cy="680"/>
              </a:xfrm>
              <a:custGeom>
                <a:avLst/>
                <a:gdLst>
                  <a:gd name="T0" fmla="*/ 261 w 262"/>
                  <a:gd name="T1" fmla="*/ 0 h 680"/>
                  <a:gd name="T2" fmla="*/ 0 w 262"/>
                  <a:gd name="T3" fmla="*/ 71 h 680"/>
                  <a:gd name="T4" fmla="*/ 0 w 262"/>
                  <a:gd name="T5" fmla="*/ 679 h 680"/>
                  <a:gd name="T6" fmla="*/ 261 w 262"/>
                  <a:gd name="T7" fmla="*/ 609 h 680"/>
                  <a:gd name="T8" fmla="*/ 261 w 262"/>
                  <a:gd name="T9" fmla="*/ 0 h 680"/>
                  <a:gd name="T10" fmla="*/ 0 60000 65536"/>
                  <a:gd name="T11" fmla="*/ 0 60000 65536"/>
                  <a:gd name="T12" fmla="*/ 0 60000 65536"/>
                  <a:gd name="T13" fmla="*/ 0 60000 65536"/>
                  <a:gd name="T14" fmla="*/ 0 60000 65536"/>
                  <a:gd name="T15" fmla="*/ 0 w 262"/>
                  <a:gd name="T16" fmla="*/ 0 h 680"/>
                  <a:gd name="T17" fmla="*/ 262 w 262"/>
                  <a:gd name="T18" fmla="*/ 680 h 680"/>
                </a:gdLst>
                <a:ahLst/>
                <a:cxnLst>
                  <a:cxn ang="T10">
                    <a:pos x="T0" y="T1"/>
                  </a:cxn>
                  <a:cxn ang="T11">
                    <a:pos x="T2" y="T3"/>
                  </a:cxn>
                  <a:cxn ang="T12">
                    <a:pos x="T4" y="T5"/>
                  </a:cxn>
                  <a:cxn ang="T13">
                    <a:pos x="T6" y="T7"/>
                  </a:cxn>
                  <a:cxn ang="T14">
                    <a:pos x="T8" y="T9"/>
                  </a:cxn>
                </a:cxnLst>
                <a:rect l="T15" t="T16" r="T17" b="T18"/>
                <a:pathLst>
                  <a:path w="262" h="680">
                    <a:moveTo>
                      <a:pt x="261" y="0"/>
                    </a:moveTo>
                    <a:lnTo>
                      <a:pt x="0" y="71"/>
                    </a:lnTo>
                    <a:lnTo>
                      <a:pt x="0" y="679"/>
                    </a:lnTo>
                    <a:lnTo>
                      <a:pt x="261" y="609"/>
                    </a:lnTo>
                    <a:lnTo>
                      <a:pt x="261" y="0"/>
                    </a:lnTo>
                  </a:path>
                </a:pathLst>
              </a:custGeom>
              <a:solidFill>
                <a:schemeClr val="bg2"/>
              </a:solidFill>
              <a:ln w="9525" cap="rnd">
                <a:noFill/>
                <a:round/>
                <a:headEnd/>
                <a:tailEnd/>
              </a:ln>
            </p:spPr>
            <p:txBody>
              <a:bodyPr/>
              <a:lstStyle/>
              <a:p>
                <a:endParaRPr lang="ar-SA"/>
              </a:p>
            </p:txBody>
          </p:sp>
          <p:sp>
            <p:nvSpPr>
              <p:cNvPr id="18494" name="Freeform 51"/>
              <p:cNvSpPr>
                <a:spLocks/>
              </p:cNvSpPr>
              <p:nvPr/>
            </p:nvSpPr>
            <p:spPr bwMode="auto">
              <a:xfrm>
                <a:off x="2998" y="3123"/>
                <a:ext cx="249" cy="357"/>
              </a:xfrm>
              <a:custGeom>
                <a:avLst/>
                <a:gdLst>
                  <a:gd name="T0" fmla="*/ 66 w 249"/>
                  <a:gd name="T1" fmla="*/ 48 h 357"/>
                  <a:gd name="T2" fmla="*/ 0 w 249"/>
                  <a:gd name="T3" fmla="*/ 65 h 357"/>
                  <a:gd name="T4" fmla="*/ 0 w 249"/>
                  <a:gd name="T5" fmla="*/ 356 h 357"/>
                  <a:gd name="T6" fmla="*/ 248 w 249"/>
                  <a:gd name="T7" fmla="*/ 291 h 357"/>
                  <a:gd name="T8" fmla="*/ 248 w 249"/>
                  <a:gd name="T9" fmla="*/ 0 h 357"/>
                  <a:gd name="T10" fmla="*/ 66 w 249"/>
                  <a:gd name="T11" fmla="*/ 48 h 357"/>
                  <a:gd name="T12" fmla="*/ 0 60000 65536"/>
                  <a:gd name="T13" fmla="*/ 0 60000 65536"/>
                  <a:gd name="T14" fmla="*/ 0 60000 65536"/>
                  <a:gd name="T15" fmla="*/ 0 60000 65536"/>
                  <a:gd name="T16" fmla="*/ 0 60000 65536"/>
                  <a:gd name="T17" fmla="*/ 0 60000 65536"/>
                  <a:gd name="T18" fmla="*/ 0 w 249"/>
                  <a:gd name="T19" fmla="*/ 0 h 357"/>
                  <a:gd name="T20" fmla="*/ 249 w 249"/>
                  <a:gd name="T21" fmla="*/ 357 h 357"/>
                </a:gdLst>
                <a:ahLst/>
                <a:cxnLst>
                  <a:cxn ang="T12">
                    <a:pos x="T0" y="T1"/>
                  </a:cxn>
                  <a:cxn ang="T13">
                    <a:pos x="T2" y="T3"/>
                  </a:cxn>
                  <a:cxn ang="T14">
                    <a:pos x="T4" y="T5"/>
                  </a:cxn>
                  <a:cxn ang="T15">
                    <a:pos x="T6" y="T7"/>
                  </a:cxn>
                  <a:cxn ang="T16">
                    <a:pos x="T8" y="T9"/>
                  </a:cxn>
                  <a:cxn ang="T17">
                    <a:pos x="T10" y="T11"/>
                  </a:cxn>
                </a:cxnLst>
                <a:rect l="T18" t="T19" r="T20" b="T21"/>
                <a:pathLst>
                  <a:path w="249" h="357">
                    <a:moveTo>
                      <a:pt x="66" y="48"/>
                    </a:moveTo>
                    <a:lnTo>
                      <a:pt x="0" y="65"/>
                    </a:lnTo>
                    <a:lnTo>
                      <a:pt x="0" y="356"/>
                    </a:lnTo>
                    <a:lnTo>
                      <a:pt x="248" y="291"/>
                    </a:lnTo>
                    <a:lnTo>
                      <a:pt x="248" y="0"/>
                    </a:lnTo>
                    <a:lnTo>
                      <a:pt x="66" y="48"/>
                    </a:lnTo>
                  </a:path>
                </a:pathLst>
              </a:custGeom>
              <a:solidFill>
                <a:srgbClr val="FFFFCC"/>
              </a:solidFill>
              <a:ln w="9525" cap="rnd">
                <a:noFill/>
                <a:round/>
                <a:headEnd/>
                <a:tailEnd/>
              </a:ln>
            </p:spPr>
            <p:txBody>
              <a:bodyPr/>
              <a:lstStyle/>
              <a:p>
                <a:endParaRPr lang="ar-SA"/>
              </a:p>
            </p:txBody>
          </p:sp>
          <p:sp>
            <p:nvSpPr>
              <p:cNvPr id="18495" name="Freeform 52"/>
              <p:cNvSpPr>
                <a:spLocks/>
              </p:cNvSpPr>
              <p:nvPr/>
            </p:nvSpPr>
            <p:spPr bwMode="auto">
              <a:xfrm>
                <a:off x="2999" y="2838"/>
                <a:ext cx="350" cy="349"/>
              </a:xfrm>
              <a:custGeom>
                <a:avLst/>
                <a:gdLst>
                  <a:gd name="T0" fmla="*/ 0 w 350"/>
                  <a:gd name="T1" fmla="*/ 283 h 349"/>
                  <a:gd name="T2" fmla="*/ 0 w 350"/>
                  <a:gd name="T3" fmla="*/ 117 h 349"/>
                  <a:gd name="T4" fmla="*/ 102 w 350"/>
                  <a:gd name="T5" fmla="*/ 179 h 349"/>
                  <a:gd name="T6" fmla="*/ 102 w 350"/>
                  <a:gd name="T7" fmla="*/ 62 h 349"/>
                  <a:gd name="T8" fmla="*/ 332 w 350"/>
                  <a:gd name="T9" fmla="*/ 0 h 349"/>
                  <a:gd name="T10" fmla="*/ 349 w 350"/>
                  <a:gd name="T11" fmla="*/ 3 h 349"/>
                  <a:gd name="T12" fmla="*/ 115 w 350"/>
                  <a:gd name="T13" fmla="*/ 65 h 349"/>
                  <a:gd name="T14" fmla="*/ 115 w 350"/>
                  <a:gd name="T15" fmla="*/ 348 h 349"/>
                  <a:gd name="T16" fmla="*/ 0 w 350"/>
                  <a:gd name="T17" fmla="*/ 283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0"/>
                  <a:gd name="T28" fmla="*/ 0 h 349"/>
                  <a:gd name="T29" fmla="*/ 350 w 350"/>
                  <a:gd name="T30" fmla="*/ 349 h 34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0" h="349">
                    <a:moveTo>
                      <a:pt x="0" y="283"/>
                    </a:moveTo>
                    <a:lnTo>
                      <a:pt x="0" y="117"/>
                    </a:lnTo>
                    <a:lnTo>
                      <a:pt x="102" y="179"/>
                    </a:lnTo>
                    <a:lnTo>
                      <a:pt x="102" y="62"/>
                    </a:lnTo>
                    <a:lnTo>
                      <a:pt x="332" y="0"/>
                    </a:lnTo>
                    <a:lnTo>
                      <a:pt x="349" y="3"/>
                    </a:lnTo>
                    <a:lnTo>
                      <a:pt x="115" y="65"/>
                    </a:lnTo>
                    <a:lnTo>
                      <a:pt x="115" y="348"/>
                    </a:lnTo>
                    <a:lnTo>
                      <a:pt x="0" y="283"/>
                    </a:lnTo>
                  </a:path>
                </a:pathLst>
              </a:custGeom>
              <a:solidFill>
                <a:srgbClr val="B2B2B2"/>
              </a:solidFill>
              <a:ln w="9525" cap="rnd">
                <a:noFill/>
                <a:round/>
                <a:headEnd/>
                <a:tailEnd/>
              </a:ln>
            </p:spPr>
            <p:txBody>
              <a:bodyPr/>
              <a:lstStyle/>
              <a:p>
                <a:endParaRPr lang="ar-SA"/>
              </a:p>
            </p:txBody>
          </p:sp>
          <p:sp>
            <p:nvSpPr>
              <p:cNvPr id="18496" name="Freeform 53"/>
              <p:cNvSpPr>
                <a:spLocks/>
              </p:cNvSpPr>
              <p:nvPr/>
            </p:nvSpPr>
            <p:spPr bwMode="auto">
              <a:xfrm>
                <a:off x="3000" y="2859"/>
                <a:ext cx="232" cy="161"/>
              </a:xfrm>
              <a:custGeom>
                <a:avLst/>
                <a:gdLst>
                  <a:gd name="T0" fmla="*/ 231 w 232"/>
                  <a:gd name="T1" fmla="*/ 7 h 161"/>
                  <a:gd name="T2" fmla="*/ 231 w 232"/>
                  <a:gd name="T3" fmla="*/ 0 h 161"/>
                  <a:gd name="T4" fmla="*/ 137 w 232"/>
                  <a:gd name="T5" fmla="*/ 22 h 161"/>
                  <a:gd name="T6" fmla="*/ 135 w 232"/>
                  <a:gd name="T7" fmla="*/ 13 h 161"/>
                  <a:gd name="T8" fmla="*/ 39 w 232"/>
                  <a:gd name="T9" fmla="*/ 36 h 161"/>
                  <a:gd name="T10" fmla="*/ 39 w 232"/>
                  <a:gd name="T11" fmla="*/ 52 h 161"/>
                  <a:gd name="T12" fmla="*/ 0 w 232"/>
                  <a:gd name="T13" fmla="*/ 64 h 161"/>
                  <a:gd name="T14" fmla="*/ 0 w 232"/>
                  <a:gd name="T15" fmla="*/ 100 h 161"/>
                  <a:gd name="T16" fmla="*/ 100 w 232"/>
                  <a:gd name="T17" fmla="*/ 160 h 161"/>
                  <a:gd name="T18" fmla="*/ 100 w 232"/>
                  <a:gd name="T19" fmla="*/ 42 h 161"/>
                  <a:gd name="T20" fmla="*/ 231 w 232"/>
                  <a:gd name="T21" fmla="*/ 7 h 16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2"/>
                  <a:gd name="T34" fmla="*/ 0 h 161"/>
                  <a:gd name="T35" fmla="*/ 232 w 232"/>
                  <a:gd name="T36" fmla="*/ 161 h 1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2" h="161">
                    <a:moveTo>
                      <a:pt x="231" y="7"/>
                    </a:moveTo>
                    <a:lnTo>
                      <a:pt x="231" y="0"/>
                    </a:lnTo>
                    <a:lnTo>
                      <a:pt x="137" y="22"/>
                    </a:lnTo>
                    <a:lnTo>
                      <a:pt x="135" y="13"/>
                    </a:lnTo>
                    <a:lnTo>
                      <a:pt x="39" y="36"/>
                    </a:lnTo>
                    <a:lnTo>
                      <a:pt x="39" y="52"/>
                    </a:lnTo>
                    <a:lnTo>
                      <a:pt x="0" y="64"/>
                    </a:lnTo>
                    <a:lnTo>
                      <a:pt x="0" y="100"/>
                    </a:lnTo>
                    <a:lnTo>
                      <a:pt x="100" y="160"/>
                    </a:lnTo>
                    <a:lnTo>
                      <a:pt x="100" y="42"/>
                    </a:lnTo>
                    <a:lnTo>
                      <a:pt x="231" y="7"/>
                    </a:lnTo>
                  </a:path>
                </a:pathLst>
              </a:custGeom>
              <a:solidFill>
                <a:srgbClr val="DDDDDD"/>
              </a:solidFill>
              <a:ln w="9525" cap="rnd">
                <a:noFill/>
                <a:round/>
                <a:headEnd/>
                <a:tailEnd/>
              </a:ln>
            </p:spPr>
            <p:txBody>
              <a:bodyPr/>
              <a:lstStyle/>
              <a:p>
                <a:endParaRPr lang="ar-SA"/>
              </a:p>
            </p:txBody>
          </p:sp>
          <p:sp>
            <p:nvSpPr>
              <p:cNvPr id="18497" name="Freeform 54"/>
              <p:cNvSpPr>
                <a:spLocks/>
              </p:cNvSpPr>
              <p:nvPr/>
            </p:nvSpPr>
            <p:spPr bwMode="auto">
              <a:xfrm>
                <a:off x="3114" y="2844"/>
                <a:ext cx="235" cy="343"/>
              </a:xfrm>
              <a:custGeom>
                <a:avLst/>
                <a:gdLst>
                  <a:gd name="T0" fmla="*/ 234 w 235"/>
                  <a:gd name="T1" fmla="*/ 282 h 343"/>
                  <a:gd name="T2" fmla="*/ 234 w 235"/>
                  <a:gd name="T3" fmla="*/ 0 h 343"/>
                  <a:gd name="T4" fmla="*/ 0 w 235"/>
                  <a:gd name="T5" fmla="*/ 60 h 343"/>
                  <a:gd name="T6" fmla="*/ 0 w 235"/>
                  <a:gd name="T7" fmla="*/ 342 h 343"/>
                  <a:gd name="T8" fmla="*/ 234 w 235"/>
                  <a:gd name="T9" fmla="*/ 282 h 343"/>
                  <a:gd name="T10" fmla="*/ 0 60000 65536"/>
                  <a:gd name="T11" fmla="*/ 0 60000 65536"/>
                  <a:gd name="T12" fmla="*/ 0 60000 65536"/>
                  <a:gd name="T13" fmla="*/ 0 60000 65536"/>
                  <a:gd name="T14" fmla="*/ 0 60000 65536"/>
                  <a:gd name="T15" fmla="*/ 0 w 235"/>
                  <a:gd name="T16" fmla="*/ 0 h 343"/>
                  <a:gd name="T17" fmla="*/ 235 w 235"/>
                  <a:gd name="T18" fmla="*/ 343 h 343"/>
                </a:gdLst>
                <a:ahLst/>
                <a:cxnLst>
                  <a:cxn ang="T10">
                    <a:pos x="T0" y="T1"/>
                  </a:cxn>
                  <a:cxn ang="T11">
                    <a:pos x="T2" y="T3"/>
                  </a:cxn>
                  <a:cxn ang="T12">
                    <a:pos x="T4" y="T5"/>
                  </a:cxn>
                  <a:cxn ang="T13">
                    <a:pos x="T6" y="T7"/>
                  </a:cxn>
                  <a:cxn ang="T14">
                    <a:pos x="T8" y="T9"/>
                  </a:cxn>
                </a:cxnLst>
                <a:rect l="T15" t="T16" r="T17" b="T18"/>
                <a:pathLst>
                  <a:path w="235" h="343">
                    <a:moveTo>
                      <a:pt x="234" y="282"/>
                    </a:moveTo>
                    <a:lnTo>
                      <a:pt x="234" y="0"/>
                    </a:lnTo>
                    <a:lnTo>
                      <a:pt x="0" y="60"/>
                    </a:lnTo>
                    <a:lnTo>
                      <a:pt x="0" y="342"/>
                    </a:lnTo>
                    <a:lnTo>
                      <a:pt x="234" y="282"/>
                    </a:lnTo>
                  </a:path>
                </a:pathLst>
              </a:custGeom>
              <a:solidFill>
                <a:srgbClr val="FFFFCC"/>
              </a:solidFill>
              <a:ln w="9525" cap="rnd">
                <a:noFill/>
                <a:round/>
                <a:headEnd/>
                <a:tailEnd/>
              </a:ln>
            </p:spPr>
            <p:txBody>
              <a:bodyPr/>
              <a:lstStyle/>
              <a:p>
                <a:endParaRPr lang="ar-SA"/>
              </a:p>
            </p:txBody>
          </p:sp>
          <p:sp>
            <p:nvSpPr>
              <p:cNvPr id="18498" name="Freeform 55"/>
              <p:cNvSpPr>
                <a:spLocks/>
              </p:cNvSpPr>
              <p:nvPr/>
            </p:nvSpPr>
            <p:spPr bwMode="auto">
              <a:xfrm>
                <a:off x="3082" y="3318"/>
                <a:ext cx="98" cy="98"/>
              </a:xfrm>
              <a:custGeom>
                <a:avLst/>
                <a:gdLst>
                  <a:gd name="T0" fmla="*/ 97 w 98"/>
                  <a:gd name="T1" fmla="*/ 71 h 98"/>
                  <a:gd name="T2" fmla="*/ 0 w 98"/>
                  <a:gd name="T3" fmla="*/ 97 h 98"/>
                  <a:gd name="T4" fmla="*/ 0 w 98"/>
                  <a:gd name="T5" fmla="*/ 25 h 98"/>
                  <a:gd name="T6" fmla="*/ 97 w 98"/>
                  <a:gd name="T7" fmla="*/ 0 h 98"/>
                  <a:gd name="T8" fmla="*/ 97 w 98"/>
                  <a:gd name="T9" fmla="*/ 71 h 98"/>
                  <a:gd name="T10" fmla="*/ 0 60000 65536"/>
                  <a:gd name="T11" fmla="*/ 0 60000 65536"/>
                  <a:gd name="T12" fmla="*/ 0 60000 65536"/>
                  <a:gd name="T13" fmla="*/ 0 60000 65536"/>
                  <a:gd name="T14" fmla="*/ 0 60000 65536"/>
                  <a:gd name="T15" fmla="*/ 0 w 98"/>
                  <a:gd name="T16" fmla="*/ 0 h 98"/>
                  <a:gd name="T17" fmla="*/ 98 w 98"/>
                  <a:gd name="T18" fmla="*/ 98 h 98"/>
                </a:gdLst>
                <a:ahLst/>
                <a:cxnLst>
                  <a:cxn ang="T10">
                    <a:pos x="T0" y="T1"/>
                  </a:cxn>
                  <a:cxn ang="T11">
                    <a:pos x="T2" y="T3"/>
                  </a:cxn>
                  <a:cxn ang="T12">
                    <a:pos x="T4" y="T5"/>
                  </a:cxn>
                  <a:cxn ang="T13">
                    <a:pos x="T6" y="T7"/>
                  </a:cxn>
                  <a:cxn ang="T14">
                    <a:pos x="T8" y="T9"/>
                  </a:cxn>
                </a:cxnLst>
                <a:rect l="T15" t="T16" r="T17" b="T18"/>
                <a:pathLst>
                  <a:path w="98" h="98">
                    <a:moveTo>
                      <a:pt x="97" y="71"/>
                    </a:moveTo>
                    <a:lnTo>
                      <a:pt x="0" y="97"/>
                    </a:lnTo>
                    <a:lnTo>
                      <a:pt x="0" y="25"/>
                    </a:lnTo>
                    <a:lnTo>
                      <a:pt x="97" y="0"/>
                    </a:lnTo>
                    <a:lnTo>
                      <a:pt x="97" y="71"/>
                    </a:lnTo>
                  </a:path>
                </a:pathLst>
              </a:custGeom>
              <a:solidFill>
                <a:srgbClr val="B2B2B2"/>
              </a:solidFill>
              <a:ln w="9525" cap="rnd">
                <a:noFill/>
                <a:round/>
                <a:headEnd/>
                <a:tailEnd/>
              </a:ln>
            </p:spPr>
            <p:txBody>
              <a:bodyPr/>
              <a:lstStyle/>
              <a:p>
                <a:endParaRPr lang="ar-SA"/>
              </a:p>
            </p:txBody>
          </p:sp>
          <p:sp>
            <p:nvSpPr>
              <p:cNvPr id="18499" name="Freeform 56"/>
              <p:cNvSpPr>
                <a:spLocks/>
              </p:cNvSpPr>
              <p:nvPr/>
            </p:nvSpPr>
            <p:spPr bwMode="auto">
              <a:xfrm>
                <a:off x="3080" y="3228"/>
                <a:ext cx="98" cy="45"/>
              </a:xfrm>
              <a:custGeom>
                <a:avLst/>
                <a:gdLst>
                  <a:gd name="T0" fmla="*/ 86 w 98"/>
                  <a:gd name="T1" fmla="*/ 24 h 45"/>
                  <a:gd name="T2" fmla="*/ 88 w 98"/>
                  <a:gd name="T3" fmla="*/ 23 h 45"/>
                  <a:gd name="T4" fmla="*/ 90 w 98"/>
                  <a:gd name="T5" fmla="*/ 22 h 45"/>
                  <a:gd name="T6" fmla="*/ 92 w 98"/>
                  <a:gd name="T7" fmla="*/ 20 h 45"/>
                  <a:gd name="T8" fmla="*/ 94 w 98"/>
                  <a:gd name="T9" fmla="*/ 18 h 45"/>
                  <a:gd name="T10" fmla="*/ 95 w 98"/>
                  <a:gd name="T11" fmla="*/ 16 h 45"/>
                  <a:gd name="T12" fmla="*/ 96 w 98"/>
                  <a:gd name="T13" fmla="*/ 14 h 45"/>
                  <a:gd name="T14" fmla="*/ 97 w 98"/>
                  <a:gd name="T15" fmla="*/ 11 h 45"/>
                  <a:gd name="T16" fmla="*/ 97 w 98"/>
                  <a:gd name="T17" fmla="*/ 9 h 45"/>
                  <a:gd name="T18" fmla="*/ 97 w 98"/>
                  <a:gd name="T19" fmla="*/ 7 h 45"/>
                  <a:gd name="T20" fmla="*/ 96 w 98"/>
                  <a:gd name="T21" fmla="*/ 5 h 45"/>
                  <a:gd name="T22" fmla="*/ 95 w 98"/>
                  <a:gd name="T23" fmla="*/ 3 h 45"/>
                  <a:gd name="T24" fmla="*/ 94 w 98"/>
                  <a:gd name="T25" fmla="*/ 2 h 45"/>
                  <a:gd name="T26" fmla="*/ 92 w 98"/>
                  <a:gd name="T27" fmla="*/ 1 h 45"/>
                  <a:gd name="T28" fmla="*/ 90 w 98"/>
                  <a:gd name="T29" fmla="*/ 0 h 45"/>
                  <a:gd name="T30" fmla="*/ 88 w 98"/>
                  <a:gd name="T31" fmla="*/ 0 h 45"/>
                  <a:gd name="T32" fmla="*/ 86 w 98"/>
                  <a:gd name="T33" fmla="*/ 1 h 45"/>
                  <a:gd name="T34" fmla="*/ 11 w 98"/>
                  <a:gd name="T35" fmla="*/ 21 h 45"/>
                  <a:gd name="T36" fmla="*/ 8 w 98"/>
                  <a:gd name="T37" fmla="*/ 22 h 45"/>
                  <a:gd name="T38" fmla="*/ 6 w 98"/>
                  <a:gd name="T39" fmla="*/ 23 h 45"/>
                  <a:gd name="T40" fmla="*/ 4 w 98"/>
                  <a:gd name="T41" fmla="*/ 25 h 45"/>
                  <a:gd name="T42" fmla="*/ 2 w 98"/>
                  <a:gd name="T43" fmla="*/ 26 h 45"/>
                  <a:gd name="T44" fmla="*/ 1 w 98"/>
                  <a:gd name="T45" fmla="*/ 28 h 45"/>
                  <a:gd name="T46" fmla="*/ 0 w 98"/>
                  <a:gd name="T47" fmla="*/ 31 h 45"/>
                  <a:gd name="T48" fmla="*/ 0 w 98"/>
                  <a:gd name="T49" fmla="*/ 33 h 45"/>
                  <a:gd name="T50" fmla="*/ 0 w 98"/>
                  <a:gd name="T51" fmla="*/ 35 h 45"/>
                  <a:gd name="T52" fmla="*/ 0 w 98"/>
                  <a:gd name="T53" fmla="*/ 38 h 45"/>
                  <a:gd name="T54" fmla="*/ 0 w 98"/>
                  <a:gd name="T55" fmla="*/ 40 h 45"/>
                  <a:gd name="T56" fmla="*/ 1 w 98"/>
                  <a:gd name="T57" fmla="*/ 41 h 45"/>
                  <a:gd name="T58" fmla="*/ 2 w 98"/>
                  <a:gd name="T59" fmla="*/ 43 h 45"/>
                  <a:gd name="T60" fmla="*/ 4 w 98"/>
                  <a:gd name="T61" fmla="*/ 44 h 45"/>
                  <a:gd name="T62" fmla="*/ 6 w 98"/>
                  <a:gd name="T63" fmla="*/ 44 h 45"/>
                  <a:gd name="T64" fmla="*/ 8 w 98"/>
                  <a:gd name="T65" fmla="*/ 44 h 45"/>
                  <a:gd name="T66" fmla="*/ 11 w 98"/>
                  <a:gd name="T67" fmla="*/ 44 h 45"/>
                  <a:gd name="T68" fmla="*/ 86 w 98"/>
                  <a:gd name="T69" fmla="*/ 24 h 4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8"/>
                  <a:gd name="T106" fmla="*/ 0 h 45"/>
                  <a:gd name="T107" fmla="*/ 98 w 98"/>
                  <a:gd name="T108" fmla="*/ 45 h 4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8" h="45">
                    <a:moveTo>
                      <a:pt x="86" y="24"/>
                    </a:moveTo>
                    <a:lnTo>
                      <a:pt x="88" y="23"/>
                    </a:lnTo>
                    <a:lnTo>
                      <a:pt x="90" y="22"/>
                    </a:lnTo>
                    <a:lnTo>
                      <a:pt x="92" y="20"/>
                    </a:lnTo>
                    <a:lnTo>
                      <a:pt x="94" y="18"/>
                    </a:lnTo>
                    <a:lnTo>
                      <a:pt x="95" y="16"/>
                    </a:lnTo>
                    <a:lnTo>
                      <a:pt x="96" y="14"/>
                    </a:lnTo>
                    <a:lnTo>
                      <a:pt x="97" y="11"/>
                    </a:lnTo>
                    <a:lnTo>
                      <a:pt x="97" y="9"/>
                    </a:lnTo>
                    <a:lnTo>
                      <a:pt x="97" y="7"/>
                    </a:lnTo>
                    <a:lnTo>
                      <a:pt x="96" y="5"/>
                    </a:lnTo>
                    <a:lnTo>
                      <a:pt x="95" y="3"/>
                    </a:lnTo>
                    <a:lnTo>
                      <a:pt x="94" y="2"/>
                    </a:lnTo>
                    <a:lnTo>
                      <a:pt x="92" y="1"/>
                    </a:lnTo>
                    <a:lnTo>
                      <a:pt x="90" y="0"/>
                    </a:lnTo>
                    <a:lnTo>
                      <a:pt x="88" y="0"/>
                    </a:lnTo>
                    <a:lnTo>
                      <a:pt x="86" y="1"/>
                    </a:lnTo>
                    <a:lnTo>
                      <a:pt x="11" y="21"/>
                    </a:lnTo>
                    <a:lnTo>
                      <a:pt x="8" y="22"/>
                    </a:lnTo>
                    <a:lnTo>
                      <a:pt x="6" y="23"/>
                    </a:lnTo>
                    <a:lnTo>
                      <a:pt x="4" y="25"/>
                    </a:lnTo>
                    <a:lnTo>
                      <a:pt x="2" y="26"/>
                    </a:lnTo>
                    <a:lnTo>
                      <a:pt x="1" y="28"/>
                    </a:lnTo>
                    <a:lnTo>
                      <a:pt x="0" y="31"/>
                    </a:lnTo>
                    <a:lnTo>
                      <a:pt x="0" y="33"/>
                    </a:lnTo>
                    <a:lnTo>
                      <a:pt x="0" y="35"/>
                    </a:lnTo>
                    <a:lnTo>
                      <a:pt x="0" y="38"/>
                    </a:lnTo>
                    <a:lnTo>
                      <a:pt x="0" y="40"/>
                    </a:lnTo>
                    <a:lnTo>
                      <a:pt x="1" y="41"/>
                    </a:lnTo>
                    <a:lnTo>
                      <a:pt x="2" y="43"/>
                    </a:lnTo>
                    <a:lnTo>
                      <a:pt x="4" y="44"/>
                    </a:lnTo>
                    <a:lnTo>
                      <a:pt x="6" y="44"/>
                    </a:lnTo>
                    <a:lnTo>
                      <a:pt x="8" y="44"/>
                    </a:lnTo>
                    <a:lnTo>
                      <a:pt x="11" y="44"/>
                    </a:lnTo>
                    <a:lnTo>
                      <a:pt x="86" y="24"/>
                    </a:lnTo>
                  </a:path>
                </a:pathLst>
              </a:custGeom>
              <a:solidFill>
                <a:schemeClr val="bg2"/>
              </a:solidFill>
              <a:ln w="9525" cap="rnd">
                <a:noFill/>
                <a:round/>
                <a:headEnd/>
                <a:tailEnd/>
              </a:ln>
            </p:spPr>
            <p:txBody>
              <a:bodyPr/>
              <a:lstStyle/>
              <a:p>
                <a:endParaRPr lang="ar-SA"/>
              </a:p>
            </p:txBody>
          </p:sp>
          <p:sp>
            <p:nvSpPr>
              <p:cNvPr id="18500" name="Freeform 57"/>
              <p:cNvSpPr>
                <a:spLocks/>
              </p:cNvSpPr>
              <p:nvPr/>
            </p:nvSpPr>
            <p:spPr bwMode="auto">
              <a:xfrm>
                <a:off x="3195" y="3022"/>
                <a:ext cx="96" cy="96"/>
              </a:xfrm>
              <a:custGeom>
                <a:avLst/>
                <a:gdLst>
                  <a:gd name="T0" fmla="*/ 95 w 96"/>
                  <a:gd name="T1" fmla="*/ 69 h 96"/>
                  <a:gd name="T2" fmla="*/ 0 w 96"/>
                  <a:gd name="T3" fmla="*/ 95 h 96"/>
                  <a:gd name="T4" fmla="*/ 0 w 96"/>
                  <a:gd name="T5" fmla="*/ 25 h 96"/>
                  <a:gd name="T6" fmla="*/ 95 w 96"/>
                  <a:gd name="T7" fmla="*/ 0 h 96"/>
                  <a:gd name="T8" fmla="*/ 95 w 96"/>
                  <a:gd name="T9" fmla="*/ 69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95" y="69"/>
                    </a:moveTo>
                    <a:lnTo>
                      <a:pt x="0" y="95"/>
                    </a:lnTo>
                    <a:lnTo>
                      <a:pt x="0" y="25"/>
                    </a:lnTo>
                    <a:lnTo>
                      <a:pt x="95" y="0"/>
                    </a:lnTo>
                    <a:lnTo>
                      <a:pt x="95" y="69"/>
                    </a:lnTo>
                  </a:path>
                </a:pathLst>
              </a:custGeom>
              <a:solidFill>
                <a:srgbClr val="B2B2B2"/>
              </a:solidFill>
              <a:ln w="9525" cap="rnd">
                <a:noFill/>
                <a:round/>
                <a:headEnd/>
                <a:tailEnd/>
              </a:ln>
            </p:spPr>
            <p:txBody>
              <a:bodyPr/>
              <a:lstStyle/>
              <a:p>
                <a:endParaRPr lang="ar-SA"/>
              </a:p>
            </p:txBody>
          </p:sp>
          <p:sp>
            <p:nvSpPr>
              <p:cNvPr id="18501" name="Freeform 58"/>
              <p:cNvSpPr>
                <a:spLocks/>
              </p:cNvSpPr>
              <p:nvPr/>
            </p:nvSpPr>
            <p:spPr bwMode="auto">
              <a:xfrm>
                <a:off x="3191" y="2931"/>
                <a:ext cx="98" cy="45"/>
              </a:xfrm>
              <a:custGeom>
                <a:avLst/>
                <a:gdLst>
                  <a:gd name="T0" fmla="*/ 86 w 98"/>
                  <a:gd name="T1" fmla="*/ 23 h 45"/>
                  <a:gd name="T2" fmla="*/ 88 w 98"/>
                  <a:gd name="T3" fmla="*/ 23 h 45"/>
                  <a:gd name="T4" fmla="*/ 90 w 98"/>
                  <a:gd name="T5" fmla="*/ 21 h 45"/>
                  <a:gd name="T6" fmla="*/ 92 w 98"/>
                  <a:gd name="T7" fmla="*/ 20 h 45"/>
                  <a:gd name="T8" fmla="*/ 94 w 98"/>
                  <a:gd name="T9" fmla="*/ 18 h 45"/>
                  <a:gd name="T10" fmla="*/ 95 w 98"/>
                  <a:gd name="T11" fmla="*/ 16 h 45"/>
                  <a:gd name="T12" fmla="*/ 96 w 98"/>
                  <a:gd name="T13" fmla="*/ 14 h 45"/>
                  <a:gd name="T14" fmla="*/ 97 w 98"/>
                  <a:gd name="T15" fmla="*/ 11 h 45"/>
                  <a:gd name="T16" fmla="*/ 97 w 98"/>
                  <a:gd name="T17" fmla="*/ 9 h 45"/>
                  <a:gd name="T18" fmla="*/ 97 w 98"/>
                  <a:gd name="T19" fmla="*/ 7 h 45"/>
                  <a:gd name="T20" fmla="*/ 96 w 98"/>
                  <a:gd name="T21" fmla="*/ 5 h 45"/>
                  <a:gd name="T22" fmla="*/ 95 w 98"/>
                  <a:gd name="T23" fmla="*/ 3 h 45"/>
                  <a:gd name="T24" fmla="*/ 94 w 98"/>
                  <a:gd name="T25" fmla="*/ 2 h 45"/>
                  <a:gd name="T26" fmla="*/ 92 w 98"/>
                  <a:gd name="T27" fmla="*/ 1 h 45"/>
                  <a:gd name="T28" fmla="*/ 90 w 98"/>
                  <a:gd name="T29" fmla="*/ 0 h 45"/>
                  <a:gd name="T30" fmla="*/ 88 w 98"/>
                  <a:gd name="T31" fmla="*/ 0 h 45"/>
                  <a:gd name="T32" fmla="*/ 86 w 98"/>
                  <a:gd name="T33" fmla="*/ 0 h 45"/>
                  <a:gd name="T34" fmla="*/ 11 w 98"/>
                  <a:gd name="T35" fmla="*/ 20 h 45"/>
                  <a:gd name="T36" fmla="*/ 8 w 98"/>
                  <a:gd name="T37" fmla="*/ 21 h 45"/>
                  <a:gd name="T38" fmla="*/ 6 w 98"/>
                  <a:gd name="T39" fmla="*/ 23 h 45"/>
                  <a:gd name="T40" fmla="*/ 4 w 98"/>
                  <a:gd name="T41" fmla="*/ 24 h 45"/>
                  <a:gd name="T42" fmla="*/ 2 w 98"/>
                  <a:gd name="T43" fmla="*/ 26 h 45"/>
                  <a:gd name="T44" fmla="*/ 1 w 98"/>
                  <a:gd name="T45" fmla="*/ 28 h 45"/>
                  <a:gd name="T46" fmla="*/ 0 w 98"/>
                  <a:gd name="T47" fmla="*/ 30 h 45"/>
                  <a:gd name="T48" fmla="*/ 0 w 98"/>
                  <a:gd name="T49" fmla="*/ 33 h 45"/>
                  <a:gd name="T50" fmla="*/ 0 w 98"/>
                  <a:gd name="T51" fmla="*/ 35 h 45"/>
                  <a:gd name="T52" fmla="*/ 0 w 98"/>
                  <a:gd name="T53" fmla="*/ 38 h 45"/>
                  <a:gd name="T54" fmla="*/ 0 w 98"/>
                  <a:gd name="T55" fmla="*/ 39 h 45"/>
                  <a:gd name="T56" fmla="*/ 1 w 98"/>
                  <a:gd name="T57" fmla="*/ 41 h 45"/>
                  <a:gd name="T58" fmla="*/ 2 w 98"/>
                  <a:gd name="T59" fmla="*/ 43 h 45"/>
                  <a:gd name="T60" fmla="*/ 4 w 98"/>
                  <a:gd name="T61" fmla="*/ 43 h 45"/>
                  <a:gd name="T62" fmla="*/ 6 w 98"/>
                  <a:gd name="T63" fmla="*/ 44 h 45"/>
                  <a:gd name="T64" fmla="*/ 8 w 98"/>
                  <a:gd name="T65" fmla="*/ 44 h 45"/>
                  <a:gd name="T66" fmla="*/ 11 w 98"/>
                  <a:gd name="T67" fmla="*/ 44 h 45"/>
                  <a:gd name="T68" fmla="*/ 86 w 98"/>
                  <a:gd name="T69" fmla="*/ 23 h 4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8"/>
                  <a:gd name="T106" fmla="*/ 0 h 45"/>
                  <a:gd name="T107" fmla="*/ 98 w 98"/>
                  <a:gd name="T108" fmla="*/ 45 h 4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8" h="45">
                    <a:moveTo>
                      <a:pt x="86" y="23"/>
                    </a:moveTo>
                    <a:lnTo>
                      <a:pt x="88" y="23"/>
                    </a:lnTo>
                    <a:lnTo>
                      <a:pt x="90" y="21"/>
                    </a:lnTo>
                    <a:lnTo>
                      <a:pt x="92" y="20"/>
                    </a:lnTo>
                    <a:lnTo>
                      <a:pt x="94" y="18"/>
                    </a:lnTo>
                    <a:lnTo>
                      <a:pt x="95" y="16"/>
                    </a:lnTo>
                    <a:lnTo>
                      <a:pt x="96" y="14"/>
                    </a:lnTo>
                    <a:lnTo>
                      <a:pt x="97" y="11"/>
                    </a:lnTo>
                    <a:lnTo>
                      <a:pt x="97" y="9"/>
                    </a:lnTo>
                    <a:lnTo>
                      <a:pt x="97" y="7"/>
                    </a:lnTo>
                    <a:lnTo>
                      <a:pt x="96" y="5"/>
                    </a:lnTo>
                    <a:lnTo>
                      <a:pt x="95" y="3"/>
                    </a:lnTo>
                    <a:lnTo>
                      <a:pt x="94" y="2"/>
                    </a:lnTo>
                    <a:lnTo>
                      <a:pt x="92" y="1"/>
                    </a:lnTo>
                    <a:lnTo>
                      <a:pt x="90" y="0"/>
                    </a:lnTo>
                    <a:lnTo>
                      <a:pt x="88" y="0"/>
                    </a:lnTo>
                    <a:lnTo>
                      <a:pt x="86" y="0"/>
                    </a:lnTo>
                    <a:lnTo>
                      <a:pt x="11" y="20"/>
                    </a:lnTo>
                    <a:lnTo>
                      <a:pt x="8" y="21"/>
                    </a:lnTo>
                    <a:lnTo>
                      <a:pt x="6" y="23"/>
                    </a:lnTo>
                    <a:lnTo>
                      <a:pt x="4" y="24"/>
                    </a:lnTo>
                    <a:lnTo>
                      <a:pt x="2" y="26"/>
                    </a:lnTo>
                    <a:lnTo>
                      <a:pt x="1" y="28"/>
                    </a:lnTo>
                    <a:lnTo>
                      <a:pt x="0" y="30"/>
                    </a:lnTo>
                    <a:lnTo>
                      <a:pt x="0" y="33"/>
                    </a:lnTo>
                    <a:lnTo>
                      <a:pt x="0" y="35"/>
                    </a:lnTo>
                    <a:lnTo>
                      <a:pt x="0" y="38"/>
                    </a:lnTo>
                    <a:lnTo>
                      <a:pt x="0" y="39"/>
                    </a:lnTo>
                    <a:lnTo>
                      <a:pt x="1" y="41"/>
                    </a:lnTo>
                    <a:lnTo>
                      <a:pt x="2" y="43"/>
                    </a:lnTo>
                    <a:lnTo>
                      <a:pt x="4" y="43"/>
                    </a:lnTo>
                    <a:lnTo>
                      <a:pt x="6" y="44"/>
                    </a:lnTo>
                    <a:lnTo>
                      <a:pt x="8" y="44"/>
                    </a:lnTo>
                    <a:lnTo>
                      <a:pt x="11" y="44"/>
                    </a:lnTo>
                    <a:lnTo>
                      <a:pt x="86" y="23"/>
                    </a:lnTo>
                  </a:path>
                </a:pathLst>
              </a:custGeom>
              <a:solidFill>
                <a:schemeClr val="bg2"/>
              </a:solidFill>
              <a:ln w="9525" cap="rnd">
                <a:noFill/>
                <a:round/>
                <a:headEnd/>
                <a:tailEnd/>
              </a:ln>
            </p:spPr>
            <p:txBody>
              <a:bodyPr/>
              <a:lstStyle/>
              <a:p>
                <a:endParaRPr lang="ar-SA"/>
              </a:p>
            </p:txBody>
          </p:sp>
        </p:grpSp>
        <p:sp>
          <p:nvSpPr>
            <p:cNvPr id="13372" name="Rectangle 60"/>
            <p:cNvSpPr>
              <a:spLocks noChangeArrowheads="1"/>
            </p:cNvSpPr>
            <p:nvPr/>
          </p:nvSpPr>
          <p:spPr bwMode="auto">
            <a:xfrm>
              <a:off x="2508" y="3558"/>
              <a:ext cx="1081" cy="225"/>
            </a:xfrm>
            <a:prstGeom prst="rect">
              <a:avLst/>
            </a:prstGeom>
            <a:noFill/>
            <a:ln w="9525">
              <a:noFill/>
              <a:miter lim="800000"/>
              <a:headEnd/>
              <a:tailEnd/>
            </a:ln>
            <a:effectLst/>
          </p:spPr>
          <p:txBody>
            <a:bodyPr lIns="82550" tIns="41275" rIns="82550" bIns="41275">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Filing cabinet</a:t>
              </a:r>
            </a:p>
          </p:txBody>
        </p:sp>
        <p:sp>
          <p:nvSpPr>
            <p:cNvPr id="13373" name="Line 61"/>
            <p:cNvSpPr>
              <a:spLocks noChangeShapeType="1"/>
            </p:cNvSpPr>
            <p:nvPr/>
          </p:nvSpPr>
          <p:spPr bwMode="auto">
            <a:xfrm>
              <a:off x="2844" y="1788"/>
              <a:ext cx="360" cy="896"/>
            </a:xfrm>
            <a:prstGeom prst="line">
              <a:avLst/>
            </a:prstGeom>
            <a:noFill/>
            <a:ln w="50800">
              <a:solidFill>
                <a:srgbClr val="FFCC00"/>
              </a:solidFill>
              <a:round/>
              <a:headEnd type="none" w="sm" len="sm"/>
              <a:tailEnd type="stealth" w="med" len="lg"/>
            </a:ln>
            <a:effectLst>
              <a:outerShdw dist="53882" dir="2700000" algn="ctr" rotWithShape="0">
                <a:srgbClr val="000000"/>
              </a:outerShdw>
            </a:effectLst>
          </p:spPr>
          <p:txBody>
            <a:bodyPr/>
            <a:lstStyle/>
            <a:p>
              <a:pPr>
                <a:defRPr/>
              </a:pPr>
              <a:endParaRPr lang="ar-IQ"/>
            </a:p>
          </p:txBody>
        </p:sp>
      </p:grpSp>
      <p:grpSp>
        <p:nvGrpSpPr>
          <p:cNvPr id="13" name="Group 103"/>
          <p:cNvGrpSpPr>
            <a:grpSpLocks/>
          </p:cNvGrpSpPr>
          <p:nvPr/>
        </p:nvGrpSpPr>
        <p:grpSpPr bwMode="auto">
          <a:xfrm>
            <a:off x="5810250" y="2724150"/>
            <a:ext cx="2566988" cy="2709863"/>
            <a:chOff x="3660" y="1716"/>
            <a:chExt cx="1617" cy="1707"/>
          </a:xfrm>
        </p:grpSpPr>
        <p:grpSp>
          <p:nvGrpSpPr>
            <p:cNvPr id="18447" name="Group 100"/>
            <p:cNvGrpSpPr>
              <a:grpSpLocks/>
            </p:cNvGrpSpPr>
            <p:nvPr/>
          </p:nvGrpSpPr>
          <p:grpSpPr bwMode="auto">
            <a:xfrm>
              <a:off x="4361" y="2178"/>
              <a:ext cx="881" cy="966"/>
              <a:chOff x="4361" y="2178"/>
              <a:chExt cx="881" cy="966"/>
            </a:xfrm>
          </p:grpSpPr>
          <p:grpSp>
            <p:nvGrpSpPr>
              <p:cNvPr id="18450" name="Group 66"/>
              <p:cNvGrpSpPr>
                <a:grpSpLocks/>
              </p:cNvGrpSpPr>
              <p:nvPr/>
            </p:nvGrpSpPr>
            <p:grpSpPr bwMode="auto">
              <a:xfrm>
                <a:off x="4361" y="2178"/>
                <a:ext cx="824" cy="784"/>
                <a:chOff x="4361" y="2178"/>
                <a:chExt cx="824" cy="784"/>
              </a:xfrm>
            </p:grpSpPr>
            <p:sp>
              <p:nvSpPr>
                <p:cNvPr id="18484" name="Oval 63"/>
                <p:cNvSpPr>
                  <a:spLocks noChangeArrowheads="1"/>
                </p:cNvSpPr>
                <p:nvPr/>
              </p:nvSpPr>
              <p:spPr bwMode="auto">
                <a:xfrm>
                  <a:off x="4361" y="2730"/>
                  <a:ext cx="824" cy="232"/>
                </a:xfrm>
                <a:prstGeom prst="ellipse">
                  <a:avLst/>
                </a:prstGeom>
                <a:gradFill rotWithShape="0">
                  <a:gsLst>
                    <a:gs pos="0">
                      <a:srgbClr val="D2D2D2"/>
                    </a:gs>
                    <a:gs pos="50000">
                      <a:srgbClr val="EAEAEA"/>
                    </a:gs>
                    <a:gs pos="100000">
                      <a:srgbClr val="D2D2D2"/>
                    </a:gs>
                  </a:gsLst>
                  <a:lin ang="0" scaled="1"/>
                </a:gradFill>
                <a:ln w="9525">
                  <a:noFill/>
                  <a:round/>
                  <a:headEnd/>
                  <a:tailEnd/>
                </a:ln>
              </p:spPr>
              <p:txBody>
                <a:bodyPr wrap="none" anchor="ctr"/>
                <a:lstStyle/>
                <a:p>
                  <a:endParaRPr lang="ar-SA"/>
                </a:p>
              </p:txBody>
            </p:sp>
            <p:sp>
              <p:nvSpPr>
                <p:cNvPr id="18485" name="Rectangle 64"/>
                <p:cNvSpPr>
                  <a:spLocks noChangeArrowheads="1"/>
                </p:cNvSpPr>
                <p:nvPr/>
              </p:nvSpPr>
              <p:spPr bwMode="auto">
                <a:xfrm>
                  <a:off x="4361" y="2290"/>
                  <a:ext cx="824" cy="576"/>
                </a:xfrm>
                <a:prstGeom prst="rect">
                  <a:avLst/>
                </a:prstGeom>
                <a:gradFill rotWithShape="0">
                  <a:gsLst>
                    <a:gs pos="0">
                      <a:srgbClr val="D2D2D2"/>
                    </a:gs>
                    <a:gs pos="50000">
                      <a:srgbClr val="EAEAEA"/>
                    </a:gs>
                    <a:gs pos="100000">
                      <a:srgbClr val="D2D2D2"/>
                    </a:gs>
                  </a:gsLst>
                  <a:lin ang="0" scaled="1"/>
                </a:gradFill>
                <a:ln w="9525">
                  <a:noFill/>
                  <a:miter lim="800000"/>
                  <a:headEnd/>
                  <a:tailEnd/>
                </a:ln>
              </p:spPr>
              <p:txBody>
                <a:bodyPr wrap="none" anchor="ctr"/>
                <a:lstStyle/>
                <a:p>
                  <a:endParaRPr lang="ar-SA"/>
                </a:p>
              </p:txBody>
            </p:sp>
            <p:sp>
              <p:nvSpPr>
                <p:cNvPr id="18486" name="Oval 65"/>
                <p:cNvSpPr>
                  <a:spLocks noChangeArrowheads="1"/>
                </p:cNvSpPr>
                <p:nvPr/>
              </p:nvSpPr>
              <p:spPr bwMode="auto">
                <a:xfrm>
                  <a:off x="4361" y="2178"/>
                  <a:ext cx="824" cy="232"/>
                </a:xfrm>
                <a:prstGeom prst="ellipse">
                  <a:avLst/>
                </a:prstGeom>
                <a:gradFill rotWithShape="0">
                  <a:gsLst>
                    <a:gs pos="0">
                      <a:srgbClr val="C6C6C6"/>
                    </a:gs>
                    <a:gs pos="100000">
                      <a:srgbClr val="DDDDDD"/>
                    </a:gs>
                  </a:gsLst>
                  <a:lin ang="5400000" scaled="1"/>
                </a:gradFill>
                <a:ln w="9525">
                  <a:noFill/>
                  <a:round/>
                  <a:headEnd/>
                  <a:tailEnd/>
                </a:ln>
              </p:spPr>
              <p:txBody>
                <a:bodyPr wrap="none" anchor="ctr"/>
                <a:lstStyle/>
                <a:p>
                  <a:endParaRPr lang="ar-SA"/>
                </a:p>
              </p:txBody>
            </p:sp>
          </p:grpSp>
          <p:grpSp>
            <p:nvGrpSpPr>
              <p:cNvPr id="18451" name="Group 99"/>
              <p:cNvGrpSpPr>
                <a:grpSpLocks/>
              </p:cNvGrpSpPr>
              <p:nvPr/>
            </p:nvGrpSpPr>
            <p:grpSpPr bwMode="auto">
              <a:xfrm>
                <a:off x="4685" y="2406"/>
                <a:ext cx="557" cy="738"/>
                <a:chOff x="4685" y="2406"/>
                <a:chExt cx="557" cy="738"/>
              </a:xfrm>
            </p:grpSpPr>
            <p:sp>
              <p:nvSpPr>
                <p:cNvPr id="18452" name="Freeform 67"/>
                <p:cNvSpPr>
                  <a:spLocks/>
                </p:cNvSpPr>
                <p:nvPr/>
              </p:nvSpPr>
              <p:spPr bwMode="auto">
                <a:xfrm>
                  <a:off x="4685" y="2406"/>
                  <a:ext cx="557" cy="738"/>
                </a:xfrm>
                <a:custGeom>
                  <a:avLst/>
                  <a:gdLst>
                    <a:gd name="T0" fmla="*/ 556 w 557"/>
                    <a:gd name="T1" fmla="*/ 587 h 738"/>
                    <a:gd name="T2" fmla="*/ 0 w 557"/>
                    <a:gd name="T3" fmla="*/ 737 h 738"/>
                    <a:gd name="T4" fmla="*/ 0 w 557"/>
                    <a:gd name="T5" fmla="*/ 149 h 738"/>
                    <a:gd name="T6" fmla="*/ 556 w 557"/>
                    <a:gd name="T7" fmla="*/ 0 h 738"/>
                    <a:gd name="T8" fmla="*/ 556 w 557"/>
                    <a:gd name="T9" fmla="*/ 587 h 738"/>
                    <a:gd name="T10" fmla="*/ 0 60000 65536"/>
                    <a:gd name="T11" fmla="*/ 0 60000 65536"/>
                    <a:gd name="T12" fmla="*/ 0 60000 65536"/>
                    <a:gd name="T13" fmla="*/ 0 60000 65536"/>
                    <a:gd name="T14" fmla="*/ 0 60000 65536"/>
                    <a:gd name="T15" fmla="*/ 0 w 557"/>
                    <a:gd name="T16" fmla="*/ 0 h 738"/>
                    <a:gd name="T17" fmla="*/ 557 w 557"/>
                    <a:gd name="T18" fmla="*/ 738 h 738"/>
                  </a:gdLst>
                  <a:ahLst/>
                  <a:cxnLst>
                    <a:cxn ang="T10">
                      <a:pos x="T0" y="T1"/>
                    </a:cxn>
                    <a:cxn ang="T11">
                      <a:pos x="T2" y="T3"/>
                    </a:cxn>
                    <a:cxn ang="T12">
                      <a:pos x="T4" y="T5"/>
                    </a:cxn>
                    <a:cxn ang="T13">
                      <a:pos x="T6" y="T7"/>
                    </a:cxn>
                    <a:cxn ang="T14">
                      <a:pos x="T8" y="T9"/>
                    </a:cxn>
                  </a:cxnLst>
                  <a:rect l="T15" t="T16" r="T17" b="T18"/>
                  <a:pathLst>
                    <a:path w="557" h="738">
                      <a:moveTo>
                        <a:pt x="556" y="587"/>
                      </a:moveTo>
                      <a:lnTo>
                        <a:pt x="0" y="737"/>
                      </a:lnTo>
                      <a:lnTo>
                        <a:pt x="0" y="149"/>
                      </a:lnTo>
                      <a:lnTo>
                        <a:pt x="556" y="0"/>
                      </a:lnTo>
                      <a:lnTo>
                        <a:pt x="556" y="587"/>
                      </a:lnTo>
                    </a:path>
                  </a:pathLst>
                </a:custGeom>
                <a:solidFill>
                  <a:srgbClr val="B2B2B2"/>
                </a:solidFill>
                <a:ln w="9525" cap="rnd">
                  <a:noFill/>
                  <a:round/>
                  <a:headEnd/>
                  <a:tailEnd/>
                </a:ln>
              </p:spPr>
              <p:txBody>
                <a:bodyPr/>
                <a:lstStyle/>
                <a:p>
                  <a:endParaRPr lang="ar-SA"/>
                </a:p>
              </p:txBody>
            </p:sp>
            <p:sp>
              <p:nvSpPr>
                <p:cNvPr id="18453" name="Freeform 68"/>
                <p:cNvSpPr>
                  <a:spLocks/>
                </p:cNvSpPr>
                <p:nvPr/>
              </p:nvSpPr>
              <p:spPr bwMode="auto">
                <a:xfrm>
                  <a:off x="4708" y="2438"/>
                  <a:ext cx="510" cy="677"/>
                </a:xfrm>
                <a:custGeom>
                  <a:avLst/>
                  <a:gdLst>
                    <a:gd name="T0" fmla="*/ 509 w 510"/>
                    <a:gd name="T1" fmla="*/ 539 h 677"/>
                    <a:gd name="T2" fmla="*/ 0 w 510"/>
                    <a:gd name="T3" fmla="*/ 676 h 677"/>
                    <a:gd name="T4" fmla="*/ 0 w 510"/>
                    <a:gd name="T5" fmla="*/ 136 h 677"/>
                    <a:gd name="T6" fmla="*/ 509 w 510"/>
                    <a:gd name="T7" fmla="*/ 0 h 677"/>
                    <a:gd name="T8" fmla="*/ 509 w 510"/>
                    <a:gd name="T9" fmla="*/ 539 h 677"/>
                    <a:gd name="T10" fmla="*/ 0 60000 65536"/>
                    <a:gd name="T11" fmla="*/ 0 60000 65536"/>
                    <a:gd name="T12" fmla="*/ 0 60000 65536"/>
                    <a:gd name="T13" fmla="*/ 0 60000 65536"/>
                    <a:gd name="T14" fmla="*/ 0 60000 65536"/>
                    <a:gd name="T15" fmla="*/ 0 w 510"/>
                    <a:gd name="T16" fmla="*/ 0 h 677"/>
                    <a:gd name="T17" fmla="*/ 510 w 510"/>
                    <a:gd name="T18" fmla="*/ 677 h 677"/>
                  </a:gdLst>
                  <a:ahLst/>
                  <a:cxnLst>
                    <a:cxn ang="T10">
                      <a:pos x="T0" y="T1"/>
                    </a:cxn>
                    <a:cxn ang="T11">
                      <a:pos x="T2" y="T3"/>
                    </a:cxn>
                    <a:cxn ang="T12">
                      <a:pos x="T4" y="T5"/>
                    </a:cxn>
                    <a:cxn ang="T13">
                      <a:pos x="T6" y="T7"/>
                    </a:cxn>
                    <a:cxn ang="T14">
                      <a:pos x="T8" y="T9"/>
                    </a:cxn>
                  </a:cxnLst>
                  <a:rect l="T15" t="T16" r="T17" b="T18"/>
                  <a:pathLst>
                    <a:path w="510" h="677">
                      <a:moveTo>
                        <a:pt x="509" y="539"/>
                      </a:moveTo>
                      <a:lnTo>
                        <a:pt x="0" y="676"/>
                      </a:lnTo>
                      <a:lnTo>
                        <a:pt x="0" y="136"/>
                      </a:lnTo>
                      <a:lnTo>
                        <a:pt x="509" y="0"/>
                      </a:lnTo>
                      <a:lnTo>
                        <a:pt x="509" y="539"/>
                      </a:lnTo>
                    </a:path>
                  </a:pathLst>
                </a:custGeom>
                <a:solidFill>
                  <a:srgbClr val="FFFFCC"/>
                </a:solidFill>
                <a:ln w="9525" cap="rnd">
                  <a:noFill/>
                  <a:round/>
                  <a:headEnd/>
                  <a:tailEnd/>
                </a:ln>
              </p:spPr>
              <p:txBody>
                <a:bodyPr/>
                <a:lstStyle/>
                <a:p>
                  <a:endParaRPr lang="ar-SA"/>
                </a:p>
              </p:txBody>
            </p:sp>
            <p:sp>
              <p:nvSpPr>
                <p:cNvPr id="18454" name="Freeform 69"/>
                <p:cNvSpPr>
                  <a:spLocks/>
                </p:cNvSpPr>
                <p:nvPr/>
              </p:nvSpPr>
              <p:spPr bwMode="auto">
                <a:xfrm>
                  <a:off x="4731" y="2570"/>
                  <a:ext cx="69" cy="81"/>
                </a:xfrm>
                <a:custGeom>
                  <a:avLst/>
                  <a:gdLst>
                    <a:gd name="T0" fmla="*/ 68 w 69"/>
                    <a:gd name="T1" fmla="*/ 62 h 81"/>
                    <a:gd name="T2" fmla="*/ 68 w 69"/>
                    <a:gd name="T3" fmla="*/ 0 h 81"/>
                    <a:gd name="T4" fmla="*/ 0 w 69"/>
                    <a:gd name="T5" fmla="*/ 18 h 81"/>
                    <a:gd name="T6" fmla="*/ 0 w 69"/>
                    <a:gd name="T7" fmla="*/ 80 h 81"/>
                    <a:gd name="T8" fmla="*/ 68 w 69"/>
                    <a:gd name="T9" fmla="*/ 62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2"/>
                      </a:moveTo>
                      <a:lnTo>
                        <a:pt x="68" y="0"/>
                      </a:lnTo>
                      <a:lnTo>
                        <a:pt x="0" y="18"/>
                      </a:lnTo>
                      <a:lnTo>
                        <a:pt x="0" y="80"/>
                      </a:lnTo>
                      <a:lnTo>
                        <a:pt x="68" y="62"/>
                      </a:lnTo>
                    </a:path>
                  </a:pathLst>
                </a:custGeom>
                <a:solidFill>
                  <a:srgbClr val="99CCFF"/>
                </a:solidFill>
                <a:ln w="9525" cap="rnd">
                  <a:noFill/>
                  <a:round/>
                  <a:headEnd/>
                  <a:tailEnd/>
                </a:ln>
              </p:spPr>
              <p:txBody>
                <a:bodyPr/>
                <a:lstStyle/>
                <a:p>
                  <a:endParaRPr lang="ar-SA"/>
                </a:p>
              </p:txBody>
            </p:sp>
            <p:sp>
              <p:nvSpPr>
                <p:cNvPr id="18455" name="Freeform 70"/>
                <p:cNvSpPr>
                  <a:spLocks/>
                </p:cNvSpPr>
                <p:nvPr/>
              </p:nvSpPr>
              <p:spPr bwMode="auto">
                <a:xfrm>
                  <a:off x="4829" y="2545"/>
                  <a:ext cx="69" cy="80"/>
                </a:xfrm>
                <a:custGeom>
                  <a:avLst/>
                  <a:gdLst>
                    <a:gd name="T0" fmla="*/ 68 w 69"/>
                    <a:gd name="T1" fmla="*/ 61 h 80"/>
                    <a:gd name="T2" fmla="*/ 68 w 69"/>
                    <a:gd name="T3" fmla="*/ 0 h 80"/>
                    <a:gd name="T4" fmla="*/ 0 w 69"/>
                    <a:gd name="T5" fmla="*/ 17 h 80"/>
                    <a:gd name="T6" fmla="*/ 0 w 69"/>
                    <a:gd name="T7" fmla="*/ 79 h 80"/>
                    <a:gd name="T8" fmla="*/ 68 w 69"/>
                    <a:gd name="T9" fmla="*/ 61 h 80"/>
                    <a:gd name="T10" fmla="*/ 0 60000 65536"/>
                    <a:gd name="T11" fmla="*/ 0 60000 65536"/>
                    <a:gd name="T12" fmla="*/ 0 60000 65536"/>
                    <a:gd name="T13" fmla="*/ 0 60000 65536"/>
                    <a:gd name="T14" fmla="*/ 0 60000 65536"/>
                    <a:gd name="T15" fmla="*/ 0 w 69"/>
                    <a:gd name="T16" fmla="*/ 0 h 80"/>
                    <a:gd name="T17" fmla="*/ 69 w 69"/>
                    <a:gd name="T18" fmla="*/ 80 h 80"/>
                  </a:gdLst>
                  <a:ahLst/>
                  <a:cxnLst>
                    <a:cxn ang="T10">
                      <a:pos x="T0" y="T1"/>
                    </a:cxn>
                    <a:cxn ang="T11">
                      <a:pos x="T2" y="T3"/>
                    </a:cxn>
                    <a:cxn ang="T12">
                      <a:pos x="T4" y="T5"/>
                    </a:cxn>
                    <a:cxn ang="T13">
                      <a:pos x="T6" y="T7"/>
                    </a:cxn>
                    <a:cxn ang="T14">
                      <a:pos x="T8" y="T9"/>
                    </a:cxn>
                  </a:cxnLst>
                  <a:rect l="T15" t="T16" r="T17" b="T18"/>
                  <a:pathLst>
                    <a:path w="69" h="80">
                      <a:moveTo>
                        <a:pt x="68" y="61"/>
                      </a:moveTo>
                      <a:lnTo>
                        <a:pt x="68" y="0"/>
                      </a:lnTo>
                      <a:lnTo>
                        <a:pt x="0" y="17"/>
                      </a:lnTo>
                      <a:lnTo>
                        <a:pt x="0" y="79"/>
                      </a:lnTo>
                      <a:lnTo>
                        <a:pt x="68" y="61"/>
                      </a:lnTo>
                    </a:path>
                  </a:pathLst>
                </a:custGeom>
                <a:solidFill>
                  <a:srgbClr val="99CCFF"/>
                </a:solidFill>
                <a:ln w="9525" cap="rnd">
                  <a:noFill/>
                  <a:round/>
                  <a:headEnd/>
                  <a:tailEnd/>
                </a:ln>
              </p:spPr>
              <p:txBody>
                <a:bodyPr/>
                <a:lstStyle/>
                <a:p>
                  <a:endParaRPr lang="ar-SA"/>
                </a:p>
              </p:txBody>
            </p:sp>
            <p:sp>
              <p:nvSpPr>
                <p:cNvPr id="18456" name="Freeform 71"/>
                <p:cNvSpPr>
                  <a:spLocks/>
                </p:cNvSpPr>
                <p:nvPr/>
              </p:nvSpPr>
              <p:spPr bwMode="auto">
                <a:xfrm>
                  <a:off x="4927" y="2518"/>
                  <a:ext cx="67" cy="83"/>
                </a:xfrm>
                <a:custGeom>
                  <a:avLst/>
                  <a:gdLst>
                    <a:gd name="T0" fmla="*/ 66 w 67"/>
                    <a:gd name="T1" fmla="*/ 63 h 83"/>
                    <a:gd name="T2" fmla="*/ 66 w 67"/>
                    <a:gd name="T3" fmla="*/ 0 h 83"/>
                    <a:gd name="T4" fmla="*/ 0 w 67"/>
                    <a:gd name="T5" fmla="*/ 18 h 83"/>
                    <a:gd name="T6" fmla="*/ 0 w 67"/>
                    <a:gd name="T7" fmla="*/ 82 h 83"/>
                    <a:gd name="T8" fmla="*/ 66 w 67"/>
                    <a:gd name="T9" fmla="*/ 63 h 83"/>
                    <a:gd name="T10" fmla="*/ 0 60000 65536"/>
                    <a:gd name="T11" fmla="*/ 0 60000 65536"/>
                    <a:gd name="T12" fmla="*/ 0 60000 65536"/>
                    <a:gd name="T13" fmla="*/ 0 60000 65536"/>
                    <a:gd name="T14" fmla="*/ 0 60000 65536"/>
                    <a:gd name="T15" fmla="*/ 0 w 67"/>
                    <a:gd name="T16" fmla="*/ 0 h 83"/>
                    <a:gd name="T17" fmla="*/ 67 w 67"/>
                    <a:gd name="T18" fmla="*/ 83 h 83"/>
                  </a:gdLst>
                  <a:ahLst/>
                  <a:cxnLst>
                    <a:cxn ang="T10">
                      <a:pos x="T0" y="T1"/>
                    </a:cxn>
                    <a:cxn ang="T11">
                      <a:pos x="T2" y="T3"/>
                    </a:cxn>
                    <a:cxn ang="T12">
                      <a:pos x="T4" y="T5"/>
                    </a:cxn>
                    <a:cxn ang="T13">
                      <a:pos x="T6" y="T7"/>
                    </a:cxn>
                    <a:cxn ang="T14">
                      <a:pos x="T8" y="T9"/>
                    </a:cxn>
                  </a:cxnLst>
                  <a:rect l="T15" t="T16" r="T17" b="T18"/>
                  <a:pathLst>
                    <a:path w="67" h="83">
                      <a:moveTo>
                        <a:pt x="66" y="63"/>
                      </a:moveTo>
                      <a:lnTo>
                        <a:pt x="66" y="0"/>
                      </a:lnTo>
                      <a:lnTo>
                        <a:pt x="0" y="18"/>
                      </a:lnTo>
                      <a:lnTo>
                        <a:pt x="0" y="82"/>
                      </a:lnTo>
                      <a:lnTo>
                        <a:pt x="66" y="63"/>
                      </a:lnTo>
                    </a:path>
                  </a:pathLst>
                </a:custGeom>
                <a:solidFill>
                  <a:srgbClr val="99CCFF"/>
                </a:solidFill>
                <a:ln w="9525" cap="rnd">
                  <a:noFill/>
                  <a:round/>
                  <a:headEnd/>
                  <a:tailEnd/>
                </a:ln>
              </p:spPr>
              <p:txBody>
                <a:bodyPr/>
                <a:lstStyle/>
                <a:p>
                  <a:endParaRPr lang="ar-SA"/>
                </a:p>
              </p:txBody>
            </p:sp>
            <p:sp>
              <p:nvSpPr>
                <p:cNvPr id="18457" name="Freeform 72"/>
                <p:cNvSpPr>
                  <a:spLocks/>
                </p:cNvSpPr>
                <p:nvPr/>
              </p:nvSpPr>
              <p:spPr bwMode="auto">
                <a:xfrm>
                  <a:off x="5024" y="2492"/>
                  <a:ext cx="68" cy="81"/>
                </a:xfrm>
                <a:custGeom>
                  <a:avLst/>
                  <a:gdLst>
                    <a:gd name="T0" fmla="*/ 67 w 68"/>
                    <a:gd name="T1" fmla="*/ 61 h 81"/>
                    <a:gd name="T2" fmla="*/ 67 w 68"/>
                    <a:gd name="T3" fmla="*/ 0 h 81"/>
                    <a:gd name="T4" fmla="*/ 0 w 68"/>
                    <a:gd name="T5" fmla="*/ 18 h 81"/>
                    <a:gd name="T6" fmla="*/ 0 w 68"/>
                    <a:gd name="T7" fmla="*/ 80 h 81"/>
                    <a:gd name="T8" fmla="*/ 67 w 68"/>
                    <a:gd name="T9" fmla="*/ 61 h 81"/>
                    <a:gd name="T10" fmla="*/ 0 60000 65536"/>
                    <a:gd name="T11" fmla="*/ 0 60000 65536"/>
                    <a:gd name="T12" fmla="*/ 0 60000 65536"/>
                    <a:gd name="T13" fmla="*/ 0 60000 65536"/>
                    <a:gd name="T14" fmla="*/ 0 60000 65536"/>
                    <a:gd name="T15" fmla="*/ 0 w 68"/>
                    <a:gd name="T16" fmla="*/ 0 h 81"/>
                    <a:gd name="T17" fmla="*/ 68 w 68"/>
                    <a:gd name="T18" fmla="*/ 81 h 81"/>
                  </a:gdLst>
                  <a:ahLst/>
                  <a:cxnLst>
                    <a:cxn ang="T10">
                      <a:pos x="T0" y="T1"/>
                    </a:cxn>
                    <a:cxn ang="T11">
                      <a:pos x="T2" y="T3"/>
                    </a:cxn>
                    <a:cxn ang="T12">
                      <a:pos x="T4" y="T5"/>
                    </a:cxn>
                    <a:cxn ang="T13">
                      <a:pos x="T6" y="T7"/>
                    </a:cxn>
                    <a:cxn ang="T14">
                      <a:pos x="T8" y="T9"/>
                    </a:cxn>
                  </a:cxnLst>
                  <a:rect l="T15" t="T16" r="T17" b="T18"/>
                  <a:pathLst>
                    <a:path w="68" h="81">
                      <a:moveTo>
                        <a:pt x="67" y="61"/>
                      </a:moveTo>
                      <a:lnTo>
                        <a:pt x="67" y="0"/>
                      </a:lnTo>
                      <a:lnTo>
                        <a:pt x="0" y="18"/>
                      </a:lnTo>
                      <a:lnTo>
                        <a:pt x="0" y="80"/>
                      </a:lnTo>
                      <a:lnTo>
                        <a:pt x="67" y="61"/>
                      </a:lnTo>
                    </a:path>
                  </a:pathLst>
                </a:custGeom>
                <a:solidFill>
                  <a:srgbClr val="99CCFF"/>
                </a:solidFill>
                <a:ln w="9525" cap="rnd">
                  <a:noFill/>
                  <a:round/>
                  <a:headEnd/>
                  <a:tailEnd/>
                </a:ln>
              </p:spPr>
              <p:txBody>
                <a:bodyPr/>
                <a:lstStyle/>
                <a:p>
                  <a:endParaRPr lang="ar-SA"/>
                </a:p>
              </p:txBody>
            </p:sp>
            <p:sp>
              <p:nvSpPr>
                <p:cNvPr id="18458" name="Freeform 73"/>
                <p:cNvSpPr>
                  <a:spLocks/>
                </p:cNvSpPr>
                <p:nvPr/>
              </p:nvSpPr>
              <p:spPr bwMode="auto">
                <a:xfrm>
                  <a:off x="5120" y="2468"/>
                  <a:ext cx="68" cy="79"/>
                </a:xfrm>
                <a:custGeom>
                  <a:avLst/>
                  <a:gdLst>
                    <a:gd name="T0" fmla="*/ 67 w 68"/>
                    <a:gd name="T1" fmla="*/ 60 h 79"/>
                    <a:gd name="T2" fmla="*/ 67 w 68"/>
                    <a:gd name="T3" fmla="*/ 0 h 79"/>
                    <a:gd name="T4" fmla="*/ 0 w 68"/>
                    <a:gd name="T5" fmla="*/ 17 h 79"/>
                    <a:gd name="T6" fmla="*/ 0 w 68"/>
                    <a:gd name="T7" fmla="*/ 78 h 79"/>
                    <a:gd name="T8" fmla="*/ 67 w 68"/>
                    <a:gd name="T9" fmla="*/ 60 h 79"/>
                    <a:gd name="T10" fmla="*/ 0 60000 65536"/>
                    <a:gd name="T11" fmla="*/ 0 60000 65536"/>
                    <a:gd name="T12" fmla="*/ 0 60000 65536"/>
                    <a:gd name="T13" fmla="*/ 0 60000 65536"/>
                    <a:gd name="T14" fmla="*/ 0 60000 65536"/>
                    <a:gd name="T15" fmla="*/ 0 w 68"/>
                    <a:gd name="T16" fmla="*/ 0 h 79"/>
                    <a:gd name="T17" fmla="*/ 68 w 68"/>
                    <a:gd name="T18" fmla="*/ 79 h 79"/>
                  </a:gdLst>
                  <a:ahLst/>
                  <a:cxnLst>
                    <a:cxn ang="T10">
                      <a:pos x="T0" y="T1"/>
                    </a:cxn>
                    <a:cxn ang="T11">
                      <a:pos x="T2" y="T3"/>
                    </a:cxn>
                    <a:cxn ang="T12">
                      <a:pos x="T4" y="T5"/>
                    </a:cxn>
                    <a:cxn ang="T13">
                      <a:pos x="T6" y="T7"/>
                    </a:cxn>
                    <a:cxn ang="T14">
                      <a:pos x="T8" y="T9"/>
                    </a:cxn>
                  </a:cxnLst>
                  <a:rect l="T15" t="T16" r="T17" b="T18"/>
                  <a:pathLst>
                    <a:path w="68" h="79">
                      <a:moveTo>
                        <a:pt x="67" y="60"/>
                      </a:moveTo>
                      <a:lnTo>
                        <a:pt x="67" y="0"/>
                      </a:lnTo>
                      <a:lnTo>
                        <a:pt x="0" y="17"/>
                      </a:lnTo>
                      <a:lnTo>
                        <a:pt x="0" y="78"/>
                      </a:lnTo>
                      <a:lnTo>
                        <a:pt x="67" y="60"/>
                      </a:lnTo>
                    </a:path>
                  </a:pathLst>
                </a:custGeom>
                <a:solidFill>
                  <a:srgbClr val="99CCFF"/>
                </a:solidFill>
                <a:ln w="9525" cap="rnd">
                  <a:noFill/>
                  <a:round/>
                  <a:headEnd/>
                  <a:tailEnd/>
                </a:ln>
              </p:spPr>
              <p:txBody>
                <a:bodyPr/>
                <a:lstStyle/>
                <a:p>
                  <a:endParaRPr lang="ar-SA"/>
                </a:p>
              </p:txBody>
            </p:sp>
            <p:sp>
              <p:nvSpPr>
                <p:cNvPr id="18459" name="Freeform 74"/>
                <p:cNvSpPr>
                  <a:spLocks/>
                </p:cNvSpPr>
                <p:nvPr/>
              </p:nvSpPr>
              <p:spPr bwMode="auto">
                <a:xfrm>
                  <a:off x="4731" y="2656"/>
                  <a:ext cx="69" cy="82"/>
                </a:xfrm>
                <a:custGeom>
                  <a:avLst/>
                  <a:gdLst>
                    <a:gd name="T0" fmla="*/ 68 w 69"/>
                    <a:gd name="T1" fmla="*/ 61 h 82"/>
                    <a:gd name="T2" fmla="*/ 68 w 69"/>
                    <a:gd name="T3" fmla="*/ 0 h 82"/>
                    <a:gd name="T4" fmla="*/ 0 w 69"/>
                    <a:gd name="T5" fmla="*/ 18 h 82"/>
                    <a:gd name="T6" fmla="*/ 0 w 69"/>
                    <a:gd name="T7" fmla="*/ 81 h 82"/>
                    <a:gd name="T8" fmla="*/ 68 w 69"/>
                    <a:gd name="T9" fmla="*/ 61 h 82"/>
                    <a:gd name="T10" fmla="*/ 0 60000 65536"/>
                    <a:gd name="T11" fmla="*/ 0 60000 65536"/>
                    <a:gd name="T12" fmla="*/ 0 60000 65536"/>
                    <a:gd name="T13" fmla="*/ 0 60000 65536"/>
                    <a:gd name="T14" fmla="*/ 0 60000 65536"/>
                    <a:gd name="T15" fmla="*/ 0 w 69"/>
                    <a:gd name="T16" fmla="*/ 0 h 82"/>
                    <a:gd name="T17" fmla="*/ 69 w 69"/>
                    <a:gd name="T18" fmla="*/ 82 h 82"/>
                  </a:gdLst>
                  <a:ahLst/>
                  <a:cxnLst>
                    <a:cxn ang="T10">
                      <a:pos x="T0" y="T1"/>
                    </a:cxn>
                    <a:cxn ang="T11">
                      <a:pos x="T2" y="T3"/>
                    </a:cxn>
                    <a:cxn ang="T12">
                      <a:pos x="T4" y="T5"/>
                    </a:cxn>
                    <a:cxn ang="T13">
                      <a:pos x="T6" y="T7"/>
                    </a:cxn>
                    <a:cxn ang="T14">
                      <a:pos x="T8" y="T9"/>
                    </a:cxn>
                  </a:cxnLst>
                  <a:rect l="T15" t="T16" r="T17" b="T18"/>
                  <a:pathLst>
                    <a:path w="69" h="82">
                      <a:moveTo>
                        <a:pt x="68" y="61"/>
                      </a:moveTo>
                      <a:lnTo>
                        <a:pt x="68" y="0"/>
                      </a:lnTo>
                      <a:lnTo>
                        <a:pt x="0" y="18"/>
                      </a:lnTo>
                      <a:lnTo>
                        <a:pt x="0" y="81"/>
                      </a:lnTo>
                      <a:lnTo>
                        <a:pt x="68" y="61"/>
                      </a:lnTo>
                    </a:path>
                  </a:pathLst>
                </a:custGeom>
                <a:solidFill>
                  <a:srgbClr val="99CCFF"/>
                </a:solidFill>
                <a:ln w="9525" cap="rnd">
                  <a:noFill/>
                  <a:round/>
                  <a:headEnd/>
                  <a:tailEnd/>
                </a:ln>
              </p:spPr>
              <p:txBody>
                <a:bodyPr/>
                <a:lstStyle/>
                <a:p>
                  <a:endParaRPr lang="ar-SA"/>
                </a:p>
              </p:txBody>
            </p:sp>
            <p:sp>
              <p:nvSpPr>
                <p:cNvPr id="18460" name="Freeform 75"/>
                <p:cNvSpPr>
                  <a:spLocks/>
                </p:cNvSpPr>
                <p:nvPr/>
              </p:nvSpPr>
              <p:spPr bwMode="auto">
                <a:xfrm>
                  <a:off x="4829" y="2629"/>
                  <a:ext cx="69" cy="82"/>
                </a:xfrm>
                <a:custGeom>
                  <a:avLst/>
                  <a:gdLst>
                    <a:gd name="T0" fmla="*/ 68 w 69"/>
                    <a:gd name="T1" fmla="*/ 62 h 82"/>
                    <a:gd name="T2" fmla="*/ 68 w 69"/>
                    <a:gd name="T3" fmla="*/ 0 h 82"/>
                    <a:gd name="T4" fmla="*/ 0 w 69"/>
                    <a:gd name="T5" fmla="*/ 18 h 82"/>
                    <a:gd name="T6" fmla="*/ 0 w 69"/>
                    <a:gd name="T7" fmla="*/ 81 h 82"/>
                    <a:gd name="T8" fmla="*/ 68 w 69"/>
                    <a:gd name="T9" fmla="*/ 62 h 82"/>
                    <a:gd name="T10" fmla="*/ 0 60000 65536"/>
                    <a:gd name="T11" fmla="*/ 0 60000 65536"/>
                    <a:gd name="T12" fmla="*/ 0 60000 65536"/>
                    <a:gd name="T13" fmla="*/ 0 60000 65536"/>
                    <a:gd name="T14" fmla="*/ 0 60000 65536"/>
                    <a:gd name="T15" fmla="*/ 0 w 69"/>
                    <a:gd name="T16" fmla="*/ 0 h 82"/>
                    <a:gd name="T17" fmla="*/ 69 w 69"/>
                    <a:gd name="T18" fmla="*/ 82 h 82"/>
                  </a:gdLst>
                  <a:ahLst/>
                  <a:cxnLst>
                    <a:cxn ang="T10">
                      <a:pos x="T0" y="T1"/>
                    </a:cxn>
                    <a:cxn ang="T11">
                      <a:pos x="T2" y="T3"/>
                    </a:cxn>
                    <a:cxn ang="T12">
                      <a:pos x="T4" y="T5"/>
                    </a:cxn>
                    <a:cxn ang="T13">
                      <a:pos x="T6" y="T7"/>
                    </a:cxn>
                    <a:cxn ang="T14">
                      <a:pos x="T8" y="T9"/>
                    </a:cxn>
                  </a:cxnLst>
                  <a:rect l="T15" t="T16" r="T17" b="T18"/>
                  <a:pathLst>
                    <a:path w="69" h="82">
                      <a:moveTo>
                        <a:pt x="68" y="62"/>
                      </a:moveTo>
                      <a:lnTo>
                        <a:pt x="68" y="0"/>
                      </a:lnTo>
                      <a:lnTo>
                        <a:pt x="0" y="18"/>
                      </a:lnTo>
                      <a:lnTo>
                        <a:pt x="0" y="81"/>
                      </a:lnTo>
                      <a:lnTo>
                        <a:pt x="68" y="62"/>
                      </a:lnTo>
                    </a:path>
                  </a:pathLst>
                </a:custGeom>
                <a:solidFill>
                  <a:srgbClr val="99CCFF"/>
                </a:solidFill>
                <a:ln w="9525" cap="rnd">
                  <a:noFill/>
                  <a:round/>
                  <a:headEnd/>
                  <a:tailEnd/>
                </a:ln>
              </p:spPr>
              <p:txBody>
                <a:bodyPr/>
                <a:lstStyle/>
                <a:p>
                  <a:endParaRPr lang="ar-SA"/>
                </a:p>
              </p:txBody>
            </p:sp>
            <p:sp>
              <p:nvSpPr>
                <p:cNvPr id="18461" name="Freeform 76"/>
                <p:cNvSpPr>
                  <a:spLocks/>
                </p:cNvSpPr>
                <p:nvPr/>
              </p:nvSpPr>
              <p:spPr bwMode="auto">
                <a:xfrm>
                  <a:off x="4927" y="2605"/>
                  <a:ext cx="67" cy="80"/>
                </a:xfrm>
                <a:custGeom>
                  <a:avLst/>
                  <a:gdLst>
                    <a:gd name="T0" fmla="*/ 66 w 67"/>
                    <a:gd name="T1" fmla="*/ 61 h 80"/>
                    <a:gd name="T2" fmla="*/ 66 w 67"/>
                    <a:gd name="T3" fmla="*/ 0 h 80"/>
                    <a:gd name="T4" fmla="*/ 0 w 67"/>
                    <a:gd name="T5" fmla="*/ 17 h 80"/>
                    <a:gd name="T6" fmla="*/ 0 w 67"/>
                    <a:gd name="T7" fmla="*/ 79 h 80"/>
                    <a:gd name="T8" fmla="*/ 66 w 67"/>
                    <a:gd name="T9" fmla="*/ 61 h 80"/>
                    <a:gd name="T10" fmla="*/ 0 60000 65536"/>
                    <a:gd name="T11" fmla="*/ 0 60000 65536"/>
                    <a:gd name="T12" fmla="*/ 0 60000 65536"/>
                    <a:gd name="T13" fmla="*/ 0 60000 65536"/>
                    <a:gd name="T14" fmla="*/ 0 60000 65536"/>
                    <a:gd name="T15" fmla="*/ 0 w 67"/>
                    <a:gd name="T16" fmla="*/ 0 h 80"/>
                    <a:gd name="T17" fmla="*/ 67 w 67"/>
                    <a:gd name="T18" fmla="*/ 80 h 80"/>
                  </a:gdLst>
                  <a:ahLst/>
                  <a:cxnLst>
                    <a:cxn ang="T10">
                      <a:pos x="T0" y="T1"/>
                    </a:cxn>
                    <a:cxn ang="T11">
                      <a:pos x="T2" y="T3"/>
                    </a:cxn>
                    <a:cxn ang="T12">
                      <a:pos x="T4" y="T5"/>
                    </a:cxn>
                    <a:cxn ang="T13">
                      <a:pos x="T6" y="T7"/>
                    </a:cxn>
                    <a:cxn ang="T14">
                      <a:pos x="T8" y="T9"/>
                    </a:cxn>
                  </a:cxnLst>
                  <a:rect l="T15" t="T16" r="T17" b="T18"/>
                  <a:pathLst>
                    <a:path w="67" h="80">
                      <a:moveTo>
                        <a:pt x="66" y="61"/>
                      </a:moveTo>
                      <a:lnTo>
                        <a:pt x="66" y="0"/>
                      </a:lnTo>
                      <a:lnTo>
                        <a:pt x="0" y="17"/>
                      </a:lnTo>
                      <a:lnTo>
                        <a:pt x="0" y="79"/>
                      </a:lnTo>
                      <a:lnTo>
                        <a:pt x="66" y="61"/>
                      </a:lnTo>
                    </a:path>
                  </a:pathLst>
                </a:custGeom>
                <a:solidFill>
                  <a:srgbClr val="99CCFF"/>
                </a:solidFill>
                <a:ln w="9525" cap="rnd">
                  <a:noFill/>
                  <a:round/>
                  <a:headEnd/>
                  <a:tailEnd/>
                </a:ln>
              </p:spPr>
              <p:txBody>
                <a:bodyPr/>
                <a:lstStyle/>
                <a:p>
                  <a:endParaRPr lang="ar-SA"/>
                </a:p>
              </p:txBody>
            </p:sp>
            <p:sp>
              <p:nvSpPr>
                <p:cNvPr id="18462" name="Freeform 77"/>
                <p:cNvSpPr>
                  <a:spLocks/>
                </p:cNvSpPr>
                <p:nvPr/>
              </p:nvSpPr>
              <p:spPr bwMode="auto">
                <a:xfrm>
                  <a:off x="5024" y="2578"/>
                  <a:ext cx="68" cy="83"/>
                </a:xfrm>
                <a:custGeom>
                  <a:avLst/>
                  <a:gdLst>
                    <a:gd name="T0" fmla="*/ 67 w 68"/>
                    <a:gd name="T1" fmla="*/ 63 h 83"/>
                    <a:gd name="T2" fmla="*/ 67 w 68"/>
                    <a:gd name="T3" fmla="*/ 0 h 83"/>
                    <a:gd name="T4" fmla="*/ 0 w 68"/>
                    <a:gd name="T5" fmla="*/ 18 h 83"/>
                    <a:gd name="T6" fmla="*/ 0 w 68"/>
                    <a:gd name="T7" fmla="*/ 82 h 83"/>
                    <a:gd name="T8" fmla="*/ 67 w 68"/>
                    <a:gd name="T9" fmla="*/ 63 h 83"/>
                    <a:gd name="T10" fmla="*/ 0 60000 65536"/>
                    <a:gd name="T11" fmla="*/ 0 60000 65536"/>
                    <a:gd name="T12" fmla="*/ 0 60000 65536"/>
                    <a:gd name="T13" fmla="*/ 0 60000 65536"/>
                    <a:gd name="T14" fmla="*/ 0 60000 65536"/>
                    <a:gd name="T15" fmla="*/ 0 w 68"/>
                    <a:gd name="T16" fmla="*/ 0 h 83"/>
                    <a:gd name="T17" fmla="*/ 68 w 68"/>
                    <a:gd name="T18" fmla="*/ 83 h 83"/>
                  </a:gdLst>
                  <a:ahLst/>
                  <a:cxnLst>
                    <a:cxn ang="T10">
                      <a:pos x="T0" y="T1"/>
                    </a:cxn>
                    <a:cxn ang="T11">
                      <a:pos x="T2" y="T3"/>
                    </a:cxn>
                    <a:cxn ang="T12">
                      <a:pos x="T4" y="T5"/>
                    </a:cxn>
                    <a:cxn ang="T13">
                      <a:pos x="T6" y="T7"/>
                    </a:cxn>
                    <a:cxn ang="T14">
                      <a:pos x="T8" y="T9"/>
                    </a:cxn>
                  </a:cxnLst>
                  <a:rect l="T15" t="T16" r="T17" b="T18"/>
                  <a:pathLst>
                    <a:path w="68" h="83">
                      <a:moveTo>
                        <a:pt x="67" y="63"/>
                      </a:moveTo>
                      <a:lnTo>
                        <a:pt x="67" y="0"/>
                      </a:lnTo>
                      <a:lnTo>
                        <a:pt x="0" y="18"/>
                      </a:lnTo>
                      <a:lnTo>
                        <a:pt x="0" y="82"/>
                      </a:lnTo>
                      <a:lnTo>
                        <a:pt x="67" y="63"/>
                      </a:lnTo>
                    </a:path>
                  </a:pathLst>
                </a:custGeom>
                <a:solidFill>
                  <a:srgbClr val="99CCFF"/>
                </a:solidFill>
                <a:ln w="9525" cap="rnd">
                  <a:noFill/>
                  <a:round/>
                  <a:headEnd/>
                  <a:tailEnd/>
                </a:ln>
              </p:spPr>
              <p:txBody>
                <a:bodyPr/>
                <a:lstStyle/>
                <a:p>
                  <a:endParaRPr lang="ar-SA"/>
                </a:p>
              </p:txBody>
            </p:sp>
            <p:sp>
              <p:nvSpPr>
                <p:cNvPr id="18463" name="Freeform 78"/>
                <p:cNvSpPr>
                  <a:spLocks/>
                </p:cNvSpPr>
                <p:nvPr/>
              </p:nvSpPr>
              <p:spPr bwMode="auto">
                <a:xfrm>
                  <a:off x="5120" y="2554"/>
                  <a:ext cx="68" cy="79"/>
                </a:xfrm>
                <a:custGeom>
                  <a:avLst/>
                  <a:gdLst>
                    <a:gd name="T0" fmla="*/ 67 w 68"/>
                    <a:gd name="T1" fmla="*/ 60 h 79"/>
                    <a:gd name="T2" fmla="*/ 67 w 68"/>
                    <a:gd name="T3" fmla="*/ 0 h 79"/>
                    <a:gd name="T4" fmla="*/ 0 w 68"/>
                    <a:gd name="T5" fmla="*/ 17 h 79"/>
                    <a:gd name="T6" fmla="*/ 0 w 68"/>
                    <a:gd name="T7" fmla="*/ 78 h 79"/>
                    <a:gd name="T8" fmla="*/ 67 w 68"/>
                    <a:gd name="T9" fmla="*/ 60 h 79"/>
                    <a:gd name="T10" fmla="*/ 0 60000 65536"/>
                    <a:gd name="T11" fmla="*/ 0 60000 65536"/>
                    <a:gd name="T12" fmla="*/ 0 60000 65536"/>
                    <a:gd name="T13" fmla="*/ 0 60000 65536"/>
                    <a:gd name="T14" fmla="*/ 0 60000 65536"/>
                    <a:gd name="T15" fmla="*/ 0 w 68"/>
                    <a:gd name="T16" fmla="*/ 0 h 79"/>
                    <a:gd name="T17" fmla="*/ 68 w 68"/>
                    <a:gd name="T18" fmla="*/ 79 h 79"/>
                  </a:gdLst>
                  <a:ahLst/>
                  <a:cxnLst>
                    <a:cxn ang="T10">
                      <a:pos x="T0" y="T1"/>
                    </a:cxn>
                    <a:cxn ang="T11">
                      <a:pos x="T2" y="T3"/>
                    </a:cxn>
                    <a:cxn ang="T12">
                      <a:pos x="T4" y="T5"/>
                    </a:cxn>
                    <a:cxn ang="T13">
                      <a:pos x="T6" y="T7"/>
                    </a:cxn>
                    <a:cxn ang="T14">
                      <a:pos x="T8" y="T9"/>
                    </a:cxn>
                  </a:cxnLst>
                  <a:rect l="T15" t="T16" r="T17" b="T18"/>
                  <a:pathLst>
                    <a:path w="68" h="79">
                      <a:moveTo>
                        <a:pt x="67" y="60"/>
                      </a:moveTo>
                      <a:lnTo>
                        <a:pt x="67" y="0"/>
                      </a:lnTo>
                      <a:lnTo>
                        <a:pt x="0" y="17"/>
                      </a:lnTo>
                      <a:lnTo>
                        <a:pt x="0" y="78"/>
                      </a:lnTo>
                      <a:lnTo>
                        <a:pt x="67" y="60"/>
                      </a:lnTo>
                    </a:path>
                  </a:pathLst>
                </a:custGeom>
                <a:solidFill>
                  <a:srgbClr val="99CCFF"/>
                </a:solidFill>
                <a:ln w="9525" cap="rnd">
                  <a:noFill/>
                  <a:round/>
                  <a:headEnd/>
                  <a:tailEnd/>
                </a:ln>
              </p:spPr>
              <p:txBody>
                <a:bodyPr/>
                <a:lstStyle/>
                <a:p>
                  <a:endParaRPr lang="ar-SA"/>
                </a:p>
              </p:txBody>
            </p:sp>
            <p:sp>
              <p:nvSpPr>
                <p:cNvPr id="18464" name="Freeform 79"/>
                <p:cNvSpPr>
                  <a:spLocks/>
                </p:cNvSpPr>
                <p:nvPr/>
              </p:nvSpPr>
              <p:spPr bwMode="auto">
                <a:xfrm>
                  <a:off x="4731" y="2743"/>
                  <a:ext cx="69" cy="81"/>
                </a:xfrm>
                <a:custGeom>
                  <a:avLst/>
                  <a:gdLst>
                    <a:gd name="T0" fmla="*/ 68 w 69"/>
                    <a:gd name="T1" fmla="*/ 62 h 81"/>
                    <a:gd name="T2" fmla="*/ 68 w 69"/>
                    <a:gd name="T3" fmla="*/ 0 h 81"/>
                    <a:gd name="T4" fmla="*/ 0 w 69"/>
                    <a:gd name="T5" fmla="*/ 17 h 81"/>
                    <a:gd name="T6" fmla="*/ 0 w 69"/>
                    <a:gd name="T7" fmla="*/ 80 h 81"/>
                    <a:gd name="T8" fmla="*/ 68 w 69"/>
                    <a:gd name="T9" fmla="*/ 62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2"/>
                      </a:moveTo>
                      <a:lnTo>
                        <a:pt x="68" y="0"/>
                      </a:lnTo>
                      <a:lnTo>
                        <a:pt x="0" y="17"/>
                      </a:lnTo>
                      <a:lnTo>
                        <a:pt x="0" y="80"/>
                      </a:lnTo>
                      <a:lnTo>
                        <a:pt x="68" y="62"/>
                      </a:lnTo>
                    </a:path>
                  </a:pathLst>
                </a:custGeom>
                <a:solidFill>
                  <a:srgbClr val="99CCFF"/>
                </a:solidFill>
                <a:ln w="9525" cap="rnd">
                  <a:noFill/>
                  <a:round/>
                  <a:headEnd/>
                  <a:tailEnd/>
                </a:ln>
              </p:spPr>
              <p:txBody>
                <a:bodyPr/>
                <a:lstStyle/>
                <a:p>
                  <a:endParaRPr lang="ar-SA"/>
                </a:p>
              </p:txBody>
            </p:sp>
            <p:sp>
              <p:nvSpPr>
                <p:cNvPr id="18465" name="Freeform 80"/>
                <p:cNvSpPr>
                  <a:spLocks/>
                </p:cNvSpPr>
                <p:nvPr/>
              </p:nvSpPr>
              <p:spPr bwMode="auto">
                <a:xfrm>
                  <a:off x="4829" y="2716"/>
                  <a:ext cx="69" cy="81"/>
                </a:xfrm>
                <a:custGeom>
                  <a:avLst/>
                  <a:gdLst>
                    <a:gd name="T0" fmla="*/ 68 w 69"/>
                    <a:gd name="T1" fmla="*/ 61 h 81"/>
                    <a:gd name="T2" fmla="*/ 68 w 69"/>
                    <a:gd name="T3" fmla="*/ 0 h 81"/>
                    <a:gd name="T4" fmla="*/ 0 w 69"/>
                    <a:gd name="T5" fmla="*/ 18 h 81"/>
                    <a:gd name="T6" fmla="*/ 0 w 69"/>
                    <a:gd name="T7" fmla="*/ 80 h 81"/>
                    <a:gd name="T8" fmla="*/ 68 w 69"/>
                    <a:gd name="T9" fmla="*/ 61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1"/>
                      </a:moveTo>
                      <a:lnTo>
                        <a:pt x="68" y="0"/>
                      </a:lnTo>
                      <a:lnTo>
                        <a:pt x="0" y="18"/>
                      </a:lnTo>
                      <a:lnTo>
                        <a:pt x="0" y="80"/>
                      </a:lnTo>
                      <a:lnTo>
                        <a:pt x="68" y="61"/>
                      </a:lnTo>
                    </a:path>
                  </a:pathLst>
                </a:custGeom>
                <a:solidFill>
                  <a:srgbClr val="99CCFF"/>
                </a:solidFill>
                <a:ln w="9525" cap="rnd">
                  <a:noFill/>
                  <a:round/>
                  <a:headEnd/>
                  <a:tailEnd/>
                </a:ln>
              </p:spPr>
              <p:txBody>
                <a:bodyPr/>
                <a:lstStyle/>
                <a:p>
                  <a:endParaRPr lang="ar-SA"/>
                </a:p>
              </p:txBody>
            </p:sp>
            <p:sp>
              <p:nvSpPr>
                <p:cNvPr id="18466" name="Freeform 81"/>
                <p:cNvSpPr>
                  <a:spLocks/>
                </p:cNvSpPr>
                <p:nvPr/>
              </p:nvSpPr>
              <p:spPr bwMode="auto">
                <a:xfrm>
                  <a:off x="4927" y="2691"/>
                  <a:ext cx="67" cy="81"/>
                </a:xfrm>
                <a:custGeom>
                  <a:avLst/>
                  <a:gdLst>
                    <a:gd name="T0" fmla="*/ 66 w 67"/>
                    <a:gd name="T1" fmla="*/ 62 h 81"/>
                    <a:gd name="T2" fmla="*/ 66 w 67"/>
                    <a:gd name="T3" fmla="*/ 0 h 81"/>
                    <a:gd name="T4" fmla="*/ 0 w 67"/>
                    <a:gd name="T5" fmla="*/ 17 h 81"/>
                    <a:gd name="T6" fmla="*/ 0 w 67"/>
                    <a:gd name="T7" fmla="*/ 80 h 81"/>
                    <a:gd name="T8" fmla="*/ 66 w 67"/>
                    <a:gd name="T9" fmla="*/ 62 h 81"/>
                    <a:gd name="T10" fmla="*/ 0 60000 65536"/>
                    <a:gd name="T11" fmla="*/ 0 60000 65536"/>
                    <a:gd name="T12" fmla="*/ 0 60000 65536"/>
                    <a:gd name="T13" fmla="*/ 0 60000 65536"/>
                    <a:gd name="T14" fmla="*/ 0 60000 65536"/>
                    <a:gd name="T15" fmla="*/ 0 w 67"/>
                    <a:gd name="T16" fmla="*/ 0 h 81"/>
                    <a:gd name="T17" fmla="*/ 67 w 67"/>
                    <a:gd name="T18" fmla="*/ 81 h 81"/>
                  </a:gdLst>
                  <a:ahLst/>
                  <a:cxnLst>
                    <a:cxn ang="T10">
                      <a:pos x="T0" y="T1"/>
                    </a:cxn>
                    <a:cxn ang="T11">
                      <a:pos x="T2" y="T3"/>
                    </a:cxn>
                    <a:cxn ang="T12">
                      <a:pos x="T4" y="T5"/>
                    </a:cxn>
                    <a:cxn ang="T13">
                      <a:pos x="T6" y="T7"/>
                    </a:cxn>
                    <a:cxn ang="T14">
                      <a:pos x="T8" y="T9"/>
                    </a:cxn>
                  </a:cxnLst>
                  <a:rect l="T15" t="T16" r="T17" b="T18"/>
                  <a:pathLst>
                    <a:path w="67" h="81">
                      <a:moveTo>
                        <a:pt x="66" y="62"/>
                      </a:moveTo>
                      <a:lnTo>
                        <a:pt x="66" y="0"/>
                      </a:lnTo>
                      <a:lnTo>
                        <a:pt x="0" y="17"/>
                      </a:lnTo>
                      <a:lnTo>
                        <a:pt x="0" y="80"/>
                      </a:lnTo>
                      <a:lnTo>
                        <a:pt x="66" y="62"/>
                      </a:lnTo>
                    </a:path>
                  </a:pathLst>
                </a:custGeom>
                <a:solidFill>
                  <a:srgbClr val="0099FF"/>
                </a:solidFill>
                <a:ln w="9525" cap="rnd">
                  <a:noFill/>
                  <a:round/>
                  <a:headEnd/>
                  <a:tailEnd/>
                </a:ln>
              </p:spPr>
              <p:txBody>
                <a:bodyPr/>
                <a:lstStyle/>
                <a:p>
                  <a:endParaRPr lang="ar-SA"/>
                </a:p>
              </p:txBody>
            </p:sp>
            <p:sp>
              <p:nvSpPr>
                <p:cNvPr id="18467" name="Freeform 82"/>
                <p:cNvSpPr>
                  <a:spLocks/>
                </p:cNvSpPr>
                <p:nvPr/>
              </p:nvSpPr>
              <p:spPr bwMode="auto">
                <a:xfrm>
                  <a:off x="5024" y="2665"/>
                  <a:ext cx="68" cy="82"/>
                </a:xfrm>
                <a:custGeom>
                  <a:avLst/>
                  <a:gdLst>
                    <a:gd name="T0" fmla="*/ 67 w 68"/>
                    <a:gd name="T1" fmla="*/ 62 h 82"/>
                    <a:gd name="T2" fmla="*/ 67 w 68"/>
                    <a:gd name="T3" fmla="*/ 0 h 82"/>
                    <a:gd name="T4" fmla="*/ 0 w 68"/>
                    <a:gd name="T5" fmla="*/ 18 h 82"/>
                    <a:gd name="T6" fmla="*/ 0 w 68"/>
                    <a:gd name="T7" fmla="*/ 81 h 82"/>
                    <a:gd name="T8" fmla="*/ 67 w 68"/>
                    <a:gd name="T9" fmla="*/ 62 h 82"/>
                    <a:gd name="T10" fmla="*/ 0 60000 65536"/>
                    <a:gd name="T11" fmla="*/ 0 60000 65536"/>
                    <a:gd name="T12" fmla="*/ 0 60000 65536"/>
                    <a:gd name="T13" fmla="*/ 0 60000 65536"/>
                    <a:gd name="T14" fmla="*/ 0 60000 65536"/>
                    <a:gd name="T15" fmla="*/ 0 w 68"/>
                    <a:gd name="T16" fmla="*/ 0 h 82"/>
                    <a:gd name="T17" fmla="*/ 68 w 68"/>
                    <a:gd name="T18" fmla="*/ 82 h 82"/>
                  </a:gdLst>
                  <a:ahLst/>
                  <a:cxnLst>
                    <a:cxn ang="T10">
                      <a:pos x="T0" y="T1"/>
                    </a:cxn>
                    <a:cxn ang="T11">
                      <a:pos x="T2" y="T3"/>
                    </a:cxn>
                    <a:cxn ang="T12">
                      <a:pos x="T4" y="T5"/>
                    </a:cxn>
                    <a:cxn ang="T13">
                      <a:pos x="T6" y="T7"/>
                    </a:cxn>
                    <a:cxn ang="T14">
                      <a:pos x="T8" y="T9"/>
                    </a:cxn>
                  </a:cxnLst>
                  <a:rect l="T15" t="T16" r="T17" b="T18"/>
                  <a:pathLst>
                    <a:path w="68" h="82">
                      <a:moveTo>
                        <a:pt x="67" y="62"/>
                      </a:moveTo>
                      <a:lnTo>
                        <a:pt x="67" y="0"/>
                      </a:lnTo>
                      <a:lnTo>
                        <a:pt x="0" y="18"/>
                      </a:lnTo>
                      <a:lnTo>
                        <a:pt x="0" y="81"/>
                      </a:lnTo>
                      <a:lnTo>
                        <a:pt x="67" y="62"/>
                      </a:lnTo>
                    </a:path>
                  </a:pathLst>
                </a:custGeom>
                <a:solidFill>
                  <a:srgbClr val="99CCFF"/>
                </a:solidFill>
                <a:ln w="9525" cap="rnd">
                  <a:noFill/>
                  <a:round/>
                  <a:headEnd/>
                  <a:tailEnd/>
                </a:ln>
              </p:spPr>
              <p:txBody>
                <a:bodyPr/>
                <a:lstStyle/>
                <a:p>
                  <a:endParaRPr lang="ar-SA"/>
                </a:p>
              </p:txBody>
            </p:sp>
            <p:sp>
              <p:nvSpPr>
                <p:cNvPr id="18468" name="Freeform 83"/>
                <p:cNvSpPr>
                  <a:spLocks/>
                </p:cNvSpPr>
                <p:nvPr/>
              </p:nvSpPr>
              <p:spPr bwMode="auto">
                <a:xfrm>
                  <a:off x="5120" y="2638"/>
                  <a:ext cx="68" cy="83"/>
                </a:xfrm>
                <a:custGeom>
                  <a:avLst/>
                  <a:gdLst>
                    <a:gd name="T0" fmla="*/ 67 w 68"/>
                    <a:gd name="T1" fmla="*/ 63 h 83"/>
                    <a:gd name="T2" fmla="*/ 67 w 68"/>
                    <a:gd name="T3" fmla="*/ 0 h 83"/>
                    <a:gd name="T4" fmla="*/ 0 w 68"/>
                    <a:gd name="T5" fmla="*/ 18 h 83"/>
                    <a:gd name="T6" fmla="*/ 0 w 68"/>
                    <a:gd name="T7" fmla="*/ 82 h 83"/>
                    <a:gd name="T8" fmla="*/ 67 w 68"/>
                    <a:gd name="T9" fmla="*/ 63 h 83"/>
                    <a:gd name="T10" fmla="*/ 0 60000 65536"/>
                    <a:gd name="T11" fmla="*/ 0 60000 65536"/>
                    <a:gd name="T12" fmla="*/ 0 60000 65536"/>
                    <a:gd name="T13" fmla="*/ 0 60000 65536"/>
                    <a:gd name="T14" fmla="*/ 0 60000 65536"/>
                    <a:gd name="T15" fmla="*/ 0 w 68"/>
                    <a:gd name="T16" fmla="*/ 0 h 83"/>
                    <a:gd name="T17" fmla="*/ 68 w 68"/>
                    <a:gd name="T18" fmla="*/ 83 h 83"/>
                  </a:gdLst>
                  <a:ahLst/>
                  <a:cxnLst>
                    <a:cxn ang="T10">
                      <a:pos x="T0" y="T1"/>
                    </a:cxn>
                    <a:cxn ang="T11">
                      <a:pos x="T2" y="T3"/>
                    </a:cxn>
                    <a:cxn ang="T12">
                      <a:pos x="T4" y="T5"/>
                    </a:cxn>
                    <a:cxn ang="T13">
                      <a:pos x="T6" y="T7"/>
                    </a:cxn>
                    <a:cxn ang="T14">
                      <a:pos x="T8" y="T9"/>
                    </a:cxn>
                  </a:cxnLst>
                  <a:rect l="T15" t="T16" r="T17" b="T18"/>
                  <a:pathLst>
                    <a:path w="68" h="83">
                      <a:moveTo>
                        <a:pt x="67" y="63"/>
                      </a:moveTo>
                      <a:lnTo>
                        <a:pt x="67" y="0"/>
                      </a:lnTo>
                      <a:lnTo>
                        <a:pt x="0" y="18"/>
                      </a:lnTo>
                      <a:lnTo>
                        <a:pt x="0" y="82"/>
                      </a:lnTo>
                      <a:lnTo>
                        <a:pt x="67" y="63"/>
                      </a:lnTo>
                    </a:path>
                  </a:pathLst>
                </a:custGeom>
                <a:solidFill>
                  <a:srgbClr val="99CCFF"/>
                </a:solidFill>
                <a:ln w="9525" cap="rnd">
                  <a:noFill/>
                  <a:round/>
                  <a:headEnd/>
                  <a:tailEnd/>
                </a:ln>
              </p:spPr>
              <p:txBody>
                <a:bodyPr/>
                <a:lstStyle/>
                <a:p>
                  <a:endParaRPr lang="ar-SA"/>
                </a:p>
              </p:txBody>
            </p:sp>
            <p:sp>
              <p:nvSpPr>
                <p:cNvPr id="18469" name="Freeform 84"/>
                <p:cNvSpPr>
                  <a:spLocks/>
                </p:cNvSpPr>
                <p:nvPr/>
              </p:nvSpPr>
              <p:spPr bwMode="auto">
                <a:xfrm>
                  <a:off x="4731" y="2830"/>
                  <a:ext cx="69" cy="78"/>
                </a:xfrm>
                <a:custGeom>
                  <a:avLst/>
                  <a:gdLst>
                    <a:gd name="T0" fmla="*/ 68 w 69"/>
                    <a:gd name="T1" fmla="*/ 59 h 78"/>
                    <a:gd name="T2" fmla="*/ 68 w 69"/>
                    <a:gd name="T3" fmla="*/ 0 h 78"/>
                    <a:gd name="T4" fmla="*/ 0 w 69"/>
                    <a:gd name="T5" fmla="*/ 17 h 78"/>
                    <a:gd name="T6" fmla="*/ 0 w 69"/>
                    <a:gd name="T7" fmla="*/ 77 h 78"/>
                    <a:gd name="T8" fmla="*/ 68 w 69"/>
                    <a:gd name="T9" fmla="*/ 59 h 78"/>
                    <a:gd name="T10" fmla="*/ 0 60000 65536"/>
                    <a:gd name="T11" fmla="*/ 0 60000 65536"/>
                    <a:gd name="T12" fmla="*/ 0 60000 65536"/>
                    <a:gd name="T13" fmla="*/ 0 60000 65536"/>
                    <a:gd name="T14" fmla="*/ 0 60000 65536"/>
                    <a:gd name="T15" fmla="*/ 0 w 69"/>
                    <a:gd name="T16" fmla="*/ 0 h 78"/>
                    <a:gd name="T17" fmla="*/ 69 w 69"/>
                    <a:gd name="T18" fmla="*/ 78 h 78"/>
                  </a:gdLst>
                  <a:ahLst/>
                  <a:cxnLst>
                    <a:cxn ang="T10">
                      <a:pos x="T0" y="T1"/>
                    </a:cxn>
                    <a:cxn ang="T11">
                      <a:pos x="T2" y="T3"/>
                    </a:cxn>
                    <a:cxn ang="T12">
                      <a:pos x="T4" y="T5"/>
                    </a:cxn>
                    <a:cxn ang="T13">
                      <a:pos x="T6" y="T7"/>
                    </a:cxn>
                    <a:cxn ang="T14">
                      <a:pos x="T8" y="T9"/>
                    </a:cxn>
                  </a:cxnLst>
                  <a:rect l="T15" t="T16" r="T17" b="T18"/>
                  <a:pathLst>
                    <a:path w="69" h="78">
                      <a:moveTo>
                        <a:pt x="68" y="59"/>
                      </a:moveTo>
                      <a:lnTo>
                        <a:pt x="68" y="0"/>
                      </a:lnTo>
                      <a:lnTo>
                        <a:pt x="0" y="17"/>
                      </a:lnTo>
                      <a:lnTo>
                        <a:pt x="0" y="77"/>
                      </a:lnTo>
                      <a:lnTo>
                        <a:pt x="68" y="59"/>
                      </a:lnTo>
                    </a:path>
                  </a:pathLst>
                </a:custGeom>
                <a:solidFill>
                  <a:srgbClr val="99CCFF"/>
                </a:solidFill>
                <a:ln w="9525" cap="rnd">
                  <a:noFill/>
                  <a:round/>
                  <a:headEnd/>
                  <a:tailEnd/>
                </a:ln>
              </p:spPr>
              <p:txBody>
                <a:bodyPr/>
                <a:lstStyle/>
                <a:p>
                  <a:endParaRPr lang="ar-SA"/>
                </a:p>
              </p:txBody>
            </p:sp>
            <p:sp>
              <p:nvSpPr>
                <p:cNvPr id="18470" name="Freeform 85"/>
                <p:cNvSpPr>
                  <a:spLocks/>
                </p:cNvSpPr>
                <p:nvPr/>
              </p:nvSpPr>
              <p:spPr bwMode="auto">
                <a:xfrm>
                  <a:off x="4829" y="2803"/>
                  <a:ext cx="69" cy="81"/>
                </a:xfrm>
                <a:custGeom>
                  <a:avLst/>
                  <a:gdLst>
                    <a:gd name="T0" fmla="*/ 68 w 69"/>
                    <a:gd name="T1" fmla="*/ 62 h 81"/>
                    <a:gd name="T2" fmla="*/ 68 w 69"/>
                    <a:gd name="T3" fmla="*/ 0 h 81"/>
                    <a:gd name="T4" fmla="*/ 0 w 69"/>
                    <a:gd name="T5" fmla="*/ 17 h 81"/>
                    <a:gd name="T6" fmla="*/ 0 w 69"/>
                    <a:gd name="T7" fmla="*/ 80 h 81"/>
                    <a:gd name="T8" fmla="*/ 68 w 69"/>
                    <a:gd name="T9" fmla="*/ 62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2"/>
                      </a:moveTo>
                      <a:lnTo>
                        <a:pt x="68" y="0"/>
                      </a:lnTo>
                      <a:lnTo>
                        <a:pt x="0" y="17"/>
                      </a:lnTo>
                      <a:lnTo>
                        <a:pt x="0" y="80"/>
                      </a:lnTo>
                      <a:lnTo>
                        <a:pt x="68" y="62"/>
                      </a:lnTo>
                    </a:path>
                  </a:pathLst>
                </a:custGeom>
                <a:solidFill>
                  <a:srgbClr val="99CCFF"/>
                </a:solidFill>
                <a:ln w="9525" cap="rnd">
                  <a:noFill/>
                  <a:round/>
                  <a:headEnd/>
                  <a:tailEnd/>
                </a:ln>
              </p:spPr>
              <p:txBody>
                <a:bodyPr/>
                <a:lstStyle/>
                <a:p>
                  <a:endParaRPr lang="ar-SA"/>
                </a:p>
              </p:txBody>
            </p:sp>
            <p:sp>
              <p:nvSpPr>
                <p:cNvPr id="18471" name="Freeform 86"/>
                <p:cNvSpPr>
                  <a:spLocks/>
                </p:cNvSpPr>
                <p:nvPr/>
              </p:nvSpPr>
              <p:spPr bwMode="auto">
                <a:xfrm>
                  <a:off x="4927" y="2776"/>
                  <a:ext cx="67" cy="82"/>
                </a:xfrm>
                <a:custGeom>
                  <a:avLst/>
                  <a:gdLst>
                    <a:gd name="T0" fmla="*/ 66 w 67"/>
                    <a:gd name="T1" fmla="*/ 62 h 82"/>
                    <a:gd name="T2" fmla="*/ 66 w 67"/>
                    <a:gd name="T3" fmla="*/ 0 h 82"/>
                    <a:gd name="T4" fmla="*/ 0 w 67"/>
                    <a:gd name="T5" fmla="*/ 18 h 82"/>
                    <a:gd name="T6" fmla="*/ 0 w 67"/>
                    <a:gd name="T7" fmla="*/ 81 h 82"/>
                    <a:gd name="T8" fmla="*/ 66 w 67"/>
                    <a:gd name="T9" fmla="*/ 62 h 82"/>
                    <a:gd name="T10" fmla="*/ 0 60000 65536"/>
                    <a:gd name="T11" fmla="*/ 0 60000 65536"/>
                    <a:gd name="T12" fmla="*/ 0 60000 65536"/>
                    <a:gd name="T13" fmla="*/ 0 60000 65536"/>
                    <a:gd name="T14" fmla="*/ 0 60000 65536"/>
                    <a:gd name="T15" fmla="*/ 0 w 67"/>
                    <a:gd name="T16" fmla="*/ 0 h 82"/>
                    <a:gd name="T17" fmla="*/ 67 w 67"/>
                    <a:gd name="T18" fmla="*/ 82 h 82"/>
                  </a:gdLst>
                  <a:ahLst/>
                  <a:cxnLst>
                    <a:cxn ang="T10">
                      <a:pos x="T0" y="T1"/>
                    </a:cxn>
                    <a:cxn ang="T11">
                      <a:pos x="T2" y="T3"/>
                    </a:cxn>
                    <a:cxn ang="T12">
                      <a:pos x="T4" y="T5"/>
                    </a:cxn>
                    <a:cxn ang="T13">
                      <a:pos x="T6" y="T7"/>
                    </a:cxn>
                    <a:cxn ang="T14">
                      <a:pos x="T8" y="T9"/>
                    </a:cxn>
                  </a:cxnLst>
                  <a:rect l="T15" t="T16" r="T17" b="T18"/>
                  <a:pathLst>
                    <a:path w="67" h="82">
                      <a:moveTo>
                        <a:pt x="66" y="62"/>
                      </a:moveTo>
                      <a:lnTo>
                        <a:pt x="66" y="0"/>
                      </a:lnTo>
                      <a:lnTo>
                        <a:pt x="0" y="18"/>
                      </a:lnTo>
                      <a:lnTo>
                        <a:pt x="0" y="81"/>
                      </a:lnTo>
                      <a:lnTo>
                        <a:pt x="66" y="62"/>
                      </a:lnTo>
                    </a:path>
                  </a:pathLst>
                </a:custGeom>
                <a:solidFill>
                  <a:srgbClr val="99CCFF"/>
                </a:solidFill>
                <a:ln w="9525" cap="rnd">
                  <a:noFill/>
                  <a:round/>
                  <a:headEnd/>
                  <a:tailEnd/>
                </a:ln>
              </p:spPr>
              <p:txBody>
                <a:bodyPr/>
                <a:lstStyle/>
                <a:p>
                  <a:endParaRPr lang="ar-SA"/>
                </a:p>
              </p:txBody>
            </p:sp>
            <p:sp>
              <p:nvSpPr>
                <p:cNvPr id="18472" name="Freeform 87"/>
                <p:cNvSpPr>
                  <a:spLocks/>
                </p:cNvSpPr>
                <p:nvPr/>
              </p:nvSpPr>
              <p:spPr bwMode="auto">
                <a:xfrm>
                  <a:off x="5024" y="2751"/>
                  <a:ext cx="68" cy="81"/>
                </a:xfrm>
                <a:custGeom>
                  <a:avLst/>
                  <a:gdLst>
                    <a:gd name="T0" fmla="*/ 67 w 68"/>
                    <a:gd name="T1" fmla="*/ 62 h 81"/>
                    <a:gd name="T2" fmla="*/ 67 w 68"/>
                    <a:gd name="T3" fmla="*/ 0 h 81"/>
                    <a:gd name="T4" fmla="*/ 0 w 68"/>
                    <a:gd name="T5" fmla="*/ 17 h 81"/>
                    <a:gd name="T6" fmla="*/ 0 w 68"/>
                    <a:gd name="T7" fmla="*/ 80 h 81"/>
                    <a:gd name="T8" fmla="*/ 67 w 68"/>
                    <a:gd name="T9" fmla="*/ 62 h 81"/>
                    <a:gd name="T10" fmla="*/ 0 60000 65536"/>
                    <a:gd name="T11" fmla="*/ 0 60000 65536"/>
                    <a:gd name="T12" fmla="*/ 0 60000 65536"/>
                    <a:gd name="T13" fmla="*/ 0 60000 65536"/>
                    <a:gd name="T14" fmla="*/ 0 60000 65536"/>
                    <a:gd name="T15" fmla="*/ 0 w 68"/>
                    <a:gd name="T16" fmla="*/ 0 h 81"/>
                    <a:gd name="T17" fmla="*/ 68 w 68"/>
                    <a:gd name="T18" fmla="*/ 81 h 81"/>
                  </a:gdLst>
                  <a:ahLst/>
                  <a:cxnLst>
                    <a:cxn ang="T10">
                      <a:pos x="T0" y="T1"/>
                    </a:cxn>
                    <a:cxn ang="T11">
                      <a:pos x="T2" y="T3"/>
                    </a:cxn>
                    <a:cxn ang="T12">
                      <a:pos x="T4" y="T5"/>
                    </a:cxn>
                    <a:cxn ang="T13">
                      <a:pos x="T6" y="T7"/>
                    </a:cxn>
                    <a:cxn ang="T14">
                      <a:pos x="T8" y="T9"/>
                    </a:cxn>
                  </a:cxnLst>
                  <a:rect l="T15" t="T16" r="T17" b="T18"/>
                  <a:pathLst>
                    <a:path w="68" h="81">
                      <a:moveTo>
                        <a:pt x="67" y="62"/>
                      </a:moveTo>
                      <a:lnTo>
                        <a:pt x="67" y="0"/>
                      </a:lnTo>
                      <a:lnTo>
                        <a:pt x="0" y="17"/>
                      </a:lnTo>
                      <a:lnTo>
                        <a:pt x="0" y="80"/>
                      </a:lnTo>
                      <a:lnTo>
                        <a:pt x="67" y="62"/>
                      </a:lnTo>
                    </a:path>
                  </a:pathLst>
                </a:custGeom>
                <a:solidFill>
                  <a:srgbClr val="99CCFF"/>
                </a:solidFill>
                <a:ln w="9525" cap="rnd">
                  <a:noFill/>
                  <a:round/>
                  <a:headEnd/>
                  <a:tailEnd/>
                </a:ln>
              </p:spPr>
              <p:txBody>
                <a:bodyPr/>
                <a:lstStyle/>
                <a:p>
                  <a:endParaRPr lang="ar-SA"/>
                </a:p>
              </p:txBody>
            </p:sp>
            <p:sp>
              <p:nvSpPr>
                <p:cNvPr id="18473" name="Freeform 88"/>
                <p:cNvSpPr>
                  <a:spLocks/>
                </p:cNvSpPr>
                <p:nvPr/>
              </p:nvSpPr>
              <p:spPr bwMode="auto">
                <a:xfrm>
                  <a:off x="5120" y="2724"/>
                  <a:ext cx="68" cy="82"/>
                </a:xfrm>
                <a:custGeom>
                  <a:avLst/>
                  <a:gdLst>
                    <a:gd name="T0" fmla="*/ 67 w 68"/>
                    <a:gd name="T1" fmla="*/ 62 h 82"/>
                    <a:gd name="T2" fmla="*/ 67 w 68"/>
                    <a:gd name="T3" fmla="*/ 0 h 82"/>
                    <a:gd name="T4" fmla="*/ 0 w 68"/>
                    <a:gd name="T5" fmla="*/ 19 h 82"/>
                    <a:gd name="T6" fmla="*/ 0 w 68"/>
                    <a:gd name="T7" fmla="*/ 81 h 82"/>
                    <a:gd name="T8" fmla="*/ 67 w 68"/>
                    <a:gd name="T9" fmla="*/ 62 h 82"/>
                    <a:gd name="T10" fmla="*/ 0 60000 65536"/>
                    <a:gd name="T11" fmla="*/ 0 60000 65536"/>
                    <a:gd name="T12" fmla="*/ 0 60000 65536"/>
                    <a:gd name="T13" fmla="*/ 0 60000 65536"/>
                    <a:gd name="T14" fmla="*/ 0 60000 65536"/>
                    <a:gd name="T15" fmla="*/ 0 w 68"/>
                    <a:gd name="T16" fmla="*/ 0 h 82"/>
                    <a:gd name="T17" fmla="*/ 68 w 68"/>
                    <a:gd name="T18" fmla="*/ 82 h 82"/>
                  </a:gdLst>
                  <a:ahLst/>
                  <a:cxnLst>
                    <a:cxn ang="T10">
                      <a:pos x="T0" y="T1"/>
                    </a:cxn>
                    <a:cxn ang="T11">
                      <a:pos x="T2" y="T3"/>
                    </a:cxn>
                    <a:cxn ang="T12">
                      <a:pos x="T4" y="T5"/>
                    </a:cxn>
                    <a:cxn ang="T13">
                      <a:pos x="T6" y="T7"/>
                    </a:cxn>
                    <a:cxn ang="T14">
                      <a:pos x="T8" y="T9"/>
                    </a:cxn>
                  </a:cxnLst>
                  <a:rect l="T15" t="T16" r="T17" b="T18"/>
                  <a:pathLst>
                    <a:path w="68" h="82">
                      <a:moveTo>
                        <a:pt x="67" y="62"/>
                      </a:moveTo>
                      <a:lnTo>
                        <a:pt x="67" y="0"/>
                      </a:lnTo>
                      <a:lnTo>
                        <a:pt x="0" y="19"/>
                      </a:lnTo>
                      <a:lnTo>
                        <a:pt x="0" y="81"/>
                      </a:lnTo>
                      <a:lnTo>
                        <a:pt x="67" y="62"/>
                      </a:lnTo>
                    </a:path>
                  </a:pathLst>
                </a:custGeom>
                <a:solidFill>
                  <a:srgbClr val="99CCFF"/>
                </a:solidFill>
                <a:ln w="9525" cap="rnd">
                  <a:noFill/>
                  <a:round/>
                  <a:headEnd/>
                  <a:tailEnd/>
                </a:ln>
              </p:spPr>
              <p:txBody>
                <a:bodyPr/>
                <a:lstStyle/>
                <a:p>
                  <a:endParaRPr lang="ar-SA"/>
                </a:p>
              </p:txBody>
            </p:sp>
            <p:sp>
              <p:nvSpPr>
                <p:cNvPr id="18474" name="Freeform 89"/>
                <p:cNvSpPr>
                  <a:spLocks/>
                </p:cNvSpPr>
                <p:nvPr/>
              </p:nvSpPr>
              <p:spPr bwMode="auto">
                <a:xfrm>
                  <a:off x="4731" y="2916"/>
                  <a:ext cx="69" cy="80"/>
                </a:xfrm>
                <a:custGeom>
                  <a:avLst/>
                  <a:gdLst>
                    <a:gd name="T0" fmla="*/ 68 w 69"/>
                    <a:gd name="T1" fmla="*/ 61 h 80"/>
                    <a:gd name="T2" fmla="*/ 68 w 69"/>
                    <a:gd name="T3" fmla="*/ 0 h 80"/>
                    <a:gd name="T4" fmla="*/ 0 w 69"/>
                    <a:gd name="T5" fmla="*/ 17 h 80"/>
                    <a:gd name="T6" fmla="*/ 0 w 69"/>
                    <a:gd name="T7" fmla="*/ 79 h 80"/>
                    <a:gd name="T8" fmla="*/ 68 w 69"/>
                    <a:gd name="T9" fmla="*/ 61 h 80"/>
                    <a:gd name="T10" fmla="*/ 0 60000 65536"/>
                    <a:gd name="T11" fmla="*/ 0 60000 65536"/>
                    <a:gd name="T12" fmla="*/ 0 60000 65536"/>
                    <a:gd name="T13" fmla="*/ 0 60000 65536"/>
                    <a:gd name="T14" fmla="*/ 0 60000 65536"/>
                    <a:gd name="T15" fmla="*/ 0 w 69"/>
                    <a:gd name="T16" fmla="*/ 0 h 80"/>
                    <a:gd name="T17" fmla="*/ 69 w 69"/>
                    <a:gd name="T18" fmla="*/ 80 h 80"/>
                  </a:gdLst>
                  <a:ahLst/>
                  <a:cxnLst>
                    <a:cxn ang="T10">
                      <a:pos x="T0" y="T1"/>
                    </a:cxn>
                    <a:cxn ang="T11">
                      <a:pos x="T2" y="T3"/>
                    </a:cxn>
                    <a:cxn ang="T12">
                      <a:pos x="T4" y="T5"/>
                    </a:cxn>
                    <a:cxn ang="T13">
                      <a:pos x="T6" y="T7"/>
                    </a:cxn>
                    <a:cxn ang="T14">
                      <a:pos x="T8" y="T9"/>
                    </a:cxn>
                  </a:cxnLst>
                  <a:rect l="T15" t="T16" r="T17" b="T18"/>
                  <a:pathLst>
                    <a:path w="69" h="80">
                      <a:moveTo>
                        <a:pt x="68" y="61"/>
                      </a:moveTo>
                      <a:lnTo>
                        <a:pt x="68" y="0"/>
                      </a:lnTo>
                      <a:lnTo>
                        <a:pt x="0" y="17"/>
                      </a:lnTo>
                      <a:lnTo>
                        <a:pt x="0" y="79"/>
                      </a:lnTo>
                      <a:lnTo>
                        <a:pt x="68" y="61"/>
                      </a:lnTo>
                    </a:path>
                  </a:pathLst>
                </a:custGeom>
                <a:solidFill>
                  <a:srgbClr val="99CCFF"/>
                </a:solidFill>
                <a:ln w="9525" cap="rnd">
                  <a:noFill/>
                  <a:round/>
                  <a:headEnd/>
                  <a:tailEnd/>
                </a:ln>
              </p:spPr>
              <p:txBody>
                <a:bodyPr/>
                <a:lstStyle/>
                <a:p>
                  <a:endParaRPr lang="ar-SA"/>
                </a:p>
              </p:txBody>
            </p:sp>
            <p:sp>
              <p:nvSpPr>
                <p:cNvPr id="18475" name="Freeform 90"/>
                <p:cNvSpPr>
                  <a:spLocks/>
                </p:cNvSpPr>
                <p:nvPr/>
              </p:nvSpPr>
              <p:spPr bwMode="auto">
                <a:xfrm>
                  <a:off x="4829" y="2890"/>
                  <a:ext cx="69" cy="79"/>
                </a:xfrm>
                <a:custGeom>
                  <a:avLst/>
                  <a:gdLst>
                    <a:gd name="T0" fmla="*/ 68 w 69"/>
                    <a:gd name="T1" fmla="*/ 60 h 79"/>
                    <a:gd name="T2" fmla="*/ 68 w 69"/>
                    <a:gd name="T3" fmla="*/ 0 h 79"/>
                    <a:gd name="T4" fmla="*/ 0 w 69"/>
                    <a:gd name="T5" fmla="*/ 17 h 79"/>
                    <a:gd name="T6" fmla="*/ 0 w 69"/>
                    <a:gd name="T7" fmla="*/ 78 h 79"/>
                    <a:gd name="T8" fmla="*/ 68 w 69"/>
                    <a:gd name="T9" fmla="*/ 60 h 79"/>
                    <a:gd name="T10" fmla="*/ 0 60000 65536"/>
                    <a:gd name="T11" fmla="*/ 0 60000 65536"/>
                    <a:gd name="T12" fmla="*/ 0 60000 65536"/>
                    <a:gd name="T13" fmla="*/ 0 60000 65536"/>
                    <a:gd name="T14" fmla="*/ 0 60000 65536"/>
                    <a:gd name="T15" fmla="*/ 0 w 69"/>
                    <a:gd name="T16" fmla="*/ 0 h 79"/>
                    <a:gd name="T17" fmla="*/ 69 w 69"/>
                    <a:gd name="T18" fmla="*/ 79 h 79"/>
                  </a:gdLst>
                  <a:ahLst/>
                  <a:cxnLst>
                    <a:cxn ang="T10">
                      <a:pos x="T0" y="T1"/>
                    </a:cxn>
                    <a:cxn ang="T11">
                      <a:pos x="T2" y="T3"/>
                    </a:cxn>
                    <a:cxn ang="T12">
                      <a:pos x="T4" y="T5"/>
                    </a:cxn>
                    <a:cxn ang="T13">
                      <a:pos x="T6" y="T7"/>
                    </a:cxn>
                    <a:cxn ang="T14">
                      <a:pos x="T8" y="T9"/>
                    </a:cxn>
                  </a:cxnLst>
                  <a:rect l="T15" t="T16" r="T17" b="T18"/>
                  <a:pathLst>
                    <a:path w="69" h="79">
                      <a:moveTo>
                        <a:pt x="68" y="60"/>
                      </a:moveTo>
                      <a:lnTo>
                        <a:pt x="68" y="0"/>
                      </a:lnTo>
                      <a:lnTo>
                        <a:pt x="0" y="17"/>
                      </a:lnTo>
                      <a:lnTo>
                        <a:pt x="0" y="78"/>
                      </a:lnTo>
                      <a:lnTo>
                        <a:pt x="68" y="60"/>
                      </a:lnTo>
                    </a:path>
                  </a:pathLst>
                </a:custGeom>
                <a:solidFill>
                  <a:srgbClr val="99CCFF"/>
                </a:solidFill>
                <a:ln w="9525" cap="rnd">
                  <a:noFill/>
                  <a:round/>
                  <a:headEnd/>
                  <a:tailEnd/>
                </a:ln>
              </p:spPr>
              <p:txBody>
                <a:bodyPr/>
                <a:lstStyle/>
                <a:p>
                  <a:endParaRPr lang="ar-SA"/>
                </a:p>
              </p:txBody>
            </p:sp>
            <p:sp>
              <p:nvSpPr>
                <p:cNvPr id="18476" name="Freeform 91"/>
                <p:cNvSpPr>
                  <a:spLocks/>
                </p:cNvSpPr>
                <p:nvPr/>
              </p:nvSpPr>
              <p:spPr bwMode="auto">
                <a:xfrm>
                  <a:off x="4927" y="2863"/>
                  <a:ext cx="67" cy="81"/>
                </a:xfrm>
                <a:custGeom>
                  <a:avLst/>
                  <a:gdLst>
                    <a:gd name="T0" fmla="*/ 66 w 67"/>
                    <a:gd name="T1" fmla="*/ 62 h 81"/>
                    <a:gd name="T2" fmla="*/ 66 w 67"/>
                    <a:gd name="T3" fmla="*/ 0 h 81"/>
                    <a:gd name="T4" fmla="*/ 0 w 67"/>
                    <a:gd name="T5" fmla="*/ 17 h 81"/>
                    <a:gd name="T6" fmla="*/ 0 w 67"/>
                    <a:gd name="T7" fmla="*/ 80 h 81"/>
                    <a:gd name="T8" fmla="*/ 66 w 67"/>
                    <a:gd name="T9" fmla="*/ 62 h 81"/>
                    <a:gd name="T10" fmla="*/ 0 60000 65536"/>
                    <a:gd name="T11" fmla="*/ 0 60000 65536"/>
                    <a:gd name="T12" fmla="*/ 0 60000 65536"/>
                    <a:gd name="T13" fmla="*/ 0 60000 65536"/>
                    <a:gd name="T14" fmla="*/ 0 60000 65536"/>
                    <a:gd name="T15" fmla="*/ 0 w 67"/>
                    <a:gd name="T16" fmla="*/ 0 h 81"/>
                    <a:gd name="T17" fmla="*/ 67 w 67"/>
                    <a:gd name="T18" fmla="*/ 81 h 81"/>
                  </a:gdLst>
                  <a:ahLst/>
                  <a:cxnLst>
                    <a:cxn ang="T10">
                      <a:pos x="T0" y="T1"/>
                    </a:cxn>
                    <a:cxn ang="T11">
                      <a:pos x="T2" y="T3"/>
                    </a:cxn>
                    <a:cxn ang="T12">
                      <a:pos x="T4" y="T5"/>
                    </a:cxn>
                    <a:cxn ang="T13">
                      <a:pos x="T6" y="T7"/>
                    </a:cxn>
                    <a:cxn ang="T14">
                      <a:pos x="T8" y="T9"/>
                    </a:cxn>
                  </a:cxnLst>
                  <a:rect l="T15" t="T16" r="T17" b="T18"/>
                  <a:pathLst>
                    <a:path w="67" h="81">
                      <a:moveTo>
                        <a:pt x="66" y="62"/>
                      </a:moveTo>
                      <a:lnTo>
                        <a:pt x="66" y="0"/>
                      </a:lnTo>
                      <a:lnTo>
                        <a:pt x="0" y="17"/>
                      </a:lnTo>
                      <a:lnTo>
                        <a:pt x="0" y="80"/>
                      </a:lnTo>
                      <a:lnTo>
                        <a:pt x="66" y="62"/>
                      </a:lnTo>
                    </a:path>
                  </a:pathLst>
                </a:custGeom>
                <a:solidFill>
                  <a:srgbClr val="99CCFF"/>
                </a:solidFill>
                <a:ln w="9525" cap="rnd">
                  <a:noFill/>
                  <a:round/>
                  <a:headEnd/>
                  <a:tailEnd/>
                </a:ln>
              </p:spPr>
              <p:txBody>
                <a:bodyPr/>
                <a:lstStyle/>
                <a:p>
                  <a:endParaRPr lang="ar-SA"/>
                </a:p>
              </p:txBody>
            </p:sp>
            <p:sp>
              <p:nvSpPr>
                <p:cNvPr id="18477" name="Freeform 92"/>
                <p:cNvSpPr>
                  <a:spLocks/>
                </p:cNvSpPr>
                <p:nvPr/>
              </p:nvSpPr>
              <p:spPr bwMode="auto">
                <a:xfrm>
                  <a:off x="5024" y="2836"/>
                  <a:ext cx="68" cy="82"/>
                </a:xfrm>
                <a:custGeom>
                  <a:avLst/>
                  <a:gdLst>
                    <a:gd name="T0" fmla="*/ 67 w 68"/>
                    <a:gd name="T1" fmla="*/ 62 h 82"/>
                    <a:gd name="T2" fmla="*/ 67 w 68"/>
                    <a:gd name="T3" fmla="*/ 0 h 82"/>
                    <a:gd name="T4" fmla="*/ 0 w 68"/>
                    <a:gd name="T5" fmla="*/ 19 h 82"/>
                    <a:gd name="T6" fmla="*/ 0 w 68"/>
                    <a:gd name="T7" fmla="*/ 81 h 82"/>
                    <a:gd name="T8" fmla="*/ 67 w 68"/>
                    <a:gd name="T9" fmla="*/ 62 h 82"/>
                    <a:gd name="T10" fmla="*/ 0 60000 65536"/>
                    <a:gd name="T11" fmla="*/ 0 60000 65536"/>
                    <a:gd name="T12" fmla="*/ 0 60000 65536"/>
                    <a:gd name="T13" fmla="*/ 0 60000 65536"/>
                    <a:gd name="T14" fmla="*/ 0 60000 65536"/>
                    <a:gd name="T15" fmla="*/ 0 w 68"/>
                    <a:gd name="T16" fmla="*/ 0 h 82"/>
                    <a:gd name="T17" fmla="*/ 68 w 68"/>
                    <a:gd name="T18" fmla="*/ 82 h 82"/>
                  </a:gdLst>
                  <a:ahLst/>
                  <a:cxnLst>
                    <a:cxn ang="T10">
                      <a:pos x="T0" y="T1"/>
                    </a:cxn>
                    <a:cxn ang="T11">
                      <a:pos x="T2" y="T3"/>
                    </a:cxn>
                    <a:cxn ang="T12">
                      <a:pos x="T4" y="T5"/>
                    </a:cxn>
                    <a:cxn ang="T13">
                      <a:pos x="T6" y="T7"/>
                    </a:cxn>
                    <a:cxn ang="T14">
                      <a:pos x="T8" y="T9"/>
                    </a:cxn>
                  </a:cxnLst>
                  <a:rect l="T15" t="T16" r="T17" b="T18"/>
                  <a:pathLst>
                    <a:path w="68" h="82">
                      <a:moveTo>
                        <a:pt x="67" y="62"/>
                      </a:moveTo>
                      <a:lnTo>
                        <a:pt x="67" y="0"/>
                      </a:lnTo>
                      <a:lnTo>
                        <a:pt x="0" y="19"/>
                      </a:lnTo>
                      <a:lnTo>
                        <a:pt x="0" y="81"/>
                      </a:lnTo>
                      <a:lnTo>
                        <a:pt x="67" y="62"/>
                      </a:lnTo>
                    </a:path>
                  </a:pathLst>
                </a:custGeom>
                <a:solidFill>
                  <a:srgbClr val="99CCFF"/>
                </a:solidFill>
                <a:ln w="9525" cap="rnd">
                  <a:noFill/>
                  <a:round/>
                  <a:headEnd/>
                  <a:tailEnd/>
                </a:ln>
              </p:spPr>
              <p:txBody>
                <a:bodyPr/>
                <a:lstStyle/>
                <a:p>
                  <a:endParaRPr lang="ar-SA"/>
                </a:p>
              </p:txBody>
            </p:sp>
            <p:sp>
              <p:nvSpPr>
                <p:cNvPr id="18478" name="Freeform 93"/>
                <p:cNvSpPr>
                  <a:spLocks/>
                </p:cNvSpPr>
                <p:nvPr/>
              </p:nvSpPr>
              <p:spPr bwMode="auto">
                <a:xfrm>
                  <a:off x="5120" y="2810"/>
                  <a:ext cx="68" cy="83"/>
                </a:xfrm>
                <a:custGeom>
                  <a:avLst/>
                  <a:gdLst>
                    <a:gd name="T0" fmla="*/ 67 w 68"/>
                    <a:gd name="T1" fmla="*/ 62 h 83"/>
                    <a:gd name="T2" fmla="*/ 67 w 68"/>
                    <a:gd name="T3" fmla="*/ 0 h 83"/>
                    <a:gd name="T4" fmla="*/ 0 w 68"/>
                    <a:gd name="T5" fmla="*/ 18 h 83"/>
                    <a:gd name="T6" fmla="*/ 0 w 68"/>
                    <a:gd name="T7" fmla="*/ 82 h 83"/>
                    <a:gd name="T8" fmla="*/ 67 w 68"/>
                    <a:gd name="T9" fmla="*/ 62 h 83"/>
                    <a:gd name="T10" fmla="*/ 0 60000 65536"/>
                    <a:gd name="T11" fmla="*/ 0 60000 65536"/>
                    <a:gd name="T12" fmla="*/ 0 60000 65536"/>
                    <a:gd name="T13" fmla="*/ 0 60000 65536"/>
                    <a:gd name="T14" fmla="*/ 0 60000 65536"/>
                    <a:gd name="T15" fmla="*/ 0 w 68"/>
                    <a:gd name="T16" fmla="*/ 0 h 83"/>
                    <a:gd name="T17" fmla="*/ 68 w 68"/>
                    <a:gd name="T18" fmla="*/ 83 h 83"/>
                  </a:gdLst>
                  <a:ahLst/>
                  <a:cxnLst>
                    <a:cxn ang="T10">
                      <a:pos x="T0" y="T1"/>
                    </a:cxn>
                    <a:cxn ang="T11">
                      <a:pos x="T2" y="T3"/>
                    </a:cxn>
                    <a:cxn ang="T12">
                      <a:pos x="T4" y="T5"/>
                    </a:cxn>
                    <a:cxn ang="T13">
                      <a:pos x="T6" y="T7"/>
                    </a:cxn>
                    <a:cxn ang="T14">
                      <a:pos x="T8" y="T9"/>
                    </a:cxn>
                  </a:cxnLst>
                  <a:rect l="T15" t="T16" r="T17" b="T18"/>
                  <a:pathLst>
                    <a:path w="68" h="83">
                      <a:moveTo>
                        <a:pt x="67" y="62"/>
                      </a:moveTo>
                      <a:lnTo>
                        <a:pt x="67" y="0"/>
                      </a:lnTo>
                      <a:lnTo>
                        <a:pt x="0" y="18"/>
                      </a:lnTo>
                      <a:lnTo>
                        <a:pt x="0" y="82"/>
                      </a:lnTo>
                      <a:lnTo>
                        <a:pt x="67" y="62"/>
                      </a:lnTo>
                    </a:path>
                  </a:pathLst>
                </a:custGeom>
                <a:solidFill>
                  <a:srgbClr val="99CCFF"/>
                </a:solidFill>
                <a:ln w="9525" cap="rnd">
                  <a:noFill/>
                  <a:round/>
                  <a:headEnd/>
                  <a:tailEnd/>
                </a:ln>
              </p:spPr>
              <p:txBody>
                <a:bodyPr/>
                <a:lstStyle/>
                <a:p>
                  <a:endParaRPr lang="ar-SA"/>
                </a:p>
              </p:txBody>
            </p:sp>
            <p:sp>
              <p:nvSpPr>
                <p:cNvPr id="18479" name="Freeform 94"/>
                <p:cNvSpPr>
                  <a:spLocks/>
                </p:cNvSpPr>
                <p:nvPr/>
              </p:nvSpPr>
              <p:spPr bwMode="auto">
                <a:xfrm>
                  <a:off x="4731" y="3001"/>
                  <a:ext cx="69" cy="81"/>
                </a:xfrm>
                <a:custGeom>
                  <a:avLst/>
                  <a:gdLst>
                    <a:gd name="T0" fmla="*/ 68 w 69"/>
                    <a:gd name="T1" fmla="*/ 61 h 81"/>
                    <a:gd name="T2" fmla="*/ 68 w 69"/>
                    <a:gd name="T3" fmla="*/ 0 h 81"/>
                    <a:gd name="T4" fmla="*/ 0 w 69"/>
                    <a:gd name="T5" fmla="*/ 18 h 81"/>
                    <a:gd name="T6" fmla="*/ 0 w 69"/>
                    <a:gd name="T7" fmla="*/ 80 h 81"/>
                    <a:gd name="T8" fmla="*/ 68 w 69"/>
                    <a:gd name="T9" fmla="*/ 61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1"/>
                      </a:moveTo>
                      <a:lnTo>
                        <a:pt x="68" y="0"/>
                      </a:lnTo>
                      <a:lnTo>
                        <a:pt x="0" y="18"/>
                      </a:lnTo>
                      <a:lnTo>
                        <a:pt x="0" y="80"/>
                      </a:lnTo>
                      <a:lnTo>
                        <a:pt x="68" y="61"/>
                      </a:lnTo>
                    </a:path>
                  </a:pathLst>
                </a:custGeom>
                <a:solidFill>
                  <a:srgbClr val="99CCFF"/>
                </a:solidFill>
                <a:ln w="9525" cap="rnd">
                  <a:noFill/>
                  <a:round/>
                  <a:headEnd/>
                  <a:tailEnd/>
                </a:ln>
              </p:spPr>
              <p:txBody>
                <a:bodyPr/>
                <a:lstStyle/>
                <a:p>
                  <a:endParaRPr lang="ar-SA"/>
                </a:p>
              </p:txBody>
            </p:sp>
            <p:sp>
              <p:nvSpPr>
                <p:cNvPr id="18480" name="Freeform 95"/>
                <p:cNvSpPr>
                  <a:spLocks/>
                </p:cNvSpPr>
                <p:nvPr/>
              </p:nvSpPr>
              <p:spPr bwMode="auto">
                <a:xfrm>
                  <a:off x="4829" y="2975"/>
                  <a:ext cx="69" cy="81"/>
                </a:xfrm>
                <a:custGeom>
                  <a:avLst/>
                  <a:gdLst>
                    <a:gd name="T0" fmla="*/ 68 w 69"/>
                    <a:gd name="T1" fmla="*/ 62 h 81"/>
                    <a:gd name="T2" fmla="*/ 68 w 69"/>
                    <a:gd name="T3" fmla="*/ 0 h 81"/>
                    <a:gd name="T4" fmla="*/ 0 w 69"/>
                    <a:gd name="T5" fmla="*/ 17 h 81"/>
                    <a:gd name="T6" fmla="*/ 0 w 69"/>
                    <a:gd name="T7" fmla="*/ 80 h 81"/>
                    <a:gd name="T8" fmla="*/ 68 w 69"/>
                    <a:gd name="T9" fmla="*/ 62 h 81"/>
                    <a:gd name="T10" fmla="*/ 0 60000 65536"/>
                    <a:gd name="T11" fmla="*/ 0 60000 65536"/>
                    <a:gd name="T12" fmla="*/ 0 60000 65536"/>
                    <a:gd name="T13" fmla="*/ 0 60000 65536"/>
                    <a:gd name="T14" fmla="*/ 0 60000 65536"/>
                    <a:gd name="T15" fmla="*/ 0 w 69"/>
                    <a:gd name="T16" fmla="*/ 0 h 81"/>
                    <a:gd name="T17" fmla="*/ 69 w 69"/>
                    <a:gd name="T18" fmla="*/ 81 h 81"/>
                  </a:gdLst>
                  <a:ahLst/>
                  <a:cxnLst>
                    <a:cxn ang="T10">
                      <a:pos x="T0" y="T1"/>
                    </a:cxn>
                    <a:cxn ang="T11">
                      <a:pos x="T2" y="T3"/>
                    </a:cxn>
                    <a:cxn ang="T12">
                      <a:pos x="T4" y="T5"/>
                    </a:cxn>
                    <a:cxn ang="T13">
                      <a:pos x="T6" y="T7"/>
                    </a:cxn>
                    <a:cxn ang="T14">
                      <a:pos x="T8" y="T9"/>
                    </a:cxn>
                  </a:cxnLst>
                  <a:rect l="T15" t="T16" r="T17" b="T18"/>
                  <a:pathLst>
                    <a:path w="69" h="81">
                      <a:moveTo>
                        <a:pt x="68" y="62"/>
                      </a:moveTo>
                      <a:lnTo>
                        <a:pt x="68" y="0"/>
                      </a:lnTo>
                      <a:lnTo>
                        <a:pt x="0" y="17"/>
                      </a:lnTo>
                      <a:lnTo>
                        <a:pt x="0" y="80"/>
                      </a:lnTo>
                      <a:lnTo>
                        <a:pt x="68" y="62"/>
                      </a:lnTo>
                    </a:path>
                  </a:pathLst>
                </a:custGeom>
                <a:solidFill>
                  <a:srgbClr val="99CCFF"/>
                </a:solidFill>
                <a:ln w="9525" cap="rnd">
                  <a:noFill/>
                  <a:round/>
                  <a:headEnd/>
                  <a:tailEnd/>
                </a:ln>
              </p:spPr>
              <p:txBody>
                <a:bodyPr/>
                <a:lstStyle/>
                <a:p>
                  <a:endParaRPr lang="ar-SA"/>
                </a:p>
              </p:txBody>
            </p:sp>
            <p:sp>
              <p:nvSpPr>
                <p:cNvPr id="18481" name="Freeform 96"/>
                <p:cNvSpPr>
                  <a:spLocks/>
                </p:cNvSpPr>
                <p:nvPr/>
              </p:nvSpPr>
              <p:spPr bwMode="auto">
                <a:xfrm>
                  <a:off x="4927" y="2950"/>
                  <a:ext cx="67" cy="79"/>
                </a:xfrm>
                <a:custGeom>
                  <a:avLst/>
                  <a:gdLst>
                    <a:gd name="T0" fmla="*/ 66 w 67"/>
                    <a:gd name="T1" fmla="*/ 60 h 79"/>
                    <a:gd name="T2" fmla="*/ 66 w 67"/>
                    <a:gd name="T3" fmla="*/ 0 h 79"/>
                    <a:gd name="T4" fmla="*/ 0 w 67"/>
                    <a:gd name="T5" fmla="*/ 17 h 79"/>
                    <a:gd name="T6" fmla="*/ 0 w 67"/>
                    <a:gd name="T7" fmla="*/ 78 h 79"/>
                    <a:gd name="T8" fmla="*/ 66 w 67"/>
                    <a:gd name="T9" fmla="*/ 60 h 79"/>
                    <a:gd name="T10" fmla="*/ 0 60000 65536"/>
                    <a:gd name="T11" fmla="*/ 0 60000 65536"/>
                    <a:gd name="T12" fmla="*/ 0 60000 65536"/>
                    <a:gd name="T13" fmla="*/ 0 60000 65536"/>
                    <a:gd name="T14" fmla="*/ 0 60000 65536"/>
                    <a:gd name="T15" fmla="*/ 0 w 67"/>
                    <a:gd name="T16" fmla="*/ 0 h 79"/>
                    <a:gd name="T17" fmla="*/ 67 w 67"/>
                    <a:gd name="T18" fmla="*/ 79 h 79"/>
                  </a:gdLst>
                  <a:ahLst/>
                  <a:cxnLst>
                    <a:cxn ang="T10">
                      <a:pos x="T0" y="T1"/>
                    </a:cxn>
                    <a:cxn ang="T11">
                      <a:pos x="T2" y="T3"/>
                    </a:cxn>
                    <a:cxn ang="T12">
                      <a:pos x="T4" y="T5"/>
                    </a:cxn>
                    <a:cxn ang="T13">
                      <a:pos x="T6" y="T7"/>
                    </a:cxn>
                    <a:cxn ang="T14">
                      <a:pos x="T8" y="T9"/>
                    </a:cxn>
                  </a:cxnLst>
                  <a:rect l="T15" t="T16" r="T17" b="T18"/>
                  <a:pathLst>
                    <a:path w="67" h="79">
                      <a:moveTo>
                        <a:pt x="66" y="60"/>
                      </a:moveTo>
                      <a:lnTo>
                        <a:pt x="66" y="0"/>
                      </a:lnTo>
                      <a:lnTo>
                        <a:pt x="0" y="17"/>
                      </a:lnTo>
                      <a:lnTo>
                        <a:pt x="0" y="78"/>
                      </a:lnTo>
                      <a:lnTo>
                        <a:pt x="66" y="60"/>
                      </a:lnTo>
                    </a:path>
                  </a:pathLst>
                </a:custGeom>
                <a:solidFill>
                  <a:srgbClr val="99CCFF"/>
                </a:solidFill>
                <a:ln w="9525" cap="rnd">
                  <a:noFill/>
                  <a:round/>
                  <a:headEnd/>
                  <a:tailEnd/>
                </a:ln>
              </p:spPr>
              <p:txBody>
                <a:bodyPr/>
                <a:lstStyle/>
                <a:p>
                  <a:endParaRPr lang="ar-SA"/>
                </a:p>
              </p:txBody>
            </p:sp>
            <p:sp>
              <p:nvSpPr>
                <p:cNvPr id="18482" name="Freeform 97"/>
                <p:cNvSpPr>
                  <a:spLocks/>
                </p:cNvSpPr>
                <p:nvPr/>
              </p:nvSpPr>
              <p:spPr bwMode="auto">
                <a:xfrm>
                  <a:off x="5024" y="2924"/>
                  <a:ext cx="68" cy="79"/>
                </a:xfrm>
                <a:custGeom>
                  <a:avLst/>
                  <a:gdLst>
                    <a:gd name="T0" fmla="*/ 67 w 68"/>
                    <a:gd name="T1" fmla="*/ 59 h 79"/>
                    <a:gd name="T2" fmla="*/ 67 w 68"/>
                    <a:gd name="T3" fmla="*/ 0 h 79"/>
                    <a:gd name="T4" fmla="*/ 0 w 68"/>
                    <a:gd name="T5" fmla="*/ 17 h 79"/>
                    <a:gd name="T6" fmla="*/ 0 w 68"/>
                    <a:gd name="T7" fmla="*/ 78 h 79"/>
                    <a:gd name="T8" fmla="*/ 67 w 68"/>
                    <a:gd name="T9" fmla="*/ 59 h 79"/>
                    <a:gd name="T10" fmla="*/ 0 60000 65536"/>
                    <a:gd name="T11" fmla="*/ 0 60000 65536"/>
                    <a:gd name="T12" fmla="*/ 0 60000 65536"/>
                    <a:gd name="T13" fmla="*/ 0 60000 65536"/>
                    <a:gd name="T14" fmla="*/ 0 60000 65536"/>
                    <a:gd name="T15" fmla="*/ 0 w 68"/>
                    <a:gd name="T16" fmla="*/ 0 h 79"/>
                    <a:gd name="T17" fmla="*/ 68 w 68"/>
                    <a:gd name="T18" fmla="*/ 79 h 79"/>
                  </a:gdLst>
                  <a:ahLst/>
                  <a:cxnLst>
                    <a:cxn ang="T10">
                      <a:pos x="T0" y="T1"/>
                    </a:cxn>
                    <a:cxn ang="T11">
                      <a:pos x="T2" y="T3"/>
                    </a:cxn>
                    <a:cxn ang="T12">
                      <a:pos x="T4" y="T5"/>
                    </a:cxn>
                    <a:cxn ang="T13">
                      <a:pos x="T6" y="T7"/>
                    </a:cxn>
                    <a:cxn ang="T14">
                      <a:pos x="T8" y="T9"/>
                    </a:cxn>
                  </a:cxnLst>
                  <a:rect l="T15" t="T16" r="T17" b="T18"/>
                  <a:pathLst>
                    <a:path w="68" h="79">
                      <a:moveTo>
                        <a:pt x="67" y="59"/>
                      </a:moveTo>
                      <a:lnTo>
                        <a:pt x="67" y="0"/>
                      </a:lnTo>
                      <a:lnTo>
                        <a:pt x="0" y="17"/>
                      </a:lnTo>
                      <a:lnTo>
                        <a:pt x="0" y="78"/>
                      </a:lnTo>
                      <a:lnTo>
                        <a:pt x="67" y="59"/>
                      </a:lnTo>
                    </a:path>
                  </a:pathLst>
                </a:custGeom>
                <a:solidFill>
                  <a:srgbClr val="99CCFF"/>
                </a:solidFill>
                <a:ln w="9525" cap="rnd">
                  <a:noFill/>
                  <a:round/>
                  <a:headEnd/>
                  <a:tailEnd/>
                </a:ln>
              </p:spPr>
              <p:txBody>
                <a:bodyPr/>
                <a:lstStyle/>
                <a:p>
                  <a:endParaRPr lang="ar-SA"/>
                </a:p>
              </p:txBody>
            </p:sp>
            <p:sp>
              <p:nvSpPr>
                <p:cNvPr id="18483" name="Freeform 98"/>
                <p:cNvSpPr>
                  <a:spLocks/>
                </p:cNvSpPr>
                <p:nvPr/>
              </p:nvSpPr>
              <p:spPr bwMode="auto">
                <a:xfrm>
                  <a:off x="5120" y="2896"/>
                  <a:ext cx="68" cy="82"/>
                </a:xfrm>
                <a:custGeom>
                  <a:avLst/>
                  <a:gdLst>
                    <a:gd name="T0" fmla="*/ 67 w 68"/>
                    <a:gd name="T1" fmla="*/ 62 h 82"/>
                    <a:gd name="T2" fmla="*/ 67 w 68"/>
                    <a:gd name="T3" fmla="*/ 0 h 82"/>
                    <a:gd name="T4" fmla="*/ 0 w 68"/>
                    <a:gd name="T5" fmla="*/ 18 h 82"/>
                    <a:gd name="T6" fmla="*/ 0 w 68"/>
                    <a:gd name="T7" fmla="*/ 81 h 82"/>
                    <a:gd name="T8" fmla="*/ 67 w 68"/>
                    <a:gd name="T9" fmla="*/ 62 h 82"/>
                    <a:gd name="T10" fmla="*/ 0 60000 65536"/>
                    <a:gd name="T11" fmla="*/ 0 60000 65536"/>
                    <a:gd name="T12" fmla="*/ 0 60000 65536"/>
                    <a:gd name="T13" fmla="*/ 0 60000 65536"/>
                    <a:gd name="T14" fmla="*/ 0 60000 65536"/>
                    <a:gd name="T15" fmla="*/ 0 w 68"/>
                    <a:gd name="T16" fmla="*/ 0 h 82"/>
                    <a:gd name="T17" fmla="*/ 68 w 68"/>
                    <a:gd name="T18" fmla="*/ 82 h 82"/>
                  </a:gdLst>
                  <a:ahLst/>
                  <a:cxnLst>
                    <a:cxn ang="T10">
                      <a:pos x="T0" y="T1"/>
                    </a:cxn>
                    <a:cxn ang="T11">
                      <a:pos x="T2" y="T3"/>
                    </a:cxn>
                    <a:cxn ang="T12">
                      <a:pos x="T4" y="T5"/>
                    </a:cxn>
                    <a:cxn ang="T13">
                      <a:pos x="T6" y="T7"/>
                    </a:cxn>
                    <a:cxn ang="T14">
                      <a:pos x="T8" y="T9"/>
                    </a:cxn>
                  </a:cxnLst>
                  <a:rect l="T15" t="T16" r="T17" b="T18"/>
                  <a:pathLst>
                    <a:path w="68" h="82">
                      <a:moveTo>
                        <a:pt x="67" y="62"/>
                      </a:moveTo>
                      <a:lnTo>
                        <a:pt x="67" y="0"/>
                      </a:lnTo>
                      <a:lnTo>
                        <a:pt x="0" y="18"/>
                      </a:lnTo>
                      <a:lnTo>
                        <a:pt x="0" y="81"/>
                      </a:lnTo>
                      <a:lnTo>
                        <a:pt x="67" y="62"/>
                      </a:lnTo>
                    </a:path>
                  </a:pathLst>
                </a:custGeom>
                <a:solidFill>
                  <a:srgbClr val="99CCFF"/>
                </a:solidFill>
                <a:ln w="9525" cap="rnd">
                  <a:noFill/>
                  <a:round/>
                  <a:headEnd/>
                  <a:tailEnd/>
                </a:ln>
              </p:spPr>
              <p:txBody>
                <a:bodyPr/>
                <a:lstStyle/>
                <a:p>
                  <a:endParaRPr lang="ar-SA"/>
                </a:p>
              </p:txBody>
            </p:sp>
          </p:grpSp>
        </p:grpSp>
        <p:sp>
          <p:nvSpPr>
            <p:cNvPr id="13413" name="Rectangle 101"/>
            <p:cNvSpPr>
              <a:spLocks noChangeArrowheads="1"/>
            </p:cNvSpPr>
            <p:nvPr/>
          </p:nvSpPr>
          <p:spPr bwMode="auto">
            <a:xfrm>
              <a:off x="4282" y="3198"/>
              <a:ext cx="995" cy="225"/>
            </a:xfrm>
            <a:prstGeom prst="rect">
              <a:avLst/>
            </a:prstGeom>
            <a:noFill/>
            <a:ln w="9525">
              <a:noFill/>
              <a:miter lim="800000"/>
              <a:headEnd/>
              <a:tailEnd/>
            </a:ln>
            <a:effectLst/>
          </p:spPr>
          <p:txBody>
            <a:bodyPr lIns="82550" tIns="41275" rIns="82550" bIns="41275">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Database</a:t>
              </a:r>
            </a:p>
          </p:txBody>
        </p:sp>
        <p:sp>
          <p:nvSpPr>
            <p:cNvPr id="13414" name="Line 102"/>
            <p:cNvSpPr>
              <a:spLocks noChangeShapeType="1"/>
            </p:cNvSpPr>
            <p:nvPr/>
          </p:nvSpPr>
          <p:spPr bwMode="auto">
            <a:xfrm>
              <a:off x="3660" y="1716"/>
              <a:ext cx="624" cy="816"/>
            </a:xfrm>
            <a:prstGeom prst="line">
              <a:avLst/>
            </a:prstGeom>
            <a:noFill/>
            <a:ln w="50800">
              <a:solidFill>
                <a:srgbClr val="FFCC00"/>
              </a:solidFill>
              <a:round/>
              <a:headEnd type="none" w="sm" len="sm"/>
              <a:tailEnd type="stealth" w="med" len="lg"/>
            </a:ln>
            <a:effectLst>
              <a:outerShdw dist="53882" dir="2700000" algn="ctr" rotWithShape="0">
                <a:srgbClr val="000000"/>
              </a:outerShdw>
            </a:effectLst>
          </p:spPr>
          <p:txBody>
            <a:bodyPr/>
            <a:lstStyle/>
            <a:p>
              <a:pPr>
                <a:defRPr/>
              </a:pPr>
              <a:endParaRPr lang="ar-IQ"/>
            </a:p>
          </p:txBody>
        </p:sp>
      </p:grpSp>
      <p:sp>
        <p:nvSpPr>
          <p:cNvPr id="13416" name="Rectangle 104"/>
          <p:cNvSpPr>
            <a:spLocks noChangeArrowheads="1"/>
          </p:cNvSpPr>
          <p:nvPr/>
        </p:nvSpPr>
        <p:spPr bwMode="blackWhite">
          <a:xfrm>
            <a:off x="4035425" y="1103313"/>
            <a:ext cx="3035300" cy="1971675"/>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400">
                <a:solidFill>
                  <a:srgbClr val="FFCC00"/>
                </a:solidFill>
                <a:effectLst>
                  <a:outerShdw blurRad="38100" dist="38100" dir="2700000" algn="tl">
                    <a:srgbClr val="000000"/>
                  </a:outerShdw>
                </a:effectLst>
                <a:latin typeface="Courier New" pitchFamily="49" charset="0"/>
              </a:rPr>
              <a:t>		   SALGRADE</a:t>
            </a: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GRADE     LOSAL     HISAL</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 ---------</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1       700      1200</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2      1201      1400</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3      1401      2000</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4      2001      3000</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5      3001      9999</a:t>
            </a:r>
          </a:p>
        </p:txBody>
      </p:sp>
      <p:sp>
        <p:nvSpPr>
          <p:cNvPr id="13417" name="Rectangle 105"/>
          <p:cNvSpPr>
            <a:spLocks noChangeArrowheads="1"/>
          </p:cNvSpPr>
          <p:nvPr/>
        </p:nvSpPr>
        <p:spPr bwMode="blackWhite">
          <a:xfrm>
            <a:off x="1566863" y="1666875"/>
            <a:ext cx="3467100" cy="1971675"/>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defTabSz="400050">
              <a:lnSpc>
                <a:spcPct val="125000"/>
              </a:lnSpc>
              <a:spcBef>
                <a:spcPct val="0"/>
              </a:spcBef>
              <a:tabLst>
                <a:tab pos="400050" algn="r"/>
                <a:tab pos="685800" algn="l"/>
              </a:tabLst>
              <a:defRPr/>
            </a:pPr>
            <a:r>
              <a:rPr lang="en-US" sz="1400">
                <a:solidFill>
                  <a:srgbClr val="FFCC00"/>
                </a:solidFill>
                <a:effectLst>
                  <a:outerShdw blurRad="38100" dist="38100" dir="2700000" algn="tl">
                    <a:srgbClr val="000000"/>
                  </a:outerShdw>
                </a:effectLst>
                <a:latin typeface="Courier New" pitchFamily="49" charset="0"/>
              </a:rPr>
              <a:t>DEPT</a:t>
            </a: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DEPTNO DNAME          LOC</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 ----------        	       10 ACCOUNTING     NEW YORK</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20 RESEARCH       DALLAS</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30 SALES          CHICAGO</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40 OPERATIONS     BOSTON</a:t>
            </a:r>
          </a:p>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a:t>
            </a:r>
          </a:p>
        </p:txBody>
      </p:sp>
      <p:grpSp>
        <p:nvGrpSpPr>
          <p:cNvPr id="17" name="Group 112"/>
          <p:cNvGrpSpPr>
            <a:grpSpLocks/>
          </p:cNvGrpSpPr>
          <p:nvPr/>
        </p:nvGrpSpPr>
        <p:grpSpPr bwMode="auto">
          <a:xfrm>
            <a:off x="8386763" y="6324600"/>
            <a:ext cx="414337" cy="292100"/>
            <a:chOff x="5283" y="3984"/>
            <a:chExt cx="261" cy="184"/>
          </a:xfrm>
        </p:grpSpPr>
        <p:sp>
          <p:nvSpPr>
            <p:cNvPr id="18441" name="Rectangle 106"/>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18442" name="Rectangle 107"/>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18443" name="Rectangle 108"/>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18444" name="Freeform 109"/>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18445" name="Freeform 110"/>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18446" name="Freeform 111"/>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500"/>
                                        <p:tgtEl>
                                          <p:spTgt spid="11"/>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4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txBox="1">
            <a:spLocks/>
          </p:cNvSpPr>
          <p:nvPr/>
        </p:nvSpPr>
        <p:spPr>
          <a:xfrm>
            <a:off x="914400" y="304800"/>
            <a:ext cx="7239000" cy="609600"/>
          </a:xfrm>
          <a:prstGeom prst="rect">
            <a:avLst/>
          </a:prstGeom>
        </p:spPr>
        <p:txBody>
          <a:bodyPr/>
          <a:lstStyle/>
          <a:p>
            <a:pPr algn="r" rtl="1">
              <a:lnSpc>
                <a:spcPct val="100000"/>
              </a:lnSpc>
              <a:spcBef>
                <a:spcPct val="0"/>
              </a:spcBef>
              <a:defRPr/>
            </a:pPr>
            <a:r>
              <a:rPr lang="ar-IQ" sz="3600" kern="0" dirty="0">
                <a:solidFill>
                  <a:srgbClr val="FFCC66"/>
                </a:solidFill>
                <a:latin typeface="+mj-lt"/>
                <a:ea typeface="+mj-ea"/>
                <a:cs typeface="+mj-cs"/>
              </a:rPr>
              <a:t>مثال:لتكوين جدول الأقسام</a:t>
            </a:r>
            <a:br>
              <a:rPr lang="ar-IQ" sz="3600" kern="0" dirty="0">
                <a:solidFill>
                  <a:srgbClr val="FFCC66"/>
                </a:solidFill>
                <a:latin typeface="+mj-lt"/>
                <a:ea typeface="+mj-ea"/>
                <a:cs typeface="+mj-cs"/>
              </a:rPr>
            </a:br>
            <a:r>
              <a:rPr lang="ar-IQ" sz="3600" kern="0" dirty="0">
                <a:solidFill>
                  <a:srgbClr val="FFCC66"/>
                </a:solidFill>
                <a:latin typeface="+mj-lt"/>
                <a:ea typeface="+mj-ea"/>
                <a:cs typeface="+mj-cs"/>
              </a:rPr>
              <a:t/>
            </a:r>
            <a:br>
              <a:rPr lang="ar-IQ" sz="3600" kern="0" dirty="0">
                <a:solidFill>
                  <a:srgbClr val="FFCC66"/>
                </a:solidFill>
                <a:latin typeface="+mj-lt"/>
                <a:ea typeface="+mj-ea"/>
                <a:cs typeface="+mj-cs"/>
              </a:rPr>
            </a:br>
            <a:endParaRPr lang="ar-SA" sz="3600" kern="0" dirty="0">
              <a:solidFill>
                <a:srgbClr val="FFCC66"/>
              </a:solidFill>
              <a:latin typeface="+mj-lt"/>
              <a:ea typeface="+mj-ea"/>
              <a:cs typeface="+mj-cs"/>
            </a:endParaRPr>
          </a:p>
        </p:txBody>
      </p:sp>
      <p:sp>
        <p:nvSpPr>
          <p:cNvPr id="4" name="مربع نص 3"/>
          <p:cNvSpPr txBox="1"/>
          <p:nvPr/>
        </p:nvSpPr>
        <p:spPr>
          <a:xfrm>
            <a:off x="990600" y="1219200"/>
            <a:ext cx="7315200" cy="3711575"/>
          </a:xfrm>
          <a:prstGeom prst="rect">
            <a:avLst/>
          </a:prstGeom>
          <a:noFill/>
        </p:spPr>
        <p:txBody>
          <a:bodyPr rtlCol="1">
            <a:spAutoFit/>
          </a:bodyPr>
          <a:lstStyle/>
          <a:p>
            <a:pPr rtl="1">
              <a:defRPr/>
            </a:pPr>
            <a:r>
              <a:rPr lang="en-US" dirty="0">
                <a:solidFill>
                  <a:srgbClr val="FFCC66"/>
                </a:solidFill>
              </a:rPr>
              <a:t>SQL&gt;</a:t>
            </a:r>
            <a:r>
              <a:rPr lang="en-US" dirty="0">
                <a:solidFill>
                  <a:srgbClr val="FC0128"/>
                </a:solidFill>
              </a:rPr>
              <a:t>CREATE  TABLE       </a:t>
            </a:r>
            <a:r>
              <a:rPr lang="en-US" dirty="0">
                <a:solidFill>
                  <a:schemeClr val="accent4">
                    <a:lumMod val="20000"/>
                    <a:lumOff val="80000"/>
                  </a:schemeClr>
                </a:solidFill>
              </a:rPr>
              <a:t>dept (                           </a:t>
            </a:r>
          </a:p>
          <a:p>
            <a:pPr>
              <a:defRPr/>
            </a:pPr>
            <a:r>
              <a:rPr lang="en-US" dirty="0">
                <a:solidFill>
                  <a:schemeClr val="accent4">
                    <a:lumMod val="20000"/>
                    <a:lumOff val="80000"/>
                  </a:schemeClr>
                </a:solidFill>
              </a:rPr>
              <a:t> </a:t>
            </a:r>
            <a:r>
              <a:rPr lang="en-US" dirty="0">
                <a:solidFill>
                  <a:schemeClr val="accent4">
                    <a:lumMod val="20000"/>
                    <a:lumOff val="80000"/>
                  </a:schemeClr>
                </a:solidFill>
                <a:latin typeface="Courier New" pitchFamily="49" charset="0"/>
              </a:rPr>
              <a:t>DEPTNO</a:t>
            </a:r>
            <a:r>
              <a:rPr lang="en-US" dirty="0">
                <a:solidFill>
                  <a:schemeClr val="accent4">
                    <a:lumMod val="20000"/>
                    <a:lumOff val="80000"/>
                  </a:schemeClr>
                </a:solidFill>
              </a:rPr>
              <a:t>       NUMBER(2 ) </a:t>
            </a:r>
            <a:r>
              <a:rPr lang="en-US" dirty="0">
                <a:solidFill>
                  <a:srgbClr val="FF0000"/>
                </a:solidFill>
                <a:latin typeface="Courier New" pitchFamily="49" charset="0"/>
              </a:rPr>
              <a:t>NOT NULL</a:t>
            </a:r>
            <a:r>
              <a:rPr lang="en-US" dirty="0">
                <a:solidFill>
                  <a:schemeClr val="accent4">
                    <a:lumMod val="20000"/>
                    <a:lumOff val="80000"/>
                  </a:schemeClr>
                </a:solidFill>
              </a:rPr>
              <a:t>, </a:t>
            </a:r>
          </a:p>
          <a:p>
            <a:pPr algn="l">
              <a:defRPr/>
            </a:pPr>
            <a:r>
              <a:rPr lang="en-US" dirty="0">
                <a:solidFill>
                  <a:schemeClr val="accent4">
                    <a:lumMod val="20000"/>
                    <a:lumOff val="80000"/>
                  </a:schemeClr>
                </a:solidFill>
                <a:latin typeface="Courier New" pitchFamily="49" charset="0"/>
              </a:rPr>
              <a:t>    DNAME   </a:t>
            </a:r>
            <a:r>
              <a:rPr lang="en-US" dirty="0">
                <a:solidFill>
                  <a:schemeClr val="accent4">
                    <a:lumMod val="20000"/>
                    <a:lumOff val="80000"/>
                  </a:schemeClr>
                </a:solidFill>
              </a:rPr>
              <a:t>VARCHAR2(14), </a:t>
            </a:r>
            <a:r>
              <a:rPr lang="en-US" dirty="0">
                <a:solidFill>
                  <a:schemeClr val="accent4">
                    <a:lumMod val="20000"/>
                    <a:lumOff val="80000"/>
                  </a:schemeClr>
                </a:solidFill>
                <a:latin typeface="Courier New" pitchFamily="49" charset="0"/>
              </a:rPr>
              <a:t>             </a:t>
            </a:r>
          </a:p>
          <a:p>
            <a:pPr algn="l">
              <a:defRPr/>
            </a:pPr>
            <a:r>
              <a:rPr lang="en-US" dirty="0">
                <a:solidFill>
                  <a:schemeClr val="accent4">
                    <a:lumMod val="20000"/>
                    <a:lumOff val="80000"/>
                  </a:schemeClr>
                </a:solidFill>
                <a:latin typeface="Courier New" pitchFamily="49" charset="0"/>
              </a:rPr>
              <a:t>    LOC     </a:t>
            </a:r>
            <a:r>
              <a:rPr lang="en-US" dirty="0">
                <a:solidFill>
                  <a:schemeClr val="accent4">
                    <a:lumMod val="20000"/>
                    <a:lumOff val="80000"/>
                  </a:schemeClr>
                </a:solidFill>
              </a:rPr>
              <a:t>VARCHAR2(13)  ); </a:t>
            </a:r>
          </a:p>
          <a:p>
            <a:pPr>
              <a:defRPr/>
            </a:pPr>
            <a:r>
              <a:rPr lang="en-US" dirty="0">
                <a:solidFill>
                  <a:schemeClr val="accent4">
                    <a:lumMod val="20000"/>
                    <a:lumOff val="80000"/>
                  </a:schemeClr>
                </a:solidFill>
              </a:rPr>
              <a:t>                 </a:t>
            </a:r>
            <a:endParaRPr lang="ar-SA" dirty="0"/>
          </a:p>
        </p:txBody>
      </p:sp>
      <p:sp>
        <p:nvSpPr>
          <p:cNvPr id="7" name="Rectangle 10"/>
          <p:cNvSpPr>
            <a:spLocks noChangeArrowheads="1"/>
          </p:cNvSpPr>
          <p:nvPr/>
        </p:nvSpPr>
        <p:spPr bwMode="blackWhite">
          <a:xfrm>
            <a:off x="920750" y="4289425"/>
            <a:ext cx="7516813" cy="425450"/>
          </a:xfrm>
          <a:prstGeom prst="rect">
            <a:avLst/>
          </a:prstGeom>
          <a:solidFill>
            <a:srgbClr val="FFFFCC"/>
          </a:solidFill>
          <a:ln w="9525">
            <a:no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defRPr/>
            </a:pPr>
            <a:r>
              <a:rPr lang="en-US" sz="1800">
                <a:solidFill>
                  <a:srgbClr val="000000"/>
                </a:solidFill>
                <a:latin typeface="Courier New" pitchFamily="49" charset="0"/>
              </a:rPr>
              <a:t> </a:t>
            </a:r>
          </a:p>
        </p:txBody>
      </p:sp>
      <p:sp>
        <p:nvSpPr>
          <p:cNvPr id="46085" name="Rectangle 11"/>
          <p:cNvSpPr>
            <a:spLocks noChangeArrowheads="1"/>
          </p:cNvSpPr>
          <p:nvPr/>
        </p:nvSpPr>
        <p:spPr bwMode="blackWhite">
          <a:xfrm>
            <a:off x="1054100" y="4292600"/>
            <a:ext cx="7315200" cy="431800"/>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1601788" algn="l"/>
                <a:tab pos="1717675" algn="l"/>
              </a:tabLst>
            </a:pPr>
            <a:r>
              <a:rPr lang="en-US" sz="1800">
                <a:solidFill>
                  <a:srgbClr val="000000"/>
                </a:solidFill>
                <a:latin typeface="Courier New" pitchFamily="49" charset="0"/>
              </a:rPr>
              <a:t>SQL&gt; DESCRIBE dept</a:t>
            </a:r>
          </a:p>
        </p:txBody>
      </p:sp>
      <p:sp>
        <p:nvSpPr>
          <p:cNvPr id="9" name="مستطيل 8"/>
          <p:cNvSpPr/>
          <p:nvPr/>
        </p:nvSpPr>
        <p:spPr>
          <a:xfrm>
            <a:off x="304800" y="4876800"/>
            <a:ext cx="8610600" cy="1477963"/>
          </a:xfrm>
          <a:prstGeom prst="rect">
            <a:avLst/>
          </a:prstGeom>
        </p:spPr>
        <p:txBody>
          <a:bodyPr>
            <a:spAutoFit/>
          </a:bodyPr>
          <a:lstStyle/>
          <a:p>
            <a:pPr algn="l">
              <a:lnSpc>
                <a:spcPct val="100000"/>
              </a:lnSpc>
              <a:spcBef>
                <a:spcPct val="0"/>
              </a:spcBef>
              <a:tabLst>
                <a:tab pos="1828800" algn="l"/>
                <a:tab pos="3086100" algn="l"/>
                <a:tab pos="4229100" algn="l"/>
              </a:tabLst>
              <a:defRPr/>
            </a:pPr>
            <a:r>
              <a:rPr lang="en-US" sz="1800" dirty="0">
                <a:solidFill>
                  <a:schemeClr val="accent4">
                    <a:lumMod val="20000"/>
                    <a:lumOff val="80000"/>
                  </a:schemeClr>
                </a:solidFill>
                <a:latin typeface="Courier New" pitchFamily="49" charset="0"/>
              </a:rPr>
              <a:t>   Name               Null?            Type</a:t>
            </a:r>
          </a:p>
          <a:p>
            <a:pPr algn="l">
              <a:lnSpc>
                <a:spcPct val="100000"/>
              </a:lnSpc>
              <a:spcBef>
                <a:spcPct val="0"/>
              </a:spcBef>
              <a:tabLst>
                <a:tab pos="1828800" algn="l"/>
                <a:tab pos="3086100" algn="l"/>
                <a:tab pos="4229100" algn="l"/>
              </a:tabLst>
              <a:defRPr/>
            </a:pPr>
            <a:r>
              <a:rPr lang="en-US" sz="1800" dirty="0">
                <a:solidFill>
                  <a:schemeClr val="accent4">
                    <a:lumMod val="20000"/>
                    <a:lumOff val="80000"/>
                  </a:schemeClr>
                </a:solidFill>
                <a:latin typeface="Courier New" pitchFamily="49" charset="0"/>
              </a:rPr>
              <a:t> ----------         --------        ---------</a:t>
            </a:r>
          </a:p>
          <a:p>
            <a:pPr algn="l">
              <a:lnSpc>
                <a:spcPct val="100000"/>
              </a:lnSpc>
              <a:spcBef>
                <a:spcPct val="0"/>
              </a:spcBef>
              <a:tabLst>
                <a:tab pos="1828800" algn="l"/>
                <a:tab pos="3086100" algn="l"/>
                <a:tab pos="4229100" algn="l"/>
              </a:tabLst>
              <a:defRPr/>
            </a:pPr>
            <a:r>
              <a:rPr lang="en-US" sz="1800" dirty="0">
                <a:solidFill>
                  <a:schemeClr val="accent4">
                    <a:lumMod val="20000"/>
                    <a:lumOff val="80000"/>
                  </a:schemeClr>
                </a:solidFill>
                <a:latin typeface="Courier New" pitchFamily="49" charset="0"/>
              </a:rPr>
              <a:t>   DEPTNO           NOT NULL         NUMBER(2)</a:t>
            </a:r>
          </a:p>
          <a:p>
            <a:pPr algn="l">
              <a:lnSpc>
                <a:spcPct val="100000"/>
              </a:lnSpc>
              <a:spcBef>
                <a:spcPct val="0"/>
              </a:spcBef>
              <a:tabLst>
                <a:tab pos="1828800" algn="l"/>
                <a:tab pos="3086100" algn="l"/>
                <a:tab pos="4229100" algn="l"/>
              </a:tabLst>
              <a:defRPr/>
            </a:pPr>
            <a:r>
              <a:rPr lang="en-US" sz="1800" dirty="0">
                <a:solidFill>
                  <a:schemeClr val="accent4">
                    <a:lumMod val="20000"/>
                    <a:lumOff val="80000"/>
                  </a:schemeClr>
                </a:solidFill>
                <a:latin typeface="Courier New" pitchFamily="49" charset="0"/>
              </a:rPr>
              <a:t>   DNAME                             VARCHAR2(14)</a:t>
            </a:r>
          </a:p>
          <a:p>
            <a:pPr algn="l">
              <a:lnSpc>
                <a:spcPct val="100000"/>
              </a:lnSpc>
              <a:spcBef>
                <a:spcPct val="0"/>
              </a:spcBef>
              <a:tabLst>
                <a:tab pos="1828800" algn="l"/>
                <a:tab pos="3086100" algn="l"/>
                <a:tab pos="4229100" algn="l"/>
              </a:tabLst>
              <a:defRPr/>
            </a:pPr>
            <a:r>
              <a:rPr lang="en-US" sz="1800" dirty="0">
                <a:solidFill>
                  <a:schemeClr val="accent4">
                    <a:lumMod val="20000"/>
                    <a:lumOff val="80000"/>
                  </a:schemeClr>
                </a:solidFill>
                <a:latin typeface="Courier New" pitchFamily="49" charset="0"/>
              </a:rPr>
              <a:t>   LOC                               VARCHAR2(14)</a:t>
            </a:r>
            <a:endParaRPr lang="ar-SA" sz="1800" dirty="0">
              <a:solidFill>
                <a:schemeClr val="accent4">
                  <a:lumMod val="20000"/>
                  <a:lumOff val="80000"/>
                </a:schemeClr>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defRPr/>
            </a:pPr>
            <a:r>
              <a:rPr lang="ar-SA" dirty="0" smtClean="0"/>
              <a:t>عبارة الإدخال </a:t>
            </a:r>
            <a:r>
              <a:rPr lang="en-US" dirty="0" smtClean="0"/>
              <a:t>INSERT</a:t>
            </a:r>
            <a:br>
              <a:rPr lang="en-US" dirty="0" smtClean="0"/>
            </a:br>
            <a:r>
              <a:rPr lang="en-US" dirty="0" smtClean="0"/>
              <a:t>	</a:t>
            </a:r>
            <a:br>
              <a:rPr lang="en-US" dirty="0" smtClean="0"/>
            </a:br>
            <a:endParaRPr lang="ar-SA" dirty="0"/>
          </a:p>
        </p:txBody>
      </p:sp>
      <p:sp>
        <p:nvSpPr>
          <p:cNvPr id="3" name="عنصر نائب للمحتوى 2"/>
          <p:cNvSpPr>
            <a:spLocks noGrp="1"/>
          </p:cNvSpPr>
          <p:nvPr>
            <p:ph idx="1"/>
          </p:nvPr>
        </p:nvSpPr>
        <p:spPr>
          <a:xfrm>
            <a:off x="0" y="1795463"/>
            <a:ext cx="9144000" cy="3713162"/>
          </a:xfrm>
        </p:spPr>
        <p:txBody>
          <a:bodyPr/>
          <a:lstStyle/>
          <a:p>
            <a:pPr algn="r" rtl="1">
              <a:defRPr/>
            </a:pPr>
            <a:r>
              <a:rPr lang="ar-SA" dirty="0" smtClean="0"/>
              <a:t>الصيغة العامة  </a:t>
            </a:r>
            <a:endParaRPr lang="ar-IQ" dirty="0" smtClean="0"/>
          </a:p>
          <a:p>
            <a:pPr>
              <a:buFontTx/>
              <a:buNone/>
              <a:defRPr/>
            </a:pPr>
            <a:r>
              <a:rPr lang="en-US" dirty="0" smtClean="0"/>
              <a:t>     SQL&gt;</a:t>
            </a:r>
            <a:r>
              <a:rPr lang="en-US" dirty="0" smtClean="0">
                <a:solidFill>
                  <a:srgbClr val="FF0000"/>
                </a:solidFill>
              </a:rPr>
              <a:t>INSERT INTO  </a:t>
            </a:r>
            <a:r>
              <a:rPr lang="en-US" dirty="0" smtClean="0"/>
              <a:t>table  [ (column1, column)]</a:t>
            </a:r>
            <a:r>
              <a:rPr lang="ar-SA" dirty="0" smtClean="0"/>
              <a:t>                    </a:t>
            </a:r>
            <a:r>
              <a:rPr lang="en-US" dirty="0" smtClean="0"/>
              <a:t>                </a:t>
            </a:r>
            <a:r>
              <a:rPr lang="ar-SA" dirty="0" smtClean="0"/>
              <a:t>    </a:t>
            </a:r>
            <a:r>
              <a:rPr lang="en-US" dirty="0" smtClean="0">
                <a:solidFill>
                  <a:srgbClr val="FF0000"/>
                </a:solidFill>
              </a:rPr>
              <a:t>VALUES</a:t>
            </a:r>
            <a:r>
              <a:rPr lang="en-US" dirty="0" smtClean="0"/>
              <a:t> (value, value…); </a:t>
            </a:r>
          </a:p>
          <a:p>
            <a:pPr algn="r">
              <a:buFontTx/>
              <a:buNone/>
              <a:defRPr/>
            </a:pPr>
            <a:r>
              <a:rPr lang="en-US" dirty="0" smtClean="0"/>
              <a:t>:</a:t>
            </a:r>
            <a:r>
              <a:rPr lang="ar-SA" dirty="0" smtClean="0"/>
              <a:t>مثال</a:t>
            </a:r>
            <a:endParaRPr lang="en-US" dirty="0" smtClean="0"/>
          </a:p>
          <a:p>
            <a:pPr>
              <a:buFontTx/>
              <a:buNone/>
              <a:defRPr/>
            </a:pPr>
            <a:r>
              <a:rPr lang="en-US" dirty="0" smtClean="0"/>
              <a:t>     SQL&gt; </a:t>
            </a:r>
            <a:r>
              <a:rPr lang="en-US" dirty="0" smtClean="0">
                <a:solidFill>
                  <a:srgbClr val="FF0000"/>
                </a:solidFill>
              </a:rPr>
              <a:t>INSERT INTO  </a:t>
            </a:r>
            <a:r>
              <a:rPr lang="en-US" dirty="0" smtClean="0"/>
              <a:t>dept (</a:t>
            </a:r>
            <a:r>
              <a:rPr lang="en-US" dirty="0" err="1" smtClean="0"/>
              <a:t>deptno</a:t>
            </a:r>
            <a:r>
              <a:rPr lang="en-US" dirty="0" smtClean="0"/>
              <a:t>, </a:t>
            </a:r>
            <a:r>
              <a:rPr lang="en-US" dirty="0" err="1" smtClean="0"/>
              <a:t>dname</a:t>
            </a:r>
            <a:r>
              <a:rPr lang="en-US" dirty="0" smtClean="0"/>
              <a:t>, Loc)  </a:t>
            </a:r>
          </a:p>
          <a:p>
            <a:pPr>
              <a:buFontTx/>
              <a:buNone/>
              <a:defRPr/>
            </a:pPr>
            <a:r>
              <a:rPr lang="en-US" dirty="0" smtClean="0"/>
              <a:t>                         </a:t>
            </a:r>
            <a:r>
              <a:rPr lang="en-US" dirty="0" smtClean="0">
                <a:solidFill>
                  <a:srgbClr val="FF0000"/>
                </a:solidFill>
              </a:rPr>
              <a:t>VALUES</a:t>
            </a:r>
            <a:r>
              <a:rPr lang="en-US" dirty="0" smtClean="0"/>
              <a:t> ( 10, ‘Computer' , ‘Mosul' ) ;</a:t>
            </a:r>
          </a:p>
          <a:p>
            <a:pPr rtl="1">
              <a:buFontTx/>
              <a:buNone/>
              <a:defRPr/>
            </a:pPr>
            <a:r>
              <a:rPr lang="en-US" dirty="0" smtClean="0"/>
              <a:t>    SQL&gt;</a:t>
            </a:r>
            <a:r>
              <a:rPr lang="en-US" dirty="0" smtClean="0">
                <a:solidFill>
                  <a:srgbClr val="FF0000"/>
                </a:solidFill>
              </a:rPr>
              <a:t>COMMIT</a:t>
            </a:r>
            <a:r>
              <a:rPr lang="en-US" dirty="0" smtClean="0"/>
              <a:t> ;</a:t>
            </a: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47109"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7110"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7111"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7112"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7113"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7114"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ar-IQ" dirty="0" smtClean="0"/>
              <a:t>ملاحظة:</a:t>
            </a:r>
            <a:endParaRPr lang="ar-SA" dirty="0"/>
          </a:p>
        </p:txBody>
      </p:sp>
      <p:sp>
        <p:nvSpPr>
          <p:cNvPr id="3" name="عنصر نائب للمحتوى 2"/>
          <p:cNvSpPr>
            <a:spLocks noGrp="1"/>
          </p:cNvSpPr>
          <p:nvPr>
            <p:ph idx="1"/>
          </p:nvPr>
        </p:nvSpPr>
        <p:spPr>
          <a:xfrm>
            <a:off x="860425" y="1795463"/>
            <a:ext cx="7385050" cy="3001962"/>
          </a:xfrm>
        </p:spPr>
        <p:txBody>
          <a:bodyPr/>
          <a:lstStyle/>
          <a:p>
            <a:pPr algn="r" rtl="1">
              <a:buFontTx/>
              <a:buNone/>
              <a:defRPr/>
            </a:pPr>
            <a:r>
              <a:rPr lang="ar-SA" dirty="0" smtClean="0"/>
              <a:t>يمكن تخصيص قيمة افتراضية للعمود أثناء عملية الإدخال كما في المثال التالي :</a:t>
            </a:r>
            <a:endParaRPr lang="ar-IQ" dirty="0" smtClean="0"/>
          </a:p>
          <a:p>
            <a:pPr algn="r" rtl="1">
              <a:buFontTx/>
              <a:buNone/>
              <a:defRPr/>
            </a:pPr>
            <a:endParaRPr lang="ar-IQ" dirty="0" smtClean="0"/>
          </a:p>
          <a:p>
            <a:pPr>
              <a:buFontTx/>
              <a:buNone/>
              <a:defRPr/>
            </a:pPr>
            <a:r>
              <a:rPr lang="en-US" dirty="0" err="1" smtClean="0"/>
              <a:t>Hiredate</a:t>
            </a:r>
            <a:r>
              <a:rPr lang="en-US" dirty="0" smtClean="0"/>
              <a:t>   DATE  DEFAULT  SYSDATE , ……..</a:t>
            </a:r>
          </a:p>
          <a:p>
            <a:pPr>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48133"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8134"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8135"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8136"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8137"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8138"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22338" y="511175"/>
            <a:ext cx="7535862" cy="881063"/>
          </a:xfrm>
        </p:spPr>
        <p:txBody>
          <a:bodyPr/>
          <a:lstStyle/>
          <a:p>
            <a:pPr rtl="1">
              <a:defRPr/>
            </a:pPr>
            <a:r>
              <a:rPr lang="ar-SA" dirty="0" smtClean="0"/>
              <a:t>إدخال قيم خاصة باستخدام التوابع</a:t>
            </a:r>
            <a:r>
              <a:rPr lang="ar-IQ" dirty="0" smtClean="0"/>
              <a:t>     </a:t>
            </a:r>
            <a:r>
              <a:rPr lang="en-US" dirty="0" smtClean="0"/>
              <a:t>Inserting</a:t>
            </a:r>
            <a:r>
              <a:rPr lang="ar-IQ" dirty="0" smtClean="0"/>
              <a:t> </a:t>
            </a:r>
            <a:r>
              <a:rPr lang="en-US" dirty="0" smtClean="0"/>
              <a:t> Special Value </a:t>
            </a:r>
            <a:endParaRPr lang="en-US" dirty="0"/>
          </a:p>
        </p:txBody>
      </p:sp>
      <p:sp>
        <p:nvSpPr>
          <p:cNvPr id="3" name="عنصر نائب للمحتوى 2"/>
          <p:cNvSpPr>
            <a:spLocks noGrp="1"/>
          </p:cNvSpPr>
          <p:nvPr>
            <p:ph idx="1"/>
          </p:nvPr>
        </p:nvSpPr>
        <p:spPr>
          <a:xfrm>
            <a:off x="0" y="1795463"/>
            <a:ext cx="9144000" cy="2743200"/>
          </a:xfrm>
        </p:spPr>
        <p:txBody>
          <a:bodyPr/>
          <a:lstStyle/>
          <a:p>
            <a:pPr algn="r">
              <a:buFontTx/>
              <a:buNone/>
              <a:defRPr/>
            </a:pPr>
            <a:r>
              <a:rPr lang="ar-SA" dirty="0" smtClean="0"/>
              <a:t>مثال :</a:t>
            </a:r>
            <a:endParaRPr lang="en-US" dirty="0" smtClean="0"/>
          </a:p>
          <a:p>
            <a:pPr>
              <a:buFontTx/>
              <a:buNone/>
              <a:defRPr/>
            </a:pPr>
            <a:r>
              <a:rPr lang="en-US" dirty="0" smtClean="0"/>
              <a:t>SQL&gt; INSERT INTO  </a:t>
            </a:r>
            <a:r>
              <a:rPr lang="en-US" dirty="0" err="1" smtClean="0"/>
              <a:t>emp</a:t>
            </a:r>
            <a:r>
              <a:rPr lang="en-US" dirty="0" smtClean="0"/>
              <a:t>  (</a:t>
            </a:r>
            <a:r>
              <a:rPr lang="en-US" dirty="0" err="1" smtClean="0"/>
              <a:t>empno</a:t>
            </a:r>
            <a:r>
              <a:rPr lang="en-US" dirty="0" smtClean="0"/>
              <a:t>, </a:t>
            </a:r>
            <a:r>
              <a:rPr lang="en-US" dirty="0" err="1" smtClean="0"/>
              <a:t>ename</a:t>
            </a:r>
            <a:r>
              <a:rPr lang="en-US" dirty="0" smtClean="0"/>
              <a:t>,  job,       </a:t>
            </a:r>
          </a:p>
          <a:p>
            <a:pPr>
              <a:buFontTx/>
              <a:buNone/>
              <a:defRPr/>
            </a:pPr>
            <a:r>
              <a:rPr lang="en-US" dirty="0" smtClean="0"/>
              <a:t>                       </a:t>
            </a:r>
            <a:r>
              <a:rPr lang="en-US" dirty="0" err="1" smtClean="0">
                <a:solidFill>
                  <a:srgbClr val="FF0000"/>
                </a:solidFill>
              </a:rPr>
              <a:t>hiredate</a:t>
            </a:r>
            <a:r>
              <a:rPr lang="en-US" dirty="0" smtClean="0"/>
              <a:t>, Sal, </a:t>
            </a:r>
            <a:r>
              <a:rPr lang="en-US" dirty="0" err="1" smtClean="0"/>
              <a:t>comm</a:t>
            </a:r>
            <a:r>
              <a:rPr lang="en-US" dirty="0" smtClean="0"/>
              <a:t>, </a:t>
            </a:r>
            <a:r>
              <a:rPr lang="en-US" dirty="0" err="1" smtClean="0"/>
              <a:t>deptno</a:t>
            </a:r>
            <a:r>
              <a:rPr lang="en-US" dirty="0" smtClean="0"/>
              <a:t>)                                                                       </a:t>
            </a:r>
          </a:p>
          <a:p>
            <a:pPr>
              <a:buFontTx/>
              <a:buNone/>
              <a:defRPr/>
            </a:pPr>
            <a:r>
              <a:rPr lang="en-US" dirty="0" smtClean="0">
                <a:solidFill>
                  <a:srgbClr val="FF0000"/>
                </a:solidFill>
              </a:rPr>
              <a:t>VALUES </a:t>
            </a:r>
            <a:r>
              <a:rPr lang="en-US" dirty="0" smtClean="0"/>
              <a:t>( 15, 'Ali' , 'programmer ' ,</a:t>
            </a:r>
          </a:p>
          <a:p>
            <a:pPr>
              <a:buFontTx/>
              <a:buNone/>
              <a:defRPr/>
            </a:pPr>
            <a:r>
              <a:rPr lang="en-US" dirty="0" smtClean="0"/>
              <a:t>                      </a:t>
            </a:r>
            <a:r>
              <a:rPr lang="en-US" dirty="0" smtClean="0">
                <a:solidFill>
                  <a:srgbClr val="FF0000"/>
                </a:solidFill>
              </a:rPr>
              <a:t>SYSDATE</a:t>
            </a:r>
            <a:r>
              <a:rPr lang="en-US" dirty="0" smtClean="0"/>
              <a:t>,  2000, NULL, 10 )  ;</a:t>
            </a:r>
            <a:endParaRPr lang="en-US" dirty="0"/>
          </a:p>
        </p:txBody>
      </p:sp>
      <p:grpSp>
        <p:nvGrpSpPr>
          <p:cNvPr id="4" name="Group 27"/>
          <p:cNvGrpSpPr>
            <a:grpSpLocks/>
          </p:cNvGrpSpPr>
          <p:nvPr/>
        </p:nvGrpSpPr>
        <p:grpSpPr bwMode="auto">
          <a:xfrm>
            <a:off x="8386763" y="6324600"/>
            <a:ext cx="414337" cy="292100"/>
            <a:chOff x="5283" y="3984"/>
            <a:chExt cx="261" cy="184"/>
          </a:xfrm>
        </p:grpSpPr>
        <p:sp>
          <p:nvSpPr>
            <p:cNvPr id="49157"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49158"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49159"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49160"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49161"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49162"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511175"/>
            <a:ext cx="8610600" cy="881063"/>
          </a:xfrm>
        </p:spPr>
        <p:txBody>
          <a:bodyPr/>
          <a:lstStyle/>
          <a:p>
            <a:pPr rtl="1">
              <a:defRPr/>
            </a:pPr>
            <a:r>
              <a:rPr lang="ar-SA" dirty="0" smtClean="0"/>
              <a:t>يقوم التابع </a:t>
            </a:r>
            <a:r>
              <a:rPr lang="en-US" dirty="0" smtClean="0"/>
              <a:t>SYSDATE</a:t>
            </a:r>
            <a:r>
              <a:rPr lang="ar-SA" dirty="0" smtClean="0"/>
              <a:t> في المثال السابق بإدراج قيمة التاريخ الحالي ضمن الحقل </a:t>
            </a:r>
            <a:r>
              <a:rPr lang="en-US" dirty="0" err="1" smtClean="0"/>
              <a:t>hiredate</a:t>
            </a:r>
            <a:r>
              <a:rPr lang="en-US" dirty="0" smtClean="0"/>
              <a:t/>
            </a:r>
            <a:br>
              <a:rPr lang="en-US" dirty="0" smtClean="0"/>
            </a:br>
            <a:endParaRPr lang="ar-SA" dirty="0"/>
          </a:p>
        </p:txBody>
      </p:sp>
      <p:sp>
        <p:nvSpPr>
          <p:cNvPr id="3" name="عنصر نائب للمحتوى 2"/>
          <p:cNvSpPr>
            <a:spLocks noGrp="1"/>
          </p:cNvSpPr>
          <p:nvPr>
            <p:ph idx="1"/>
          </p:nvPr>
        </p:nvSpPr>
        <p:spPr>
          <a:xfrm>
            <a:off x="152400" y="1795463"/>
            <a:ext cx="8534400" cy="5291137"/>
          </a:xfrm>
        </p:spPr>
        <p:txBody>
          <a:bodyPr/>
          <a:lstStyle/>
          <a:p>
            <a:pPr algn="r" rtl="1">
              <a:buFontTx/>
              <a:buNone/>
              <a:defRPr/>
            </a:pPr>
            <a:r>
              <a:rPr lang="ar-SA" dirty="0" smtClean="0"/>
              <a:t>للتحقق نضع :</a:t>
            </a:r>
            <a:endParaRPr lang="ar-IQ" dirty="0" smtClean="0"/>
          </a:p>
          <a:p>
            <a:pPr rtl="1">
              <a:buFontTx/>
              <a:buNone/>
              <a:defRPr/>
            </a:pPr>
            <a:r>
              <a:rPr lang="ar-SA" dirty="0" smtClean="0"/>
              <a:t> </a:t>
            </a:r>
            <a:r>
              <a:rPr lang="en-US" sz="3200" dirty="0" smtClean="0"/>
              <a:t>SQL&gt;</a:t>
            </a:r>
            <a:r>
              <a:rPr lang="en-US" sz="3200" dirty="0" smtClean="0">
                <a:solidFill>
                  <a:srgbClr val="FF0000"/>
                </a:solidFill>
              </a:rPr>
              <a:t> SELECT  </a:t>
            </a:r>
            <a:r>
              <a:rPr lang="en-US" sz="3200" dirty="0" smtClean="0"/>
              <a:t>*  FROM  </a:t>
            </a:r>
            <a:r>
              <a:rPr lang="en-US" sz="3200" dirty="0" err="1" smtClean="0"/>
              <a:t>emp</a:t>
            </a:r>
            <a:r>
              <a:rPr lang="en-US" sz="3200" dirty="0" smtClean="0"/>
              <a:t>                                                                                    </a:t>
            </a:r>
          </a:p>
          <a:p>
            <a:pPr>
              <a:buFontTx/>
              <a:buNone/>
              <a:defRPr/>
            </a:pPr>
            <a:r>
              <a:rPr lang="ar-SA" sz="3200" dirty="0" smtClean="0"/>
              <a:t> </a:t>
            </a:r>
            <a:r>
              <a:rPr lang="en-US" sz="3200" dirty="0" smtClean="0"/>
              <a:t>        </a:t>
            </a:r>
            <a:r>
              <a:rPr lang="en-US" sz="3200" dirty="0" smtClean="0">
                <a:solidFill>
                  <a:srgbClr val="FF0000"/>
                </a:solidFill>
              </a:rPr>
              <a:t> WHERE   </a:t>
            </a:r>
            <a:r>
              <a:rPr lang="en-US" sz="3200" dirty="0" err="1" smtClean="0"/>
              <a:t>empno</a:t>
            </a:r>
            <a:r>
              <a:rPr lang="en-US" sz="3200" dirty="0" smtClean="0"/>
              <a:t> = 15 ;</a:t>
            </a:r>
          </a:p>
          <a:p>
            <a:pPr>
              <a:buFontTx/>
              <a:buNone/>
              <a:defRPr/>
            </a:pPr>
            <a:endParaRPr lang="en-US" sz="1600" dirty="0" smtClean="0"/>
          </a:p>
          <a:p>
            <a:pPr>
              <a:buFontTx/>
              <a:buNone/>
              <a:defRPr/>
            </a:pPr>
            <a:r>
              <a:rPr lang="en-US" sz="1600" dirty="0" smtClean="0"/>
              <a:t>EMPNO     ENAME      JOB                       HIREDATE           SAL       COMM     DEPTNO</a:t>
            </a:r>
          </a:p>
          <a:p>
            <a:pPr>
              <a:buFontTx/>
              <a:buNone/>
              <a:defRPr/>
            </a:pPr>
            <a:r>
              <a:rPr lang="en-US" sz="1600" dirty="0" smtClean="0"/>
              <a:t>------            ----------      ---------                   --------------            ----------     --------     ----------</a:t>
            </a:r>
          </a:p>
          <a:p>
            <a:pPr>
              <a:buFontTx/>
              <a:buNone/>
              <a:defRPr/>
            </a:pPr>
            <a:r>
              <a:rPr lang="en-US" sz="1600" dirty="0" smtClean="0"/>
              <a:t>15                  </a:t>
            </a:r>
            <a:r>
              <a:rPr lang="en-US" sz="1600" dirty="0" err="1" smtClean="0"/>
              <a:t>ali</a:t>
            </a:r>
            <a:r>
              <a:rPr lang="en-US" sz="1600" dirty="0" smtClean="0"/>
              <a:t>        programmer           17/04/2013             2000                         10</a:t>
            </a:r>
          </a:p>
          <a:p>
            <a:pPr>
              <a:buFontTx/>
              <a:buNone/>
              <a:defRPr/>
            </a:pPr>
            <a:r>
              <a:rPr lang="en-US" sz="1600" dirty="0" smtClean="0"/>
              <a:t>   </a:t>
            </a:r>
          </a:p>
          <a:p>
            <a:pPr>
              <a:buFontTx/>
              <a:buNone/>
              <a:defRPr/>
            </a:pPr>
            <a:r>
              <a:rPr lang="en-US" sz="1600" dirty="0" smtClean="0"/>
              <a:t> </a:t>
            </a:r>
          </a:p>
          <a:p>
            <a:pPr>
              <a:buFontTx/>
              <a:buNone/>
              <a:defRPr/>
            </a:pPr>
            <a:r>
              <a:rPr lang="en-US" dirty="0" smtClean="0"/>
              <a:t> </a:t>
            </a:r>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5018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018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018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018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018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018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txBox="1">
            <a:spLocks noChangeArrowheads="1"/>
          </p:cNvSpPr>
          <p:nvPr/>
        </p:nvSpPr>
        <p:spPr>
          <a:xfrm>
            <a:off x="922338" y="511175"/>
            <a:ext cx="7299325" cy="881063"/>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ct val="100000"/>
              </a:lnSpc>
              <a:spcBef>
                <a:spcPct val="0"/>
              </a:spcBef>
              <a:defRPr/>
            </a:pPr>
            <a:r>
              <a:rPr lang="en-US" sz="4000" kern="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Tables Used</a:t>
            </a:r>
          </a:p>
        </p:txBody>
      </p:sp>
      <p:sp>
        <p:nvSpPr>
          <p:cNvPr id="5" name="Rectangle 3"/>
          <p:cNvSpPr>
            <a:spLocks noChangeArrowheads="1"/>
          </p:cNvSpPr>
          <p:nvPr/>
        </p:nvSpPr>
        <p:spPr bwMode="blackWhite">
          <a:xfrm>
            <a:off x="838200" y="1447800"/>
            <a:ext cx="7723188" cy="2862263"/>
          </a:xfrm>
          <a:prstGeom prst="rect">
            <a:avLst/>
          </a:prstGeom>
          <a:solidFill>
            <a:srgbClr val="99CCFF"/>
          </a:soli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EMPNO ENAME      JOB        HIREDATE     SAL      COMM    DEPTNO</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 --------- --------- --------- --------- ---------</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15    ALI      PRESIDENT  17-NOV-81     2000               10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7698 AHMAD     MANAGER    01-MAY-81      2850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7782 OMAR      MANAGER    09-JUN-81      2450               10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7566 SALM      MANAGER    02-APR-81      2975               20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7654 MOHAMAD   SALESMAN   28-SEP-81      1250   1400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7499 ADEL      SALESMAN   20-FEB-81      1600    300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7844 JAMAL     SALESMAN   08-SEP-81      1500      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7900 JASIM     CLERK      03-DEC-81      950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7521 WALED     SALESMAN   22-FEB-81      1250    500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a:t>
            </a:r>
          </a:p>
        </p:txBody>
      </p:sp>
      <p:sp>
        <p:nvSpPr>
          <p:cNvPr id="6" name="Rectangle 4"/>
          <p:cNvSpPr>
            <a:spLocks noChangeArrowheads="1"/>
          </p:cNvSpPr>
          <p:nvPr/>
        </p:nvSpPr>
        <p:spPr bwMode="auto">
          <a:xfrm>
            <a:off x="769938" y="1079500"/>
            <a:ext cx="1689100" cy="357188"/>
          </a:xfrm>
          <a:prstGeom prst="rect">
            <a:avLst/>
          </a:prstGeom>
          <a:noFill/>
          <a:ln w="9525">
            <a:noFill/>
            <a:miter lim="800000"/>
            <a:headEnd/>
            <a:tailEnd/>
          </a:ln>
          <a:effectLst/>
        </p:spPr>
        <p:txBody>
          <a:bodyPr lIns="82550" tIns="41275" rIns="82550" bIns="41275">
            <a:spAutoFit/>
          </a:bodyPr>
          <a:lstStyle/>
          <a:p>
            <a:pPr algn="l" defTabSz="822325">
              <a:lnSpc>
                <a:spcPct val="100000"/>
              </a:lnSpc>
              <a:spcBef>
                <a:spcPct val="50000"/>
              </a:spcBef>
              <a:defRPr/>
            </a:pPr>
            <a:r>
              <a:rPr lang="en-US" sz="1800">
                <a:solidFill>
                  <a:srgbClr val="FFCC00"/>
                </a:solidFill>
                <a:effectLst>
                  <a:outerShdw blurRad="38100" dist="38100" dir="2700000" algn="tl">
                    <a:srgbClr val="000000"/>
                  </a:outerShdw>
                </a:effectLst>
                <a:latin typeface="Arial" pitchFamily="34" charset="0"/>
              </a:rPr>
              <a:t>EMP</a:t>
            </a:r>
          </a:p>
        </p:txBody>
      </p:sp>
      <p:grpSp>
        <p:nvGrpSpPr>
          <p:cNvPr id="2" name="Group 7"/>
          <p:cNvGrpSpPr>
            <a:grpSpLocks/>
          </p:cNvGrpSpPr>
          <p:nvPr/>
        </p:nvGrpSpPr>
        <p:grpSpPr bwMode="auto">
          <a:xfrm>
            <a:off x="533400" y="3581400"/>
            <a:ext cx="3467100" cy="2255838"/>
            <a:chOff x="165" y="2277"/>
            <a:chExt cx="2184" cy="1421"/>
          </a:xfrm>
        </p:grpSpPr>
        <p:sp>
          <p:nvSpPr>
            <p:cNvPr id="8" name="Rectangle 5"/>
            <p:cNvSpPr>
              <a:spLocks noChangeArrowheads="1"/>
            </p:cNvSpPr>
            <p:nvPr/>
          </p:nvSpPr>
          <p:spPr bwMode="auto">
            <a:xfrm>
              <a:off x="267" y="3473"/>
              <a:ext cx="1064" cy="225"/>
            </a:xfrm>
            <a:prstGeom prst="rect">
              <a:avLst/>
            </a:prstGeom>
            <a:noFill/>
            <a:ln w="9525">
              <a:noFill/>
              <a:miter lim="800000"/>
              <a:headEnd/>
              <a:tailEnd/>
            </a:ln>
            <a:effectLst/>
          </p:spPr>
          <p:txBody>
            <a:bodyPr lIns="82550" tIns="41275" rIns="82550" bIns="41275">
              <a:spAutoFit/>
            </a:bodyPr>
            <a:lstStyle/>
            <a:p>
              <a:pPr algn="l" defTabSz="822325">
                <a:lnSpc>
                  <a:spcPct val="100000"/>
                </a:lnSpc>
                <a:spcBef>
                  <a:spcPct val="50000"/>
                </a:spcBef>
                <a:defRPr/>
              </a:pPr>
              <a:r>
                <a:rPr lang="en-US" sz="1800">
                  <a:solidFill>
                    <a:srgbClr val="FFCC00"/>
                  </a:solidFill>
                  <a:effectLst>
                    <a:outerShdw blurRad="38100" dist="38100" dir="2700000" algn="tl">
                      <a:srgbClr val="000000"/>
                    </a:outerShdw>
                  </a:effectLst>
                  <a:latin typeface="Arial" pitchFamily="34" charset="0"/>
                </a:rPr>
                <a:t>DEPT</a:t>
              </a:r>
            </a:p>
          </p:txBody>
        </p:sp>
        <p:sp>
          <p:nvSpPr>
            <p:cNvPr id="9" name="Rectangle 6"/>
            <p:cNvSpPr>
              <a:spLocks noChangeArrowheads="1"/>
            </p:cNvSpPr>
            <p:nvPr/>
          </p:nvSpPr>
          <p:spPr bwMode="blackWhite">
            <a:xfrm>
              <a:off x="165" y="2277"/>
              <a:ext cx="2184" cy="1074"/>
            </a:xfrm>
            <a:prstGeom prst="rect">
              <a:avLst/>
            </a:prstGeom>
            <a:solidFill>
              <a:srgbClr val="FFCC99"/>
            </a:soli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DEPTNO DNAME          LOC</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 ----------        	       10 COMPUTER       MOSUL   </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20 PROGRAMMER     BAGDAD</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30 LIPRARY        BASRA         </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40 ANLYSES        ANBAR</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a:t>
              </a:r>
            </a:p>
          </p:txBody>
        </p:sp>
      </p:grpSp>
      <p:grpSp>
        <p:nvGrpSpPr>
          <p:cNvPr id="3" name="Group 17"/>
          <p:cNvGrpSpPr>
            <a:grpSpLocks/>
          </p:cNvGrpSpPr>
          <p:nvPr/>
        </p:nvGrpSpPr>
        <p:grpSpPr bwMode="auto">
          <a:xfrm>
            <a:off x="8386763" y="6324600"/>
            <a:ext cx="414337" cy="292100"/>
            <a:chOff x="5283" y="3984"/>
            <a:chExt cx="261" cy="184"/>
          </a:xfrm>
        </p:grpSpPr>
        <p:sp>
          <p:nvSpPr>
            <p:cNvPr id="51207" name="Rectangle 1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1208" name="Rectangle 1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1209" name="Rectangle 1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1210" name="Freeform 1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1211" name="Freeform 1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1212" name="Freeform 1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305800" cy="4114800"/>
          </a:xfrm>
        </p:spPr>
        <p:txBody>
          <a:bodyPr/>
          <a:lstStyle/>
          <a:p>
            <a:pPr algn="l">
              <a:defRPr/>
            </a:pPr>
            <a:r>
              <a:rPr lang="en-US" dirty="0" smtClean="0">
                <a:solidFill>
                  <a:srgbClr val="FF0000"/>
                </a:solidFill>
              </a:rPr>
              <a:t/>
            </a:r>
            <a:br>
              <a:rPr lang="en-US" dirty="0" smtClean="0">
                <a:solidFill>
                  <a:srgbClr val="FF0000"/>
                </a:solidFill>
              </a:rPr>
            </a:br>
            <a:r>
              <a:rPr lang="en-US" dirty="0" smtClean="0">
                <a:solidFill>
                  <a:schemeClr val="accent4">
                    <a:lumMod val="20000"/>
                    <a:lumOff val="80000"/>
                  </a:schemeClr>
                </a:solidFill>
              </a:rPr>
              <a:t>SQL&gt; </a:t>
            </a:r>
            <a:r>
              <a:rPr lang="en-US" dirty="0" smtClean="0">
                <a:solidFill>
                  <a:srgbClr val="FF0000"/>
                </a:solidFill>
              </a:rPr>
              <a:t>UPDATE</a:t>
            </a:r>
            <a:r>
              <a:rPr lang="en-US" dirty="0" smtClean="0"/>
              <a:t>   </a:t>
            </a:r>
            <a:r>
              <a:rPr lang="en-US" dirty="0" err="1" smtClean="0"/>
              <a:t>emp</a:t>
            </a:r>
            <a:r>
              <a:rPr lang="en-US" dirty="0" smtClean="0"/>
              <a:t>                                        </a:t>
            </a:r>
            <a:br>
              <a:rPr lang="en-US" dirty="0" smtClean="0"/>
            </a:br>
            <a:r>
              <a:rPr lang="en-US" dirty="0" smtClean="0"/>
              <a:t>          </a:t>
            </a:r>
            <a:r>
              <a:rPr lang="en-US" dirty="0" smtClean="0">
                <a:solidFill>
                  <a:srgbClr val="FF0000"/>
                </a:solidFill>
              </a:rPr>
              <a:t>SET</a:t>
            </a:r>
            <a:r>
              <a:rPr lang="en-US" dirty="0" smtClean="0"/>
              <a:t>          </a:t>
            </a:r>
            <a:r>
              <a:rPr lang="en-US" dirty="0" err="1" smtClean="0"/>
              <a:t>deptno</a:t>
            </a:r>
            <a:r>
              <a:rPr lang="en-US" dirty="0" smtClean="0"/>
              <a:t> = 15               </a:t>
            </a:r>
            <a:br>
              <a:rPr lang="en-US" dirty="0" smtClean="0"/>
            </a:br>
            <a:r>
              <a:rPr lang="en-US" dirty="0" smtClean="0"/>
              <a:t>          </a:t>
            </a:r>
            <a:r>
              <a:rPr lang="en-US" dirty="0" smtClean="0">
                <a:solidFill>
                  <a:srgbClr val="FF0000"/>
                </a:solidFill>
              </a:rPr>
              <a:t>WHERE</a:t>
            </a:r>
            <a:r>
              <a:rPr lang="en-US" dirty="0" smtClean="0"/>
              <a:t>    </a:t>
            </a:r>
            <a:r>
              <a:rPr lang="en-US" dirty="0" err="1" smtClean="0"/>
              <a:t>deptno</a:t>
            </a:r>
            <a:r>
              <a:rPr lang="en-US" dirty="0" smtClean="0"/>
              <a:t> = 16  ;   </a:t>
            </a:r>
            <a:br>
              <a:rPr lang="en-US" dirty="0" smtClean="0"/>
            </a:br>
            <a:r>
              <a:rPr lang="ar-SA" dirty="0" smtClean="0"/>
              <a:t> </a:t>
            </a:r>
            <a:r>
              <a:rPr lang="ar-IQ" dirty="0" smtClean="0"/>
              <a:t/>
            </a:r>
            <a:br>
              <a:rPr lang="ar-IQ" dirty="0" smtClean="0"/>
            </a:br>
            <a:r>
              <a:rPr lang="en-US" dirty="0" smtClean="0">
                <a:solidFill>
                  <a:schemeClr val="accent4">
                    <a:lumMod val="20000"/>
                    <a:lumOff val="80000"/>
                  </a:schemeClr>
                </a:solidFill>
              </a:rPr>
              <a:t>SQL&gt; </a:t>
            </a:r>
            <a:r>
              <a:rPr lang="en-US" dirty="0" smtClean="0">
                <a:solidFill>
                  <a:srgbClr val="FF0000"/>
                </a:solidFill>
              </a:rPr>
              <a:t>COMMIT</a:t>
            </a:r>
            <a:r>
              <a:rPr lang="en-US" dirty="0" smtClean="0"/>
              <a:t> ; </a:t>
            </a:r>
            <a:endParaRPr lang="ar-SA" dirty="0"/>
          </a:p>
        </p:txBody>
      </p:sp>
      <p:grpSp>
        <p:nvGrpSpPr>
          <p:cNvPr id="3" name="Group 27"/>
          <p:cNvGrpSpPr>
            <a:grpSpLocks/>
          </p:cNvGrpSpPr>
          <p:nvPr/>
        </p:nvGrpSpPr>
        <p:grpSpPr bwMode="auto">
          <a:xfrm>
            <a:off x="8386763" y="6324600"/>
            <a:ext cx="414337" cy="292100"/>
            <a:chOff x="5283" y="3984"/>
            <a:chExt cx="261" cy="184"/>
          </a:xfrm>
        </p:grpSpPr>
        <p:sp>
          <p:nvSpPr>
            <p:cNvPr id="52229"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2230"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2231"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2232"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2233"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2234"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10" name="مربع نص 9"/>
          <p:cNvSpPr txBox="1"/>
          <p:nvPr/>
        </p:nvSpPr>
        <p:spPr>
          <a:xfrm>
            <a:off x="1143000" y="381000"/>
            <a:ext cx="6400800" cy="695325"/>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scene3d>
              <a:camera prst="orthographicFront"/>
              <a:lightRig rig="flat" dir="tl">
                <a:rot lat="0" lon="0" rev="6600000"/>
              </a:lightRig>
            </a:scene3d>
            <a:sp3d extrusionH="25400" contourW="8890">
              <a:bevelT w="38100" h="31750"/>
              <a:contourClr>
                <a:schemeClr val="accent2">
                  <a:shade val="75000"/>
                </a:schemeClr>
              </a:contourClr>
            </a:sp3d>
          </a:bodyPr>
          <a:lstStyle/>
          <a:p>
            <a:pPr rtl="1">
              <a:spcBef>
                <a:spcPct val="0"/>
              </a:spcBef>
              <a:defRPr/>
            </a:pPr>
            <a:r>
              <a:rPr lang="ar-SA"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عبارة التحديث </a:t>
            </a:r>
            <a:r>
              <a:rPr lang="en-US"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UPDATE</a:t>
            </a:r>
            <a:endParaRPr lang="ar-SA"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85800"/>
            <a:ext cx="7764463" cy="881063"/>
          </a:xfrm>
        </p:spPr>
        <p:txBody>
          <a:bodyPr/>
          <a:lstStyle/>
          <a:p>
            <a:pPr algn="l">
              <a:defRPr/>
            </a:pPr>
            <a:r>
              <a:rPr lang="en-US" sz="4000" dirty="0" smtClean="0"/>
              <a:t/>
            </a:r>
            <a:br>
              <a:rPr lang="en-US" sz="4000" dirty="0" smtClean="0"/>
            </a:br>
            <a:r>
              <a:rPr lang="ar-SA" sz="4000" dirty="0" smtClean="0"/>
              <a:t> </a:t>
            </a:r>
            <a:r>
              <a:rPr lang="en-US" sz="4000" dirty="0" smtClean="0"/>
              <a:t/>
            </a:r>
            <a:br>
              <a:rPr lang="en-US" sz="4000" dirty="0" smtClean="0"/>
            </a:br>
            <a:r>
              <a:rPr lang="en-US" sz="4000" dirty="0" smtClean="0"/>
              <a:t>SQL&gt;</a:t>
            </a:r>
            <a:r>
              <a:rPr lang="en-US" sz="4000" dirty="0" smtClean="0">
                <a:solidFill>
                  <a:srgbClr val="FF0000"/>
                </a:solidFill>
              </a:rPr>
              <a:t>DELETE</a:t>
            </a:r>
            <a:r>
              <a:rPr lang="en-US" sz="4000" dirty="0" smtClean="0"/>
              <a:t>   FROM   </a:t>
            </a:r>
            <a:r>
              <a:rPr lang="en-US" sz="4000" dirty="0" err="1" smtClean="0"/>
              <a:t>emp</a:t>
            </a:r>
            <a:r>
              <a:rPr lang="en-US" sz="4000" dirty="0" smtClean="0"/>
              <a:t> ;                                                              </a:t>
            </a:r>
            <a:br>
              <a:rPr lang="en-US" sz="4000" dirty="0" smtClean="0"/>
            </a:br>
            <a:r>
              <a:rPr lang="ar-SA" sz="4000" dirty="0" smtClean="0"/>
              <a:t> </a:t>
            </a:r>
            <a:r>
              <a:rPr lang="en-US" sz="4000" dirty="0" smtClean="0"/>
              <a:t/>
            </a:r>
            <a:br>
              <a:rPr lang="en-US" sz="4000" dirty="0" smtClean="0"/>
            </a:br>
            <a:r>
              <a:rPr lang="ar-IQ" sz="4000" dirty="0" smtClean="0"/>
              <a:t> </a:t>
            </a:r>
            <a:r>
              <a:rPr lang="en-US" sz="4000" dirty="0" smtClean="0"/>
              <a:t>SQL&gt;</a:t>
            </a:r>
            <a:r>
              <a:rPr lang="en-US" sz="4000" dirty="0" smtClean="0">
                <a:solidFill>
                  <a:srgbClr val="FF0000"/>
                </a:solidFill>
              </a:rPr>
              <a:t>ROLLBACK </a:t>
            </a:r>
            <a:r>
              <a:rPr lang="en-US" sz="4000" dirty="0" smtClean="0"/>
              <a:t>;                                                                                               </a:t>
            </a:r>
            <a:br>
              <a:rPr lang="en-US" sz="4000" dirty="0" smtClean="0"/>
            </a:br>
            <a:r>
              <a:rPr lang="en-US" sz="4000" dirty="0" smtClean="0"/>
              <a:t>           </a:t>
            </a:r>
            <a:br>
              <a:rPr lang="en-US" sz="4000" dirty="0" smtClean="0"/>
            </a:br>
            <a:endParaRPr lang="ar-SA" sz="4000" dirty="0"/>
          </a:p>
        </p:txBody>
      </p:sp>
      <p:grpSp>
        <p:nvGrpSpPr>
          <p:cNvPr id="3" name="Group 27"/>
          <p:cNvGrpSpPr>
            <a:grpSpLocks/>
          </p:cNvGrpSpPr>
          <p:nvPr/>
        </p:nvGrpSpPr>
        <p:grpSpPr bwMode="auto">
          <a:xfrm>
            <a:off x="8386763" y="6324600"/>
            <a:ext cx="414337" cy="292100"/>
            <a:chOff x="5283" y="3984"/>
            <a:chExt cx="261" cy="184"/>
          </a:xfrm>
        </p:grpSpPr>
        <p:sp>
          <p:nvSpPr>
            <p:cNvPr id="53253"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3254"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3255"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3256"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3257"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3258"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10" name="مربع نص 9"/>
          <p:cNvSpPr txBox="1"/>
          <p:nvPr/>
        </p:nvSpPr>
        <p:spPr>
          <a:xfrm>
            <a:off x="1143000" y="381000"/>
            <a:ext cx="6400800" cy="695325"/>
          </a:xfrm>
          <a:prstGeom prst="rect">
            <a:avLst/>
          </a:prstGeom>
          <a:noFill/>
          <a:ln w="9525">
            <a:noFill/>
            <a:miter lim="800000"/>
            <a:headEnd/>
            <a:tailEnd/>
          </a:ln>
          <a:effectLst>
            <a:outerShdw dist="53882" dir="2700000" algn="ctr" rotWithShape="0">
              <a:srgbClr val="000000">
                <a:alpha val="50000"/>
              </a:srgbClr>
            </a:outerShdw>
          </a:effectLst>
        </p:spPr>
        <p:txBody>
          <a:bodyPr lIns="92075" tIns="46038" rIns="92075" bIns="46038">
            <a:scene3d>
              <a:camera prst="orthographicFront"/>
              <a:lightRig rig="flat" dir="tl">
                <a:rot lat="0" lon="0" rev="6600000"/>
              </a:lightRig>
            </a:scene3d>
            <a:sp3d extrusionH="25400" contourW="8890">
              <a:bevelT w="38100" h="31750"/>
              <a:contourClr>
                <a:schemeClr val="accent2">
                  <a:shade val="75000"/>
                </a:schemeClr>
              </a:contourClr>
            </a:sp3d>
          </a:bodyPr>
          <a:lstStyle/>
          <a:p>
            <a:pPr rtl="1">
              <a:spcBef>
                <a:spcPct val="0"/>
              </a:spcBef>
              <a:defRPr/>
            </a:pPr>
            <a:r>
              <a:rPr lang="ar-SA"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عبارة الحذف </a:t>
            </a:r>
            <a:r>
              <a:rPr lang="en-US"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DELETE</a:t>
            </a:r>
            <a:endParaRPr lang="ar-SA"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1">
              <a:defRPr/>
            </a:pPr>
            <a:r>
              <a:rPr lang="ar-SA" dirty="0" smtClean="0"/>
              <a:t/>
            </a:r>
            <a:br>
              <a:rPr lang="ar-SA" dirty="0" smtClean="0"/>
            </a:br>
            <a:r>
              <a:rPr lang="en-US" dirty="0" smtClean="0"/>
              <a:t/>
            </a:r>
            <a:br>
              <a:rPr lang="en-US" dirty="0" smtClean="0"/>
            </a:br>
            <a:r>
              <a:rPr lang="en-US" dirty="0" smtClean="0"/>
              <a:t/>
            </a:r>
            <a:br>
              <a:rPr lang="en-US" dirty="0" smtClean="0"/>
            </a:br>
            <a:r>
              <a:rPr lang="ar-SA" dirty="0" smtClean="0"/>
              <a:t/>
            </a:r>
            <a:br>
              <a:rPr lang="ar-SA" dirty="0" smtClean="0"/>
            </a:br>
            <a:r>
              <a:rPr lang="ar-SA" dirty="0" smtClean="0"/>
              <a:t/>
            </a:r>
            <a:br>
              <a:rPr lang="ar-SA" dirty="0" smtClean="0"/>
            </a:br>
            <a:r>
              <a:rPr lang="en-US" dirty="0" smtClean="0"/>
              <a:t/>
            </a:r>
            <a:br>
              <a:rPr lang="en-US" dirty="0" smtClean="0"/>
            </a:br>
            <a:r>
              <a:rPr lang="ar-SA" sz="2400" dirty="0" smtClean="0">
                <a:solidFill>
                  <a:schemeClr val="accent5"/>
                </a:solidFill>
              </a:rPr>
              <a:t>لو كان الجدول مرتبط بعلاقات مع جدول آخر فقط نضيف </a:t>
            </a:r>
            <a:r>
              <a:rPr lang="en-US" sz="2400" dirty="0" smtClean="0">
                <a:solidFill>
                  <a:schemeClr val="accent5"/>
                </a:solidFill>
              </a:rPr>
              <a:t>CASCADE CONSTRAINTS</a:t>
            </a:r>
            <a:r>
              <a:rPr lang="ar-SA" sz="2400" dirty="0" smtClean="0">
                <a:solidFill>
                  <a:schemeClr val="accent5"/>
                </a:solidFill>
              </a:rPr>
              <a:t/>
            </a:r>
            <a:br>
              <a:rPr lang="ar-SA" sz="2400" dirty="0" smtClean="0">
                <a:solidFill>
                  <a:schemeClr val="accent5"/>
                </a:solidFill>
              </a:rPr>
            </a:br>
            <a:r>
              <a:rPr lang="en-US" sz="2400" dirty="0" smtClean="0">
                <a:solidFill>
                  <a:schemeClr val="accent5"/>
                </a:solidFill>
              </a:rPr>
              <a:t/>
            </a:r>
            <a:br>
              <a:rPr lang="en-US" sz="2400" dirty="0" smtClean="0">
                <a:solidFill>
                  <a:schemeClr val="accent5"/>
                </a:solidFill>
              </a:rPr>
            </a:br>
            <a:r>
              <a:rPr lang="en-US" kern="1200" dirty="0" smtClean="0">
                <a:solidFill>
                  <a:srgbClr val="FFC000"/>
                </a:solidFill>
                <a:latin typeface="Arial Narrow" pitchFamily="34" charset="0"/>
                <a:ea typeface="+mn-ea"/>
              </a:rPr>
              <a:t>DROP TABLE stud  CASCADE CONSTRAINTS;</a:t>
            </a:r>
            <a:r>
              <a:rPr lang="en-US" dirty="0" smtClean="0"/>
              <a:t/>
            </a:r>
            <a:br>
              <a:rPr lang="en-US" dirty="0" smtClean="0"/>
            </a:br>
            <a:endParaRPr lang="ar-SA" dirty="0"/>
          </a:p>
        </p:txBody>
      </p:sp>
      <p:sp>
        <p:nvSpPr>
          <p:cNvPr id="3" name="عنصر نائب للمحتوى 2"/>
          <p:cNvSpPr>
            <a:spLocks noGrp="1"/>
          </p:cNvSpPr>
          <p:nvPr>
            <p:ph idx="1"/>
          </p:nvPr>
        </p:nvSpPr>
        <p:spPr>
          <a:xfrm>
            <a:off x="609600" y="1143000"/>
            <a:ext cx="7239000" cy="1881188"/>
          </a:xfrm>
        </p:spPr>
        <p:txBody>
          <a:bodyPr/>
          <a:lstStyle/>
          <a:p>
            <a:pPr algn="r">
              <a:buFontTx/>
              <a:buNone/>
              <a:tabLst>
                <a:tab pos="571500" algn="l"/>
                <a:tab pos="2689225" algn="l"/>
              </a:tabLst>
              <a:defRPr/>
            </a:pPr>
            <a:r>
              <a:rPr lang="ar-SA" dirty="0" smtClean="0"/>
              <a:t>الصيغة العامة:</a:t>
            </a:r>
            <a:endParaRPr lang="en-US" dirty="0" smtClean="0"/>
          </a:p>
          <a:p>
            <a:pPr>
              <a:buFontTx/>
              <a:buNone/>
              <a:tabLst>
                <a:tab pos="571500" algn="l"/>
                <a:tab pos="2689225" algn="l"/>
              </a:tabLst>
              <a:defRPr/>
            </a:pPr>
            <a:r>
              <a:rPr lang="en-US" dirty="0" smtClean="0"/>
              <a:t/>
            </a:r>
            <a:br>
              <a:rPr lang="en-US" dirty="0" smtClean="0"/>
            </a:br>
            <a:r>
              <a:rPr lang="en-US" dirty="0" smtClean="0"/>
              <a:t>DROP TABLE</a:t>
            </a:r>
            <a:r>
              <a:rPr lang="ar-SA" dirty="0" smtClean="0"/>
              <a:t>    </a:t>
            </a:r>
            <a:r>
              <a:rPr lang="en-US" dirty="0" err="1" smtClean="0"/>
              <a:t>table_name</a:t>
            </a:r>
            <a:r>
              <a:rPr lang="en-US" dirty="0" smtClean="0"/>
              <a:t>;  </a:t>
            </a:r>
            <a:br>
              <a:rPr lang="en-US" dirty="0" smtClean="0"/>
            </a:br>
            <a:endParaRPr lang="ar-SA" dirty="0"/>
          </a:p>
        </p:txBody>
      </p:sp>
      <p:sp>
        <p:nvSpPr>
          <p:cNvPr id="54276" name="مربع نص 3"/>
          <p:cNvSpPr txBox="1">
            <a:spLocks noChangeArrowheads="1"/>
          </p:cNvSpPr>
          <p:nvPr/>
        </p:nvSpPr>
        <p:spPr bwMode="auto">
          <a:xfrm>
            <a:off x="990600" y="2667000"/>
            <a:ext cx="6553200" cy="1200150"/>
          </a:xfrm>
          <a:prstGeom prst="rect">
            <a:avLst/>
          </a:prstGeom>
          <a:noFill/>
          <a:ln w="9525">
            <a:noFill/>
            <a:miter lim="800000"/>
            <a:headEnd/>
            <a:tailEnd/>
          </a:ln>
        </p:spPr>
        <p:txBody>
          <a:bodyPr>
            <a:spAutoFit/>
          </a:bodyPr>
          <a:lstStyle/>
          <a:p>
            <a:pPr algn="l">
              <a:lnSpc>
                <a:spcPct val="100000"/>
              </a:lnSpc>
            </a:pPr>
            <a:r>
              <a:rPr lang="en-US" sz="3600">
                <a:solidFill>
                  <a:srgbClr val="FFC000"/>
                </a:solidFill>
              </a:rPr>
              <a:t>DROP TABLE employee;</a:t>
            </a:r>
            <a:br>
              <a:rPr lang="en-US" sz="3600">
                <a:solidFill>
                  <a:srgbClr val="FFC000"/>
                </a:solidFill>
              </a:rPr>
            </a:br>
            <a:endParaRPr lang="ar-SA" sz="3600">
              <a:solidFill>
                <a:srgbClr val="FFC000"/>
              </a:solidFill>
            </a:endParaRPr>
          </a:p>
        </p:txBody>
      </p:sp>
      <p:sp>
        <p:nvSpPr>
          <p:cNvPr id="5" name="مربع نص 4"/>
          <p:cNvSpPr txBox="1"/>
          <p:nvPr/>
        </p:nvSpPr>
        <p:spPr>
          <a:xfrm>
            <a:off x="3276600" y="304800"/>
            <a:ext cx="2819400" cy="904863"/>
          </a:xfrm>
          <a:prstGeom prst="rect">
            <a:avLst/>
          </a:prstGeom>
          <a:noFill/>
        </p:spPr>
        <p:txBody>
          <a:bodyPr rtlCol="1">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DROP </a:t>
            </a:r>
            <a:r>
              <a:rPr lang="ar-SA" sz="44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عبارة</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en-US" sz="4400"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ea typeface="+mn-ea"/>
              </a:rPr>
              <a:t>ORDER BY </a:t>
            </a:r>
            <a:r>
              <a:rPr lang="ar-SA" sz="4400" i="1" dirty="0" smtClean="0"/>
              <a:t>عبارة </a:t>
            </a:r>
            <a:r>
              <a:rPr lang="ar-SA" sz="4400"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ea typeface="+mn-ea"/>
              </a:rPr>
              <a:t>الترتيب </a:t>
            </a:r>
            <a:r>
              <a:rPr lang="en-US" sz="4400"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ea typeface="+mn-ea"/>
              </a:rPr>
              <a:t/>
            </a:r>
            <a:br>
              <a:rPr lang="en-US" sz="4400" kern="1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ea typeface="+mn-ea"/>
              </a:rPr>
            </a:br>
            <a:r>
              <a:rPr lang="en-US" sz="4400" dirty="0" smtClean="0"/>
              <a:t>  </a:t>
            </a:r>
            <a:endParaRPr lang="ar-SA" sz="4400" dirty="0"/>
          </a:p>
        </p:txBody>
      </p:sp>
      <p:sp>
        <p:nvSpPr>
          <p:cNvPr id="3" name="عنصر نائب للمحتوى 2"/>
          <p:cNvSpPr>
            <a:spLocks noGrp="1"/>
          </p:cNvSpPr>
          <p:nvPr>
            <p:ph idx="1"/>
          </p:nvPr>
        </p:nvSpPr>
        <p:spPr>
          <a:xfrm>
            <a:off x="860425" y="1795463"/>
            <a:ext cx="7385050" cy="4530725"/>
          </a:xfrm>
        </p:spPr>
        <p:txBody>
          <a:bodyPr/>
          <a:lstStyle/>
          <a:p>
            <a:pPr>
              <a:defRPr/>
            </a:pPr>
            <a:r>
              <a:rPr lang="en-US" dirty="0" smtClean="0"/>
              <a:t>SELECT      </a:t>
            </a:r>
            <a:r>
              <a:rPr lang="en-US" dirty="0" err="1" smtClean="0"/>
              <a:t>ename</a:t>
            </a:r>
            <a:r>
              <a:rPr lang="en-US" dirty="0" smtClean="0"/>
              <a:t>, </a:t>
            </a:r>
            <a:r>
              <a:rPr lang="en-US" dirty="0" err="1" smtClean="0"/>
              <a:t>sal</a:t>
            </a:r>
            <a:r>
              <a:rPr lang="en-US" dirty="0" smtClean="0"/>
              <a:t> </a:t>
            </a:r>
            <a:br>
              <a:rPr lang="en-US" dirty="0" smtClean="0"/>
            </a:br>
            <a:r>
              <a:rPr lang="en-US" dirty="0" smtClean="0"/>
              <a:t>FROM        </a:t>
            </a:r>
            <a:r>
              <a:rPr lang="en-US" dirty="0" err="1" smtClean="0"/>
              <a:t>emp</a:t>
            </a:r>
            <a:r>
              <a:rPr lang="en-US" dirty="0" smtClean="0"/>
              <a:t> </a:t>
            </a:r>
            <a:br>
              <a:rPr lang="en-US" dirty="0" smtClean="0"/>
            </a:br>
            <a:r>
              <a:rPr lang="en-US" dirty="0" smtClean="0">
                <a:solidFill>
                  <a:srgbClr val="FF0000"/>
                </a:solidFill>
              </a:rPr>
              <a:t>ORDER BY        </a:t>
            </a:r>
            <a:r>
              <a:rPr lang="en-US" dirty="0" err="1" smtClean="0"/>
              <a:t>sal</a:t>
            </a:r>
            <a:r>
              <a:rPr lang="en-US" dirty="0" smtClean="0"/>
              <a:t>     </a:t>
            </a:r>
            <a:r>
              <a:rPr lang="en-US" dirty="0" smtClean="0">
                <a:solidFill>
                  <a:srgbClr val="FF0000"/>
                </a:solidFill>
              </a:rPr>
              <a:t>ASC</a:t>
            </a:r>
            <a:r>
              <a:rPr lang="en-US" dirty="0" smtClean="0"/>
              <a:t>   ;</a:t>
            </a:r>
          </a:p>
          <a:p>
            <a:pPr rtl="1">
              <a:buFontTx/>
              <a:buNone/>
              <a:defRPr/>
            </a:pPr>
            <a:r>
              <a:rPr lang="ar-SA" dirty="0" smtClean="0"/>
              <a:t> </a:t>
            </a:r>
            <a:endParaRPr lang="en-US" dirty="0" smtClean="0"/>
          </a:p>
          <a:p>
            <a:pPr>
              <a:defRPr/>
            </a:pPr>
            <a:r>
              <a:rPr lang="en-US" dirty="0" smtClean="0"/>
              <a:t>SELECT  </a:t>
            </a:r>
            <a:r>
              <a:rPr lang="en-US" dirty="0" err="1" smtClean="0"/>
              <a:t>ename</a:t>
            </a:r>
            <a:r>
              <a:rPr lang="en-US" dirty="0" smtClean="0"/>
              <a:t>, </a:t>
            </a:r>
            <a:r>
              <a:rPr lang="en-US" dirty="0" err="1" smtClean="0"/>
              <a:t>sal</a:t>
            </a:r>
            <a:r>
              <a:rPr lang="en-US" dirty="0" smtClean="0"/>
              <a:t>      </a:t>
            </a:r>
          </a:p>
          <a:p>
            <a:pPr rtl="1">
              <a:buFontTx/>
              <a:buNone/>
              <a:defRPr/>
            </a:pPr>
            <a:r>
              <a:rPr lang="en-US" dirty="0" smtClean="0"/>
              <a:t>   FROM          </a:t>
            </a:r>
            <a:r>
              <a:rPr lang="en-US" dirty="0" err="1" smtClean="0"/>
              <a:t>emp</a:t>
            </a:r>
            <a:r>
              <a:rPr lang="en-US" dirty="0" smtClean="0"/>
              <a:t> </a:t>
            </a:r>
            <a:br>
              <a:rPr lang="en-US" dirty="0" smtClean="0"/>
            </a:br>
            <a:r>
              <a:rPr lang="en-US" dirty="0" smtClean="0"/>
              <a:t>   </a:t>
            </a:r>
            <a:r>
              <a:rPr lang="en-US" dirty="0" smtClean="0">
                <a:solidFill>
                  <a:srgbClr val="FF0000"/>
                </a:solidFill>
              </a:rPr>
              <a:t>ORDER BY        </a:t>
            </a:r>
            <a:r>
              <a:rPr lang="en-US" dirty="0" err="1" smtClean="0"/>
              <a:t>sal</a:t>
            </a:r>
            <a:r>
              <a:rPr lang="en-US" dirty="0" smtClean="0"/>
              <a:t>     </a:t>
            </a:r>
            <a:r>
              <a:rPr lang="en-US" dirty="0" smtClean="0">
                <a:solidFill>
                  <a:srgbClr val="FF0000"/>
                </a:solidFill>
              </a:rPr>
              <a:t>DESC</a:t>
            </a:r>
            <a:r>
              <a:rPr lang="en-US" dirty="0" smtClean="0"/>
              <a:t>;</a:t>
            </a:r>
          </a:p>
          <a:p>
            <a:pPr algn="r" rtl="1">
              <a:buFontTx/>
              <a:buNone/>
              <a:defRPr/>
            </a:pPr>
            <a:r>
              <a:rPr lang="en-US" dirty="0" smtClean="0"/>
              <a:t> </a:t>
            </a:r>
          </a:p>
          <a:p>
            <a:pPr>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5530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530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530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530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530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530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90600" y="228600"/>
            <a:ext cx="7299325" cy="881063"/>
          </a:xfrm>
        </p:spPr>
        <p:txBody>
          <a:bodyPr/>
          <a:lstStyle/>
          <a:p>
            <a:pPr>
              <a:defRPr/>
            </a:pPr>
            <a:r>
              <a:rPr lang="en-US" dirty="0" smtClean="0"/>
              <a:t>Definition of a Relational Database</a:t>
            </a:r>
          </a:p>
        </p:txBody>
      </p:sp>
      <p:sp>
        <p:nvSpPr>
          <p:cNvPr id="17411" name="Rectangle 3"/>
          <p:cNvSpPr>
            <a:spLocks noGrp="1" noChangeArrowheads="1"/>
          </p:cNvSpPr>
          <p:nvPr>
            <p:ph type="body" idx="1"/>
          </p:nvPr>
        </p:nvSpPr>
        <p:spPr>
          <a:xfrm>
            <a:off x="838200" y="1447800"/>
            <a:ext cx="7385050" cy="1057275"/>
          </a:xfrm>
        </p:spPr>
        <p:txBody>
          <a:bodyPr/>
          <a:lstStyle/>
          <a:p>
            <a:pPr marL="0" indent="0" algn="r" rtl="1">
              <a:buFontTx/>
              <a:buNone/>
              <a:defRPr/>
            </a:pPr>
            <a:r>
              <a:rPr lang="ar-SA" sz="2200" smtClean="0"/>
              <a:t>قاعدة البيانات العلائقية </a:t>
            </a:r>
            <a:r>
              <a:rPr lang="en-US" sz="2200" smtClean="0"/>
              <a:t> :</a:t>
            </a:r>
            <a:r>
              <a:rPr lang="ar-SA" sz="2200" smtClean="0"/>
              <a:t>هي عبارة عن مجموعة من العلاقاتِ أَو الجداولِ الثنائية الأبعادِ ترتبط بحقل معين يعرف بالمفتاح الأساسي في الجدول الأول والمفتاح الخارجي في الجدول الثاني .</a:t>
            </a:r>
            <a:endParaRPr lang="en-US" sz="2200" smtClean="0"/>
          </a:p>
        </p:txBody>
      </p:sp>
      <p:sp>
        <p:nvSpPr>
          <p:cNvPr id="19460" name="Rectangle 4"/>
          <p:cNvSpPr>
            <a:spLocks noChangeArrowheads="1"/>
          </p:cNvSpPr>
          <p:nvPr/>
        </p:nvSpPr>
        <p:spPr bwMode="ltGray">
          <a:xfrm>
            <a:off x="3654425" y="2865438"/>
            <a:ext cx="1662113" cy="1030287"/>
          </a:xfrm>
          <a:prstGeom prst="rect">
            <a:avLst/>
          </a:prstGeom>
          <a:gradFill rotWithShape="0">
            <a:gsLst>
              <a:gs pos="0">
                <a:srgbClr val="8E8E8E"/>
              </a:gs>
              <a:gs pos="50000">
                <a:srgbClr val="B2B2B2"/>
              </a:gs>
              <a:gs pos="100000">
                <a:srgbClr val="8E8E8E"/>
              </a:gs>
            </a:gsLst>
            <a:lin ang="0" scaled="1"/>
          </a:gradFill>
          <a:ln w="9525">
            <a:noFill/>
            <a:miter lim="800000"/>
            <a:headEnd/>
            <a:tailEnd/>
          </a:ln>
        </p:spPr>
        <p:txBody>
          <a:bodyPr wrap="none" anchor="ctr"/>
          <a:lstStyle/>
          <a:p>
            <a:endParaRPr lang="ar-SA"/>
          </a:p>
        </p:txBody>
      </p:sp>
      <p:sp>
        <p:nvSpPr>
          <p:cNvPr id="19461" name="Oval 5"/>
          <p:cNvSpPr>
            <a:spLocks noChangeArrowheads="1"/>
          </p:cNvSpPr>
          <p:nvPr/>
        </p:nvSpPr>
        <p:spPr bwMode="ltGray">
          <a:xfrm>
            <a:off x="3654425" y="2516188"/>
            <a:ext cx="1662113" cy="660400"/>
          </a:xfrm>
          <a:prstGeom prst="ellipse">
            <a:avLst/>
          </a:prstGeom>
          <a:gradFill rotWithShape="0">
            <a:gsLst>
              <a:gs pos="0">
                <a:srgbClr val="A0A0A0"/>
              </a:gs>
              <a:gs pos="100000">
                <a:srgbClr val="B2B2B2"/>
              </a:gs>
            </a:gsLst>
            <a:lin ang="5400000" scaled="1"/>
          </a:gradFill>
          <a:ln w="9525">
            <a:noFill/>
            <a:round/>
            <a:headEnd/>
            <a:tailEnd/>
          </a:ln>
        </p:spPr>
        <p:txBody>
          <a:bodyPr wrap="none" anchor="ctr"/>
          <a:lstStyle/>
          <a:p>
            <a:endParaRPr lang="ar-SA"/>
          </a:p>
        </p:txBody>
      </p:sp>
      <p:sp>
        <p:nvSpPr>
          <p:cNvPr id="19462" name="Oval 6"/>
          <p:cNvSpPr>
            <a:spLocks noChangeArrowheads="1"/>
          </p:cNvSpPr>
          <p:nvPr/>
        </p:nvSpPr>
        <p:spPr bwMode="ltGray">
          <a:xfrm>
            <a:off x="3654425" y="3575050"/>
            <a:ext cx="1662113" cy="660400"/>
          </a:xfrm>
          <a:prstGeom prst="ellipse">
            <a:avLst/>
          </a:prstGeom>
          <a:gradFill rotWithShape="0">
            <a:gsLst>
              <a:gs pos="0">
                <a:srgbClr val="8E8E8E"/>
              </a:gs>
              <a:gs pos="50000">
                <a:srgbClr val="B2B2B2"/>
              </a:gs>
              <a:gs pos="100000">
                <a:srgbClr val="8E8E8E"/>
              </a:gs>
            </a:gsLst>
            <a:lin ang="0" scaled="1"/>
          </a:gradFill>
          <a:ln w="9525">
            <a:noFill/>
            <a:round/>
            <a:headEnd/>
            <a:tailEnd/>
          </a:ln>
        </p:spPr>
        <p:txBody>
          <a:bodyPr wrap="none" anchor="ctr"/>
          <a:lstStyle/>
          <a:p>
            <a:endParaRPr lang="ar-SA"/>
          </a:p>
        </p:txBody>
      </p:sp>
      <p:sp>
        <p:nvSpPr>
          <p:cNvPr id="17415" name="Rectangle 7"/>
          <p:cNvSpPr>
            <a:spLocks noChangeArrowheads="1"/>
          </p:cNvSpPr>
          <p:nvPr/>
        </p:nvSpPr>
        <p:spPr bwMode="auto">
          <a:xfrm>
            <a:off x="3778250" y="2659063"/>
            <a:ext cx="1427163" cy="427037"/>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2200">
                <a:solidFill>
                  <a:srgbClr val="FFFFFF"/>
                </a:solidFill>
                <a:effectLst>
                  <a:outerShdw blurRad="38100" dist="38100" dir="2700000" algn="tl">
                    <a:srgbClr val="000000"/>
                  </a:outerShdw>
                </a:effectLst>
                <a:latin typeface="Arial" pitchFamily="34" charset="0"/>
              </a:rPr>
              <a:t>Database</a:t>
            </a:r>
          </a:p>
        </p:txBody>
      </p:sp>
      <p:grpSp>
        <p:nvGrpSpPr>
          <p:cNvPr id="19464" name="Group 17"/>
          <p:cNvGrpSpPr>
            <a:grpSpLocks/>
          </p:cNvGrpSpPr>
          <p:nvPr/>
        </p:nvGrpSpPr>
        <p:grpSpPr bwMode="auto">
          <a:xfrm>
            <a:off x="3840163" y="3314700"/>
            <a:ext cx="1198562" cy="725488"/>
            <a:chOff x="2419" y="2088"/>
            <a:chExt cx="755" cy="457"/>
          </a:xfrm>
        </p:grpSpPr>
        <p:sp>
          <p:nvSpPr>
            <p:cNvPr id="19493" name="Rectangle 8"/>
            <p:cNvSpPr>
              <a:spLocks noChangeArrowheads="1"/>
            </p:cNvSpPr>
            <p:nvPr/>
          </p:nvSpPr>
          <p:spPr bwMode="blackWhite">
            <a:xfrm>
              <a:off x="2419" y="2088"/>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4" name="Rectangle 9"/>
            <p:cNvSpPr>
              <a:spLocks noChangeArrowheads="1"/>
            </p:cNvSpPr>
            <p:nvPr/>
          </p:nvSpPr>
          <p:spPr bwMode="blackWhite">
            <a:xfrm>
              <a:off x="2690" y="2088"/>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5" name="Rectangle 10"/>
            <p:cNvSpPr>
              <a:spLocks noChangeArrowheads="1"/>
            </p:cNvSpPr>
            <p:nvPr/>
          </p:nvSpPr>
          <p:spPr bwMode="blackWhite">
            <a:xfrm>
              <a:off x="2959" y="2088"/>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6" name="Rectangle 11"/>
            <p:cNvSpPr>
              <a:spLocks noChangeArrowheads="1"/>
            </p:cNvSpPr>
            <p:nvPr/>
          </p:nvSpPr>
          <p:spPr bwMode="blackWhite">
            <a:xfrm>
              <a:off x="2420" y="2259"/>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7" name="Rectangle 12"/>
            <p:cNvSpPr>
              <a:spLocks noChangeArrowheads="1"/>
            </p:cNvSpPr>
            <p:nvPr/>
          </p:nvSpPr>
          <p:spPr bwMode="blackWhite">
            <a:xfrm>
              <a:off x="2691" y="2259"/>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8" name="Rectangle 13"/>
            <p:cNvSpPr>
              <a:spLocks noChangeArrowheads="1"/>
            </p:cNvSpPr>
            <p:nvPr/>
          </p:nvSpPr>
          <p:spPr bwMode="blackWhite">
            <a:xfrm>
              <a:off x="2960" y="2259"/>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499" name="Rectangle 14"/>
            <p:cNvSpPr>
              <a:spLocks noChangeArrowheads="1"/>
            </p:cNvSpPr>
            <p:nvPr/>
          </p:nvSpPr>
          <p:spPr bwMode="blackWhite">
            <a:xfrm>
              <a:off x="2420" y="2427"/>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500" name="Rectangle 15"/>
            <p:cNvSpPr>
              <a:spLocks noChangeArrowheads="1"/>
            </p:cNvSpPr>
            <p:nvPr/>
          </p:nvSpPr>
          <p:spPr bwMode="blackWhite">
            <a:xfrm>
              <a:off x="2691" y="2427"/>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sp>
          <p:nvSpPr>
            <p:cNvPr id="19501" name="Rectangle 16"/>
            <p:cNvSpPr>
              <a:spLocks noChangeArrowheads="1"/>
            </p:cNvSpPr>
            <p:nvPr/>
          </p:nvSpPr>
          <p:spPr bwMode="blackWhite">
            <a:xfrm>
              <a:off x="2960" y="2427"/>
              <a:ext cx="214" cy="118"/>
            </a:xfrm>
            <a:prstGeom prst="rect">
              <a:avLst/>
            </a:prstGeom>
            <a:gradFill rotWithShape="0">
              <a:gsLst>
                <a:gs pos="0">
                  <a:srgbClr val="E5895C"/>
                </a:gs>
                <a:gs pos="50000">
                  <a:srgbClr val="FF9966"/>
                </a:gs>
                <a:gs pos="100000">
                  <a:srgbClr val="E5895C"/>
                </a:gs>
              </a:gsLst>
              <a:lin ang="2700000" scaled="1"/>
            </a:gradFill>
            <a:ln w="12700">
              <a:solidFill>
                <a:srgbClr val="000000"/>
              </a:solidFill>
              <a:miter lim="800000"/>
              <a:headEnd/>
              <a:tailEnd/>
            </a:ln>
          </p:spPr>
          <p:txBody>
            <a:bodyPr wrap="none" anchor="ctr"/>
            <a:lstStyle/>
            <a:p>
              <a:endParaRPr lang="ar-SA"/>
            </a:p>
          </p:txBody>
        </p:sp>
      </p:grpSp>
      <p:grpSp>
        <p:nvGrpSpPr>
          <p:cNvPr id="3" name="Group 28"/>
          <p:cNvGrpSpPr>
            <a:grpSpLocks/>
          </p:cNvGrpSpPr>
          <p:nvPr/>
        </p:nvGrpSpPr>
        <p:grpSpPr bwMode="auto">
          <a:xfrm>
            <a:off x="676275" y="3848100"/>
            <a:ext cx="3787775" cy="2362200"/>
            <a:chOff x="426" y="2424"/>
            <a:chExt cx="2386" cy="1488"/>
          </a:xfrm>
        </p:grpSpPr>
        <p:sp>
          <p:nvSpPr>
            <p:cNvPr id="19483" name="Freeform 18"/>
            <p:cNvSpPr>
              <a:spLocks/>
            </p:cNvSpPr>
            <p:nvPr/>
          </p:nvSpPr>
          <p:spPr bwMode="blackWhite">
            <a:xfrm>
              <a:off x="426" y="2424"/>
              <a:ext cx="2373" cy="717"/>
            </a:xfrm>
            <a:custGeom>
              <a:avLst/>
              <a:gdLst>
                <a:gd name="T0" fmla="*/ 2009 w 2373"/>
                <a:gd name="T1" fmla="*/ 0 h 717"/>
                <a:gd name="T2" fmla="*/ 0 w 2373"/>
                <a:gd name="T3" fmla="*/ 707 h 717"/>
                <a:gd name="T4" fmla="*/ 2372 w 2373"/>
                <a:gd name="T5" fmla="*/ 716 h 717"/>
                <a:gd name="T6" fmla="*/ 2181 w 2373"/>
                <a:gd name="T7" fmla="*/ 0 h 717"/>
                <a:gd name="T8" fmla="*/ 2009 w 2373"/>
                <a:gd name="T9" fmla="*/ 0 h 717"/>
                <a:gd name="T10" fmla="*/ 0 60000 65536"/>
                <a:gd name="T11" fmla="*/ 0 60000 65536"/>
                <a:gd name="T12" fmla="*/ 0 60000 65536"/>
                <a:gd name="T13" fmla="*/ 0 60000 65536"/>
                <a:gd name="T14" fmla="*/ 0 60000 65536"/>
                <a:gd name="T15" fmla="*/ 0 w 2373"/>
                <a:gd name="T16" fmla="*/ 0 h 717"/>
                <a:gd name="T17" fmla="*/ 2373 w 2373"/>
                <a:gd name="T18" fmla="*/ 717 h 717"/>
              </a:gdLst>
              <a:ahLst/>
              <a:cxnLst>
                <a:cxn ang="T10">
                  <a:pos x="T0" y="T1"/>
                </a:cxn>
                <a:cxn ang="T11">
                  <a:pos x="T2" y="T3"/>
                </a:cxn>
                <a:cxn ang="T12">
                  <a:pos x="T4" y="T5"/>
                </a:cxn>
                <a:cxn ang="T13">
                  <a:pos x="T6" y="T7"/>
                </a:cxn>
                <a:cxn ang="T14">
                  <a:pos x="T8" y="T9"/>
                </a:cxn>
              </a:cxnLst>
              <a:rect l="T15" t="T16" r="T17" b="T18"/>
              <a:pathLst>
                <a:path w="2373" h="717">
                  <a:moveTo>
                    <a:pt x="2009" y="0"/>
                  </a:moveTo>
                  <a:lnTo>
                    <a:pt x="0" y="707"/>
                  </a:lnTo>
                  <a:lnTo>
                    <a:pt x="2372" y="716"/>
                  </a:lnTo>
                  <a:lnTo>
                    <a:pt x="2181" y="0"/>
                  </a:lnTo>
                  <a:lnTo>
                    <a:pt x="2009" y="0"/>
                  </a:lnTo>
                </a:path>
              </a:pathLst>
            </a:custGeom>
            <a:solidFill>
              <a:srgbClr val="FF3300">
                <a:alpha val="50195"/>
              </a:srgbClr>
            </a:solidFill>
            <a:ln w="9525" cap="rnd">
              <a:noFill/>
              <a:round/>
              <a:headEnd/>
              <a:tailEnd/>
            </a:ln>
          </p:spPr>
          <p:txBody>
            <a:bodyPr/>
            <a:lstStyle/>
            <a:p>
              <a:endParaRPr lang="ar-SA"/>
            </a:p>
          </p:txBody>
        </p:sp>
        <p:sp>
          <p:nvSpPr>
            <p:cNvPr id="17427" name="Rectangle 19"/>
            <p:cNvSpPr>
              <a:spLocks noChangeArrowheads="1"/>
            </p:cNvSpPr>
            <p:nvPr/>
          </p:nvSpPr>
          <p:spPr bwMode="blackWhite">
            <a:xfrm>
              <a:off x="432" y="3120"/>
              <a:ext cx="2378" cy="786"/>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EMPNO     ENAME      JOB		  DEPTNO</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7839     ALI      PRESIDENT	      10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7698     AHMAD     MANAGER	      30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7782     OMAR      MANAGER  	      10</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7566     SALM      MANAGER	      20</a:t>
              </a:r>
            </a:p>
          </p:txBody>
        </p:sp>
        <p:sp>
          <p:nvSpPr>
            <p:cNvPr id="17428" name="Rectangle 20"/>
            <p:cNvSpPr>
              <a:spLocks noChangeArrowheads="1"/>
            </p:cNvSpPr>
            <p:nvPr/>
          </p:nvSpPr>
          <p:spPr bwMode="blackWhite">
            <a:xfrm>
              <a:off x="1352" y="2867"/>
              <a:ext cx="1292" cy="231"/>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b="0" dirty="0">
                  <a:solidFill>
                    <a:srgbClr val="FFFFCC"/>
                  </a:solidFill>
                  <a:effectLst>
                    <a:outerShdw blurRad="38100" dist="38100" dir="2700000" algn="tl">
                      <a:srgbClr val="000000"/>
                    </a:outerShdw>
                  </a:effectLst>
                  <a:latin typeface="Arial" pitchFamily="34" charset="0"/>
                </a:rPr>
                <a:t>Table Name: </a:t>
              </a:r>
              <a:r>
                <a:rPr lang="en-US" sz="1800" dirty="0">
                  <a:solidFill>
                    <a:srgbClr val="FFFFCC"/>
                  </a:solidFill>
                  <a:effectLst>
                    <a:outerShdw blurRad="38100" dist="38100" dir="2700000" algn="tl">
                      <a:srgbClr val="000000"/>
                    </a:outerShdw>
                  </a:effectLst>
                  <a:latin typeface="Arial" pitchFamily="34" charset="0"/>
                </a:rPr>
                <a:t>EMP</a:t>
              </a:r>
            </a:p>
          </p:txBody>
        </p:sp>
        <p:sp>
          <p:nvSpPr>
            <p:cNvPr id="19486" name="Line 21"/>
            <p:cNvSpPr>
              <a:spLocks noChangeShapeType="1"/>
            </p:cNvSpPr>
            <p:nvPr/>
          </p:nvSpPr>
          <p:spPr bwMode="blackWhite">
            <a:xfrm>
              <a:off x="428" y="3296"/>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87" name="Line 22"/>
            <p:cNvSpPr>
              <a:spLocks noChangeShapeType="1"/>
            </p:cNvSpPr>
            <p:nvPr/>
          </p:nvSpPr>
          <p:spPr bwMode="blackWhite">
            <a:xfrm>
              <a:off x="428" y="3444"/>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88" name="Line 23"/>
            <p:cNvSpPr>
              <a:spLocks noChangeShapeType="1"/>
            </p:cNvSpPr>
            <p:nvPr/>
          </p:nvSpPr>
          <p:spPr bwMode="blackWhite">
            <a:xfrm>
              <a:off x="428" y="3592"/>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89" name="Line 24"/>
            <p:cNvSpPr>
              <a:spLocks noChangeShapeType="1"/>
            </p:cNvSpPr>
            <p:nvPr/>
          </p:nvSpPr>
          <p:spPr bwMode="blackWhite">
            <a:xfrm>
              <a:off x="428" y="3740"/>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90" name="Line 25"/>
            <p:cNvSpPr>
              <a:spLocks noChangeShapeType="1"/>
            </p:cNvSpPr>
            <p:nvPr/>
          </p:nvSpPr>
          <p:spPr bwMode="blackWhite">
            <a:xfrm>
              <a:off x="920" y="3120"/>
              <a:ext cx="0" cy="792"/>
            </a:xfrm>
            <a:prstGeom prst="line">
              <a:avLst/>
            </a:prstGeom>
            <a:noFill/>
            <a:ln w="12700">
              <a:solidFill>
                <a:srgbClr val="000000"/>
              </a:solidFill>
              <a:round/>
              <a:headEnd type="none" w="sm" len="sm"/>
              <a:tailEnd type="none" w="sm" len="sm"/>
            </a:ln>
          </p:spPr>
          <p:txBody>
            <a:bodyPr/>
            <a:lstStyle/>
            <a:p>
              <a:endParaRPr lang="ar-SA"/>
            </a:p>
          </p:txBody>
        </p:sp>
        <p:sp>
          <p:nvSpPr>
            <p:cNvPr id="19491" name="Line 26"/>
            <p:cNvSpPr>
              <a:spLocks noChangeShapeType="1"/>
            </p:cNvSpPr>
            <p:nvPr/>
          </p:nvSpPr>
          <p:spPr bwMode="blackWhite">
            <a:xfrm>
              <a:off x="1508" y="3120"/>
              <a:ext cx="0" cy="792"/>
            </a:xfrm>
            <a:prstGeom prst="line">
              <a:avLst/>
            </a:prstGeom>
            <a:noFill/>
            <a:ln w="12700">
              <a:solidFill>
                <a:srgbClr val="000000"/>
              </a:solidFill>
              <a:round/>
              <a:headEnd type="none" w="sm" len="sm"/>
              <a:tailEnd type="none" w="sm" len="sm"/>
            </a:ln>
          </p:spPr>
          <p:txBody>
            <a:bodyPr/>
            <a:lstStyle/>
            <a:p>
              <a:endParaRPr lang="ar-SA"/>
            </a:p>
          </p:txBody>
        </p:sp>
        <p:sp>
          <p:nvSpPr>
            <p:cNvPr id="19492" name="Line 27"/>
            <p:cNvSpPr>
              <a:spLocks noChangeShapeType="1"/>
            </p:cNvSpPr>
            <p:nvPr/>
          </p:nvSpPr>
          <p:spPr bwMode="blackWhite">
            <a:xfrm>
              <a:off x="2260" y="3120"/>
              <a:ext cx="0" cy="792"/>
            </a:xfrm>
            <a:prstGeom prst="line">
              <a:avLst/>
            </a:prstGeom>
            <a:noFill/>
            <a:ln w="12700">
              <a:solidFill>
                <a:srgbClr val="000000"/>
              </a:solidFill>
              <a:round/>
              <a:headEnd type="none" w="sm" len="sm"/>
              <a:tailEnd type="none" w="sm" len="sm"/>
            </a:ln>
          </p:spPr>
          <p:txBody>
            <a:bodyPr/>
            <a:lstStyle/>
            <a:p>
              <a:endParaRPr lang="ar-SA"/>
            </a:p>
          </p:txBody>
        </p:sp>
      </p:grpSp>
      <p:grpSp>
        <p:nvGrpSpPr>
          <p:cNvPr id="4" name="Group 38"/>
          <p:cNvGrpSpPr>
            <a:grpSpLocks/>
          </p:cNvGrpSpPr>
          <p:nvPr/>
        </p:nvGrpSpPr>
        <p:grpSpPr bwMode="auto">
          <a:xfrm>
            <a:off x="4572000" y="3848100"/>
            <a:ext cx="3811588" cy="2362200"/>
            <a:chOff x="2880" y="2424"/>
            <a:chExt cx="2401" cy="1488"/>
          </a:xfrm>
        </p:grpSpPr>
        <p:sp>
          <p:nvSpPr>
            <p:cNvPr id="19474" name="Freeform 29"/>
            <p:cNvSpPr>
              <a:spLocks/>
            </p:cNvSpPr>
            <p:nvPr/>
          </p:nvSpPr>
          <p:spPr bwMode="blackWhite">
            <a:xfrm>
              <a:off x="2880" y="2424"/>
              <a:ext cx="2401" cy="708"/>
            </a:xfrm>
            <a:custGeom>
              <a:avLst/>
              <a:gdLst>
                <a:gd name="T0" fmla="*/ 246 w 2401"/>
                <a:gd name="T1" fmla="*/ 0 h 708"/>
                <a:gd name="T2" fmla="*/ 2400 w 2401"/>
                <a:gd name="T3" fmla="*/ 707 h 708"/>
                <a:gd name="T4" fmla="*/ 0 w 2401"/>
                <a:gd name="T5" fmla="*/ 707 h 708"/>
                <a:gd name="T6" fmla="*/ 73 w 2401"/>
                <a:gd name="T7" fmla="*/ 0 h 708"/>
                <a:gd name="T8" fmla="*/ 246 w 2401"/>
                <a:gd name="T9" fmla="*/ 0 h 708"/>
                <a:gd name="T10" fmla="*/ 0 60000 65536"/>
                <a:gd name="T11" fmla="*/ 0 60000 65536"/>
                <a:gd name="T12" fmla="*/ 0 60000 65536"/>
                <a:gd name="T13" fmla="*/ 0 60000 65536"/>
                <a:gd name="T14" fmla="*/ 0 60000 65536"/>
                <a:gd name="T15" fmla="*/ 0 w 2401"/>
                <a:gd name="T16" fmla="*/ 0 h 708"/>
                <a:gd name="T17" fmla="*/ 2401 w 2401"/>
                <a:gd name="T18" fmla="*/ 708 h 708"/>
              </a:gdLst>
              <a:ahLst/>
              <a:cxnLst>
                <a:cxn ang="T10">
                  <a:pos x="T0" y="T1"/>
                </a:cxn>
                <a:cxn ang="T11">
                  <a:pos x="T2" y="T3"/>
                </a:cxn>
                <a:cxn ang="T12">
                  <a:pos x="T4" y="T5"/>
                </a:cxn>
                <a:cxn ang="T13">
                  <a:pos x="T6" y="T7"/>
                </a:cxn>
                <a:cxn ang="T14">
                  <a:pos x="T8" y="T9"/>
                </a:cxn>
              </a:cxnLst>
              <a:rect l="T15" t="T16" r="T17" b="T18"/>
              <a:pathLst>
                <a:path w="2401" h="708">
                  <a:moveTo>
                    <a:pt x="246" y="0"/>
                  </a:moveTo>
                  <a:lnTo>
                    <a:pt x="2400" y="707"/>
                  </a:lnTo>
                  <a:lnTo>
                    <a:pt x="0" y="707"/>
                  </a:lnTo>
                  <a:lnTo>
                    <a:pt x="73" y="0"/>
                  </a:lnTo>
                  <a:lnTo>
                    <a:pt x="246" y="0"/>
                  </a:lnTo>
                </a:path>
              </a:pathLst>
            </a:custGeom>
            <a:solidFill>
              <a:srgbClr val="FF3300">
                <a:alpha val="50195"/>
              </a:srgbClr>
            </a:solidFill>
            <a:ln w="9525" cap="rnd">
              <a:noFill/>
              <a:round/>
              <a:headEnd/>
              <a:tailEnd/>
            </a:ln>
          </p:spPr>
          <p:txBody>
            <a:bodyPr/>
            <a:lstStyle/>
            <a:p>
              <a:endParaRPr lang="ar-SA"/>
            </a:p>
          </p:txBody>
        </p:sp>
        <p:sp>
          <p:nvSpPr>
            <p:cNvPr id="17438" name="Rectangle 30"/>
            <p:cNvSpPr>
              <a:spLocks noChangeArrowheads="1"/>
            </p:cNvSpPr>
            <p:nvPr/>
          </p:nvSpPr>
          <p:spPr bwMode="blackWhite">
            <a:xfrm>
              <a:off x="2888" y="3120"/>
              <a:ext cx="2378" cy="786"/>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DEPTNO  DNAME  		LOC</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10  COMPUTER  	MOSUL</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20  PROGRAMING   BAGDAD</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30  LIPRARY      BASRA</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	    40  ARATHMITIC 	ANBAR</a:t>
              </a:r>
            </a:p>
          </p:txBody>
        </p:sp>
        <p:sp>
          <p:nvSpPr>
            <p:cNvPr id="17439" name="Rectangle 31"/>
            <p:cNvSpPr>
              <a:spLocks noChangeArrowheads="1"/>
            </p:cNvSpPr>
            <p:nvPr/>
          </p:nvSpPr>
          <p:spPr bwMode="blackWhite">
            <a:xfrm>
              <a:off x="2978" y="2867"/>
              <a:ext cx="1364" cy="231"/>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b="0">
                  <a:solidFill>
                    <a:srgbClr val="FFFFCC"/>
                  </a:solidFill>
                  <a:effectLst>
                    <a:outerShdw blurRad="38100" dist="38100" dir="2700000" algn="tl">
                      <a:srgbClr val="000000"/>
                    </a:outerShdw>
                  </a:effectLst>
                  <a:latin typeface="Arial" pitchFamily="34" charset="0"/>
                </a:rPr>
                <a:t>Table Name: </a:t>
              </a:r>
              <a:r>
                <a:rPr lang="en-US" sz="1800">
                  <a:solidFill>
                    <a:srgbClr val="FFFFCC"/>
                  </a:solidFill>
                  <a:effectLst>
                    <a:outerShdw blurRad="38100" dist="38100" dir="2700000" algn="tl">
                      <a:srgbClr val="000000"/>
                    </a:outerShdw>
                  </a:effectLst>
                  <a:latin typeface="Arial" pitchFamily="34" charset="0"/>
                </a:rPr>
                <a:t>DEPT</a:t>
              </a:r>
            </a:p>
          </p:txBody>
        </p:sp>
        <p:sp>
          <p:nvSpPr>
            <p:cNvPr id="19477" name="Line 32"/>
            <p:cNvSpPr>
              <a:spLocks noChangeShapeType="1"/>
            </p:cNvSpPr>
            <p:nvPr/>
          </p:nvSpPr>
          <p:spPr bwMode="blackWhite">
            <a:xfrm>
              <a:off x="2896" y="3296"/>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78" name="Line 33"/>
            <p:cNvSpPr>
              <a:spLocks noChangeShapeType="1"/>
            </p:cNvSpPr>
            <p:nvPr/>
          </p:nvSpPr>
          <p:spPr bwMode="blackWhite">
            <a:xfrm>
              <a:off x="2896" y="3444"/>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79" name="Line 34"/>
            <p:cNvSpPr>
              <a:spLocks noChangeShapeType="1"/>
            </p:cNvSpPr>
            <p:nvPr/>
          </p:nvSpPr>
          <p:spPr bwMode="blackWhite">
            <a:xfrm>
              <a:off x="2896" y="3592"/>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80" name="Line 35"/>
            <p:cNvSpPr>
              <a:spLocks noChangeShapeType="1"/>
            </p:cNvSpPr>
            <p:nvPr/>
          </p:nvSpPr>
          <p:spPr bwMode="blackWhite">
            <a:xfrm>
              <a:off x="2896" y="3740"/>
              <a:ext cx="2384" cy="0"/>
            </a:xfrm>
            <a:prstGeom prst="line">
              <a:avLst/>
            </a:prstGeom>
            <a:noFill/>
            <a:ln w="12700">
              <a:solidFill>
                <a:srgbClr val="000000"/>
              </a:solidFill>
              <a:round/>
              <a:headEnd type="none" w="sm" len="sm"/>
              <a:tailEnd type="none" w="sm" len="sm"/>
            </a:ln>
          </p:spPr>
          <p:txBody>
            <a:bodyPr/>
            <a:lstStyle/>
            <a:p>
              <a:endParaRPr lang="ar-SA"/>
            </a:p>
          </p:txBody>
        </p:sp>
        <p:sp>
          <p:nvSpPr>
            <p:cNvPr id="19481" name="Line 36"/>
            <p:cNvSpPr>
              <a:spLocks noChangeShapeType="1"/>
            </p:cNvSpPr>
            <p:nvPr/>
          </p:nvSpPr>
          <p:spPr bwMode="blackWhite">
            <a:xfrm>
              <a:off x="3340" y="3120"/>
              <a:ext cx="0" cy="792"/>
            </a:xfrm>
            <a:prstGeom prst="line">
              <a:avLst/>
            </a:prstGeom>
            <a:noFill/>
            <a:ln w="12700">
              <a:solidFill>
                <a:srgbClr val="000000"/>
              </a:solidFill>
              <a:round/>
              <a:headEnd type="none" w="sm" len="sm"/>
              <a:tailEnd type="none" w="sm" len="sm"/>
            </a:ln>
          </p:spPr>
          <p:txBody>
            <a:bodyPr/>
            <a:lstStyle/>
            <a:p>
              <a:endParaRPr lang="ar-SA"/>
            </a:p>
          </p:txBody>
        </p:sp>
        <p:sp>
          <p:nvSpPr>
            <p:cNvPr id="19482" name="Line 37"/>
            <p:cNvSpPr>
              <a:spLocks noChangeShapeType="1"/>
            </p:cNvSpPr>
            <p:nvPr/>
          </p:nvSpPr>
          <p:spPr bwMode="blackWhite">
            <a:xfrm>
              <a:off x="4092" y="3120"/>
              <a:ext cx="0" cy="792"/>
            </a:xfrm>
            <a:prstGeom prst="line">
              <a:avLst/>
            </a:prstGeom>
            <a:noFill/>
            <a:ln w="12700">
              <a:solidFill>
                <a:srgbClr val="000000"/>
              </a:solidFill>
              <a:round/>
              <a:headEnd type="none" w="sm" len="sm"/>
              <a:tailEnd type="none" w="sm" len="sm"/>
            </a:ln>
          </p:spPr>
          <p:txBody>
            <a:bodyPr/>
            <a:lstStyle/>
            <a:p>
              <a:endParaRPr lang="ar-SA"/>
            </a:p>
          </p:txBody>
        </p:sp>
      </p:grpSp>
      <p:grpSp>
        <p:nvGrpSpPr>
          <p:cNvPr id="5" name="Group 45"/>
          <p:cNvGrpSpPr>
            <a:grpSpLocks/>
          </p:cNvGrpSpPr>
          <p:nvPr/>
        </p:nvGrpSpPr>
        <p:grpSpPr bwMode="auto">
          <a:xfrm>
            <a:off x="8386763" y="6324600"/>
            <a:ext cx="414337" cy="292100"/>
            <a:chOff x="5283" y="3984"/>
            <a:chExt cx="261" cy="184"/>
          </a:xfrm>
        </p:grpSpPr>
        <p:sp>
          <p:nvSpPr>
            <p:cNvPr id="19468" name="Rectangle 39"/>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19469" name="Rectangle 40"/>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19470" name="Rectangle 41"/>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19471" name="Freeform 42"/>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19472" name="Freeform 43"/>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19473" name="Freeform 44"/>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500"/>
                                        <p:tgtEl>
                                          <p:spTgt spid="4"/>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en-US" sz="4400" dirty="0" smtClean="0"/>
              <a:t>Group</a:t>
            </a:r>
            <a:r>
              <a:rPr lang="en-US" sz="44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4400" dirty="0" smtClean="0"/>
              <a:t>By</a:t>
            </a:r>
            <a:r>
              <a:rPr lang="ar-SA" sz="4400" i="1" dirty="0" smtClean="0"/>
              <a:t> عبارة</a:t>
            </a:r>
            <a:endParaRPr lang="ar-SA" sz="4400" dirty="0" smtClean="0"/>
          </a:p>
        </p:txBody>
      </p:sp>
      <p:sp>
        <p:nvSpPr>
          <p:cNvPr id="3" name="عنصر نائب للمحتوى 2"/>
          <p:cNvSpPr>
            <a:spLocks noGrp="1"/>
          </p:cNvSpPr>
          <p:nvPr>
            <p:ph idx="1"/>
          </p:nvPr>
        </p:nvSpPr>
        <p:spPr>
          <a:xfrm>
            <a:off x="381000" y="1795463"/>
            <a:ext cx="7864475" cy="2182812"/>
          </a:xfrm>
        </p:spPr>
        <p:txBody>
          <a:bodyPr/>
          <a:lstStyle/>
          <a:p>
            <a:pPr rtl="1">
              <a:buFontTx/>
              <a:buNone/>
              <a:defRPr/>
            </a:pPr>
            <a:r>
              <a:rPr lang="en-US" dirty="0" smtClean="0"/>
              <a:t> SQL&gt; </a:t>
            </a:r>
            <a:r>
              <a:rPr lang="en-US" dirty="0" smtClean="0">
                <a:solidFill>
                  <a:srgbClr val="FF0000"/>
                </a:solidFill>
              </a:rPr>
              <a:t>SELECT</a:t>
            </a:r>
            <a:r>
              <a:rPr lang="en-US" dirty="0" smtClean="0"/>
              <a:t>    </a:t>
            </a:r>
            <a:r>
              <a:rPr lang="en-US" dirty="0" err="1" smtClean="0"/>
              <a:t>deptno</a:t>
            </a:r>
            <a:r>
              <a:rPr lang="en-US" dirty="0" smtClean="0"/>
              <a:t> , AVG ( </a:t>
            </a:r>
            <a:r>
              <a:rPr lang="en-US" dirty="0" err="1" smtClean="0"/>
              <a:t>sal</a:t>
            </a:r>
            <a:r>
              <a:rPr lang="en-US" dirty="0" smtClean="0"/>
              <a:t> )</a:t>
            </a:r>
          </a:p>
          <a:p>
            <a:pPr>
              <a:buFontTx/>
              <a:buNone/>
              <a:defRPr/>
            </a:pPr>
            <a:r>
              <a:rPr lang="en-US" dirty="0" smtClean="0">
                <a:solidFill>
                  <a:srgbClr val="FF0000"/>
                </a:solidFill>
              </a:rPr>
              <a:t>           From       </a:t>
            </a:r>
            <a:r>
              <a:rPr lang="en-US" dirty="0" err="1" smtClean="0"/>
              <a:t>emp</a:t>
            </a:r>
            <a:r>
              <a:rPr lang="en-US" dirty="0" smtClean="0"/>
              <a:t>	</a:t>
            </a:r>
          </a:p>
          <a:p>
            <a:pPr rtl="1">
              <a:buFontTx/>
              <a:buNone/>
              <a:defRPr/>
            </a:pPr>
            <a:r>
              <a:rPr lang="en-US" dirty="0" smtClean="0">
                <a:solidFill>
                  <a:srgbClr val="FF3300"/>
                </a:solidFill>
              </a:rPr>
              <a:t>           GROUP </a:t>
            </a:r>
            <a:r>
              <a:rPr lang="en-US" dirty="0" smtClean="0">
                <a:solidFill>
                  <a:srgbClr val="FF0000"/>
                </a:solidFill>
              </a:rPr>
              <a:t>BY  </a:t>
            </a:r>
            <a:r>
              <a:rPr lang="en-US" dirty="0" err="1" smtClean="0"/>
              <a:t>deptno</a:t>
            </a:r>
            <a:r>
              <a:rPr lang="en-US" dirty="0" smtClean="0"/>
              <a:t> ;  </a:t>
            </a:r>
          </a:p>
          <a:p>
            <a:pPr>
              <a:defRPr/>
            </a:pPr>
            <a:endParaRPr lang="ar-SA" dirty="0"/>
          </a:p>
        </p:txBody>
      </p:sp>
      <p:sp>
        <p:nvSpPr>
          <p:cNvPr id="56324" name="Text Box 4"/>
          <p:cNvSpPr txBox="1">
            <a:spLocks noChangeArrowheads="1"/>
          </p:cNvSpPr>
          <p:nvPr/>
        </p:nvSpPr>
        <p:spPr bwMode="auto">
          <a:xfrm>
            <a:off x="3657600" y="3733800"/>
            <a:ext cx="4267200" cy="2667000"/>
          </a:xfrm>
          <a:prstGeom prst="rect">
            <a:avLst/>
          </a:prstGeom>
          <a:gradFill rotWithShape="0">
            <a:gsLst>
              <a:gs pos="0">
                <a:srgbClr val="5E9EFF"/>
              </a:gs>
              <a:gs pos="39999">
                <a:srgbClr val="85C2FF"/>
              </a:gs>
              <a:gs pos="70000">
                <a:srgbClr val="C4D6EB"/>
              </a:gs>
              <a:gs pos="100000">
                <a:srgbClr val="FFEBFA"/>
              </a:gs>
            </a:gsLst>
            <a:lin ang="2700000"/>
          </a:gradFill>
          <a:ln w="9525">
            <a:solidFill>
              <a:srgbClr val="000000"/>
            </a:solidFill>
            <a:miter lim="800000"/>
            <a:headEnd/>
            <a:tailEnd/>
          </a:ln>
        </p:spPr>
        <p:txBody>
          <a:bodyPr/>
          <a:lstStyle/>
          <a:p>
            <a:pPr algn="l"/>
            <a:r>
              <a:rPr lang="en-US" sz="1800" b="0">
                <a:latin typeface="Times New Roman" pitchFamily="18" charset="0"/>
              </a:rPr>
              <a:t>DEPTNO         AVG(SAL)</a:t>
            </a:r>
          </a:p>
          <a:p>
            <a:pPr algn="l"/>
            <a:r>
              <a:rPr lang="en-US" sz="1800" b="0">
                <a:latin typeface="Times New Roman" pitchFamily="18" charset="0"/>
              </a:rPr>
              <a:t>----------           --------------</a:t>
            </a:r>
          </a:p>
          <a:p>
            <a:pPr algn="l"/>
            <a:r>
              <a:rPr lang="en-US" sz="1800" b="0">
                <a:latin typeface="Times New Roman" pitchFamily="18" charset="0"/>
              </a:rPr>
              <a:t>     10                2916.66667</a:t>
            </a:r>
          </a:p>
          <a:p>
            <a:pPr algn="l"/>
            <a:r>
              <a:rPr lang="en-US" sz="1800" b="0">
                <a:latin typeface="Times New Roman" pitchFamily="18" charset="0"/>
              </a:rPr>
              <a:t>     20                           2175</a:t>
            </a:r>
          </a:p>
          <a:p>
            <a:pPr algn="l"/>
            <a:r>
              <a:rPr lang="en-US" sz="1800" b="0">
                <a:latin typeface="Times New Roman" pitchFamily="18" charset="0"/>
              </a:rPr>
              <a:t>     30                1566.66667</a:t>
            </a:r>
            <a:endParaRPr lang="ar-SA" sz="1800"/>
          </a:p>
        </p:txBody>
      </p:sp>
      <p:grpSp>
        <p:nvGrpSpPr>
          <p:cNvPr id="4" name="Group 27"/>
          <p:cNvGrpSpPr>
            <a:grpSpLocks/>
          </p:cNvGrpSpPr>
          <p:nvPr/>
        </p:nvGrpSpPr>
        <p:grpSpPr bwMode="auto">
          <a:xfrm>
            <a:off x="8386763" y="6324600"/>
            <a:ext cx="414337" cy="292100"/>
            <a:chOff x="5283" y="3984"/>
            <a:chExt cx="261" cy="184"/>
          </a:xfrm>
        </p:grpSpPr>
        <p:sp>
          <p:nvSpPr>
            <p:cNvPr id="56326"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6327"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6328"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6329"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6330"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6331"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676400"/>
            <a:ext cx="7772400" cy="1974850"/>
          </a:xfrm>
        </p:spPr>
        <p:txBody>
          <a:bodyPr>
            <a:normAutofit/>
          </a:bodyPr>
          <a:lstStyle/>
          <a:p>
            <a:pPr eaLnBrk="1" fontAlgn="auto" hangingPunct="1">
              <a:spcAft>
                <a:spcPts val="0"/>
              </a:spcAft>
              <a:defRPr/>
            </a:pPr>
            <a:r>
              <a:rPr lang="en-US" dirty="0" smtClean="0">
                <a:solidFill>
                  <a:schemeClr val="tx2">
                    <a:satMod val="200000"/>
                  </a:schemeClr>
                </a:solidFill>
              </a:rPr>
              <a:t>Aggregating Data </a:t>
            </a:r>
            <a:br>
              <a:rPr lang="en-US" dirty="0" smtClean="0">
                <a:solidFill>
                  <a:schemeClr val="tx2">
                    <a:satMod val="200000"/>
                  </a:schemeClr>
                </a:solidFill>
              </a:rPr>
            </a:br>
            <a:r>
              <a:rPr lang="en-US" dirty="0" smtClean="0">
                <a:solidFill>
                  <a:schemeClr val="tx2">
                    <a:satMod val="200000"/>
                  </a:schemeClr>
                </a:solidFill>
              </a:rPr>
              <a:t>Using Group Functions</a:t>
            </a:r>
          </a:p>
        </p:txBody>
      </p:sp>
      <p:grpSp>
        <p:nvGrpSpPr>
          <p:cNvPr id="2" name="Group 10"/>
          <p:cNvGrpSpPr>
            <a:grpSpLocks/>
          </p:cNvGrpSpPr>
          <p:nvPr/>
        </p:nvGrpSpPr>
        <p:grpSpPr bwMode="auto">
          <a:xfrm>
            <a:off x="8386763" y="6324600"/>
            <a:ext cx="414337" cy="292100"/>
            <a:chOff x="5283" y="3984"/>
            <a:chExt cx="261" cy="184"/>
          </a:xfrm>
        </p:grpSpPr>
        <p:sp>
          <p:nvSpPr>
            <p:cNvPr id="57348" name="Rectangle 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7349" name="Rectangle 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7350" name="Rectangle 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7351" name="Freeform 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7352" name="Freeform 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7353" name="Freeform 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blackWhite">
          <a:xfrm>
            <a:off x="6664325" y="3690938"/>
            <a:ext cx="1430338" cy="1162050"/>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9219" name="Rectangle 3"/>
          <p:cNvSpPr>
            <a:spLocks noChangeArrowheads="1"/>
          </p:cNvSpPr>
          <p:nvPr/>
        </p:nvSpPr>
        <p:spPr bwMode="blackWhite">
          <a:xfrm>
            <a:off x="1158875" y="2127250"/>
            <a:ext cx="2905125" cy="40925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5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9220" name="Rectangle 4"/>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What Are Group Functions?</a:t>
            </a:r>
          </a:p>
        </p:txBody>
      </p:sp>
      <p:sp>
        <p:nvSpPr>
          <p:cNvPr id="15365" name="Rectangle 5"/>
          <p:cNvSpPr>
            <a:spLocks noGrp="1" noChangeArrowheads="1"/>
          </p:cNvSpPr>
          <p:nvPr>
            <p:ph idx="1"/>
          </p:nvPr>
        </p:nvSpPr>
        <p:spPr>
          <a:xfrm>
            <a:off x="976313" y="1057275"/>
            <a:ext cx="7385050" cy="714375"/>
          </a:xfrm>
        </p:spPr>
        <p:txBody>
          <a:bodyPr/>
          <a:lstStyle/>
          <a:p>
            <a:pPr marL="0" indent="0" eaLnBrk="1" hangingPunct="1">
              <a:lnSpc>
                <a:spcPct val="85000"/>
              </a:lnSpc>
              <a:buFontTx/>
              <a:buNone/>
              <a:defRPr/>
            </a:pPr>
            <a:r>
              <a:rPr lang="en-US" sz="2400" smtClean="0">
                <a:cs typeface="Tahoma" pitchFamily="34" charset="0"/>
              </a:rPr>
              <a:t>Group functions operate on sets of rows to give one result per group.</a:t>
            </a:r>
          </a:p>
        </p:txBody>
      </p:sp>
      <p:sp>
        <p:nvSpPr>
          <p:cNvPr id="9222" name="Rectangle 6"/>
          <p:cNvSpPr>
            <a:spLocks noChangeArrowheads="1"/>
          </p:cNvSpPr>
          <p:nvPr/>
        </p:nvSpPr>
        <p:spPr bwMode="auto">
          <a:xfrm>
            <a:off x="1058863" y="1771650"/>
            <a:ext cx="735012" cy="396875"/>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2000">
                <a:solidFill>
                  <a:schemeClr val="tx1"/>
                </a:solidFill>
                <a:effectLst>
                  <a:outerShdw blurRad="38100" dist="38100" dir="2700000" algn="tl">
                    <a:srgbClr val="000000"/>
                  </a:outerShdw>
                </a:effectLst>
                <a:latin typeface="Arial" pitchFamily="34" charset="0"/>
                <a:cs typeface="+mn-cs"/>
              </a:rPr>
              <a:t>EMP</a:t>
            </a:r>
          </a:p>
        </p:txBody>
      </p:sp>
      <p:sp>
        <p:nvSpPr>
          <p:cNvPr id="58375" name="Freeform 7"/>
          <p:cNvSpPr>
            <a:spLocks/>
          </p:cNvSpPr>
          <p:nvPr/>
        </p:nvSpPr>
        <p:spPr bwMode="auto">
          <a:xfrm>
            <a:off x="4062413" y="2135188"/>
            <a:ext cx="2608262" cy="4079875"/>
          </a:xfrm>
          <a:custGeom>
            <a:avLst/>
            <a:gdLst>
              <a:gd name="T0" fmla="*/ 0 w 1643"/>
              <a:gd name="T1" fmla="*/ 2147483647 h 2570"/>
              <a:gd name="T2" fmla="*/ 0 w 1643"/>
              <a:gd name="T3" fmla="*/ 0 h 2570"/>
              <a:gd name="T4" fmla="*/ 2147483647 w 1643"/>
              <a:gd name="T5" fmla="*/ 2147483647 h 2570"/>
              <a:gd name="T6" fmla="*/ 2147483647 w 1643"/>
              <a:gd name="T7" fmla="*/ 2147483647 h 2570"/>
              <a:gd name="T8" fmla="*/ 0 w 1643"/>
              <a:gd name="T9" fmla="*/ 2147483647 h 2570"/>
              <a:gd name="T10" fmla="*/ 0 60000 65536"/>
              <a:gd name="T11" fmla="*/ 0 60000 65536"/>
              <a:gd name="T12" fmla="*/ 0 60000 65536"/>
              <a:gd name="T13" fmla="*/ 0 60000 65536"/>
              <a:gd name="T14" fmla="*/ 0 60000 65536"/>
              <a:gd name="T15" fmla="*/ 0 w 1643"/>
              <a:gd name="T16" fmla="*/ 0 h 2570"/>
              <a:gd name="T17" fmla="*/ 1643 w 1643"/>
              <a:gd name="T18" fmla="*/ 2570 h 2570"/>
            </a:gdLst>
            <a:ahLst/>
            <a:cxnLst>
              <a:cxn ang="T10">
                <a:pos x="T0" y="T1"/>
              </a:cxn>
              <a:cxn ang="T11">
                <a:pos x="T2" y="T3"/>
              </a:cxn>
              <a:cxn ang="T12">
                <a:pos x="T4" y="T5"/>
              </a:cxn>
              <a:cxn ang="T13">
                <a:pos x="T6" y="T7"/>
              </a:cxn>
              <a:cxn ang="T14">
                <a:pos x="T8" y="T9"/>
              </a:cxn>
            </a:cxnLst>
            <a:rect l="T15" t="T16" r="T17" b="T18"/>
            <a:pathLst>
              <a:path w="1643" h="2570">
                <a:moveTo>
                  <a:pt x="0" y="2569"/>
                </a:moveTo>
                <a:lnTo>
                  <a:pt x="0" y="0"/>
                </a:lnTo>
                <a:lnTo>
                  <a:pt x="1642" y="973"/>
                </a:lnTo>
                <a:lnTo>
                  <a:pt x="1642" y="1721"/>
                </a:lnTo>
                <a:lnTo>
                  <a:pt x="0" y="2569"/>
                </a:lnTo>
              </a:path>
            </a:pathLst>
          </a:custGeom>
          <a:solidFill>
            <a:srgbClr val="FFCC99">
              <a:alpha val="50195"/>
            </a:srgbClr>
          </a:solidFill>
          <a:ln w="9525" cap="rnd">
            <a:noFill/>
            <a:round/>
            <a:headEnd/>
            <a:tailEnd/>
          </a:ln>
        </p:spPr>
        <p:txBody>
          <a:bodyPr/>
          <a:lstStyle/>
          <a:p>
            <a:endParaRPr lang="ar-SA"/>
          </a:p>
        </p:txBody>
      </p:sp>
      <p:sp>
        <p:nvSpPr>
          <p:cNvPr id="9224" name="Rectangle 8"/>
          <p:cNvSpPr>
            <a:spLocks noChangeArrowheads="1"/>
          </p:cNvSpPr>
          <p:nvPr/>
        </p:nvSpPr>
        <p:spPr bwMode="auto">
          <a:xfrm>
            <a:off x="4392613" y="3736975"/>
            <a:ext cx="1976437" cy="1006475"/>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2000">
                <a:solidFill>
                  <a:srgbClr val="FFFFCC"/>
                </a:solidFill>
                <a:effectLst>
                  <a:outerShdw blurRad="38100" dist="38100" dir="2700000" algn="tl">
                    <a:srgbClr val="000000"/>
                  </a:outerShdw>
                </a:effectLst>
                <a:latin typeface="Times New Roman"/>
                <a:cs typeface="+mn-cs"/>
              </a:rPr>
              <a:t>“</a:t>
            </a:r>
            <a:r>
              <a:rPr lang="en-US" sz="2000">
                <a:solidFill>
                  <a:srgbClr val="FFFFCC"/>
                </a:solidFill>
                <a:effectLst>
                  <a:outerShdw blurRad="38100" dist="38100" dir="2700000" algn="tl">
                    <a:srgbClr val="000000"/>
                  </a:outerShdw>
                </a:effectLst>
                <a:latin typeface="Arial" pitchFamily="34" charset="0"/>
                <a:cs typeface="+mn-cs"/>
              </a:rPr>
              <a:t>maximum  </a:t>
            </a:r>
          </a:p>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cs typeface="+mn-cs"/>
              </a:rPr>
              <a:t>  salary in </a:t>
            </a:r>
          </a:p>
          <a:p>
            <a:pPr>
              <a:lnSpc>
                <a:spcPct val="100000"/>
              </a:lnSpc>
              <a:spcBef>
                <a:spcPct val="0"/>
              </a:spcBef>
              <a:defRPr/>
            </a:pPr>
            <a:r>
              <a:rPr lang="en-US" sz="2000">
                <a:solidFill>
                  <a:srgbClr val="FFFFCC"/>
                </a:solidFill>
                <a:effectLst>
                  <a:outerShdw blurRad="38100" dist="38100" dir="2700000" algn="tl">
                    <a:srgbClr val="000000"/>
                  </a:outerShdw>
                </a:effectLst>
                <a:latin typeface="Arial" pitchFamily="34" charset="0"/>
                <a:cs typeface="+mn-cs"/>
              </a:rPr>
              <a:t>the EMP table</a:t>
            </a:r>
            <a:r>
              <a:rPr lang="en-US" sz="2000">
                <a:solidFill>
                  <a:srgbClr val="FFFFCC"/>
                </a:solidFill>
                <a:effectLst>
                  <a:outerShdw blurRad="38100" dist="38100" dir="2700000" algn="tl">
                    <a:srgbClr val="000000"/>
                  </a:outerShdw>
                </a:effectLst>
                <a:latin typeface="Times New Roman"/>
                <a:cs typeface="+mn-cs"/>
              </a:rPr>
              <a:t>”</a:t>
            </a:r>
            <a:endParaRPr lang="en-US" sz="2000">
              <a:solidFill>
                <a:srgbClr val="FFFFCC"/>
              </a:solidFill>
              <a:effectLst>
                <a:outerShdw blurRad="38100" dist="38100" dir="2700000" algn="tl">
                  <a:srgbClr val="000000"/>
                </a:outerShdw>
              </a:effectLst>
              <a:latin typeface="Arial" pitchFamily="34" charset="0"/>
              <a:cs typeface="+mn-cs"/>
            </a:endParaRPr>
          </a:p>
        </p:txBody>
      </p:sp>
      <p:grpSp>
        <p:nvGrpSpPr>
          <p:cNvPr id="2" name="Group 11"/>
          <p:cNvGrpSpPr>
            <a:grpSpLocks/>
          </p:cNvGrpSpPr>
          <p:nvPr/>
        </p:nvGrpSpPr>
        <p:grpSpPr bwMode="auto">
          <a:xfrm>
            <a:off x="2713038" y="2632075"/>
            <a:ext cx="5297487" cy="3525838"/>
            <a:chOff x="1709" y="1658"/>
            <a:chExt cx="3337" cy="2221"/>
          </a:xfrm>
        </p:grpSpPr>
        <p:sp>
          <p:nvSpPr>
            <p:cNvPr id="58387" name="Rectangle 9"/>
            <p:cNvSpPr>
              <a:spLocks noChangeArrowheads="1"/>
            </p:cNvSpPr>
            <p:nvPr/>
          </p:nvSpPr>
          <p:spPr bwMode="ltGray">
            <a:xfrm>
              <a:off x="1709" y="1658"/>
              <a:ext cx="786" cy="2221"/>
            </a:xfrm>
            <a:prstGeom prst="rect">
              <a:avLst/>
            </a:prstGeom>
            <a:solidFill>
              <a:srgbClr val="FF5050">
                <a:alpha val="50195"/>
              </a:srgbClr>
            </a:solidFill>
            <a:ln w="9525">
              <a:noFill/>
              <a:miter lim="800000"/>
              <a:headEnd/>
              <a:tailEnd/>
            </a:ln>
          </p:spPr>
          <p:txBody>
            <a:bodyPr wrap="none" anchor="ctr"/>
            <a:lstStyle/>
            <a:p>
              <a:endParaRPr lang="ar-SA"/>
            </a:p>
          </p:txBody>
        </p:sp>
        <p:sp>
          <p:nvSpPr>
            <p:cNvPr id="58388" name="Rectangle 10"/>
            <p:cNvSpPr>
              <a:spLocks noChangeArrowheads="1"/>
            </p:cNvSpPr>
            <p:nvPr/>
          </p:nvSpPr>
          <p:spPr bwMode="ltGray">
            <a:xfrm>
              <a:off x="4258" y="2820"/>
              <a:ext cx="788" cy="200"/>
            </a:xfrm>
            <a:prstGeom prst="rect">
              <a:avLst/>
            </a:prstGeom>
            <a:solidFill>
              <a:srgbClr val="FF5050">
                <a:alpha val="50195"/>
              </a:srgbClr>
            </a:solidFill>
            <a:ln w="9525">
              <a:noFill/>
              <a:miter lim="800000"/>
              <a:headEnd/>
              <a:tailEnd/>
            </a:ln>
          </p:spPr>
          <p:txBody>
            <a:bodyPr wrap="none" anchor="ctr"/>
            <a:lstStyle/>
            <a:p>
              <a:endParaRPr lang="ar-SA"/>
            </a:p>
          </p:txBody>
        </p:sp>
      </p:grpSp>
      <p:sp>
        <p:nvSpPr>
          <p:cNvPr id="58378" name="Rectangle 12"/>
          <p:cNvSpPr>
            <a:spLocks noChangeArrowheads="1"/>
          </p:cNvSpPr>
          <p:nvPr/>
        </p:nvSpPr>
        <p:spPr bwMode="auto">
          <a:xfrm>
            <a:off x="1219200" y="2157413"/>
            <a:ext cx="3192463" cy="4054475"/>
          </a:xfrm>
          <a:prstGeom prst="rect">
            <a:avLst/>
          </a:prstGeom>
          <a:noFill/>
          <a:ln w="9525">
            <a:noFill/>
            <a:miter lim="800000"/>
            <a:headEnd/>
            <a:tailEnd/>
          </a:ln>
        </p:spPr>
        <p:txBody>
          <a:bodyPr lIns="92075" tIns="46038" rIns="92075" bIns="46038">
            <a:spAutoFit/>
          </a:bodyPr>
          <a:lstStyle/>
          <a:p>
            <a:pPr algn="l">
              <a:lnSpc>
                <a:spcPct val="90000"/>
              </a:lnSpc>
              <a:spcBef>
                <a:spcPct val="0"/>
              </a:spcBef>
            </a:pPr>
            <a:r>
              <a:rPr lang="en-US" sz="1800">
                <a:solidFill>
                  <a:srgbClr val="000000"/>
                </a:solidFill>
                <a:latin typeface="Courier New" pitchFamily="49" charset="0"/>
              </a:rPr>
              <a:t>   DEPTNO       SAL</a:t>
            </a:r>
          </a:p>
          <a:p>
            <a:pPr algn="l">
              <a:lnSpc>
                <a:spcPct val="90000"/>
              </a:lnSpc>
              <a:spcBef>
                <a:spcPct val="0"/>
              </a:spcBef>
            </a:pPr>
            <a:r>
              <a:rPr lang="en-US" sz="1800">
                <a:solidFill>
                  <a:srgbClr val="000000"/>
                </a:solidFill>
                <a:latin typeface="Courier New" pitchFamily="49" charset="0"/>
              </a:rPr>
              <a:t>--------- ---------</a:t>
            </a:r>
          </a:p>
          <a:p>
            <a:pPr algn="l">
              <a:lnSpc>
                <a:spcPct val="90000"/>
              </a:lnSpc>
              <a:spcBef>
                <a:spcPct val="0"/>
              </a:spcBef>
            </a:pPr>
            <a:r>
              <a:rPr lang="en-US" sz="1800">
                <a:solidFill>
                  <a:srgbClr val="000000"/>
                </a:solidFill>
                <a:latin typeface="Courier New" pitchFamily="49" charset="0"/>
              </a:rPr>
              <a:t>       10      2450</a:t>
            </a:r>
          </a:p>
          <a:p>
            <a:pPr algn="l">
              <a:lnSpc>
                <a:spcPct val="90000"/>
              </a:lnSpc>
              <a:spcBef>
                <a:spcPct val="0"/>
              </a:spcBef>
            </a:pPr>
            <a:r>
              <a:rPr lang="en-US" sz="1800">
                <a:solidFill>
                  <a:srgbClr val="000000"/>
                </a:solidFill>
                <a:latin typeface="Courier New" pitchFamily="49" charset="0"/>
              </a:rPr>
              <a:t>       10      5000</a:t>
            </a:r>
          </a:p>
          <a:p>
            <a:pPr algn="l">
              <a:lnSpc>
                <a:spcPct val="90000"/>
              </a:lnSpc>
              <a:spcBef>
                <a:spcPct val="0"/>
              </a:spcBef>
            </a:pPr>
            <a:r>
              <a:rPr lang="en-US" sz="1800">
                <a:solidFill>
                  <a:srgbClr val="000000"/>
                </a:solidFill>
                <a:latin typeface="Courier New" pitchFamily="49" charset="0"/>
              </a:rPr>
              <a:t>       10      1300</a:t>
            </a:r>
          </a:p>
          <a:p>
            <a:pPr algn="l">
              <a:lnSpc>
                <a:spcPct val="90000"/>
              </a:lnSpc>
              <a:spcBef>
                <a:spcPct val="0"/>
              </a:spcBef>
            </a:pPr>
            <a:r>
              <a:rPr lang="en-US" sz="1800">
                <a:solidFill>
                  <a:srgbClr val="000000"/>
                </a:solidFill>
                <a:latin typeface="Courier New" pitchFamily="49" charset="0"/>
              </a:rPr>
              <a:t>       20       800</a:t>
            </a:r>
          </a:p>
          <a:p>
            <a:pPr algn="l">
              <a:lnSpc>
                <a:spcPct val="90000"/>
              </a:lnSpc>
              <a:spcBef>
                <a:spcPct val="0"/>
              </a:spcBef>
            </a:pPr>
            <a:r>
              <a:rPr lang="en-US" sz="1800">
                <a:solidFill>
                  <a:srgbClr val="000000"/>
                </a:solidFill>
                <a:latin typeface="Courier New" pitchFamily="49" charset="0"/>
              </a:rPr>
              <a:t>       20      1100</a:t>
            </a:r>
          </a:p>
          <a:p>
            <a:pPr algn="l">
              <a:lnSpc>
                <a:spcPct val="90000"/>
              </a:lnSpc>
              <a:spcBef>
                <a:spcPct val="0"/>
              </a:spcBef>
            </a:pPr>
            <a:r>
              <a:rPr lang="en-US" sz="1800">
                <a:solidFill>
                  <a:srgbClr val="000000"/>
                </a:solidFill>
                <a:latin typeface="Courier New" pitchFamily="49" charset="0"/>
              </a:rPr>
              <a:t>       20      3000</a:t>
            </a:r>
          </a:p>
          <a:p>
            <a:pPr algn="l">
              <a:lnSpc>
                <a:spcPct val="90000"/>
              </a:lnSpc>
              <a:spcBef>
                <a:spcPct val="0"/>
              </a:spcBef>
            </a:pPr>
            <a:r>
              <a:rPr lang="en-US" sz="1800">
                <a:solidFill>
                  <a:srgbClr val="000000"/>
                </a:solidFill>
                <a:latin typeface="Courier New" pitchFamily="49" charset="0"/>
              </a:rPr>
              <a:t>       20      3000</a:t>
            </a:r>
          </a:p>
          <a:p>
            <a:pPr algn="l">
              <a:lnSpc>
                <a:spcPct val="90000"/>
              </a:lnSpc>
              <a:spcBef>
                <a:spcPct val="0"/>
              </a:spcBef>
            </a:pPr>
            <a:r>
              <a:rPr lang="en-US" sz="1800">
                <a:solidFill>
                  <a:srgbClr val="000000"/>
                </a:solidFill>
                <a:latin typeface="Courier New" pitchFamily="49" charset="0"/>
              </a:rPr>
              <a:t>       20      2975</a:t>
            </a:r>
          </a:p>
          <a:p>
            <a:pPr algn="l">
              <a:lnSpc>
                <a:spcPct val="90000"/>
              </a:lnSpc>
              <a:spcBef>
                <a:spcPct val="0"/>
              </a:spcBef>
            </a:pPr>
            <a:r>
              <a:rPr lang="en-US" sz="1800">
                <a:solidFill>
                  <a:srgbClr val="000000"/>
                </a:solidFill>
                <a:latin typeface="Courier New" pitchFamily="49" charset="0"/>
              </a:rPr>
              <a:t>       30      1600</a:t>
            </a:r>
          </a:p>
          <a:p>
            <a:pPr algn="l">
              <a:lnSpc>
                <a:spcPct val="90000"/>
              </a:lnSpc>
              <a:spcBef>
                <a:spcPct val="0"/>
              </a:spcBef>
            </a:pPr>
            <a:r>
              <a:rPr lang="en-US" sz="1800">
                <a:solidFill>
                  <a:srgbClr val="000000"/>
                </a:solidFill>
                <a:latin typeface="Courier New" pitchFamily="49" charset="0"/>
              </a:rPr>
              <a:t>       30      2850</a:t>
            </a:r>
          </a:p>
          <a:p>
            <a:pPr algn="l">
              <a:lnSpc>
                <a:spcPct val="90000"/>
              </a:lnSpc>
              <a:spcBef>
                <a:spcPct val="0"/>
              </a:spcBef>
            </a:pPr>
            <a:r>
              <a:rPr lang="en-US" sz="1800">
                <a:solidFill>
                  <a:srgbClr val="000000"/>
                </a:solidFill>
                <a:latin typeface="Courier New" pitchFamily="49" charset="0"/>
              </a:rPr>
              <a:t>       30      1250</a:t>
            </a:r>
          </a:p>
          <a:p>
            <a:pPr algn="l">
              <a:lnSpc>
                <a:spcPct val="90000"/>
              </a:lnSpc>
              <a:spcBef>
                <a:spcPct val="0"/>
              </a:spcBef>
            </a:pPr>
            <a:r>
              <a:rPr lang="en-US" sz="1800">
                <a:solidFill>
                  <a:srgbClr val="000000"/>
                </a:solidFill>
                <a:latin typeface="Courier New" pitchFamily="49" charset="0"/>
              </a:rPr>
              <a:t>       30       950</a:t>
            </a:r>
          </a:p>
          <a:p>
            <a:pPr algn="l">
              <a:lnSpc>
                <a:spcPct val="90000"/>
              </a:lnSpc>
              <a:spcBef>
                <a:spcPct val="0"/>
              </a:spcBef>
            </a:pPr>
            <a:r>
              <a:rPr lang="en-US" sz="1800">
                <a:solidFill>
                  <a:srgbClr val="000000"/>
                </a:solidFill>
                <a:latin typeface="Courier New" pitchFamily="49" charset="0"/>
              </a:rPr>
              <a:t>       30      1500</a:t>
            </a:r>
          </a:p>
          <a:p>
            <a:pPr algn="l">
              <a:lnSpc>
                <a:spcPct val="90000"/>
              </a:lnSpc>
              <a:spcBef>
                <a:spcPct val="0"/>
              </a:spcBef>
            </a:pPr>
            <a:r>
              <a:rPr lang="en-US" sz="1800">
                <a:solidFill>
                  <a:srgbClr val="000000"/>
                </a:solidFill>
                <a:latin typeface="Courier New" pitchFamily="49" charset="0"/>
              </a:rPr>
              <a:t>       30      1250</a:t>
            </a:r>
          </a:p>
        </p:txBody>
      </p:sp>
      <p:sp>
        <p:nvSpPr>
          <p:cNvPr id="58379" name="Rectangle 13"/>
          <p:cNvSpPr>
            <a:spLocks noChangeArrowheads="1"/>
          </p:cNvSpPr>
          <p:nvPr/>
        </p:nvSpPr>
        <p:spPr bwMode="auto">
          <a:xfrm>
            <a:off x="6659563" y="3697288"/>
            <a:ext cx="1419225" cy="1120775"/>
          </a:xfrm>
          <a:prstGeom prst="rect">
            <a:avLst/>
          </a:prstGeom>
          <a:noFill/>
          <a:ln w="9525">
            <a:noFill/>
            <a:miter lim="800000"/>
            <a:headEnd/>
            <a:tailEnd/>
          </a:ln>
        </p:spPr>
        <p:txBody>
          <a:bodyPr wrap="none" lIns="92075" tIns="46038" rIns="92075" bIns="46038">
            <a:spAutoFit/>
          </a:bodyPr>
          <a:lstStyle/>
          <a:p>
            <a:pPr algn="l">
              <a:lnSpc>
                <a:spcPct val="125000"/>
              </a:lnSpc>
              <a:spcBef>
                <a:spcPct val="0"/>
              </a:spcBef>
            </a:pPr>
            <a:r>
              <a:rPr lang="en-US" sz="1800">
                <a:solidFill>
                  <a:srgbClr val="000000"/>
                </a:solidFill>
                <a:latin typeface="Courier New" pitchFamily="49" charset="0"/>
              </a:rPr>
              <a:t> MAX(SAL)</a:t>
            </a:r>
          </a:p>
          <a:p>
            <a:pPr algn="l">
              <a:lnSpc>
                <a:spcPct val="125000"/>
              </a:lnSpc>
              <a:spcBef>
                <a:spcPct val="0"/>
              </a:spcBef>
            </a:pPr>
            <a:r>
              <a:rPr lang="en-US" sz="1800">
                <a:solidFill>
                  <a:srgbClr val="000000"/>
                </a:solidFill>
                <a:latin typeface="Courier New" pitchFamily="49" charset="0"/>
              </a:rPr>
              <a:t>---------</a:t>
            </a:r>
          </a:p>
          <a:p>
            <a:pPr algn="l">
              <a:lnSpc>
                <a:spcPct val="125000"/>
              </a:lnSpc>
              <a:spcBef>
                <a:spcPct val="0"/>
              </a:spcBef>
            </a:pPr>
            <a:r>
              <a:rPr lang="en-US" sz="1800">
                <a:solidFill>
                  <a:srgbClr val="000000"/>
                </a:solidFill>
                <a:latin typeface="Courier New" pitchFamily="49" charset="0"/>
              </a:rPr>
              <a:t>     5000</a:t>
            </a:r>
          </a:p>
        </p:txBody>
      </p:sp>
      <p:grpSp>
        <p:nvGrpSpPr>
          <p:cNvPr id="3" name="Group 20"/>
          <p:cNvGrpSpPr>
            <a:grpSpLocks/>
          </p:cNvGrpSpPr>
          <p:nvPr/>
        </p:nvGrpSpPr>
        <p:grpSpPr bwMode="auto">
          <a:xfrm>
            <a:off x="8386763" y="6324600"/>
            <a:ext cx="414337" cy="292100"/>
            <a:chOff x="5283" y="3984"/>
            <a:chExt cx="261" cy="184"/>
          </a:xfrm>
        </p:grpSpPr>
        <p:sp>
          <p:nvSpPr>
            <p:cNvPr id="58381" name="Rectangle 1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8382" name="Rectangle 1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8383" name="Rectangle 1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8384" name="Freeform 1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8385" name="Freeform 1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8386" name="Freeform 1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US" dirty="0" smtClean="0">
                <a:solidFill>
                  <a:schemeClr val="tx2">
                    <a:satMod val="200000"/>
                  </a:schemeClr>
                </a:solidFill>
              </a:rPr>
              <a:t>Types of Group Functions</a:t>
            </a:r>
          </a:p>
        </p:txBody>
      </p:sp>
      <p:sp>
        <p:nvSpPr>
          <p:cNvPr id="16387" name="Rectangle 3"/>
          <p:cNvSpPr>
            <a:spLocks noGrp="1" noChangeArrowheads="1"/>
          </p:cNvSpPr>
          <p:nvPr>
            <p:ph idx="1"/>
          </p:nvPr>
        </p:nvSpPr>
        <p:spPr>
          <a:xfrm>
            <a:off x="860425" y="1795463"/>
            <a:ext cx="7385050" cy="3832225"/>
          </a:xfrm>
        </p:spPr>
        <p:txBody>
          <a:bodyPr/>
          <a:lstStyle/>
          <a:p>
            <a:pPr lvl="1" eaLnBrk="1" hangingPunct="1">
              <a:defRPr/>
            </a:pPr>
            <a:r>
              <a:rPr lang="en-US" smtClean="0">
                <a:cs typeface="Tahoma" pitchFamily="34" charset="0"/>
              </a:rPr>
              <a:t>AVG </a:t>
            </a:r>
          </a:p>
          <a:p>
            <a:pPr lvl="1" eaLnBrk="1" hangingPunct="1">
              <a:defRPr/>
            </a:pPr>
            <a:r>
              <a:rPr lang="en-US" smtClean="0">
                <a:cs typeface="Tahoma" pitchFamily="34" charset="0"/>
              </a:rPr>
              <a:t>COUNT </a:t>
            </a:r>
          </a:p>
          <a:p>
            <a:pPr lvl="1" eaLnBrk="1" hangingPunct="1">
              <a:defRPr/>
            </a:pPr>
            <a:r>
              <a:rPr lang="en-US" smtClean="0">
                <a:cs typeface="Tahoma" pitchFamily="34" charset="0"/>
              </a:rPr>
              <a:t>MAX</a:t>
            </a:r>
          </a:p>
          <a:p>
            <a:pPr lvl="1" eaLnBrk="1" hangingPunct="1">
              <a:defRPr/>
            </a:pPr>
            <a:r>
              <a:rPr lang="en-US" smtClean="0">
                <a:cs typeface="Tahoma" pitchFamily="34" charset="0"/>
              </a:rPr>
              <a:t>MIN </a:t>
            </a:r>
          </a:p>
          <a:p>
            <a:pPr lvl="1" eaLnBrk="1" hangingPunct="1">
              <a:defRPr/>
            </a:pPr>
            <a:r>
              <a:rPr lang="en-US" smtClean="0">
                <a:cs typeface="Tahoma" pitchFamily="34" charset="0"/>
              </a:rPr>
              <a:t>SUM</a:t>
            </a:r>
          </a:p>
        </p:txBody>
      </p:sp>
      <p:grpSp>
        <p:nvGrpSpPr>
          <p:cNvPr id="2" name="Group 10"/>
          <p:cNvGrpSpPr>
            <a:grpSpLocks/>
          </p:cNvGrpSpPr>
          <p:nvPr/>
        </p:nvGrpSpPr>
        <p:grpSpPr bwMode="auto">
          <a:xfrm>
            <a:off x="8386763" y="6324600"/>
            <a:ext cx="414337" cy="292100"/>
            <a:chOff x="5283" y="3984"/>
            <a:chExt cx="261" cy="184"/>
          </a:xfrm>
        </p:grpSpPr>
        <p:sp>
          <p:nvSpPr>
            <p:cNvPr id="59397" name="Rectangle 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59398" name="Rectangle 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59399" name="Rectangle 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59400" name="Freeform 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59401" name="Freeform 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59402" name="Freeform 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Using Group Functions</a:t>
            </a:r>
          </a:p>
        </p:txBody>
      </p:sp>
      <p:sp>
        <p:nvSpPr>
          <p:cNvPr id="13315" name="Rectangle 3"/>
          <p:cNvSpPr>
            <a:spLocks noChangeArrowheads="1"/>
          </p:cNvSpPr>
          <p:nvPr/>
        </p:nvSpPr>
        <p:spPr bwMode="blackWhite">
          <a:xfrm>
            <a:off x="1008063" y="2066925"/>
            <a:ext cx="7169150" cy="1719263"/>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13316" name="Rectangle 4"/>
          <p:cNvSpPr>
            <a:spLocks noChangeArrowheads="1"/>
          </p:cNvSpPr>
          <p:nvPr/>
        </p:nvSpPr>
        <p:spPr bwMode="ltGray">
          <a:xfrm>
            <a:off x="4187825" y="2222500"/>
            <a:ext cx="3130550" cy="265113"/>
          </a:xfrm>
          <a:prstGeom prst="rect">
            <a:avLst/>
          </a:prstGeom>
          <a:solidFill>
            <a:srgbClr val="FF5050">
              <a:alpha val="50195"/>
            </a:srgbClr>
          </a:solidFill>
          <a:ln w="9525">
            <a:noFill/>
            <a:miter lim="800000"/>
            <a:headEnd/>
            <a:tailEnd/>
          </a:ln>
        </p:spPr>
        <p:txBody>
          <a:bodyPr wrap="none" anchor="ctr"/>
          <a:lstStyle/>
          <a:p>
            <a:endParaRPr lang="ar-SA"/>
          </a:p>
        </p:txBody>
      </p:sp>
      <p:sp>
        <p:nvSpPr>
          <p:cNvPr id="60421" name="Rectangle 5"/>
          <p:cNvSpPr>
            <a:spLocks noChangeArrowheads="1"/>
          </p:cNvSpPr>
          <p:nvPr/>
        </p:nvSpPr>
        <p:spPr bwMode="blackWhite">
          <a:xfrm>
            <a:off x="982663" y="2166938"/>
            <a:ext cx="7194550" cy="1490662"/>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SELECT	[</a:t>
            </a:r>
            <a:r>
              <a:rPr lang="en-US" sz="1800" i="1">
                <a:solidFill>
                  <a:srgbClr val="000000"/>
                </a:solidFill>
                <a:latin typeface="Courier New" pitchFamily="49" charset="0"/>
              </a:rPr>
              <a:t>column</a:t>
            </a:r>
            <a:r>
              <a:rPr lang="en-US" sz="1800">
                <a:solidFill>
                  <a:srgbClr val="000000"/>
                </a:solidFill>
                <a:latin typeface="Courier New" pitchFamily="49" charset="0"/>
              </a:rPr>
              <a:t>,] </a:t>
            </a:r>
            <a:r>
              <a:rPr lang="en-US" sz="1800" i="1">
                <a:solidFill>
                  <a:srgbClr val="000000"/>
                </a:solidFill>
                <a:latin typeface="Courier New" pitchFamily="49" charset="0"/>
              </a:rPr>
              <a:t>group_function(column)</a:t>
            </a:r>
            <a:endParaRPr lang="en-US" sz="1800">
              <a:solidFill>
                <a:srgbClr val="000000"/>
              </a:solidFill>
              <a:latin typeface="Courier New" pitchFamily="49" charset="0"/>
            </a:endParaRPr>
          </a:p>
          <a:p>
            <a:pPr algn="l">
              <a:lnSpc>
                <a:spcPct val="100000"/>
              </a:lnSpc>
              <a:spcBef>
                <a:spcPct val="0"/>
              </a:spcBef>
              <a:tabLst>
                <a:tab pos="682625" algn="l"/>
                <a:tab pos="1833563" algn="l"/>
              </a:tabLst>
            </a:pPr>
            <a:r>
              <a:rPr lang="en-US" sz="1800">
                <a:solidFill>
                  <a:srgbClr val="000000"/>
                </a:solidFill>
                <a:latin typeface="Courier New" pitchFamily="49" charset="0"/>
              </a:rPr>
              <a:t>FROM		</a:t>
            </a:r>
            <a:r>
              <a:rPr lang="en-US" sz="1800" i="1">
                <a:solidFill>
                  <a:srgbClr val="000000"/>
                </a:solidFill>
                <a:latin typeface="Courier New" pitchFamily="49" charset="0"/>
              </a:rPr>
              <a:t>table</a:t>
            </a:r>
            <a:endParaRPr lang="en-US" sz="1800">
              <a:solidFill>
                <a:srgbClr val="000000"/>
              </a:solidFill>
              <a:latin typeface="Courier New" pitchFamily="49" charset="0"/>
            </a:endParaRPr>
          </a:p>
          <a:p>
            <a:pPr algn="l">
              <a:lnSpc>
                <a:spcPct val="100000"/>
              </a:lnSpc>
              <a:spcBef>
                <a:spcPct val="0"/>
              </a:spcBef>
              <a:tabLst>
                <a:tab pos="682625" algn="l"/>
                <a:tab pos="1833563" algn="l"/>
              </a:tabLst>
            </a:pPr>
            <a:r>
              <a:rPr lang="en-US" sz="1800">
                <a:solidFill>
                  <a:srgbClr val="000000"/>
                </a:solidFill>
                <a:latin typeface="Courier New" pitchFamily="49" charset="0"/>
              </a:rPr>
              <a:t>[WHERE	</a:t>
            </a:r>
            <a:r>
              <a:rPr lang="en-US" sz="1800" i="1">
                <a:solidFill>
                  <a:srgbClr val="000000"/>
                </a:solidFill>
                <a:latin typeface="Courier New" pitchFamily="49" charset="0"/>
              </a:rPr>
              <a:t>condition</a:t>
            </a:r>
            <a:r>
              <a:rPr lang="en-US" sz="1800">
                <a:solidFill>
                  <a:srgbClr val="000000"/>
                </a:solidFill>
                <a:latin typeface="Courier New" pitchFamily="49" charset="0"/>
              </a:rPr>
              <a:t>]</a:t>
            </a:r>
          </a:p>
          <a:p>
            <a:pPr algn="l">
              <a:lnSpc>
                <a:spcPct val="100000"/>
              </a:lnSpc>
              <a:spcBef>
                <a:spcPct val="0"/>
              </a:spcBef>
              <a:tabLst>
                <a:tab pos="682625" algn="l"/>
                <a:tab pos="1833563" algn="l"/>
              </a:tabLst>
            </a:pPr>
            <a:r>
              <a:rPr lang="en-US" sz="1800">
                <a:solidFill>
                  <a:srgbClr val="000000"/>
                </a:solidFill>
                <a:latin typeface="Courier New" pitchFamily="49" charset="0"/>
              </a:rPr>
              <a:t>[GROUP BY	</a:t>
            </a:r>
            <a:r>
              <a:rPr lang="en-US" sz="1800" i="1">
                <a:solidFill>
                  <a:srgbClr val="000000"/>
                </a:solidFill>
                <a:latin typeface="Courier New" pitchFamily="49" charset="0"/>
              </a:rPr>
              <a:t>column</a:t>
            </a:r>
            <a:r>
              <a:rPr lang="en-US" sz="1800">
                <a:solidFill>
                  <a:srgbClr val="000000"/>
                </a:solidFill>
                <a:latin typeface="Courier New" pitchFamily="49" charset="0"/>
              </a:rPr>
              <a:t>]</a:t>
            </a:r>
          </a:p>
          <a:p>
            <a:pPr algn="l">
              <a:lnSpc>
                <a:spcPct val="100000"/>
              </a:lnSpc>
              <a:spcBef>
                <a:spcPct val="0"/>
              </a:spcBef>
              <a:tabLst>
                <a:tab pos="682625" algn="l"/>
                <a:tab pos="1833563" algn="l"/>
              </a:tabLst>
            </a:pPr>
            <a:r>
              <a:rPr lang="en-US" sz="1800">
                <a:solidFill>
                  <a:srgbClr val="000000"/>
                </a:solidFill>
                <a:latin typeface="Courier New" pitchFamily="49" charset="0"/>
              </a:rPr>
              <a:t>[ORDER BY	</a:t>
            </a:r>
            <a:r>
              <a:rPr lang="en-US" sz="1800" i="1">
                <a:solidFill>
                  <a:srgbClr val="000000"/>
                </a:solidFill>
                <a:latin typeface="Courier New" pitchFamily="49" charset="0"/>
              </a:rPr>
              <a:t>column</a:t>
            </a:r>
            <a:r>
              <a:rPr lang="en-US" sz="1800">
                <a:solidFill>
                  <a:srgbClr val="000000"/>
                </a:solidFill>
                <a:latin typeface="Courier New" pitchFamily="49" charset="0"/>
              </a:rPr>
              <a:t>];</a:t>
            </a:r>
          </a:p>
        </p:txBody>
      </p:sp>
      <p:grpSp>
        <p:nvGrpSpPr>
          <p:cNvPr id="2" name="Group 12"/>
          <p:cNvGrpSpPr>
            <a:grpSpLocks/>
          </p:cNvGrpSpPr>
          <p:nvPr/>
        </p:nvGrpSpPr>
        <p:grpSpPr bwMode="auto">
          <a:xfrm>
            <a:off x="8386763" y="6324600"/>
            <a:ext cx="414337" cy="292100"/>
            <a:chOff x="5283" y="3984"/>
            <a:chExt cx="261" cy="184"/>
          </a:xfrm>
        </p:grpSpPr>
        <p:sp>
          <p:nvSpPr>
            <p:cNvPr id="60423" name="Rectangle 6"/>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0424" name="Rectangle 7"/>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0425" name="Rectangle 8"/>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0426" name="Freeform 9"/>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0427" name="Freeform 10"/>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0428" name="Freeform 11"/>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up)">
                                      <p:cBhvr>
                                        <p:cTn id="7" dur="500"/>
                                        <p:tgtEl>
                                          <p:spTgt spid="13316"/>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blackWhite">
          <a:xfrm>
            <a:off x="968375" y="4090988"/>
            <a:ext cx="7265988" cy="941387"/>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lIns="92075" tIns="46038" rIns="92075" bIns="46038">
            <a:spAutoFit/>
          </a:bodyPr>
          <a:lstStyle/>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p:txBody>
      </p:sp>
      <p:sp>
        <p:nvSpPr>
          <p:cNvPr id="15363" name="Rectangle 3"/>
          <p:cNvSpPr>
            <a:spLocks noChangeArrowheads="1"/>
          </p:cNvSpPr>
          <p:nvPr/>
        </p:nvSpPr>
        <p:spPr bwMode="blackWhite">
          <a:xfrm>
            <a:off x="990600" y="2286000"/>
            <a:ext cx="7240588" cy="1190625"/>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grpSp>
        <p:nvGrpSpPr>
          <p:cNvPr id="2" name="Group 6"/>
          <p:cNvGrpSpPr>
            <a:grpSpLocks/>
          </p:cNvGrpSpPr>
          <p:nvPr/>
        </p:nvGrpSpPr>
        <p:grpSpPr bwMode="auto">
          <a:xfrm>
            <a:off x="1047750" y="2336800"/>
            <a:ext cx="2984500" cy="2644775"/>
            <a:chOff x="660" y="1472"/>
            <a:chExt cx="1880" cy="1666"/>
          </a:xfrm>
        </p:grpSpPr>
        <p:sp>
          <p:nvSpPr>
            <p:cNvPr id="61465" name="Rectangle 4"/>
            <p:cNvSpPr>
              <a:spLocks noChangeArrowheads="1"/>
            </p:cNvSpPr>
            <p:nvPr/>
          </p:nvSpPr>
          <p:spPr bwMode="ltGray">
            <a:xfrm>
              <a:off x="1776" y="1472"/>
              <a:ext cx="764"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1466" name="Rectangle 5"/>
            <p:cNvSpPr>
              <a:spLocks noChangeArrowheads="1"/>
            </p:cNvSpPr>
            <p:nvPr/>
          </p:nvSpPr>
          <p:spPr bwMode="ltGray">
            <a:xfrm>
              <a:off x="660" y="2610"/>
              <a:ext cx="726" cy="528"/>
            </a:xfrm>
            <a:prstGeom prst="rect">
              <a:avLst/>
            </a:prstGeom>
            <a:solidFill>
              <a:srgbClr val="FF5050">
                <a:alpha val="50195"/>
              </a:srgbClr>
            </a:solidFill>
            <a:ln w="9525">
              <a:noFill/>
              <a:miter lim="800000"/>
              <a:headEnd/>
              <a:tailEnd/>
            </a:ln>
          </p:spPr>
          <p:txBody>
            <a:bodyPr wrap="none" anchor="ctr"/>
            <a:lstStyle/>
            <a:p>
              <a:endParaRPr lang="ar-SA"/>
            </a:p>
          </p:txBody>
        </p:sp>
      </p:grpSp>
      <p:grpSp>
        <p:nvGrpSpPr>
          <p:cNvPr id="3" name="Group 9"/>
          <p:cNvGrpSpPr>
            <a:grpSpLocks/>
          </p:cNvGrpSpPr>
          <p:nvPr/>
        </p:nvGrpSpPr>
        <p:grpSpPr bwMode="auto">
          <a:xfrm>
            <a:off x="2314575" y="2336800"/>
            <a:ext cx="3076575" cy="2644775"/>
            <a:chOff x="1458" y="1472"/>
            <a:chExt cx="1938" cy="1666"/>
          </a:xfrm>
        </p:grpSpPr>
        <p:sp>
          <p:nvSpPr>
            <p:cNvPr id="61463" name="Rectangle 7"/>
            <p:cNvSpPr>
              <a:spLocks noChangeArrowheads="1"/>
            </p:cNvSpPr>
            <p:nvPr/>
          </p:nvSpPr>
          <p:spPr bwMode="ltGray">
            <a:xfrm>
              <a:off x="1458" y="2610"/>
              <a:ext cx="798" cy="528"/>
            </a:xfrm>
            <a:prstGeom prst="rect">
              <a:avLst/>
            </a:prstGeom>
            <a:solidFill>
              <a:srgbClr val="009900">
                <a:alpha val="50195"/>
              </a:srgbClr>
            </a:solidFill>
            <a:ln w="9525">
              <a:noFill/>
              <a:miter lim="800000"/>
              <a:headEnd/>
              <a:tailEnd/>
            </a:ln>
          </p:spPr>
          <p:txBody>
            <a:bodyPr wrap="none" anchor="ctr"/>
            <a:lstStyle/>
            <a:p>
              <a:endParaRPr lang="ar-SA"/>
            </a:p>
          </p:txBody>
        </p:sp>
        <p:sp>
          <p:nvSpPr>
            <p:cNvPr id="61464" name="Rectangle 8"/>
            <p:cNvSpPr>
              <a:spLocks noChangeArrowheads="1"/>
            </p:cNvSpPr>
            <p:nvPr/>
          </p:nvSpPr>
          <p:spPr bwMode="ltGray">
            <a:xfrm>
              <a:off x="2648" y="1472"/>
              <a:ext cx="748" cy="179"/>
            </a:xfrm>
            <a:prstGeom prst="rect">
              <a:avLst/>
            </a:prstGeom>
            <a:solidFill>
              <a:srgbClr val="009900">
                <a:alpha val="50195"/>
              </a:srgbClr>
            </a:solidFill>
            <a:ln w="9525">
              <a:noFill/>
              <a:miter lim="800000"/>
              <a:headEnd/>
              <a:tailEnd/>
            </a:ln>
          </p:spPr>
          <p:txBody>
            <a:bodyPr wrap="none" anchor="ctr"/>
            <a:lstStyle/>
            <a:p>
              <a:endParaRPr lang="ar-SA"/>
            </a:p>
          </p:txBody>
        </p:sp>
      </p:grpSp>
      <p:grpSp>
        <p:nvGrpSpPr>
          <p:cNvPr id="4" name="Group 12"/>
          <p:cNvGrpSpPr>
            <a:grpSpLocks/>
          </p:cNvGrpSpPr>
          <p:nvPr/>
        </p:nvGrpSpPr>
        <p:grpSpPr bwMode="auto">
          <a:xfrm>
            <a:off x="2819400" y="2628900"/>
            <a:ext cx="2114550" cy="2352675"/>
            <a:chOff x="1776" y="1656"/>
            <a:chExt cx="1332" cy="1482"/>
          </a:xfrm>
        </p:grpSpPr>
        <p:sp>
          <p:nvSpPr>
            <p:cNvPr id="61461" name="Rectangle 10"/>
            <p:cNvSpPr>
              <a:spLocks noChangeArrowheads="1"/>
            </p:cNvSpPr>
            <p:nvPr/>
          </p:nvSpPr>
          <p:spPr bwMode="ltGray">
            <a:xfrm>
              <a:off x="1776" y="1656"/>
              <a:ext cx="764" cy="179"/>
            </a:xfrm>
            <a:prstGeom prst="rect">
              <a:avLst/>
            </a:prstGeom>
            <a:solidFill>
              <a:srgbClr val="3399FF">
                <a:alpha val="50195"/>
              </a:srgbClr>
            </a:solidFill>
            <a:ln w="9525">
              <a:noFill/>
              <a:miter lim="800000"/>
              <a:headEnd/>
              <a:tailEnd/>
            </a:ln>
          </p:spPr>
          <p:txBody>
            <a:bodyPr wrap="none" anchor="ctr"/>
            <a:lstStyle/>
            <a:p>
              <a:endParaRPr lang="ar-SA"/>
            </a:p>
          </p:txBody>
        </p:sp>
        <p:sp>
          <p:nvSpPr>
            <p:cNvPr id="61462" name="Rectangle 11"/>
            <p:cNvSpPr>
              <a:spLocks noChangeArrowheads="1"/>
            </p:cNvSpPr>
            <p:nvPr/>
          </p:nvSpPr>
          <p:spPr bwMode="ltGray">
            <a:xfrm>
              <a:off x="2310" y="2610"/>
              <a:ext cx="798" cy="528"/>
            </a:xfrm>
            <a:prstGeom prst="rect">
              <a:avLst/>
            </a:prstGeom>
            <a:solidFill>
              <a:srgbClr val="3399FF">
                <a:alpha val="50195"/>
              </a:srgbClr>
            </a:solidFill>
            <a:ln w="9525">
              <a:noFill/>
              <a:miter lim="800000"/>
              <a:headEnd/>
              <a:tailEnd/>
            </a:ln>
          </p:spPr>
          <p:txBody>
            <a:bodyPr wrap="none" anchor="ctr"/>
            <a:lstStyle/>
            <a:p>
              <a:endParaRPr lang="ar-SA"/>
            </a:p>
          </p:txBody>
        </p:sp>
      </p:grpSp>
      <p:grpSp>
        <p:nvGrpSpPr>
          <p:cNvPr id="5" name="Group 15"/>
          <p:cNvGrpSpPr>
            <a:grpSpLocks/>
          </p:cNvGrpSpPr>
          <p:nvPr/>
        </p:nvGrpSpPr>
        <p:grpSpPr bwMode="auto">
          <a:xfrm>
            <a:off x="4203700" y="2628900"/>
            <a:ext cx="2120900" cy="2352675"/>
            <a:chOff x="2648" y="1656"/>
            <a:chExt cx="1336" cy="1482"/>
          </a:xfrm>
        </p:grpSpPr>
        <p:sp>
          <p:nvSpPr>
            <p:cNvPr id="61459" name="Rectangle 13"/>
            <p:cNvSpPr>
              <a:spLocks noChangeArrowheads="1"/>
            </p:cNvSpPr>
            <p:nvPr/>
          </p:nvSpPr>
          <p:spPr bwMode="ltGray">
            <a:xfrm>
              <a:off x="2648" y="1656"/>
              <a:ext cx="748" cy="179"/>
            </a:xfrm>
            <a:prstGeom prst="rect">
              <a:avLst/>
            </a:prstGeom>
            <a:solidFill>
              <a:srgbClr val="FF9900">
                <a:alpha val="50195"/>
              </a:srgbClr>
            </a:solidFill>
            <a:ln w="9525">
              <a:noFill/>
              <a:miter lim="800000"/>
              <a:headEnd/>
              <a:tailEnd/>
            </a:ln>
          </p:spPr>
          <p:txBody>
            <a:bodyPr wrap="none" anchor="ctr"/>
            <a:lstStyle/>
            <a:p>
              <a:endParaRPr lang="ar-SA"/>
            </a:p>
          </p:txBody>
        </p:sp>
        <p:sp>
          <p:nvSpPr>
            <p:cNvPr id="61460" name="Rectangle 14"/>
            <p:cNvSpPr>
              <a:spLocks noChangeArrowheads="1"/>
            </p:cNvSpPr>
            <p:nvPr/>
          </p:nvSpPr>
          <p:spPr bwMode="ltGray">
            <a:xfrm>
              <a:off x="3186" y="2610"/>
              <a:ext cx="798" cy="528"/>
            </a:xfrm>
            <a:prstGeom prst="rect">
              <a:avLst/>
            </a:prstGeom>
            <a:solidFill>
              <a:srgbClr val="FF9900">
                <a:alpha val="50195"/>
              </a:srgbClr>
            </a:solidFill>
            <a:ln w="9525">
              <a:noFill/>
              <a:miter lim="800000"/>
              <a:headEnd/>
              <a:tailEnd/>
            </a:ln>
          </p:spPr>
          <p:txBody>
            <a:bodyPr wrap="none" anchor="ctr"/>
            <a:lstStyle/>
            <a:p>
              <a:endParaRPr lang="ar-SA"/>
            </a:p>
          </p:txBody>
        </p:sp>
      </p:grpSp>
      <p:sp>
        <p:nvSpPr>
          <p:cNvPr id="15376" name="Rectangle 16"/>
          <p:cNvSpPr>
            <a:spLocks noGrp="1" noChangeArrowheads="1"/>
          </p:cNvSpPr>
          <p:nvPr>
            <p:ph type="title"/>
          </p:nvPr>
        </p:nvSpPr>
        <p:spPr/>
        <p:txBody>
          <a:bodyPr>
            <a:normAutofit/>
          </a:bodyPr>
          <a:lstStyle/>
          <a:p>
            <a:pPr eaLnBrk="1" fontAlgn="auto" hangingPunct="1">
              <a:spcAft>
                <a:spcPts val="0"/>
              </a:spcAft>
              <a:defRPr/>
            </a:pPr>
            <a:r>
              <a:rPr lang="en-US" smtClean="0">
                <a:solidFill>
                  <a:schemeClr val="tx2">
                    <a:satMod val="200000"/>
                  </a:schemeClr>
                </a:solidFill>
              </a:rPr>
              <a:t>Using AVG and SUM Functions</a:t>
            </a:r>
          </a:p>
        </p:txBody>
      </p:sp>
      <p:sp>
        <p:nvSpPr>
          <p:cNvPr id="15378" name="Rectangle 18"/>
          <p:cNvSpPr>
            <a:spLocks noGrp="1" noChangeArrowheads="1"/>
          </p:cNvSpPr>
          <p:nvPr>
            <p:ph idx="1"/>
          </p:nvPr>
        </p:nvSpPr>
        <p:spPr>
          <a:xfrm>
            <a:off x="0" y="1516063"/>
            <a:ext cx="9142413" cy="498475"/>
          </a:xfrm>
        </p:spPr>
        <p:txBody>
          <a:bodyPr>
            <a:normAutofit/>
          </a:bodyPr>
          <a:lstStyle/>
          <a:p>
            <a:pPr marL="0" indent="0" algn="ctr" eaLnBrk="1" fontAlgn="auto" hangingPunct="1">
              <a:spcAft>
                <a:spcPts val="0"/>
              </a:spcAft>
              <a:buFontTx/>
              <a:buNone/>
              <a:defRPr/>
            </a:pPr>
            <a:r>
              <a:rPr lang="en-US" smtClean="0"/>
              <a:t>You can use AVG and SUM for numeric data.</a:t>
            </a:r>
          </a:p>
        </p:txBody>
      </p:sp>
      <p:sp>
        <p:nvSpPr>
          <p:cNvPr id="61450" name="Rectangle 17"/>
          <p:cNvSpPr>
            <a:spLocks noChangeArrowheads="1"/>
          </p:cNvSpPr>
          <p:nvPr/>
        </p:nvSpPr>
        <p:spPr bwMode="blackWhite">
          <a:xfrm>
            <a:off x="993775" y="4103688"/>
            <a:ext cx="7240588" cy="915987"/>
          </a:xfrm>
          <a:prstGeom prst="rect">
            <a:avLst/>
          </a:prstGeom>
          <a:noFill/>
          <a:ln w="9525">
            <a:noFill/>
            <a:miter lim="800000"/>
            <a:headEnd/>
            <a:tailEnd/>
          </a:ln>
        </p:spPr>
        <p:txBody>
          <a:bodyPr lIns="92075" tIns="46038" rIns="92075" bIns="46038">
            <a:spAutoFit/>
          </a:bodyPr>
          <a:lstStyle/>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AVG(SAL)  MAX(SAL)  MIN(SAL)  SUM(SAL)</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 --------- ---------</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1400      1600      1250      5600</a:t>
            </a:r>
          </a:p>
        </p:txBody>
      </p:sp>
      <p:sp>
        <p:nvSpPr>
          <p:cNvPr id="61451" name="Rectangle 19"/>
          <p:cNvSpPr>
            <a:spLocks noChangeArrowheads="1"/>
          </p:cNvSpPr>
          <p:nvPr/>
        </p:nvSpPr>
        <p:spPr bwMode="blackWhite">
          <a:xfrm>
            <a:off x="981075" y="2270125"/>
            <a:ext cx="7265988" cy="1216025"/>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AVG(sal), MAX(sal),</a:t>
            </a:r>
          </a:p>
          <a:p>
            <a:pPr algn="l">
              <a:lnSpc>
                <a:spcPct val="100000"/>
              </a:lnSpc>
              <a:spcBef>
                <a:spcPct val="0"/>
              </a:spcBef>
              <a:tabLst>
                <a:tab pos="682625" algn="l"/>
                <a:tab pos="1833563" algn="l"/>
              </a:tabLst>
            </a:pPr>
            <a:r>
              <a:rPr lang="en-US" sz="1800">
                <a:solidFill>
                  <a:srgbClr val="000000"/>
                </a:solidFill>
                <a:latin typeface="Courier New" pitchFamily="49" charset="0"/>
              </a:rPr>
              <a:t>  2		MIN(sal), SUM(sal)</a:t>
            </a:r>
          </a:p>
          <a:p>
            <a:pPr algn="l">
              <a:lnSpc>
                <a:spcPct val="100000"/>
              </a:lnSpc>
              <a:spcBef>
                <a:spcPct val="0"/>
              </a:spcBef>
              <a:tabLst>
                <a:tab pos="682625" algn="l"/>
                <a:tab pos="1833563" algn="l"/>
              </a:tabLst>
            </a:pPr>
            <a:r>
              <a:rPr lang="en-US" sz="1800">
                <a:solidFill>
                  <a:srgbClr val="000000"/>
                </a:solidFill>
                <a:latin typeface="Courier New" pitchFamily="49" charset="0"/>
              </a:rPr>
              <a:t>  3	FROM	emp</a:t>
            </a:r>
          </a:p>
          <a:p>
            <a:pPr algn="l">
              <a:lnSpc>
                <a:spcPct val="100000"/>
              </a:lnSpc>
              <a:spcBef>
                <a:spcPct val="0"/>
              </a:spcBef>
              <a:tabLst>
                <a:tab pos="682625" algn="l"/>
                <a:tab pos="1833563" algn="l"/>
              </a:tabLst>
            </a:pPr>
            <a:r>
              <a:rPr lang="en-US" sz="1800">
                <a:solidFill>
                  <a:srgbClr val="000000"/>
                </a:solidFill>
                <a:latin typeface="Courier New" pitchFamily="49" charset="0"/>
              </a:rPr>
              <a:t>  4	WHERE	job LIKE ‘manager%';</a:t>
            </a:r>
          </a:p>
        </p:txBody>
      </p:sp>
      <p:grpSp>
        <p:nvGrpSpPr>
          <p:cNvPr id="6" name="Group 26"/>
          <p:cNvGrpSpPr>
            <a:grpSpLocks/>
          </p:cNvGrpSpPr>
          <p:nvPr/>
        </p:nvGrpSpPr>
        <p:grpSpPr bwMode="auto">
          <a:xfrm>
            <a:off x="8386763" y="6324600"/>
            <a:ext cx="414337" cy="292100"/>
            <a:chOff x="5283" y="3984"/>
            <a:chExt cx="261" cy="184"/>
          </a:xfrm>
        </p:grpSpPr>
        <p:sp>
          <p:nvSpPr>
            <p:cNvPr id="61453" name="Rectangle 20"/>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1454" name="Rectangle 21"/>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1455" name="Rectangle 22"/>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1456" name="Freeform 23"/>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1457" name="Freeform 24"/>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1458" name="Freeform 25"/>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500"/>
                                        <p:tgtEl>
                                          <p:spTgt spid="4"/>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up)">
                                      <p:cBhvr>
                                        <p:cTn id="19" dur="500"/>
                                        <p:tgtEl>
                                          <p:spTgt spid="5"/>
                                        </p:tgtEl>
                                      </p:cBhvr>
                                    </p:animEffect>
                                  </p:childTnLst>
                                </p:cTn>
                              </p:par>
                            </p:childTnLst>
                          </p:cTn>
                        </p:par>
                        <p:par>
                          <p:cTn id="20" fill="hold">
                            <p:stCondLst>
                              <p:cond delay="2000"/>
                            </p:stCondLst>
                            <p:childTnLst>
                              <p:par>
                                <p:cTn id="21" presetID="1" presetClass="entr" presetSubtype="0" fill="hold" nodeType="afterEffect">
                                  <p:stCondLst>
                                    <p:cond delay="0"/>
                                  </p:stCondLst>
                                  <p:childTnLst>
                                    <p:set>
                                      <p:cBhvr>
                                        <p:cTn id="22"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blackWhite">
          <a:xfrm>
            <a:off x="1149350" y="2335213"/>
            <a:ext cx="6902450" cy="641350"/>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17411" name="Rectangle 3"/>
          <p:cNvSpPr>
            <a:spLocks noChangeArrowheads="1"/>
          </p:cNvSpPr>
          <p:nvPr/>
        </p:nvSpPr>
        <p:spPr bwMode="blackWhite">
          <a:xfrm>
            <a:off x="1135063" y="3551238"/>
            <a:ext cx="6927850" cy="941387"/>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lIns="92075" tIns="46038" rIns="92075" bIns="46038">
            <a:spAutoFit/>
          </a:bodyPr>
          <a:lstStyle/>
          <a:p>
            <a:pPr algn="l">
              <a:lnSpc>
                <a:spcPct val="100000"/>
              </a:lnSpc>
              <a:spcBef>
                <a:spcPct val="0"/>
              </a:spcBef>
              <a:tabLst>
                <a:tab pos="1828800" algn="l"/>
                <a:tab pos="3086100" algn="l"/>
                <a:tab pos="4229100" algn="l"/>
              </a:tabLst>
              <a:defRPr/>
            </a:pPr>
            <a:r>
              <a:rPr lang="en-US" sz="1800">
                <a:solidFill>
                  <a:srgbClr val="000000"/>
                </a:solidFill>
                <a:latin typeface="Courier New" pitchFamily="49" charset="0"/>
                <a:cs typeface="+mn-cs"/>
              </a:rPr>
              <a:t> </a:t>
            </a: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p:txBody>
      </p:sp>
      <p:grpSp>
        <p:nvGrpSpPr>
          <p:cNvPr id="2" name="Group 6"/>
          <p:cNvGrpSpPr>
            <a:grpSpLocks/>
          </p:cNvGrpSpPr>
          <p:nvPr/>
        </p:nvGrpSpPr>
        <p:grpSpPr bwMode="auto">
          <a:xfrm>
            <a:off x="1200150" y="2384425"/>
            <a:ext cx="3676650" cy="2073275"/>
            <a:chOff x="756" y="1502"/>
            <a:chExt cx="2316" cy="1306"/>
          </a:xfrm>
        </p:grpSpPr>
        <p:sp>
          <p:nvSpPr>
            <p:cNvPr id="62482" name="Rectangle 4"/>
            <p:cNvSpPr>
              <a:spLocks noChangeArrowheads="1"/>
            </p:cNvSpPr>
            <p:nvPr/>
          </p:nvSpPr>
          <p:spPr bwMode="ltGray">
            <a:xfrm>
              <a:off x="1914" y="1502"/>
              <a:ext cx="1158"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2483" name="Rectangle 5"/>
            <p:cNvSpPr>
              <a:spLocks noChangeArrowheads="1"/>
            </p:cNvSpPr>
            <p:nvPr/>
          </p:nvSpPr>
          <p:spPr bwMode="ltGray">
            <a:xfrm>
              <a:off x="756" y="2280"/>
              <a:ext cx="840" cy="528"/>
            </a:xfrm>
            <a:prstGeom prst="rect">
              <a:avLst/>
            </a:prstGeom>
            <a:solidFill>
              <a:srgbClr val="FF5050">
                <a:alpha val="50195"/>
              </a:srgbClr>
            </a:solidFill>
            <a:ln w="9525">
              <a:noFill/>
              <a:miter lim="800000"/>
              <a:headEnd/>
              <a:tailEnd/>
            </a:ln>
          </p:spPr>
          <p:txBody>
            <a:bodyPr wrap="none" anchor="ctr"/>
            <a:lstStyle/>
            <a:p>
              <a:endParaRPr lang="ar-SA"/>
            </a:p>
          </p:txBody>
        </p:sp>
      </p:grpSp>
      <p:grpSp>
        <p:nvGrpSpPr>
          <p:cNvPr id="3" name="Group 9"/>
          <p:cNvGrpSpPr>
            <a:grpSpLocks/>
          </p:cNvGrpSpPr>
          <p:nvPr/>
        </p:nvGrpSpPr>
        <p:grpSpPr bwMode="auto">
          <a:xfrm>
            <a:off x="2581275" y="2384425"/>
            <a:ext cx="4352925" cy="2073275"/>
            <a:chOff x="1626" y="1502"/>
            <a:chExt cx="2742" cy="1306"/>
          </a:xfrm>
        </p:grpSpPr>
        <p:sp>
          <p:nvSpPr>
            <p:cNvPr id="62480" name="Rectangle 7"/>
            <p:cNvSpPr>
              <a:spLocks noChangeArrowheads="1"/>
            </p:cNvSpPr>
            <p:nvPr/>
          </p:nvSpPr>
          <p:spPr bwMode="ltGray">
            <a:xfrm>
              <a:off x="3198" y="1502"/>
              <a:ext cx="1170" cy="179"/>
            </a:xfrm>
            <a:prstGeom prst="rect">
              <a:avLst/>
            </a:prstGeom>
            <a:solidFill>
              <a:srgbClr val="009900">
                <a:alpha val="50195"/>
              </a:srgbClr>
            </a:solidFill>
            <a:ln w="9525">
              <a:noFill/>
              <a:miter lim="800000"/>
              <a:headEnd/>
              <a:tailEnd/>
            </a:ln>
          </p:spPr>
          <p:txBody>
            <a:bodyPr wrap="none" anchor="ctr"/>
            <a:lstStyle/>
            <a:p>
              <a:endParaRPr lang="ar-SA"/>
            </a:p>
          </p:txBody>
        </p:sp>
        <p:sp>
          <p:nvSpPr>
            <p:cNvPr id="62481" name="Rectangle 8"/>
            <p:cNvSpPr>
              <a:spLocks noChangeArrowheads="1"/>
            </p:cNvSpPr>
            <p:nvPr/>
          </p:nvSpPr>
          <p:spPr bwMode="ltGray">
            <a:xfrm>
              <a:off x="1626" y="2280"/>
              <a:ext cx="846" cy="528"/>
            </a:xfrm>
            <a:prstGeom prst="rect">
              <a:avLst/>
            </a:prstGeom>
            <a:solidFill>
              <a:srgbClr val="009900">
                <a:alpha val="50195"/>
              </a:srgbClr>
            </a:solidFill>
            <a:ln w="9525">
              <a:noFill/>
              <a:miter lim="800000"/>
              <a:headEnd/>
              <a:tailEnd/>
            </a:ln>
          </p:spPr>
          <p:txBody>
            <a:bodyPr wrap="none" anchor="ctr"/>
            <a:lstStyle/>
            <a:p>
              <a:endParaRPr lang="ar-SA"/>
            </a:p>
          </p:txBody>
        </p:sp>
      </p:grpSp>
      <p:sp>
        <p:nvSpPr>
          <p:cNvPr id="17418" name="Rectangle 10"/>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  </a:t>
            </a:r>
          </a:p>
        </p:txBody>
      </p:sp>
      <p:sp>
        <p:nvSpPr>
          <p:cNvPr id="62471" name="Rectangle 12"/>
          <p:cNvSpPr>
            <a:spLocks noChangeArrowheads="1"/>
          </p:cNvSpPr>
          <p:nvPr/>
        </p:nvSpPr>
        <p:spPr bwMode="blackWhite">
          <a:xfrm>
            <a:off x="1162050" y="2322513"/>
            <a:ext cx="6927850" cy="666750"/>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MIN(hiredate), MAX(hiredate)</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r>
              <a:rPr lang="en-US" sz="1800" i="1">
                <a:solidFill>
                  <a:srgbClr val="000000"/>
                </a:solidFill>
                <a:latin typeface="Courier New" pitchFamily="49" charset="0"/>
              </a:rPr>
              <a:t>;</a:t>
            </a:r>
          </a:p>
        </p:txBody>
      </p:sp>
      <p:sp>
        <p:nvSpPr>
          <p:cNvPr id="62472" name="Rectangle 13"/>
          <p:cNvSpPr>
            <a:spLocks noChangeArrowheads="1"/>
          </p:cNvSpPr>
          <p:nvPr/>
        </p:nvSpPr>
        <p:spPr bwMode="blackWhite">
          <a:xfrm>
            <a:off x="1173163" y="3563938"/>
            <a:ext cx="6902450" cy="915987"/>
          </a:xfrm>
          <a:prstGeom prst="rect">
            <a:avLst/>
          </a:prstGeom>
          <a:noFill/>
          <a:ln w="9525">
            <a:noFill/>
            <a:miter lim="800000"/>
            <a:headEnd/>
            <a:tailEnd/>
          </a:ln>
        </p:spPr>
        <p:txBody>
          <a:bodyPr lIns="92075" tIns="46038" rIns="92075" bIns="46038">
            <a:spAutoFit/>
          </a:bodyPr>
          <a:lstStyle/>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MIN(HIRED MAX(HIRED</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17/3/2010 12/1/2013</a:t>
            </a:r>
          </a:p>
        </p:txBody>
      </p:sp>
      <p:grpSp>
        <p:nvGrpSpPr>
          <p:cNvPr id="4" name="Group 20"/>
          <p:cNvGrpSpPr>
            <a:grpSpLocks/>
          </p:cNvGrpSpPr>
          <p:nvPr/>
        </p:nvGrpSpPr>
        <p:grpSpPr bwMode="auto">
          <a:xfrm>
            <a:off x="8386763" y="6324600"/>
            <a:ext cx="414337" cy="292100"/>
            <a:chOff x="5283" y="3984"/>
            <a:chExt cx="261" cy="184"/>
          </a:xfrm>
        </p:grpSpPr>
        <p:sp>
          <p:nvSpPr>
            <p:cNvPr id="62474" name="Rectangle 14"/>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2475" name="Rectangle 15"/>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2476" name="Rectangle 16"/>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2477" name="Freeform 17"/>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2478" name="Freeform 18"/>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2479" name="Freeform 19"/>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blackWhite">
          <a:xfrm>
            <a:off x="1179513" y="2338388"/>
            <a:ext cx="6832600" cy="915987"/>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19459" name="Rectangle 3"/>
          <p:cNvSpPr>
            <a:spLocks noChangeArrowheads="1"/>
          </p:cNvSpPr>
          <p:nvPr/>
        </p:nvSpPr>
        <p:spPr bwMode="blackWhite">
          <a:xfrm>
            <a:off x="1176338" y="3579813"/>
            <a:ext cx="6858000" cy="941387"/>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lIns="92075" tIns="46038" rIns="92075" bIns="46038">
            <a:spAutoFit/>
          </a:bodyPr>
          <a:lstStyle/>
          <a:p>
            <a:pPr algn="l">
              <a:lnSpc>
                <a:spcPct val="100000"/>
              </a:lnSpc>
              <a:spcBef>
                <a:spcPct val="0"/>
              </a:spcBef>
              <a:tabLst>
                <a:tab pos="1828800" algn="l"/>
                <a:tab pos="3086100" algn="l"/>
                <a:tab pos="4229100" algn="l"/>
              </a:tabLst>
              <a:defRPr/>
            </a:pPr>
            <a:r>
              <a:rPr lang="en-US" sz="1800">
                <a:solidFill>
                  <a:srgbClr val="000000"/>
                </a:solidFill>
                <a:latin typeface="Courier New" pitchFamily="49" charset="0"/>
                <a:cs typeface="+mn-cs"/>
              </a:rPr>
              <a:t> </a:t>
            </a: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p:txBody>
      </p:sp>
      <p:sp>
        <p:nvSpPr>
          <p:cNvPr id="19460" name="Rectangle 4"/>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Using the COUNT Function</a:t>
            </a:r>
          </a:p>
        </p:txBody>
      </p:sp>
      <p:sp>
        <p:nvSpPr>
          <p:cNvPr id="19466" name="Rectangle 10"/>
          <p:cNvSpPr>
            <a:spLocks noGrp="1" noChangeArrowheads="1"/>
          </p:cNvSpPr>
          <p:nvPr>
            <p:ph idx="1"/>
          </p:nvPr>
        </p:nvSpPr>
        <p:spPr>
          <a:xfrm>
            <a:off x="752475" y="1287463"/>
            <a:ext cx="7640638" cy="904875"/>
          </a:xfrm>
        </p:spPr>
        <p:txBody>
          <a:bodyPr>
            <a:normAutofit/>
          </a:bodyPr>
          <a:lstStyle/>
          <a:p>
            <a:pPr marL="0" indent="0" eaLnBrk="1" fontAlgn="auto" hangingPunct="1">
              <a:spcAft>
                <a:spcPts val="0"/>
              </a:spcAft>
              <a:buFontTx/>
              <a:buNone/>
              <a:defRPr/>
            </a:pPr>
            <a:r>
              <a:rPr lang="en-US" smtClean="0"/>
              <a:t>COUNT(*) returns the number of rows in a table.</a:t>
            </a:r>
          </a:p>
        </p:txBody>
      </p:sp>
      <p:grpSp>
        <p:nvGrpSpPr>
          <p:cNvPr id="2" name="Group 7"/>
          <p:cNvGrpSpPr>
            <a:grpSpLocks/>
          </p:cNvGrpSpPr>
          <p:nvPr/>
        </p:nvGrpSpPr>
        <p:grpSpPr bwMode="auto">
          <a:xfrm>
            <a:off x="1238250" y="2365375"/>
            <a:ext cx="3003550" cy="2084388"/>
            <a:chOff x="780" y="1490"/>
            <a:chExt cx="1892" cy="1313"/>
          </a:xfrm>
        </p:grpSpPr>
        <p:sp>
          <p:nvSpPr>
            <p:cNvPr id="63504" name="Rectangle 5"/>
            <p:cNvSpPr>
              <a:spLocks noChangeArrowheads="1"/>
            </p:cNvSpPr>
            <p:nvPr/>
          </p:nvSpPr>
          <p:spPr bwMode="ltGray">
            <a:xfrm>
              <a:off x="1908" y="1490"/>
              <a:ext cx="764"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3505" name="Rectangle 6"/>
            <p:cNvSpPr>
              <a:spLocks noChangeArrowheads="1"/>
            </p:cNvSpPr>
            <p:nvPr/>
          </p:nvSpPr>
          <p:spPr bwMode="ltGray">
            <a:xfrm>
              <a:off x="780" y="2275"/>
              <a:ext cx="864" cy="528"/>
            </a:xfrm>
            <a:prstGeom prst="rect">
              <a:avLst/>
            </a:prstGeom>
            <a:solidFill>
              <a:srgbClr val="FF5050">
                <a:alpha val="50195"/>
              </a:srgbClr>
            </a:solidFill>
            <a:ln w="9525">
              <a:noFill/>
              <a:miter lim="800000"/>
              <a:headEnd/>
              <a:tailEnd/>
            </a:ln>
          </p:spPr>
          <p:txBody>
            <a:bodyPr wrap="none" anchor="ctr"/>
            <a:lstStyle/>
            <a:p>
              <a:endParaRPr lang="ar-SA"/>
            </a:p>
          </p:txBody>
        </p:sp>
      </p:grpSp>
      <p:sp>
        <p:nvSpPr>
          <p:cNvPr id="63495" name="Rectangle 8"/>
          <p:cNvSpPr>
            <a:spLocks noChangeArrowheads="1"/>
          </p:cNvSpPr>
          <p:nvPr/>
        </p:nvSpPr>
        <p:spPr bwMode="blackWhite">
          <a:xfrm>
            <a:off x="1201738" y="3592513"/>
            <a:ext cx="6832600" cy="915987"/>
          </a:xfrm>
          <a:prstGeom prst="rect">
            <a:avLst/>
          </a:prstGeom>
          <a:noFill/>
          <a:ln w="9525">
            <a:noFill/>
            <a:miter lim="800000"/>
            <a:headEnd/>
            <a:tailEnd/>
          </a:ln>
        </p:spPr>
        <p:txBody>
          <a:bodyPr lIns="92075" tIns="46038" rIns="92075" bIns="46038">
            <a:spAutoFit/>
          </a:bodyPr>
          <a:lstStyle/>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COUNT(*)</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6</a:t>
            </a:r>
          </a:p>
        </p:txBody>
      </p:sp>
      <p:sp>
        <p:nvSpPr>
          <p:cNvPr id="63496" name="Rectangle 9"/>
          <p:cNvSpPr>
            <a:spLocks noChangeArrowheads="1"/>
          </p:cNvSpPr>
          <p:nvPr/>
        </p:nvSpPr>
        <p:spPr bwMode="blackWhite">
          <a:xfrm>
            <a:off x="1179513" y="2325688"/>
            <a:ext cx="6858000" cy="941387"/>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COUNT(*)</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p>
          <a:p>
            <a:pPr algn="l">
              <a:lnSpc>
                <a:spcPct val="100000"/>
              </a:lnSpc>
              <a:spcBef>
                <a:spcPct val="0"/>
              </a:spcBef>
              <a:tabLst>
                <a:tab pos="682625" algn="l"/>
                <a:tab pos="1833563" algn="l"/>
              </a:tabLst>
            </a:pPr>
            <a:r>
              <a:rPr lang="en-US" sz="1800">
                <a:solidFill>
                  <a:srgbClr val="000000"/>
                </a:solidFill>
                <a:latin typeface="Courier New" pitchFamily="49" charset="0"/>
              </a:rPr>
              <a:t>  3  WHERE	deptno = 30;</a:t>
            </a:r>
          </a:p>
        </p:txBody>
      </p:sp>
      <p:grpSp>
        <p:nvGrpSpPr>
          <p:cNvPr id="3" name="Group 17"/>
          <p:cNvGrpSpPr>
            <a:grpSpLocks/>
          </p:cNvGrpSpPr>
          <p:nvPr/>
        </p:nvGrpSpPr>
        <p:grpSpPr bwMode="auto">
          <a:xfrm>
            <a:off x="8386763" y="6324600"/>
            <a:ext cx="414337" cy="292100"/>
            <a:chOff x="5283" y="3984"/>
            <a:chExt cx="261" cy="184"/>
          </a:xfrm>
        </p:grpSpPr>
        <p:sp>
          <p:nvSpPr>
            <p:cNvPr id="63498" name="Rectangle 1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3499" name="Rectangle 1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3500" name="Rectangle 1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3501" name="Freeform 1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3502" name="Freeform 1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3503" name="Freeform 1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blackWhite">
          <a:xfrm>
            <a:off x="1169988" y="2601913"/>
            <a:ext cx="6832600" cy="915987"/>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21507" name="Rectangle 3"/>
          <p:cNvSpPr>
            <a:spLocks noChangeArrowheads="1"/>
          </p:cNvSpPr>
          <p:nvPr/>
        </p:nvSpPr>
        <p:spPr bwMode="blackWhite">
          <a:xfrm>
            <a:off x="1173163" y="3824288"/>
            <a:ext cx="6858000" cy="941387"/>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lIns="92075" tIns="46038" rIns="92075" bIns="46038">
            <a:spAutoFit/>
          </a:bodyPr>
          <a:lstStyle/>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p:txBody>
      </p:sp>
      <p:grpSp>
        <p:nvGrpSpPr>
          <p:cNvPr id="2" name="Group 6"/>
          <p:cNvGrpSpPr>
            <a:grpSpLocks/>
          </p:cNvGrpSpPr>
          <p:nvPr/>
        </p:nvGrpSpPr>
        <p:grpSpPr bwMode="auto">
          <a:xfrm>
            <a:off x="1238250" y="2651125"/>
            <a:ext cx="3390900" cy="2063750"/>
            <a:chOff x="780" y="1670"/>
            <a:chExt cx="2136" cy="1300"/>
          </a:xfrm>
        </p:grpSpPr>
        <p:sp>
          <p:nvSpPr>
            <p:cNvPr id="64528" name="Rectangle 4"/>
            <p:cNvSpPr>
              <a:spLocks noChangeArrowheads="1"/>
            </p:cNvSpPr>
            <p:nvPr/>
          </p:nvSpPr>
          <p:spPr bwMode="ltGray">
            <a:xfrm>
              <a:off x="1932" y="1670"/>
              <a:ext cx="984"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4529" name="Rectangle 5"/>
            <p:cNvSpPr>
              <a:spLocks noChangeArrowheads="1"/>
            </p:cNvSpPr>
            <p:nvPr/>
          </p:nvSpPr>
          <p:spPr bwMode="ltGray">
            <a:xfrm>
              <a:off x="780" y="2442"/>
              <a:ext cx="1026" cy="528"/>
            </a:xfrm>
            <a:prstGeom prst="rect">
              <a:avLst/>
            </a:prstGeom>
            <a:solidFill>
              <a:srgbClr val="FF5050">
                <a:alpha val="50195"/>
              </a:srgbClr>
            </a:solidFill>
            <a:ln w="9525">
              <a:noFill/>
              <a:miter lim="800000"/>
              <a:headEnd/>
              <a:tailEnd/>
            </a:ln>
          </p:spPr>
          <p:txBody>
            <a:bodyPr wrap="none" anchor="ctr"/>
            <a:lstStyle/>
            <a:p>
              <a:endParaRPr lang="ar-SA"/>
            </a:p>
          </p:txBody>
        </p:sp>
      </p:grpSp>
      <p:sp>
        <p:nvSpPr>
          <p:cNvPr id="21511" name="Rectangle 7"/>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Using the COUNT Function</a:t>
            </a:r>
          </a:p>
        </p:txBody>
      </p:sp>
      <p:sp>
        <p:nvSpPr>
          <p:cNvPr id="21512" name="Rectangle 8"/>
          <p:cNvSpPr>
            <a:spLocks noGrp="1" noChangeArrowheads="1"/>
          </p:cNvSpPr>
          <p:nvPr>
            <p:ph idx="1"/>
          </p:nvPr>
        </p:nvSpPr>
        <p:spPr>
          <a:xfrm>
            <a:off x="1046163" y="1516063"/>
            <a:ext cx="7385050" cy="904875"/>
          </a:xfrm>
        </p:spPr>
        <p:txBody>
          <a:bodyPr>
            <a:normAutofit/>
          </a:bodyPr>
          <a:lstStyle/>
          <a:p>
            <a:pPr marL="0" indent="0" eaLnBrk="1" fontAlgn="auto" hangingPunct="1">
              <a:spcAft>
                <a:spcPts val="0"/>
              </a:spcAft>
              <a:buFontTx/>
              <a:buNone/>
              <a:defRPr/>
            </a:pPr>
            <a:r>
              <a:rPr lang="en-US" smtClean="0"/>
              <a:t>COUNT(</a:t>
            </a:r>
            <a:r>
              <a:rPr lang="en-US" i="1" smtClean="0"/>
              <a:t>expr</a:t>
            </a:r>
            <a:r>
              <a:rPr lang="en-US" smtClean="0"/>
              <a:t>) returns the number of nonnull rows.</a:t>
            </a:r>
          </a:p>
        </p:txBody>
      </p:sp>
      <p:sp>
        <p:nvSpPr>
          <p:cNvPr id="64519" name="Rectangle 9"/>
          <p:cNvSpPr>
            <a:spLocks noChangeArrowheads="1"/>
          </p:cNvSpPr>
          <p:nvPr/>
        </p:nvSpPr>
        <p:spPr bwMode="blackWhite">
          <a:xfrm>
            <a:off x="1182688" y="2589213"/>
            <a:ext cx="6858000" cy="941387"/>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COUNT(comm)</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p>
          <a:p>
            <a:pPr algn="l">
              <a:lnSpc>
                <a:spcPct val="100000"/>
              </a:lnSpc>
              <a:spcBef>
                <a:spcPct val="0"/>
              </a:spcBef>
              <a:tabLst>
                <a:tab pos="682625" algn="l"/>
                <a:tab pos="1833563" algn="l"/>
              </a:tabLst>
            </a:pPr>
            <a:r>
              <a:rPr lang="en-US" sz="1800">
                <a:solidFill>
                  <a:srgbClr val="000000"/>
                </a:solidFill>
                <a:latin typeface="Courier New" pitchFamily="49" charset="0"/>
              </a:rPr>
              <a:t>  3  WHERE	deptno = 30;</a:t>
            </a:r>
          </a:p>
        </p:txBody>
      </p:sp>
      <p:sp>
        <p:nvSpPr>
          <p:cNvPr id="64520" name="Rectangle 10"/>
          <p:cNvSpPr>
            <a:spLocks noChangeArrowheads="1"/>
          </p:cNvSpPr>
          <p:nvPr/>
        </p:nvSpPr>
        <p:spPr bwMode="blackWhite">
          <a:xfrm>
            <a:off x="1211263" y="3836988"/>
            <a:ext cx="6832600" cy="915987"/>
          </a:xfrm>
          <a:prstGeom prst="rect">
            <a:avLst/>
          </a:prstGeom>
          <a:noFill/>
          <a:ln w="9525">
            <a:noFill/>
            <a:miter lim="800000"/>
            <a:headEnd/>
            <a:tailEnd/>
          </a:ln>
        </p:spPr>
        <p:txBody>
          <a:bodyPr lIns="92075" tIns="46038" rIns="92075" bIns="46038">
            <a:spAutoFit/>
          </a:bodyPr>
          <a:lstStyle/>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COUNT(COMM)</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4</a:t>
            </a:r>
          </a:p>
        </p:txBody>
      </p:sp>
      <p:grpSp>
        <p:nvGrpSpPr>
          <p:cNvPr id="3" name="Group 17"/>
          <p:cNvGrpSpPr>
            <a:grpSpLocks/>
          </p:cNvGrpSpPr>
          <p:nvPr/>
        </p:nvGrpSpPr>
        <p:grpSpPr bwMode="auto">
          <a:xfrm>
            <a:off x="8386763" y="6324600"/>
            <a:ext cx="414337" cy="292100"/>
            <a:chOff x="5283" y="3984"/>
            <a:chExt cx="261" cy="184"/>
          </a:xfrm>
        </p:grpSpPr>
        <p:sp>
          <p:nvSpPr>
            <p:cNvPr id="64522" name="Rectangle 1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4523" name="Rectangle 1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4524" name="Rectangle 1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4525" name="Freeform 1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4526" name="Freeform 1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4527" name="Freeform 1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blackWhite">
          <a:xfrm>
            <a:off x="966788" y="2613025"/>
            <a:ext cx="7289800" cy="641350"/>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23555" name="Rectangle 3"/>
          <p:cNvSpPr>
            <a:spLocks noChangeArrowheads="1"/>
          </p:cNvSpPr>
          <p:nvPr/>
        </p:nvSpPr>
        <p:spPr bwMode="blackWhite">
          <a:xfrm>
            <a:off x="962025" y="3816350"/>
            <a:ext cx="7289800" cy="941388"/>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lIns="92075" tIns="46038" rIns="92075" bIns="46038">
            <a:spAutoFit/>
          </a:bodyPr>
          <a:lstStyle/>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a:p>
            <a:pPr algn="l">
              <a:lnSpc>
                <a:spcPct val="100000"/>
              </a:lnSpc>
              <a:spcBef>
                <a:spcPct val="0"/>
              </a:spcBef>
              <a:tabLst>
                <a:tab pos="1828800" algn="l"/>
                <a:tab pos="3086100" algn="l"/>
                <a:tab pos="4229100" algn="l"/>
              </a:tabLst>
              <a:defRPr/>
            </a:pPr>
            <a:endParaRPr lang="en-US" sz="1800">
              <a:solidFill>
                <a:srgbClr val="000000"/>
              </a:solidFill>
              <a:latin typeface="Courier New" pitchFamily="49" charset="0"/>
              <a:cs typeface="+mn-cs"/>
            </a:endParaRPr>
          </a:p>
        </p:txBody>
      </p:sp>
      <p:grpSp>
        <p:nvGrpSpPr>
          <p:cNvPr id="2" name="Group 6"/>
          <p:cNvGrpSpPr>
            <a:grpSpLocks/>
          </p:cNvGrpSpPr>
          <p:nvPr/>
        </p:nvGrpSpPr>
        <p:grpSpPr bwMode="auto">
          <a:xfrm>
            <a:off x="1023938" y="2659063"/>
            <a:ext cx="2909887" cy="2044700"/>
            <a:chOff x="645" y="1675"/>
            <a:chExt cx="1833" cy="1288"/>
          </a:xfrm>
        </p:grpSpPr>
        <p:sp>
          <p:nvSpPr>
            <p:cNvPr id="65552" name="Rectangle 4"/>
            <p:cNvSpPr>
              <a:spLocks noChangeArrowheads="1"/>
            </p:cNvSpPr>
            <p:nvPr/>
          </p:nvSpPr>
          <p:spPr bwMode="ltGray">
            <a:xfrm>
              <a:off x="1671" y="1675"/>
              <a:ext cx="807"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5553" name="Rectangle 5"/>
            <p:cNvSpPr>
              <a:spLocks noChangeArrowheads="1"/>
            </p:cNvSpPr>
            <p:nvPr/>
          </p:nvSpPr>
          <p:spPr bwMode="ltGray">
            <a:xfrm>
              <a:off x="645" y="2435"/>
              <a:ext cx="885" cy="528"/>
            </a:xfrm>
            <a:prstGeom prst="rect">
              <a:avLst/>
            </a:prstGeom>
            <a:solidFill>
              <a:srgbClr val="FF5050">
                <a:alpha val="50195"/>
              </a:srgbClr>
            </a:solidFill>
            <a:ln w="9525">
              <a:noFill/>
              <a:miter lim="800000"/>
              <a:headEnd/>
              <a:tailEnd/>
            </a:ln>
          </p:spPr>
          <p:txBody>
            <a:bodyPr wrap="none" anchor="ctr"/>
            <a:lstStyle/>
            <a:p>
              <a:endParaRPr lang="ar-SA"/>
            </a:p>
          </p:txBody>
        </p:sp>
      </p:grpSp>
      <p:sp>
        <p:nvSpPr>
          <p:cNvPr id="23559" name="Rectangle 7"/>
          <p:cNvSpPr>
            <a:spLocks noGrp="1" noChangeArrowheads="1"/>
          </p:cNvSpPr>
          <p:nvPr>
            <p:ph type="title"/>
          </p:nvPr>
        </p:nvSpPr>
        <p:spPr>
          <a:xfrm>
            <a:off x="666750" y="547688"/>
            <a:ext cx="7781925" cy="881062"/>
          </a:xfrm>
        </p:spPr>
        <p:txBody>
          <a:bodyPr>
            <a:normAutofit/>
          </a:bodyPr>
          <a:lstStyle/>
          <a:p>
            <a:pPr eaLnBrk="1" fontAlgn="auto" hangingPunct="1">
              <a:spcAft>
                <a:spcPts val="0"/>
              </a:spcAft>
              <a:defRPr/>
            </a:pPr>
            <a:r>
              <a:rPr lang="en-US" dirty="0" smtClean="0">
                <a:solidFill>
                  <a:schemeClr val="tx2">
                    <a:satMod val="200000"/>
                  </a:schemeClr>
                </a:solidFill>
              </a:rPr>
              <a:t>Group Functions and Null Values</a:t>
            </a:r>
          </a:p>
        </p:txBody>
      </p:sp>
      <p:sp>
        <p:nvSpPr>
          <p:cNvPr id="23560" name="Rectangle 8"/>
          <p:cNvSpPr>
            <a:spLocks noGrp="1" noChangeArrowheads="1"/>
          </p:cNvSpPr>
          <p:nvPr>
            <p:ph idx="1"/>
          </p:nvPr>
        </p:nvSpPr>
        <p:spPr>
          <a:xfrm>
            <a:off x="860425" y="1536700"/>
            <a:ext cx="7385050" cy="904875"/>
          </a:xfrm>
        </p:spPr>
        <p:txBody>
          <a:bodyPr>
            <a:normAutofit/>
          </a:bodyPr>
          <a:lstStyle/>
          <a:p>
            <a:pPr marL="0" indent="0" eaLnBrk="1" fontAlgn="auto" hangingPunct="1">
              <a:spcAft>
                <a:spcPts val="0"/>
              </a:spcAft>
              <a:buFontTx/>
              <a:buNone/>
              <a:defRPr/>
            </a:pPr>
            <a:r>
              <a:rPr lang="en-US" smtClean="0"/>
              <a:t>Group functions ignore null values in the column.</a:t>
            </a:r>
          </a:p>
        </p:txBody>
      </p:sp>
      <p:sp>
        <p:nvSpPr>
          <p:cNvPr id="65543" name="Rectangle 9"/>
          <p:cNvSpPr>
            <a:spLocks noChangeArrowheads="1"/>
          </p:cNvSpPr>
          <p:nvPr/>
        </p:nvSpPr>
        <p:spPr bwMode="blackWhite">
          <a:xfrm>
            <a:off x="941388" y="2600325"/>
            <a:ext cx="7315200" cy="666750"/>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AVG(comm)</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p>
        </p:txBody>
      </p:sp>
      <p:sp>
        <p:nvSpPr>
          <p:cNvPr id="65544" name="Rectangle 10"/>
          <p:cNvSpPr>
            <a:spLocks noChangeArrowheads="1"/>
          </p:cNvSpPr>
          <p:nvPr/>
        </p:nvSpPr>
        <p:spPr bwMode="blackWhite">
          <a:xfrm>
            <a:off x="962025" y="3829050"/>
            <a:ext cx="7264400" cy="915988"/>
          </a:xfrm>
          <a:prstGeom prst="rect">
            <a:avLst/>
          </a:prstGeom>
          <a:noFill/>
          <a:ln w="9525">
            <a:noFill/>
            <a:miter lim="800000"/>
            <a:headEnd/>
            <a:tailEnd/>
          </a:ln>
        </p:spPr>
        <p:txBody>
          <a:bodyPr lIns="92075" tIns="46038" rIns="92075" bIns="46038">
            <a:spAutoFit/>
          </a:bodyPr>
          <a:lstStyle/>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AVG(COMM)</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a:t>
            </a:r>
          </a:p>
          <a:p>
            <a:pPr algn="l">
              <a:lnSpc>
                <a:spcPct val="100000"/>
              </a:lnSpc>
              <a:spcBef>
                <a:spcPct val="0"/>
              </a:spcBef>
              <a:tabLst>
                <a:tab pos="1828800" algn="l"/>
                <a:tab pos="3086100" algn="l"/>
                <a:tab pos="4229100" algn="l"/>
              </a:tabLst>
            </a:pPr>
            <a:r>
              <a:rPr lang="en-US" sz="1800">
                <a:solidFill>
                  <a:srgbClr val="000000"/>
                </a:solidFill>
                <a:latin typeface="Courier New" pitchFamily="49" charset="0"/>
              </a:rPr>
              <a:t>      550</a:t>
            </a:r>
          </a:p>
        </p:txBody>
      </p:sp>
      <p:grpSp>
        <p:nvGrpSpPr>
          <p:cNvPr id="3" name="Group 17"/>
          <p:cNvGrpSpPr>
            <a:grpSpLocks/>
          </p:cNvGrpSpPr>
          <p:nvPr/>
        </p:nvGrpSpPr>
        <p:grpSpPr bwMode="auto">
          <a:xfrm>
            <a:off x="8386763" y="6324600"/>
            <a:ext cx="414337" cy="292100"/>
            <a:chOff x="5283" y="3984"/>
            <a:chExt cx="261" cy="184"/>
          </a:xfrm>
        </p:grpSpPr>
        <p:sp>
          <p:nvSpPr>
            <p:cNvPr id="65546" name="Rectangle 1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5547" name="Rectangle 1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5548" name="Rectangle 1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5549" name="Freeform 1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5550" name="Freeform 1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5551" name="Freeform 1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blackWhite">
          <a:xfrm>
            <a:off x="685800" y="4024313"/>
            <a:ext cx="3775075" cy="1247775"/>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a:solidFill>
                  <a:srgbClr val="000000"/>
                </a:solidFill>
                <a:latin typeface="Courier New" pitchFamily="49" charset="0"/>
              </a:rPr>
              <a:t>	</a:t>
            </a: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p:txBody>
      </p:sp>
      <p:sp>
        <p:nvSpPr>
          <p:cNvPr id="29699" name="Rectangle 3"/>
          <p:cNvSpPr>
            <a:spLocks noChangeArrowheads="1"/>
          </p:cNvSpPr>
          <p:nvPr/>
        </p:nvSpPr>
        <p:spPr bwMode="blackWhite">
          <a:xfrm>
            <a:off x="4584700" y="4024313"/>
            <a:ext cx="3775075" cy="1247775"/>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a:p>
            <a:pPr algn="l" defTabSz="400050">
              <a:lnSpc>
                <a:spcPct val="125000"/>
              </a:lnSpc>
              <a:spcBef>
                <a:spcPct val="0"/>
              </a:spcBef>
              <a:tabLst>
                <a:tab pos="400050" algn="r"/>
                <a:tab pos="685800" algn="l"/>
              </a:tabLst>
              <a:defRPr/>
            </a:pPr>
            <a:endParaRPr lang="en-US" sz="1200">
              <a:solidFill>
                <a:srgbClr val="000000"/>
              </a:solidFill>
              <a:latin typeface="Courier New" pitchFamily="49" charset="0"/>
            </a:endParaRPr>
          </a:p>
        </p:txBody>
      </p:sp>
      <p:sp>
        <p:nvSpPr>
          <p:cNvPr id="20484" name="Line 4"/>
          <p:cNvSpPr>
            <a:spLocks noChangeShapeType="1"/>
          </p:cNvSpPr>
          <p:nvPr/>
        </p:nvSpPr>
        <p:spPr bwMode="auto">
          <a:xfrm>
            <a:off x="679450" y="429895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85" name="Line 5"/>
          <p:cNvSpPr>
            <a:spLocks noChangeShapeType="1"/>
          </p:cNvSpPr>
          <p:nvPr/>
        </p:nvSpPr>
        <p:spPr bwMode="auto">
          <a:xfrm>
            <a:off x="679450" y="453390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86" name="Line 6"/>
          <p:cNvSpPr>
            <a:spLocks noChangeShapeType="1"/>
          </p:cNvSpPr>
          <p:nvPr/>
        </p:nvSpPr>
        <p:spPr bwMode="auto">
          <a:xfrm>
            <a:off x="679450" y="476885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87" name="Line 7"/>
          <p:cNvSpPr>
            <a:spLocks noChangeShapeType="1"/>
          </p:cNvSpPr>
          <p:nvPr/>
        </p:nvSpPr>
        <p:spPr bwMode="auto">
          <a:xfrm>
            <a:off x="679450" y="500380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88" name="Line 8"/>
          <p:cNvSpPr>
            <a:spLocks noChangeShapeType="1"/>
          </p:cNvSpPr>
          <p:nvPr/>
        </p:nvSpPr>
        <p:spPr bwMode="auto">
          <a:xfrm>
            <a:off x="1460500" y="4019550"/>
            <a:ext cx="0" cy="1257300"/>
          </a:xfrm>
          <a:prstGeom prst="line">
            <a:avLst/>
          </a:prstGeom>
          <a:noFill/>
          <a:ln w="12700">
            <a:solidFill>
              <a:srgbClr val="000000"/>
            </a:solidFill>
            <a:round/>
            <a:headEnd type="none" w="sm" len="sm"/>
            <a:tailEnd type="none" w="sm" len="sm"/>
          </a:ln>
        </p:spPr>
        <p:txBody>
          <a:bodyPr/>
          <a:lstStyle/>
          <a:p>
            <a:endParaRPr lang="ar-SA"/>
          </a:p>
        </p:txBody>
      </p:sp>
      <p:sp>
        <p:nvSpPr>
          <p:cNvPr id="20489" name="Line 9"/>
          <p:cNvSpPr>
            <a:spLocks noChangeShapeType="1"/>
          </p:cNvSpPr>
          <p:nvPr/>
        </p:nvSpPr>
        <p:spPr bwMode="auto">
          <a:xfrm>
            <a:off x="2393950" y="4019550"/>
            <a:ext cx="0" cy="1257300"/>
          </a:xfrm>
          <a:prstGeom prst="line">
            <a:avLst/>
          </a:prstGeom>
          <a:noFill/>
          <a:ln w="12700">
            <a:solidFill>
              <a:srgbClr val="000000"/>
            </a:solidFill>
            <a:round/>
            <a:headEnd type="none" w="sm" len="sm"/>
            <a:tailEnd type="none" w="sm" len="sm"/>
          </a:ln>
        </p:spPr>
        <p:txBody>
          <a:bodyPr/>
          <a:lstStyle/>
          <a:p>
            <a:endParaRPr lang="ar-SA"/>
          </a:p>
        </p:txBody>
      </p:sp>
      <p:sp>
        <p:nvSpPr>
          <p:cNvPr id="20490" name="Line 10"/>
          <p:cNvSpPr>
            <a:spLocks noChangeShapeType="1"/>
          </p:cNvSpPr>
          <p:nvPr/>
        </p:nvSpPr>
        <p:spPr bwMode="auto">
          <a:xfrm>
            <a:off x="3587750" y="4019550"/>
            <a:ext cx="0" cy="1257300"/>
          </a:xfrm>
          <a:prstGeom prst="line">
            <a:avLst/>
          </a:prstGeom>
          <a:noFill/>
          <a:ln w="12700">
            <a:solidFill>
              <a:srgbClr val="000000"/>
            </a:solidFill>
            <a:round/>
            <a:headEnd type="none" w="sm" len="sm"/>
            <a:tailEnd type="none" w="sm" len="sm"/>
          </a:ln>
        </p:spPr>
        <p:txBody>
          <a:bodyPr/>
          <a:lstStyle/>
          <a:p>
            <a:endParaRPr lang="ar-SA"/>
          </a:p>
        </p:txBody>
      </p:sp>
      <p:sp>
        <p:nvSpPr>
          <p:cNvPr id="20491" name="Line 11"/>
          <p:cNvSpPr>
            <a:spLocks noChangeShapeType="1"/>
          </p:cNvSpPr>
          <p:nvPr/>
        </p:nvSpPr>
        <p:spPr bwMode="auto">
          <a:xfrm>
            <a:off x="4597400" y="429895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92" name="Line 12"/>
          <p:cNvSpPr>
            <a:spLocks noChangeShapeType="1"/>
          </p:cNvSpPr>
          <p:nvPr/>
        </p:nvSpPr>
        <p:spPr bwMode="auto">
          <a:xfrm>
            <a:off x="4597400" y="453390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93" name="Line 13"/>
          <p:cNvSpPr>
            <a:spLocks noChangeShapeType="1"/>
          </p:cNvSpPr>
          <p:nvPr/>
        </p:nvSpPr>
        <p:spPr bwMode="auto">
          <a:xfrm>
            <a:off x="4597400" y="476885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94" name="Line 14"/>
          <p:cNvSpPr>
            <a:spLocks noChangeShapeType="1"/>
          </p:cNvSpPr>
          <p:nvPr/>
        </p:nvSpPr>
        <p:spPr bwMode="auto">
          <a:xfrm>
            <a:off x="4597400" y="5003800"/>
            <a:ext cx="3784600" cy="0"/>
          </a:xfrm>
          <a:prstGeom prst="line">
            <a:avLst/>
          </a:prstGeom>
          <a:noFill/>
          <a:ln w="12700">
            <a:solidFill>
              <a:srgbClr val="000000"/>
            </a:solidFill>
            <a:round/>
            <a:headEnd type="none" w="sm" len="sm"/>
            <a:tailEnd type="none" w="sm" len="sm"/>
          </a:ln>
        </p:spPr>
        <p:txBody>
          <a:bodyPr/>
          <a:lstStyle/>
          <a:p>
            <a:endParaRPr lang="ar-SA"/>
          </a:p>
        </p:txBody>
      </p:sp>
      <p:sp>
        <p:nvSpPr>
          <p:cNvPr id="20495" name="Line 15"/>
          <p:cNvSpPr>
            <a:spLocks noChangeShapeType="1"/>
          </p:cNvSpPr>
          <p:nvPr/>
        </p:nvSpPr>
        <p:spPr bwMode="auto">
          <a:xfrm>
            <a:off x="5302250" y="4019550"/>
            <a:ext cx="0" cy="1257300"/>
          </a:xfrm>
          <a:prstGeom prst="line">
            <a:avLst/>
          </a:prstGeom>
          <a:noFill/>
          <a:ln w="12700">
            <a:solidFill>
              <a:srgbClr val="000000"/>
            </a:solidFill>
            <a:round/>
            <a:headEnd type="none" w="sm" len="sm"/>
            <a:tailEnd type="none" w="sm" len="sm"/>
          </a:ln>
        </p:spPr>
        <p:txBody>
          <a:bodyPr/>
          <a:lstStyle/>
          <a:p>
            <a:endParaRPr lang="ar-SA"/>
          </a:p>
        </p:txBody>
      </p:sp>
      <p:sp>
        <p:nvSpPr>
          <p:cNvPr id="20496" name="Line 16"/>
          <p:cNvSpPr>
            <a:spLocks noChangeShapeType="1"/>
          </p:cNvSpPr>
          <p:nvPr/>
        </p:nvSpPr>
        <p:spPr bwMode="auto">
          <a:xfrm>
            <a:off x="6496050" y="4019550"/>
            <a:ext cx="0" cy="1257300"/>
          </a:xfrm>
          <a:prstGeom prst="line">
            <a:avLst/>
          </a:prstGeom>
          <a:noFill/>
          <a:ln w="12700">
            <a:solidFill>
              <a:srgbClr val="000000"/>
            </a:solidFill>
            <a:round/>
            <a:headEnd type="none" w="sm" len="sm"/>
            <a:tailEnd type="none" w="sm" len="sm"/>
          </a:ln>
        </p:spPr>
        <p:txBody>
          <a:bodyPr/>
          <a:lstStyle/>
          <a:p>
            <a:endParaRPr lang="ar-SA"/>
          </a:p>
        </p:txBody>
      </p:sp>
      <p:sp>
        <p:nvSpPr>
          <p:cNvPr id="29713" name="Rectangle 17"/>
          <p:cNvSpPr>
            <a:spLocks noGrp="1" noChangeArrowheads="1"/>
          </p:cNvSpPr>
          <p:nvPr>
            <p:ph type="title"/>
          </p:nvPr>
        </p:nvSpPr>
        <p:spPr/>
        <p:txBody>
          <a:bodyPr/>
          <a:lstStyle/>
          <a:p>
            <a:pPr>
              <a:defRPr/>
            </a:pPr>
            <a:r>
              <a:rPr lang="en-US" smtClean="0"/>
              <a:t>Relating Multiple Tables</a:t>
            </a:r>
          </a:p>
        </p:txBody>
      </p:sp>
      <p:sp>
        <p:nvSpPr>
          <p:cNvPr id="29714" name="Rectangle 18"/>
          <p:cNvSpPr>
            <a:spLocks noChangeArrowheads="1"/>
          </p:cNvSpPr>
          <p:nvPr/>
        </p:nvSpPr>
        <p:spPr bwMode="auto">
          <a:xfrm>
            <a:off x="746125" y="1403350"/>
            <a:ext cx="7940675" cy="1471613"/>
          </a:xfrm>
          <a:prstGeom prst="rect">
            <a:avLst/>
          </a:prstGeom>
          <a:noFill/>
          <a:ln w="9525">
            <a:noFill/>
            <a:miter lim="800000"/>
            <a:headEnd/>
            <a:tailEnd/>
          </a:ln>
          <a:effectLst>
            <a:outerShdw dist="53882" dir="2700000" algn="ctr" rotWithShape="0">
              <a:srgbClr val="000000"/>
            </a:outerShdw>
          </a:effectLst>
        </p:spPr>
        <p:txBody>
          <a:bodyPr lIns="92075" tIns="46038" rIns="92075" bIns="46038">
            <a:spAutoFit/>
          </a:bodyPr>
          <a:lstStyle/>
          <a:p>
            <a:pPr marL="341313" lvl="1" indent="-227013" algn="r" defTabSz="346075" rtl="1">
              <a:lnSpc>
                <a:spcPct val="95000"/>
              </a:lnSpc>
              <a:spcBef>
                <a:spcPct val="35000"/>
              </a:spcBef>
              <a:buClr>
                <a:srgbClr val="FFCC66"/>
              </a:buClr>
              <a:buSzPct val="100000"/>
              <a:tabLst>
                <a:tab pos="571500" algn="l"/>
              </a:tabLst>
              <a:defRPr/>
            </a:pPr>
            <a:r>
              <a:rPr lang="ar-SA" dirty="0">
                <a:solidFill>
                  <a:srgbClr val="F8F8D3"/>
                </a:solidFill>
                <a:latin typeface="Arial" pitchFamily="34" charset="0"/>
              </a:rPr>
              <a:t>كل </a:t>
            </a:r>
            <a:r>
              <a:rPr lang="ar-IQ" dirty="0">
                <a:solidFill>
                  <a:srgbClr val="F8F8D3"/>
                </a:solidFill>
                <a:latin typeface="Arial" pitchFamily="34" charset="0"/>
              </a:rPr>
              <a:t>حقل</a:t>
            </a:r>
            <a:r>
              <a:rPr lang="ar-SA" dirty="0">
                <a:solidFill>
                  <a:srgbClr val="F8F8D3"/>
                </a:solidFill>
                <a:latin typeface="Arial" pitchFamily="34" charset="0"/>
              </a:rPr>
              <a:t> من البيانات في الجدول يكون وحيد وبدون تكرار ممكن أن </a:t>
            </a:r>
            <a:r>
              <a:rPr lang="en-US" dirty="0">
                <a:solidFill>
                  <a:srgbClr val="F8F8D3"/>
                </a:solidFill>
                <a:latin typeface="Arial" pitchFamily="34" charset="0"/>
              </a:rPr>
              <a:t> </a:t>
            </a:r>
            <a:r>
              <a:rPr lang="ar-SA" dirty="0">
                <a:solidFill>
                  <a:srgbClr val="F8F8D3"/>
                </a:solidFill>
                <a:latin typeface="Arial" pitchFamily="34" charset="0"/>
              </a:rPr>
              <a:t>يكون </a:t>
            </a:r>
            <a:r>
              <a:rPr lang="en-US" dirty="0">
                <a:solidFill>
                  <a:srgbClr val="F8F8D3"/>
                </a:solidFill>
                <a:latin typeface="Arial" pitchFamily="34" charset="0"/>
              </a:rPr>
              <a:t>primary key (PK)</a:t>
            </a:r>
          </a:p>
          <a:p>
            <a:pPr marL="341313" lvl="1" indent="-227013" algn="r" defTabSz="346075" rtl="1">
              <a:lnSpc>
                <a:spcPct val="95000"/>
              </a:lnSpc>
              <a:spcBef>
                <a:spcPct val="35000"/>
              </a:spcBef>
              <a:buClr>
                <a:srgbClr val="FFCC66"/>
              </a:buClr>
              <a:buSzPct val="100000"/>
              <a:tabLst>
                <a:tab pos="571500" algn="l"/>
              </a:tabLst>
              <a:defRPr/>
            </a:pPr>
            <a:endParaRPr lang="en-US" dirty="0">
              <a:solidFill>
                <a:srgbClr val="F8F8D3"/>
              </a:solidFill>
              <a:latin typeface="Arial" pitchFamily="34" charset="0"/>
            </a:endParaRPr>
          </a:p>
        </p:txBody>
      </p:sp>
      <p:sp>
        <p:nvSpPr>
          <p:cNvPr id="29715" name="Rectangle 19"/>
          <p:cNvSpPr>
            <a:spLocks noChangeArrowheads="1"/>
          </p:cNvSpPr>
          <p:nvPr/>
        </p:nvSpPr>
        <p:spPr bwMode="auto">
          <a:xfrm>
            <a:off x="609600" y="3617913"/>
            <a:ext cx="2051050" cy="366712"/>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b="0">
                <a:solidFill>
                  <a:srgbClr val="FFFFCC"/>
                </a:solidFill>
                <a:effectLst>
                  <a:outerShdw blurRad="38100" dist="38100" dir="2700000" algn="tl">
                    <a:srgbClr val="000000"/>
                  </a:outerShdw>
                </a:effectLst>
                <a:latin typeface="Arial" pitchFamily="34" charset="0"/>
              </a:rPr>
              <a:t>Table Name: </a:t>
            </a:r>
            <a:r>
              <a:rPr lang="en-US" sz="1800">
                <a:solidFill>
                  <a:srgbClr val="FFFFCC"/>
                </a:solidFill>
                <a:effectLst>
                  <a:outerShdw blurRad="38100" dist="38100" dir="2700000" algn="tl">
                    <a:srgbClr val="000000"/>
                  </a:outerShdw>
                </a:effectLst>
                <a:latin typeface="Arial" pitchFamily="34" charset="0"/>
              </a:rPr>
              <a:t>EMP</a:t>
            </a:r>
          </a:p>
        </p:txBody>
      </p:sp>
      <p:sp>
        <p:nvSpPr>
          <p:cNvPr id="29716" name="Rectangle 20"/>
          <p:cNvSpPr>
            <a:spLocks noChangeArrowheads="1"/>
          </p:cNvSpPr>
          <p:nvPr/>
        </p:nvSpPr>
        <p:spPr bwMode="auto">
          <a:xfrm>
            <a:off x="4498975" y="3617913"/>
            <a:ext cx="2165350" cy="366712"/>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b="0">
                <a:solidFill>
                  <a:srgbClr val="FFFFCC"/>
                </a:solidFill>
                <a:effectLst>
                  <a:outerShdw blurRad="38100" dist="38100" dir="2700000" algn="tl">
                    <a:srgbClr val="000000"/>
                  </a:outerShdw>
                </a:effectLst>
                <a:latin typeface="Arial" pitchFamily="34" charset="0"/>
              </a:rPr>
              <a:t>Table Name: </a:t>
            </a:r>
            <a:r>
              <a:rPr lang="en-US" sz="1800">
                <a:solidFill>
                  <a:srgbClr val="FFFFCC"/>
                </a:solidFill>
                <a:effectLst>
                  <a:outerShdw blurRad="38100" dist="38100" dir="2700000" algn="tl">
                    <a:srgbClr val="000000"/>
                  </a:outerShdw>
                </a:effectLst>
                <a:latin typeface="Arial" pitchFamily="34" charset="0"/>
              </a:rPr>
              <a:t>DEPT</a:t>
            </a:r>
          </a:p>
        </p:txBody>
      </p:sp>
      <p:grpSp>
        <p:nvGrpSpPr>
          <p:cNvPr id="2" name="Group 27"/>
          <p:cNvGrpSpPr>
            <a:grpSpLocks/>
          </p:cNvGrpSpPr>
          <p:nvPr/>
        </p:nvGrpSpPr>
        <p:grpSpPr bwMode="auto">
          <a:xfrm>
            <a:off x="758825" y="5391150"/>
            <a:ext cx="5545138" cy="844550"/>
            <a:chOff x="478" y="3396"/>
            <a:chExt cx="3493" cy="532"/>
          </a:xfrm>
        </p:grpSpPr>
        <p:grpSp>
          <p:nvGrpSpPr>
            <p:cNvPr id="20530" name="Group 23"/>
            <p:cNvGrpSpPr>
              <a:grpSpLocks/>
            </p:cNvGrpSpPr>
            <p:nvPr/>
          </p:nvGrpSpPr>
          <p:grpSpPr bwMode="auto">
            <a:xfrm>
              <a:off x="478" y="3396"/>
              <a:ext cx="933" cy="532"/>
              <a:chOff x="478" y="3396"/>
              <a:chExt cx="933" cy="532"/>
            </a:xfrm>
          </p:grpSpPr>
          <p:sp>
            <p:nvSpPr>
              <p:cNvPr id="29717" name="Rectangle 21"/>
              <p:cNvSpPr>
                <a:spLocks noChangeArrowheads="1"/>
              </p:cNvSpPr>
              <p:nvPr/>
            </p:nvSpPr>
            <p:spPr bwMode="auto">
              <a:xfrm>
                <a:off x="478" y="3697"/>
                <a:ext cx="933" cy="231"/>
              </a:xfrm>
              <a:prstGeom prst="rect">
                <a:avLst/>
              </a:prstGeom>
              <a:noFill/>
              <a:ln w="9525">
                <a:noFill/>
                <a:miter lim="800000"/>
                <a:headEnd/>
                <a:tailEnd/>
              </a:ln>
              <a:effectLst/>
            </p:spPr>
            <p:txBody>
              <a:bodyPr wrap="none" lIns="92075" tIns="46038" rIns="92075" bIns="46038">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Primary key</a:t>
                </a:r>
              </a:p>
            </p:txBody>
          </p:sp>
          <p:sp>
            <p:nvSpPr>
              <p:cNvPr id="29718" name="Line 22"/>
              <p:cNvSpPr>
                <a:spLocks noChangeShapeType="1"/>
              </p:cNvSpPr>
              <p:nvPr/>
            </p:nvSpPr>
            <p:spPr bwMode="auto">
              <a:xfrm flipV="1">
                <a:off x="660" y="3396"/>
                <a:ext cx="0" cy="288"/>
              </a:xfrm>
              <a:prstGeom prst="line">
                <a:avLst/>
              </a:prstGeom>
              <a:noFill/>
              <a:ln w="50800">
                <a:solidFill>
                  <a:srgbClr val="FFCC00"/>
                </a:solidFill>
                <a:round/>
                <a:headEnd type="none" w="sm" len="sm"/>
                <a:tailEnd type="stealth" w="med" len="lg"/>
              </a:ln>
              <a:effectLst>
                <a:outerShdw dist="35921" dir="2700000" algn="ctr" rotWithShape="0">
                  <a:srgbClr val="000000"/>
                </a:outerShdw>
              </a:effectLst>
            </p:spPr>
            <p:txBody>
              <a:bodyPr/>
              <a:lstStyle/>
              <a:p>
                <a:pPr>
                  <a:defRPr/>
                </a:pPr>
                <a:endParaRPr lang="ar-IQ"/>
              </a:p>
            </p:txBody>
          </p:sp>
        </p:grpSp>
        <p:grpSp>
          <p:nvGrpSpPr>
            <p:cNvPr id="20531" name="Group 26"/>
            <p:cNvGrpSpPr>
              <a:grpSpLocks/>
            </p:cNvGrpSpPr>
            <p:nvPr/>
          </p:nvGrpSpPr>
          <p:grpSpPr bwMode="auto">
            <a:xfrm>
              <a:off x="3038" y="3396"/>
              <a:ext cx="933" cy="532"/>
              <a:chOff x="3038" y="3396"/>
              <a:chExt cx="933" cy="532"/>
            </a:xfrm>
          </p:grpSpPr>
          <p:sp>
            <p:nvSpPr>
              <p:cNvPr id="29720" name="Rectangle 24"/>
              <p:cNvSpPr>
                <a:spLocks noChangeArrowheads="1"/>
              </p:cNvSpPr>
              <p:nvPr/>
            </p:nvSpPr>
            <p:spPr bwMode="auto">
              <a:xfrm>
                <a:off x="3038" y="3697"/>
                <a:ext cx="933" cy="231"/>
              </a:xfrm>
              <a:prstGeom prst="rect">
                <a:avLst/>
              </a:prstGeom>
              <a:noFill/>
              <a:ln w="9525">
                <a:noFill/>
                <a:miter lim="800000"/>
                <a:headEnd/>
                <a:tailEnd/>
              </a:ln>
              <a:effectLst/>
            </p:spPr>
            <p:txBody>
              <a:bodyPr wrap="none" lIns="92075" tIns="46038" rIns="92075" bIns="46038">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Primary key</a:t>
                </a:r>
              </a:p>
            </p:txBody>
          </p:sp>
          <p:sp>
            <p:nvSpPr>
              <p:cNvPr id="29721" name="Line 25"/>
              <p:cNvSpPr>
                <a:spLocks noChangeShapeType="1"/>
              </p:cNvSpPr>
              <p:nvPr/>
            </p:nvSpPr>
            <p:spPr bwMode="auto">
              <a:xfrm flipV="1">
                <a:off x="3228" y="3396"/>
                <a:ext cx="0" cy="288"/>
              </a:xfrm>
              <a:prstGeom prst="line">
                <a:avLst/>
              </a:prstGeom>
              <a:noFill/>
              <a:ln w="50800">
                <a:solidFill>
                  <a:srgbClr val="FFCC00"/>
                </a:solidFill>
                <a:round/>
                <a:headEnd type="none" w="sm" len="sm"/>
                <a:tailEnd type="stealth" w="med" len="lg"/>
              </a:ln>
              <a:effectLst>
                <a:outerShdw dist="35921" dir="2700000" algn="ctr" rotWithShape="0">
                  <a:srgbClr val="000000"/>
                </a:outerShdw>
              </a:effectLst>
            </p:spPr>
            <p:txBody>
              <a:bodyPr/>
              <a:lstStyle/>
              <a:p>
                <a:pPr>
                  <a:defRPr/>
                </a:pPr>
                <a:endParaRPr lang="ar-IQ"/>
              </a:p>
            </p:txBody>
          </p:sp>
        </p:grpSp>
      </p:grpSp>
      <p:sp>
        <p:nvSpPr>
          <p:cNvPr id="29724" name="Rectangle 28"/>
          <p:cNvSpPr>
            <a:spLocks noChangeArrowheads="1"/>
          </p:cNvSpPr>
          <p:nvPr/>
        </p:nvSpPr>
        <p:spPr bwMode="auto">
          <a:xfrm>
            <a:off x="228600" y="2489200"/>
            <a:ext cx="8153400" cy="911225"/>
          </a:xfrm>
          <a:prstGeom prst="rect">
            <a:avLst/>
          </a:prstGeom>
          <a:noFill/>
          <a:ln w="9525">
            <a:noFill/>
            <a:miter lim="800000"/>
            <a:headEnd/>
            <a:tailEnd/>
          </a:ln>
          <a:effectLst>
            <a:outerShdw dist="53882" dir="2700000" algn="ctr" rotWithShape="0">
              <a:srgbClr val="000000"/>
            </a:outerShdw>
          </a:effectLst>
        </p:spPr>
        <p:txBody>
          <a:bodyPr lIns="92075" tIns="46038" rIns="92075" bIns="46038">
            <a:spAutoFit/>
          </a:bodyPr>
          <a:lstStyle/>
          <a:p>
            <a:pPr marL="1588" lvl="1" indent="-1588" algn="r" defTabSz="346075" rtl="1">
              <a:lnSpc>
                <a:spcPct val="95000"/>
              </a:lnSpc>
              <a:spcBef>
                <a:spcPct val="35000"/>
              </a:spcBef>
              <a:buClr>
                <a:srgbClr val="FFCC66"/>
              </a:buClr>
              <a:buSzPct val="100000"/>
              <a:tabLst>
                <a:tab pos="571500" algn="l"/>
              </a:tabLst>
              <a:defRPr/>
            </a:pPr>
            <a:r>
              <a:rPr lang="ar-SA">
                <a:solidFill>
                  <a:srgbClr val="F8F8D3"/>
                </a:solidFill>
                <a:latin typeface="Arial" pitchFamily="34" charset="0"/>
              </a:rPr>
              <a:t>بإمكانك أن تتعامل مع البيانات منطقيا من خلال استخدامك لعدة جداول وباستخدام المفتاح الثانوي أو الأجنبي </a:t>
            </a:r>
            <a:r>
              <a:rPr lang="en-US">
                <a:solidFill>
                  <a:srgbClr val="F8F8D3"/>
                </a:solidFill>
                <a:latin typeface="Arial" pitchFamily="34" charset="0"/>
              </a:rPr>
              <a:t>foreign keys (FK)</a:t>
            </a:r>
          </a:p>
        </p:txBody>
      </p:sp>
      <p:grpSp>
        <p:nvGrpSpPr>
          <p:cNvPr id="5" name="Group 31"/>
          <p:cNvGrpSpPr>
            <a:grpSpLocks/>
          </p:cNvGrpSpPr>
          <p:nvPr/>
        </p:nvGrpSpPr>
        <p:grpSpPr bwMode="auto">
          <a:xfrm>
            <a:off x="2974975" y="5391150"/>
            <a:ext cx="1466850" cy="844550"/>
            <a:chOff x="1874" y="3396"/>
            <a:chExt cx="924" cy="532"/>
          </a:xfrm>
        </p:grpSpPr>
        <p:sp>
          <p:nvSpPr>
            <p:cNvPr id="29725" name="Rectangle 29"/>
            <p:cNvSpPr>
              <a:spLocks noChangeArrowheads="1"/>
            </p:cNvSpPr>
            <p:nvPr/>
          </p:nvSpPr>
          <p:spPr bwMode="auto">
            <a:xfrm>
              <a:off x="1874" y="3697"/>
              <a:ext cx="924" cy="231"/>
            </a:xfrm>
            <a:prstGeom prst="rect">
              <a:avLst/>
            </a:prstGeom>
            <a:noFill/>
            <a:ln w="9525">
              <a:noFill/>
              <a:miter lim="800000"/>
              <a:headEnd/>
              <a:tailEnd/>
            </a:ln>
            <a:effectLst/>
          </p:spPr>
          <p:txBody>
            <a:bodyPr wrap="none" lIns="92075" tIns="46038" rIns="92075" bIns="46038">
              <a:spAutoFit/>
            </a:bodyPr>
            <a:lstStyle/>
            <a:p>
              <a:pPr defTabSz="822325">
                <a:lnSpc>
                  <a:spcPct val="100000"/>
                </a:lnSpc>
                <a:spcBef>
                  <a:spcPct val="50000"/>
                </a:spcBef>
                <a:defRPr/>
              </a:pPr>
              <a:r>
                <a:rPr lang="en-US" sz="1800">
                  <a:solidFill>
                    <a:srgbClr val="FFFFCC"/>
                  </a:solidFill>
                  <a:effectLst>
                    <a:outerShdw blurRad="38100" dist="38100" dir="2700000" algn="tl">
                      <a:srgbClr val="000000"/>
                    </a:outerShdw>
                  </a:effectLst>
                  <a:latin typeface="Arial" pitchFamily="34" charset="0"/>
                </a:rPr>
                <a:t>Foreign key</a:t>
              </a:r>
            </a:p>
          </p:txBody>
        </p:sp>
        <p:sp>
          <p:nvSpPr>
            <p:cNvPr id="29726" name="Line 30"/>
            <p:cNvSpPr>
              <a:spLocks noChangeShapeType="1"/>
            </p:cNvSpPr>
            <p:nvPr/>
          </p:nvSpPr>
          <p:spPr bwMode="auto">
            <a:xfrm flipV="1">
              <a:off x="2640" y="3396"/>
              <a:ext cx="0" cy="288"/>
            </a:xfrm>
            <a:prstGeom prst="line">
              <a:avLst/>
            </a:prstGeom>
            <a:noFill/>
            <a:ln w="50800">
              <a:solidFill>
                <a:srgbClr val="FFCC00"/>
              </a:solidFill>
              <a:round/>
              <a:headEnd type="none" w="sm" len="sm"/>
              <a:tailEnd type="stealth" w="med" len="lg"/>
            </a:ln>
            <a:effectLst>
              <a:outerShdw dist="35921" dir="2700000" algn="ctr" rotWithShape="0">
                <a:srgbClr val="000000"/>
              </a:outerShdw>
            </a:effectLst>
          </p:spPr>
          <p:txBody>
            <a:bodyPr/>
            <a:lstStyle/>
            <a:p>
              <a:pPr>
                <a:defRPr/>
              </a:pPr>
              <a:endParaRPr lang="ar-IQ"/>
            </a:p>
          </p:txBody>
        </p:sp>
      </p:grpSp>
      <p:grpSp>
        <p:nvGrpSpPr>
          <p:cNvPr id="6" name="Group 35"/>
          <p:cNvGrpSpPr>
            <a:grpSpLocks/>
          </p:cNvGrpSpPr>
          <p:nvPr/>
        </p:nvGrpSpPr>
        <p:grpSpPr bwMode="auto">
          <a:xfrm>
            <a:off x="3595688" y="4308475"/>
            <a:ext cx="1695450" cy="687388"/>
            <a:chOff x="2265" y="2714"/>
            <a:chExt cx="1068" cy="433"/>
          </a:xfrm>
        </p:grpSpPr>
        <p:sp>
          <p:nvSpPr>
            <p:cNvPr id="20525" name="Rectangle 32"/>
            <p:cNvSpPr>
              <a:spLocks noChangeArrowheads="1"/>
            </p:cNvSpPr>
            <p:nvPr/>
          </p:nvSpPr>
          <p:spPr bwMode="ltGray">
            <a:xfrm>
              <a:off x="2265" y="2714"/>
              <a:ext cx="540" cy="136"/>
            </a:xfrm>
            <a:prstGeom prst="rect">
              <a:avLst/>
            </a:prstGeom>
            <a:solidFill>
              <a:srgbClr val="FFFF00">
                <a:alpha val="50195"/>
              </a:srgbClr>
            </a:solidFill>
            <a:ln w="9525">
              <a:noFill/>
              <a:miter lim="800000"/>
              <a:headEnd/>
              <a:tailEnd/>
            </a:ln>
          </p:spPr>
          <p:txBody>
            <a:bodyPr wrap="none" anchor="ctr"/>
            <a:lstStyle/>
            <a:p>
              <a:endParaRPr lang="ar-SA"/>
            </a:p>
          </p:txBody>
        </p:sp>
        <p:sp>
          <p:nvSpPr>
            <p:cNvPr id="20526" name="Rectangle 33"/>
            <p:cNvSpPr>
              <a:spLocks noChangeArrowheads="1"/>
            </p:cNvSpPr>
            <p:nvPr/>
          </p:nvSpPr>
          <p:spPr bwMode="ltGray">
            <a:xfrm>
              <a:off x="2892" y="2714"/>
              <a:ext cx="441" cy="136"/>
            </a:xfrm>
            <a:prstGeom prst="rect">
              <a:avLst/>
            </a:prstGeom>
            <a:solidFill>
              <a:srgbClr val="FFFF00">
                <a:alpha val="50195"/>
              </a:srgbClr>
            </a:solidFill>
            <a:ln w="9525">
              <a:noFill/>
              <a:miter lim="800000"/>
              <a:headEnd/>
              <a:tailEnd/>
            </a:ln>
          </p:spPr>
          <p:txBody>
            <a:bodyPr wrap="none" anchor="ctr"/>
            <a:lstStyle/>
            <a:p>
              <a:endParaRPr lang="ar-SA"/>
            </a:p>
          </p:txBody>
        </p:sp>
        <p:sp>
          <p:nvSpPr>
            <p:cNvPr id="20527" name="Rectangle 34"/>
            <p:cNvSpPr>
              <a:spLocks noChangeArrowheads="1"/>
            </p:cNvSpPr>
            <p:nvPr/>
          </p:nvSpPr>
          <p:spPr bwMode="ltGray">
            <a:xfrm>
              <a:off x="2265" y="3009"/>
              <a:ext cx="540" cy="138"/>
            </a:xfrm>
            <a:prstGeom prst="rect">
              <a:avLst/>
            </a:prstGeom>
            <a:solidFill>
              <a:srgbClr val="FFFF00">
                <a:alpha val="50195"/>
              </a:srgbClr>
            </a:solidFill>
            <a:ln w="9525">
              <a:noFill/>
              <a:miter lim="800000"/>
              <a:headEnd/>
              <a:tailEnd/>
            </a:ln>
          </p:spPr>
          <p:txBody>
            <a:bodyPr wrap="none" anchor="ctr"/>
            <a:lstStyle/>
            <a:p>
              <a:endParaRPr lang="ar-SA"/>
            </a:p>
          </p:txBody>
        </p:sp>
      </p:grpSp>
      <p:grpSp>
        <p:nvGrpSpPr>
          <p:cNvPr id="7" name="Group 38"/>
          <p:cNvGrpSpPr>
            <a:grpSpLocks/>
          </p:cNvGrpSpPr>
          <p:nvPr/>
        </p:nvGrpSpPr>
        <p:grpSpPr bwMode="auto">
          <a:xfrm>
            <a:off x="3595688" y="4541838"/>
            <a:ext cx="1695450" cy="715962"/>
            <a:chOff x="2265" y="2861"/>
            <a:chExt cx="1068" cy="451"/>
          </a:xfrm>
        </p:grpSpPr>
        <p:sp>
          <p:nvSpPr>
            <p:cNvPr id="20523" name="Rectangle 36"/>
            <p:cNvSpPr>
              <a:spLocks noChangeArrowheads="1"/>
            </p:cNvSpPr>
            <p:nvPr/>
          </p:nvSpPr>
          <p:spPr bwMode="ltGray">
            <a:xfrm>
              <a:off x="2265" y="3159"/>
              <a:ext cx="540" cy="153"/>
            </a:xfrm>
            <a:prstGeom prst="rect">
              <a:avLst/>
            </a:prstGeom>
            <a:solidFill>
              <a:srgbClr val="009900">
                <a:alpha val="50195"/>
              </a:srgbClr>
            </a:solidFill>
            <a:ln w="9525">
              <a:noFill/>
              <a:miter lim="800000"/>
              <a:headEnd/>
              <a:tailEnd/>
            </a:ln>
          </p:spPr>
          <p:txBody>
            <a:bodyPr wrap="none" anchor="ctr"/>
            <a:lstStyle/>
            <a:p>
              <a:endParaRPr lang="ar-SA"/>
            </a:p>
          </p:txBody>
        </p:sp>
        <p:sp>
          <p:nvSpPr>
            <p:cNvPr id="20524" name="Rectangle 37"/>
            <p:cNvSpPr>
              <a:spLocks noChangeArrowheads="1"/>
            </p:cNvSpPr>
            <p:nvPr/>
          </p:nvSpPr>
          <p:spPr bwMode="ltGray">
            <a:xfrm>
              <a:off x="2892" y="2861"/>
              <a:ext cx="441" cy="136"/>
            </a:xfrm>
            <a:prstGeom prst="rect">
              <a:avLst/>
            </a:prstGeom>
            <a:solidFill>
              <a:srgbClr val="009900">
                <a:alpha val="50195"/>
              </a:srgbClr>
            </a:solidFill>
            <a:ln w="9525">
              <a:noFill/>
              <a:miter lim="800000"/>
              <a:headEnd/>
              <a:tailEnd/>
            </a:ln>
          </p:spPr>
          <p:txBody>
            <a:bodyPr wrap="none" anchor="ctr"/>
            <a:lstStyle/>
            <a:p>
              <a:endParaRPr lang="ar-SA"/>
            </a:p>
          </p:txBody>
        </p:sp>
      </p:grpSp>
      <p:grpSp>
        <p:nvGrpSpPr>
          <p:cNvPr id="8" name="Group 41"/>
          <p:cNvGrpSpPr>
            <a:grpSpLocks/>
          </p:cNvGrpSpPr>
          <p:nvPr/>
        </p:nvGrpSpPr>
        <p:grpSpPr bwMode="auto">
          <a:xfrm>
            <a:off x="3595688" y="4541838"/>
            <a:ext cx="1695450" cy="454025"/>
            <a:chOff x="2265" y="2861"/>
            <a:chExt cx="1068" cy="286"/>
          </a:xfrm>
        </p:grpSpPr>
        <p:sp>
          <p:nvSpPr>
            <p:cNvPr id="20521" name="Rectangle 39"/>
            <p:cNvSpPr>
              <a:spLocks noChangeArrowheads="1"/>
            </p:cNvSpPr>
            <p:nvPr/>
          </p:nvSpPr>
          <p:spPr bwMode="ltGray">
            <a:xfrm>
              <a:off x="2265" y="2861"/>
              <a:ext cx="540" cy="136"/>
            </a:xfrm>
            <a:prstGeom prst="rect">
              <a:avLst/>
            </a:prstGeom>
            <a:solidFill>
              <a:srgbClr val="0066CC">
                <a:alpha val="50195"/>
              </a:srgbClr>
            </a:solidFill>
            <a:ln w="9525">
              <a:noFill/>
              <a:miter lim="800000"/>
              <a:headEnd/>
              <a:tailEnd/>
            </a:ln>
          </p:spPr>
          <p:txBody>
            <a:bodyPr wrap="none" anchor="ctr"/>
            <a:lstStyle/>
            <a:p>
              <a:endParaRPr lang="ar-SA"/>
            </a:p>
          </p:txBody>
        </p:sp>
        <p:sp>
          <p:nvSpPr>
            <p:cNvPr id="20522" name="Rectangle 40"/>
            <p:cNvSpPr>
              <a:spLocks noChangeArrowheads="1"/>
            </p:cNvSpPr>
            <p:nvPr/>
          </p:nvSpPr>
          <p:spPr bwMode="ltGray">
            <a:xfrm>
              <a:off x="2892" y="3008"/>
              <a:ext cx="441" cy="139"/>
            </a:xfrm>
            <a:prstGeom prst="rect">
              <a:avLst/>
            </a:prstGeom>
            <a:solidFill>
              <a:srgbClr val="0066CC">
                <a:alpha val="50195"/>
              </a:srgbClr>
            </a:solidFill>
            <a:ln w="9525">
              <a:noFill/>
              <a:miter lim="800000"/>
              <a:headEnd/>
              <a:tailEnd/>
            </a:ln>
          </p:spPr>
          <p:txBody>
            <a:bodyPr wrap="none" anchor="ctr"/>
            <a:lstStyle/>
            <a:p>
              <a:endParaRPr lang="ar-SA"/>
            </a:p>
          </p:txBody>
        </p:sp>
      </p:grpSp>
      <p:sp>
        <p:nvSpPr>
          <p:cNvPr id="20507" name="Rectangle 42"/>
          <p:cNvSpPr>
            <a:spLocks noChangeArrowheads="1"/>
          </p:cNvSpPr>
          <p:nvPr/>
        </p:nvSpPr>
        <p:spPr bwMode="auto">
          <a:xfrm>
            <a:off x="679450" y="3998913"/>
            <a:ext cx="3787775" cy="1235075"/>
          </a:xfrm>
          <a:prstGeom prst="rect">
            <a:avLst/>
          </a:prstGeom>
          <a:noFill/>
          <a:ln w="9525">
            <a:noFill/>
            <a:miter lim="800000"/>
            <a:headEnd/>
            <a:tailEnd/>
          </a:ln>
        </p:spPr>
        <p:txBody>
          <a:bodyPr lIns="92075" tIns="46038" rIns="92075" bIns="46038">
            <a:spAutoFit/>
          </a:bodyPr>
          <a:lstStyle/>
          <a:p>
            <a:pPr algn="l" defTabSz="400050">
              <a:lnSpc>
                <a:spcPct val="125000"/>
              </a:lnSpc>
              <a:spcBef>
                <a:spcPct val="0"/>
              </a:spcBef>
              <a:tabLst>
                <a:tab pos="400050" algn="r"/>
                <a:tab pos="685800" algn="l"/>
              </a:tabLst>
            </a:pPr>
            <a:r>
              <a:rPr lang="en-US" sz="1200">
                <a:solidFill>
                  <a:srgbClr val="000000"/>
                </a:solidFill>
                <a:latin typeface="Courier New" pitchFamily="49" charset="0"/>
              </a:rPr>
              <a:t>	EMPNO     ENAME      JOB		  DEPTNO</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7839     KING       PRESIDENT	      10</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7698     BLAKE      MANAGER	      30</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7782     CLARK      MANAGER  	      10</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7566     JONES      MANAGER	      20</a:t>
            </a:r>
          </a:p>
        </p:txBody>
      </p:sp>
      <p:sp>
        <p:nvSpPr>
          <p:cNvPr id="20508" name="Rectangle 43"/>
          <p:cNvSpPr>
            <a:spLocks noChangeArrowheads="1"/>
          </p:cNvSpPr>
          <p:nvPr/>
        </p:nvSpPr>
        <p:spPr bwMode="auto">
          <a:xfrm>
            <a:off x="4578350" y="3998913"/>
            <a:ext cx="3787775" cy="1235075"/>
          </a:xfrm>
          <a:prstGeom prst="rect">
            <a:avLst/>
          </a:prstGeom>
          <a:noFill/>
          <a:ln w="9525">
            <a:noFill/>
            <a:miter lim="800000"/>
            <a:headEnd/>
            <a:tailEnd/>
          </a:ln>
        </p:spPr>
        <p:txBody>
          <a:bodyPr lIns="92075" tIns="46038" rIns="92075" bIns="46038">
            <a:spAutoFit/>
          </a:bodyPr>
          <a:lstStyle/>
          <a:p>
            <a:pPr algn="l" defTabSz="400050">
              <a:lnSpc>
                <a:spcPct val="125000"/>
              </a:lnSpc>
              <a:spcBef>
                <a:spcPct val="0"/>
              </a:spcBef>
              <a:tabLst>
                <a:tab pos="400050" algn="r"/>
                <a:tab pos="685800" algn="l"/>
              </a:tabLst>
            </a:pPr>
            <a:r>
              <a:rPr lang="en-US" sz="1200">
                <a:solidFill>
                  <a:srgbClr val="000000"/>
                </a:solidFill>
                <a:latin typeface="Courier New" pitchFamily="49" charset="0"/>
              </a:rPr>
              <a:t>DEPTNO  DNAME  		LOC</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10  ACCOUNTING  	NEW YORK</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20  RESEARCH    	DALLAS</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30  SALES       	CHICAGO</a:t>
            </a:r>
          </a:p>
          <a:p>
            <a:pPr algn="l" defTabSz="400050">
              <a:lnSpc>
                <a:spcPct val="125000"/>
              </a:lnSpc>
              <a:spcBef>
                <a:spcPct val="0"/>
              </a:spcBef>
              <a:tabLst>
                <a:tab pos="400050" algn="r"/>
                <a:tab pos="685800" algn="l"/>
              </a:tabLst>
            </a:pPr>
            <a:r>
              <a:rPr lang="en-US" sz="1200">
                <a:solidFill>
                  <a:srgbClr val="000000"/>
                </a:solidFill>
                <a:latin typeface="Courier New" pitchFamily="49" charset="0"/>
              </a:rPr>
              <a:t>	    40  OPERATIONS 	BOSTON</a:t>
            </a:r>
          </a:p>
        </p:txBody>
      </p:sp>
      <p:grpSp>
        <p:nvGrpSpPr>
          <p:cNvPr id="9" name="Group 48"/>
          <p:cNvGrpSpPr>
            <a:grpSpLocks/>
          </p:cNvGrpSpPr>
          <p:nvPr/>
        </p:nvGrpSpPr>
        <p:grpSpPr bwMode="auto">
          <a:xfrm>
            <a:off x="4413250" y="4367213"/>
            <a:ext cx="592138" cy="733425"/>
            <a:chOff x="2780" y="2751"/>
            <a:chExt cx="373" cy="462"/>
          </a:xfrm>
        </p:grpSpPr>
        <p:sp>
          <p:nvSpPr>
            <p:cNvPr id="29740" name="Line 44"/>
            <p:cNvSpPr>
              <a:spLocks noChangeShapeType="1"/>
            </p:cNvSpPr>
            <p:nvPr/>
          </p:nvSpPr>
          <p:spPr bwMode="auto">
            <a:xfrm>
              <a:off x="2780" y="2751"/>
              <a:ext cx="336" cy="0"/>
            </a:xfrm>
            <a:prstGeom prst="line">
              <a:avLst/>
            </a:prstGeom>
            <a:noFill/>
            <a:ln w="25400">
              <a:solidFill>
                <a:srgbClr val="FF0033"/>
              </a:solidFill>
              <a:round/>
              <a:headEnd type="none" w="sm" len="sm"/>
              <a:tailEnd type="stealth" w="med" len="lg"/>
            </a:ln>
            <a:effectLst>
              <a:outerShdw dist="17961" dir="2700000" algn="ctr" rotWithShape="0">
                <a:srgbClr val="000000"/>
              </a:outerShdw>
            </a:effectLst>
          </p:spPr>
          <p:txBody>
            <a:bodyPr/>
            <a:lstStyle/>
            <a:p>
              <a:pPr>
                <a:defRPr/>
              </a:pPr>
              <a:endParaRPr lang="ar-IQ"/>
            </a:p>
          </p:txBody>
        </p:sp>
        <p:sp>
          <p:nvSpPr>
            <p:cNvPr id="29741" name="Line 45"/>
            <p:cNvSpPr>
              <a:spLocks noChangeShapeType="1"/>
            </p:cNvSpPr>
            <p:nvPr/>
          </p:nvSpPr>
          <p:spPr bwMode="auto">
            <a:xfrm>
              <a:off x="2780" y="2923"/>
              <a:ext cx="373" cy="182"/>
            </a:xfrm>
            <a:prstGeom prst="line">
              <a:avLst/>
            </a:prstGeom>
            <a:noFill/>
            <a:ln w="25400">
              <a:solidFill>
                <a:srgbClr val="FF0033"/>
              </a:solidFill>
              <a:round/>
              <a:headEnd type="none" w="sm" len="sm"/>
              <a:tailEnd type="stealth" w="med" len="lg"/>
            </a:ln>
            <a:effectLst>
              <a:outerShdw dist="17961" dir="2700000" algn="ctr" rotWithShape="0">
                <a:srgbClr val="000000"/>
              </a:outerShdw>
            </a:effectLst>
          </p:spPr>
          <p:txBody>
            <a:bodyPr/>
            <a:lstStyle/>
            <a:p>
              <a:pPr>
                <a:defRPr/>
              </a:pPr>
              <a:endParaRPr lang="ar-IQ"/>
            </a:p>
          </p:txBody>
        </p:sp>
        <p:sp>
          <p:nvSpPr>
            <p:cNvPr id="29742" name="Line 46"/>
            <p:cNvSpPr>
              <a:spLocks noChangeShapeType="1"/>
            </p:cNvSpPr>
            <p:nvPr/>
          </p:nvSpPr>
          <p:spPr bwMode="auto">
            <a:xfrm flipV="1">
              <a:off x="2780" y="2796"/>
              <a:ext cx="326" cy="272"/>
            </a:xfrm>
            <a:prstGeom prst="line">
              <a:avLst/>
            </a:prstGeom>
            <a:noFill/>
            <a:ln w="25400">
              <a:solidFill>
                <a:srgbClr val="FF0033"/>
              </a:solidFill>
              <a:round/>
              <a:headEnd type="none" w="sm" len="sm"/>
              <a:tailEnd type="stealth" w="med" len="lg"/>
            </a:ln>
            <a:effectLst>
              <a:outerShdw dist="17961" dir="2700000" algn="ctr" rotWithShape="0">
                <a:srgbClr val="000000"/>
              </a:outerShdw>
            </a:effectLst>
          </p:spPr>
          <p:txBody>
            <a:bodyPr/>
            <a:lstStyle/>
            <a:p>
              <a:pPr>
                <a:defRPr/>
              </a:pPr>
              <a:endParaRPr lang="ar-IQ"/>
            </a:p>
          </p:txBody>
        </p:sp>
        <p:sp>
          <p:nvSpPr>
            <p:cNvPr id="29743" name="Line 47"/>
            <p:cNvSpPr>
              <a:spLocks noChangeShapeType="1"/>
            </p:cNvSpPr>
            <p:nvPr/>
          </p:nvSpPr>
          <p:spPr bwMode="auto">
            <a:xfrm flipV="1">
              <a:off x="2780" y="2905"/>
              <a:ext cx="336" cy="308"/>
            </a:xfrm>
            <a:prstGeom prst="line">
              <a:avLst/>
            </a:prstGeom>
            <a:noFill/>
            <a:ln w="25400">
              <a:solidFill>
                <a:srgbClr val="FF0033"/>
              </a:solidFill>
              <a:round/>
              <a:headEnd type="none" w="sm" len="sm"/>
              <a:tailEnd type="stealth" w="med" len="lg"/>
            </a:ln>
            <a:effectLst>
              <a:outerShdw dist="17961" dir="2700000" algn="ctr" rotWithShape="0">
                <a:srgbClr val="000000"/>
              </a:outerShdw>
            </a:effectLst>
          </p:spPr>
          <p:txBody>
            <a:bodyPr/>
            <a:lstStyle/>
            <a:p>
              <a:pPr>
                <a:defRPr/>
              </a:pPr>
              <a:endParaRPr lang="ar-IQ"/>
            </a:p>
          </p:txBody>
        </p:sp>
      </p:grpSp>
      <p:grpSp>
        <p:nvGrpSpPr>
          <p:cNvPr id="10" name="Group 55"/>
          <p:cNvGrpSpPr>
            <a:grpSpLocks/>
          </p:cNvGrpSpPr>
          <p:nvPr/>
        </p:nvGrpSpPr>
        <p:grpSpPr bwMode="auto">
          <a:xfrm>
            <a:off x="8386763" y="6324600"/>
            <a:ext cx="414337" cy="292100"/>
            <a:chOff x="5283" y="3984"/>
            <a:chExt cx="261" cy="184"/>
          </a:xfrm>
        </p:grpSpPr>
        <p:sp>
          <p:nvSpPr>
            <p:cNvPr id="20511" name="Rectangle 49"/>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0512" name="Rectangle 50"/>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0513" name="Rectangle 51"/>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0514" name="Freeform 52"/>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0515" name="Freeform 53"/>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0516" name="Freeform 54"/>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714"/>
                                        </p:tgtEl>
                                        <p:attrNameLst>
                                          <p:attrName>style.visibility</p:attrName>
                                        </p:attrNameLst>
                                      </p:cBhvr>
                                      <p:to>
                                        <p:strVal val="visible"/>
                                      </p:to>
                                    </p:set>
                                    <p:animEffect transition="in" filter="wipe(left)">
                                      <p:cBhvr>
                                        <p:cTn id="7" dur="500"/>
                                        <p:tgtEl>
                                          <p:spTgt spid="29714"/>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724"/>
                                        </p:tgtEl>
                                        <p:attrNameLst>
                                          <p:attrName>style.visibility</p:attrName>
                                        </p:attrNameLst>
                                      </p:cBhvr>
                                      <p:to>
                                        <p:strVal val="visible"/>
                                      </p:to>
                                    </p:set>
                                    <p:animEffect transition="in" filter="wipe(left)">
                                      <p:cBhvr>
                                        <p:cTn id="17" dur="500"/>
                                        <p:tgtEl>
                                          <p:spTgt spid="29724"/>
                                        </p:tgtEl>
                                      </p:cBhvr>
                                    </p:animEffect>
                                  </p:childTnLst>
                                </p:cTn>
                              </p:par>
                            </p:childTnLst>
                          </p:cTn>
                        </p:par>
                        <p:par>
                          <p:cTn id="18" fill="hold">
                            <p:stCondLst>
                              <p:cond delay="500"/>
                            </p:stCondLst>
                            <p:childTnLst>
                              <p:par>
                                <p:cTn id="19" presetID="2" presetClass="entr" presetSubtype="4"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500"/>
                                        <p:tgtEl>
                                          <p:spTgt spid="6"/>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left)">
                                      <p:cBhvr>
                                        <p:cTn id="31" dur="500"/>
                                        <p:tgtEl>
                                          <p:spTgt spid="7"/>
                                        </p:tgtEl>
                                      </p:cBhvr>
                                    </p:animEffect>
                                  </p:childTnLst>
                                </p:cTn>
                              </p:par>
                            </p:childTnLst>
                          </p:cTn>
                        </p:par>
                        <p:par>
                          <p:cTn id="32" fill="hold">
                            <p:stCondLst>
                              <p:cond delay="1000"/>
                            </p:stCondLst>
                            <p:childTnLst>
                              <p:par>
                                <p:cTn id="33" presetID="22" presetClass="entr" presetSubtype="8" fill="hold" nodeType="after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left)">
                                      <p:cBhvr>
                                        <p:cTn id="35" dur="500"/>
                                        <p:tgtEl>
                                          <p:spTgt spid="8"/>
                                        </p:tgtEl>
                                      </p:cBhvr>
                                    </p:animEffect>
                                  </p:childTnLst>
                                </p:cTn>
                              </p:par>
                            </p:childTnLst>
                          </p:cTn>
                        </p:par>
                        <p:par>
                          <p:cTn id="36" fill="hold">
                            <p:stCondLst>
                              <p:cond delay="1500"/>
                            </p:stCondLst>
                            <p:childTnLst>
                              <p:par>
                                <p:cTn id="37" presetID="22" presetClass="entr" presetSubtype="8" fill="hold" nodeType="after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left)">
                                      <p:cBhvr>
                                        <p:cTn id="39" dur="500"/>
                                        <p:tgtEl>
                                          <p:spTgt spid="9"/>
                                        </p:tgtEl>
                                      </p:cBhvr>
                                    </p:animEffect>
                                  </p:childTnLst>
                                </p:cTn>
                              </p:par>
                            </p:childTnLst>
                          </p:cTn>
                        </p:par>
                        <p:par>
                          <p:cTn id="40" fill="hold">
                            <p:stCondLst>
                              <p:cond delay="2000"/>
                            </p:stCondLst>
                            <p:childTnLst>
                              <p:par>
                                <p:cTn id="41" presetID="1" presetClass="entr" presetSubtype="0" fill="hold" nodeType="afterEffect">
                                  <p:stCondLst>
                                    <p:cond delay="0"/>
                                  </p:stCondLst>
                                  <p:childTnLst>
                                    <p:set>
                                      <p:cBhvr>
                                        <p:cTn id="42"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4" grpId="0" autoUpdateAnimBg="0"/>
      <p:bldP spid="29724"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blackWhite">
          <a:xfrm>
            <a:off x="5956300" y="3079750"/>
            <a:ext cx="2546350" cy="171132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10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27651" name="Rectangle 3"/>
          <p:cNvSpPr>
            <a:spLocks noChangeArrowheads="1"/>
          </p:cNvSpPr>
          <p:nvPr/>
        </p:nvSpPr>
        <p:spPr bwMode="blackWhite">
          <a:xfrm>
            <a:off x="798513" y="1930400"/>
            <a:ext cx="3233737" cy="40798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27652" name="Rectangle 4"/>
          <p:cNvSpPr>
            <a:spLocks noGrp="1" noChangeArrowheads="1"/>
          </p:cNvSpPr>
          <p:nvPr>
            <p:ph type="title"/>
          </p:nvPr>
        </p:nvSpPr>
        <p:spPr>
          <a:xfrm>
            <a:off x="735013" y="530225"/>
            <a:ext cx="7612062" cy="881063"/>
          </a:xfrm>
        </p:spPr>
        <p:txBody>
          <a:bodyPr/>
          <a:lstStyle/>
          <a:p>
            <a:pPr eaLnBrk="1" fontAlgn="auto" hangingPunct="1">
              <a:spcAft>
                <a:spcPts val="0"/>
              </a:spcAft>
              <a:defRPr/>
            </a:pPr>
            <a:r>
              <a:rPr lang="en-US" smtClean="0">
                <a:solidFill>
                  <a:schemeClr val="tx2">
                    <a:satMod val="200000"/>
                  </a:schemeClr>
                </a:solidFill>
              </a:rPr>
              <a:t>Creating Groups of Data </a:t>
            </a:r>
          </a:p>
        </p:txBody>
      </p:sp>
      <p:sp>
        <p:nvSpPr>
          <p:cNvPr id="27653" name="Rectangle 5"/>
          <p:cNvSpPr>
            <a:spLocks noChangeArrowheads="1"/>
          </p:cNvSpPr>
          <p:nvPr/>
        </p:nvSpPr>
        <p:spPr bwMode="auto">
          <a:xfrm>
            <a:off x="703263" y="1544638"/>
            <a:ext cx="735012" cy="396875"/>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2000">
                <a:solidFill>
                  <a:schemeClr val="tx1"/>
                </a:solidFill>
                <a:effectLst>
                  <a:outerShdw blurRad="38100" dist="38100" dir="2700000" algn="tl">
                    <a:srgbClr val="000000"/>
                  </a:outerShdw>
                </a:effectLst>
                <a:latin typeface="Arial" pitchFamily="34" charset="0"/>
                <a:cs typeface="+mn-cs"/>
              </a:rPr>
              <a:t>EMP</a:t>
            </a:r>
          </a:p>
        </p:txBody>
      </p:sp>
      <p:sp>
        <p:nvSpPr>
          <p:cNvPr id="66566" name="Freeform 6"/>
          <p:cNvSpPr>
            <a:spLocks/>
          </p:cNvSpPr>
          <p:nvPr/>
        </p:nvSpPr>
        <p:spPr bwMode="auto">
          <a:xfrm>
            <a:off x="4043363" y="1925638"/>
            <a:ext cx="1920875" cy="4079875"/>
          </a:xfrm>
          <a:custGeom>
            <a:avLst/>
            <a:gdLst>
              <a:gd name="T0" fmla="*/ 0 w 1210"/>
              <a:gd name="T1" fmla="*/ 2147483647 h 2570"/>
              <a:gd name="T2" fmla="*/ 0 w 1210"/>
              <a:gd name="T3" fmla="*/ 0 h 2570"/>
              <a:gd name="T4" fmla="*/ 2147483647 w 1210"/>
              <a:gd name="T5" fmla="*/ 2147483647 h 2570"/>
              <a:gd name="T6" fmla="*/ 2147483647 w 1210"/>
              <a:gd name="T7" fmla="*/ 2147483647 h 2570"/>
              <a:gd name="T8" fmla="*/ 0 w 1210"/>
              <a:gd name="T9" fmla="*/ 2147483647 h 2570"/>
              <a:gd name="T10" fmla="*/ 0 60000 65536"/>
              <a:gd name="T11" fmla="*/ 0 60000 65536"/>
              <a:gd name="T12" fmla="*/ 0 60000 65536"/>
              <a:gd name="T13" fmla="*/ 0 60000 65536"/>
              <a:gd name="T14" fmla="*/ 0 60000 65536"/>
              <a:gd name="T15" fmla="*/ 0 w 1210"/>
              <a:gd name="T16" fmla="*/ 0 h 2570"/>
              <a:gd name="T17" fmla="*/ 1210 w 1210"/>
              <a:gd name="T18" fmla="*/ 2570 h 2570"/>
            </a:gdLst>
            <a:ahLst/>
            <a:cxnLst>
              <a:cxn ang="T10">
                <a:pos x="T0" y="T1"/>
              </a:cxn>
              <a:cxn ang="T11">
                <a:pos x="T2" y="T3"/>
              </a:cxn>
              <a:cxn ang="T12">
                <a:pos x="T4" y="T5"/>
              </a:cxn>
              <a:cxn ang="T13">
                <a:pos x="T6" y="T7"/>
              </a:cxn>
              <a:cxn ang="T14">
                <a:pos x="T8" y="T9"/>
              </a:cxn>
            </a:cxnLst>
            <a:rect l="T15" t="T16" r="T17" b="T18"/>
            <a:pathLst>
              <a:path w="1210" h="2570">
                <a:moveTo>
                  <a:pt x="0" y="2569"/>
                </a:moveTo>
                <a:lnTo>
                  <a:pt x="0" y="0"/>
                </a:lnTo>
                <a:lnTo>
                  <a:pt x="1209" y="731"/>
                </a:lnTo>
                <a:lnTo>
                  <a:pt x="1209" y="1823"/>
                </a:lnTo>
                <a:lnTo>
                  <a:pt x="0" y="2569"/>
                </a:lnTo>
              </a:path>
            </a:pathLst>
          </a:custGeom>
          <a:solidFill>
            <a:srgbClr val="FFCC99">
              <a:alpha val="50195"/>
            </a:srgbClr>
          </a:solidFill>
          <a:ln w="9525" cap="rnd">
            <a:noFill/>
            <a:round/>
            <a:headEnd/>
            <a:tailEnd/>
          </a:ln>
        </p:spPr>
        <p:txBody>
          <a:bodyPr/>
          <a:lstStyle/>
          <a:p>
            <a:endParaRPr lang="ar-SA"/>
          </a:p>
        </p:txBody>
      </p:sp>
      <p:sp>
        <p:nvSpPr>
          <p:cNvPr id="27655" name="Rectangle 7"/>
          <p:cNvSpPr>
            <a:spLocks noChangeArrowheads="1"/>
          </p:cNvSpPr>
          <p:nvPr/>
        </p:nvSpPr>
        <p:spPr bwMode="auto">
          <a:xfrm>
            <a:off x="4443413" y="3051175"/>
            <a:ext cx="1543050" cy="1739900"/>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1800">
                <a:solidFill>
                  <a:srgbClr val="FFFFCC"/>
                </a:solidFill>
                <a:effectLst>
                  <a:outerShdw blurRad="38100" dist="38100" dir="2700000" algn="tl">
                    <a:srgbClr val="000000"/>
                  </a:outerShdw>
                </a:effectLst>
                <a:latin typeface="Times New Roman"/>
                <a:cs typeface="+mn-cs"/>
              </a:rPr>
              <a:t>“</a:t>
            </a:r>
            <a:r>
              <a:rPr lang="en-US" sz="1800">
                <a:solidFill>
                  <a:srgbClr val="FFFFCC"/>
                </a:solidFill>
                <a:effectLst>
                  <a:outerShdw blurRad="38100" dist="38100" dir="2700000" algn="tl">
                    <a:srgbClr val="000000"/>
                  </a:outerShdw>
                </a:effectLst>
                <a:latin typeface="Arial" pitchFamily="34" charset="0"/>
                <a:cs typeface="+mn-cs"/>
              </a:rPr>
              <a:t>average</a:t>
            </a:r>
            <a:br>
              <a:rPr lang="en-US" sz="1800">
                <a:solidFill>
                  <a:srgbClr val="FFFFCC"/>
                </a:solidFill>
                <a:effectLst>
                  <a:outerShdw blurRad="38100" dist="38100" dir="2700000" algn="tl">
                    <a:srgbClr val="000000"/>
                  </a:outerShdw>
                </a:effectLst>
                <a:latin typeface="Arial" pitchFamily="34" charset="0"/>
                <a:cs typeface="+mn-cs"/>
              </a:rPr>
            </a:br>
            <a:r>
              <a:rPr lang="en-US" sz="1800">
                <a:solidFill>
                  <a:srgbClr val="FFFFCC"/>
                </a:solidFill>
                <a:effectLst>
                  <a:outerShdw blurRad="38100" dist="38100" dir="2700000" algn="tl">
                    <a:srgbClr val="000000"/>
                  </a:outerShdw>
                </a:effectLst>
                <a:latin typeface="Arial" pitchFamily="34" charset="0"/>
                <a:cs typeface="+mn-cs"/>
              </a:rPr>
              <a:t>salary </a:t>
            </a:r>
          </a:p>
          <a:p>
            <a:pPr>
              <a:lnSpc>
                <a:spcPct val="100000"/>
              </a:lnSpc>
              <a:spcBef>
                <a:spcPct val="0"/>
              </a:spcBef>
              <a:defRPr/>
            </a:pPr>
            <a:r>
              <a:rPr lang="en-US" sz="1800">
                <a:solidFill>
                  <a:srgbClr val="FFFFCC"/>
                </a:solidFill>
                <a:effectLst>
                  <a:outerShdw blurRad="38100" dist="38100" dir="2700000" algn="tl">
                    <a:srgbClr val="000000"/>
                  </a:outerShdw>
                </a:effectLst>
                <a:latin typeface="Arial" pitchFamily="34" charset="0"/>
                <a:cs typeface="+mn-cs"/>
              </a:rPr>
              <a:t>in EMP</a:t>
            </a:r>
            <a:br>
              <a:rPr lang="en-US" sz="1800">
                <a:solidFill>
                  <a:srgbClr val="FFFFCC"/>
                </a:solidFill>
                <a:effectLst>
                  <a:outerShdw blurRad="38100" dist="38100" dir="2700000" algn="tl">
                    <a:srgbClr val="000000"/>
                  </a:outerShdw>
                </a:effectLst>
                <a:latin typeface="Arial" pitchFamily="34" charset="0"/>
                <a:cs typeface="+mn-cs"/>
              </a:rPr>
            </a:br>
            <a:r>
              <a:rPr lang="en-US" sz="1800">
                <a:solidFill>
                  <a:srgbClr val="FFFFCC"/>
                </a:solidFill>
                <a:effectLst>
                  <a:outerShdw blurRad="38100" dist="38100" dir="2700000" algn="tl">
                    <a:srgbClr val="000000"/>
                  </a:outerShdw>
                </a:effectLst>
                <a:latin typeface="Arial" pitchFamily="34" charset="0"/>
                <a:cs typeface="+mn-cs"/>
              </a:rPr>
              <a:t>table </a:t>
            </a:r>
          </a:p>
          <a:p>
            <a:pPr>
              <a:lnSpc>
                <a:spcPct val="100000"/>
              </a:lnSpc>
              <a:spcBef>
                <a:spcPct val="0"/>
              </a:spcBef>
              <a:defRPr/>
            </a:pPr>
            <a:r>
              <a:rPr lang="en-US" sz="1800">
                <a:solidFill>
                  <a:srgbClr val="FFFFCC"/>
                </a:solidFill>
                <a:effectLst>
                  <a:outerShdw blurRad="38100" dist="38100" dir="2700000" algn="tl">
                    <a:srgbClr val="000000"/>
                  </a:outerShdw>
                </a:effectLst>
                <a:latin typeface="Arial" pitchFamily="34" charset="0"/>
                <a:cs typeface="+mn-cs"/>
              </a:rPr>
              <a:t>for each </a:t>
            </a:r>
          </a:p>
          <a:p>
            <a:pPr>
              <a:lnSpc>
                <a:spcPct val="100000"/>
              </a:lnSpc>
              <a:spcBef>
                <a:spcPct val="0"/>
              </a:spcBef>
              <a:defRPr/>
            </a:pPr>
            <a:r>
              <a:rPr lang="en-US" sz="1800">
                <a:solidFill>
                  <a:srgbClr val="FFFFCC"/>
                </a:solidFill>
                <a:effectLst>
                  <a:outerShdw blurRad="38100" dist="38100" dir="2700000" algn="tl">
                    <a:srgbClr val="000000"/>
                  </a:outerShdw>
                </a:effectLst>
                <a:latin typeface="Arial" pitchFamily="34" charset="0"/>
                <a:cs typeface="+mn-cs"/>
              </a:rPr>
              <a:t>department</a:t>
            </a:r>
            <a:r>
              <a:rPr lang="en-US" sz="1800">
                <a:solidFill>
                  <a:srgbClr val="FFFFCC"/>
                </a:solidFill>
                <a:effectLst>
                  <a:outerShdw blurRad="38100" dist="38100" dir="2700000" algn="tl">
                    <a:srgbClr val="000000"/>
                  </a:outerShdw>
                </a:effectLst>
                <a:latin typeface="Times New Roman"/>
                <a:cs typeface="+mn-cs"/>
              </a:rPr>
              <a:t>”</a:t>
            </a:r>
            <a:endParaRPr lang="en-US" sz="1800">
              <a:solidFill>
                <a:srgbClr val="FFFFCC"/>
              </a:solidFill>
              <a:effectLst>
                <a:outerShdw blurRad="38100" dist="38100" dir="2700000" algn="tl">
                  <a:srgbClr val="000000"/>
                </a:outerShdw>
              </a:effectLst>
              <a:latin typeface="Arial" pitchFamily="34" charset="0"/>
              <a:cs typeface="+mn-cs"/>
            </a:endParaRPr>
          </a:p>
        </p:txBody>
      </p:sp>
      <p:sp>
        <p:nvSpPr>
          <p:cNvPr id="27656" name="Rectangle 8"/>
          <p:cNvSpPr>
            <a:spLocks noChangeArrowheads="1"/>
          </p:cNvSpPr>
          <p:nvPr/>
        </p:nvSpPr>
        <p:spPr bwMode="ltGray">
          <a:xfrm>
            <a:off x="868363" y="2436813"/>
            <a:ext cx="3119437" cy="776287"/>
          </a:xfrm>
          <a:prstGeom prst="rect">
            <a:avLst/>
          </a:prstGeom>
          <a:solidFill>
            <a:srgbClr val="FF5050">
              <a:alpha val="50195"/>
            </a:srgbClr>
          </a:solidFill>
          <a:ln w="9525">
            <a:noFill/>
            <a:miter lim="800000"/>
            <a:headEnd/>
            <a:tailEnd/>
          </a:ln>
        </p:spPr>
        <p:txBody>
          <a:bodyPr wrap="none" anchor="ctr"/>
          <a:lstStyle/>
          <a:p>
            <a:endParaRPr lang="ar-SA"/>
          </a:p>
        </p:txBody>
      </p:sp>
      <p:sp>
        <p:nvSpPr>
          <p:cNvPr id="27657" name="Rectangle 9"/>
          <p:cNvSpPr>
            <a:spLocks noChangeArrowheads="1"/>
          </p:cNvSpPr>
          <p:nvPr/>
        </p:nvSpPr>
        <p:spPr bwMode="auto">
          <a:xfrm>
            <a:off x="4025900" y="2713038"/>
            <a:ext cx="946150" cy="311150"/>
          </a:xfrm>
          <a:prstGeom prst="rect">
            <a:avLst/>
          </a:prstGeom>
          <a:noFill/>
          <a:ln w="9525">
            <a:noFill/>
            <a:miter lim="800000"/>
            <a:headEnd/>
            <a:tailEnd/>
          </a:ln>
          <a:effectLst/>
        </p:spPr>
        <p:txBody>
          <a:bodyPr wrap="none" lIns="92075" tIns="46038" rIns="92075" bIns="46038">
            <a:spAutoFit/>
          </a:bodyPr>
          <a:lstStyle/>
          <a:p>
            <a:pPr algn="l">
              <a:defRPr/>
            </a:pPr>
            <a:r>
              <a:rPr lang="en-US" sz="1200">
                <a:solidFill>
                  <a:srgbClr val="FF5050"/>
                </a:solidFill>
                <a:effectLst>
                  <a:outerShdw blurRad="38100" dist="38100" dir="2700000" algn="tl">
                    <a:srgbClr val="000000"/>
                  </a:outerShdw>
                </a:effectLst>
                <a:latin typeface="Arial" pitchFamily="34" charset="0"/>
                <a:cs typeface="+mn-cs"/>
              </a:rPr>
              <a:t> 2916.6667</a:t>
            </a:r>
          </a:p>
        </p:txBody>
      </p:sp>
      <p:sp>
        <p:nvSpPr>
          <p:cNvPr id="27658" name="Rectangle 10"/>
          <p:cNvSpPr>
            <a:spLocks noChangeArrowheads="1"/>
          </p:cNvSpPr>
          <p:nvPr/>
        </p:nvSpPr>
        <p:spPr bwMode="ltGray">
          <a:xfrm>
            <a:off x="6032500" y="3797300"/>
            <a:ext cx="2397125" cy="284163"/>
          </a:xfrm>
          <a:prstGeom prst="rect">
            <a:avLst/>
          </a:prstGeom>
          <a:solidFill>
            <a:srgbClr val="FF5050">
              <a:alpha val="50195"/>
            </a:srgbClr>
          </a:solidFill>
          <a:ln w="9525">
            <a:noFill/>
            <a:miter lim="800000"/>
            <a:headEnd/>
            <a:tailEnd/>
          </a:ln>
        </p:spPr>
        <p:txBody>
          <a:bodyPr wrap="none" anchor="ctr"/>
          <a:lstStyle/>
          <a:p>
            <a:endParaRPr lang="ar-SA"/>
          </a:p>
        </p:txBody>
      </p:sp>
      <p:sp>
        <p:nvSpPr>
          <p:cNvPr id="27659" name="Rectangle 11"/>
          <p:cNvSpPr>
            <a:spLocks noChangeArrowheads="1"/>
          </p:cNvSpPr>
          <p:nvPr/>
        </p:nvSpPr>
        <p:spPr bwMode="ltGray">
          <a:xfrm>
            <a:off x="868363" y="3224213"/>
            <a:ext cx="3119437" cy="1233487"/>
          </a:xfrm>
          <a:prstGeom prst="rect">
            <a:avLst/>
          </a:prstGeom>
          <a:solidFill>
            <a:srgbClr val="009900">
              <a:alpha val="50195"/>
            </a:srgbClr>
          </a:solidFill>
          <a:ln w="9525">
            <a:noFill/>
            <a:miter lim="800000"/>
            <a:headEnd/>
            <a:tailEnd/>
          </a:ln>
        </p:spPr>
        <p:txBody>
          <a:bodyPr wrap="none" anchor="ctr"/>
          <a:lstStyle/>
          <a:p>
            <a:endParaRPr lang="ar-SA"/>
          </a:p>
        </p:txBody>
      </p:sp>
      <p:sp>
        <p:nvSpPr>
          <p:cNvPr id="27660" name="Rectangle 12"/>
          <p:cNvSpPr>
            <a:spLocks noChangeArrowheads="1"/>
          </p:cNvSpPr>
          <p:nvPr/>
        </p:nvSpPr>
        <p:spPr bwMode="auto">
          <a:xfrm>
            <a:off x="4025900" y="3703638"/>
            <a:ext cx="565150" cy="311150"/>
          </a:xfrm>
          <a:prstGeom prst="rect">
            <a:avLst/>
          </a:prstGeom>
          <a:noFill/>
          <a:ln w="9525">
            <a:noFill/>
            <a:miter lim="800000"/>
            <a:headEnd/>
            <a:tailEnd/>
          </a:ln>
          <a:effectLst/>
        </p:spPr>
        <p:txBody>
          <a:bodyPr wrap="none" lIns="92075" tIns="46038" rIns="92075" bIns="46038">
            <a:spAutoFit/>
          </a:bodyPr>
          <a:lstStyle/>
          <a:p>
            <a:pPr algn="l">
              <a:defRPr/>
            </a:pPr>
            <a:r>
              <a:rPr lang="en-US" sz="1200">
                <a:solidFill>
                  <a:srgbClr val="339933"/>
                </a:solidFill>
                <a:effectLst>
                  <a:outerShdw blurRad="38100" dist="38100" dir="2700000" algn="tl">
                    <a:srgbClr val="000000"/>
                  </a:outerShdw>
                </a:effectLst>
                <a:latin typeface="Arial" pitchFamily="34" charset="0"/>
                <a:cs typeface="+mn-cs"/>
              </a:rPr>
              <a:t> 2175</a:t>
            </a:r>
          </a:p>
        </p:txBody>
      </p:sp>
      <p:sp>
        <p:nvSpPr>
          <p:cNvPr id="27661" name="Rectangle 13"/>
          <p:cNvSpPr>
            <a:spLocks noChangeArrowheads="1"/>
          </p:cNvSpPr>
          <p:nvPr/>
        </p:nvSpPr>
        <p:spPr bwMode="ltGray">
          <a:xfrm>
            <a:off x="6032500" y="4130675"/>
            <a:ext cx="2397125" cy="284163"/>
          </a:xfrm>
          <a:prstGeom prst="rect">
            <a:avLst/>
          </a:prstGeom>
          <a:solidFill>
            <a:srgbClr val="009900">
              <a:alpha val="50195"/>
            </a:srgbClr>
          </a:solidFill>
          <a:ln w="9525">
            <a:noFill/>
            <a:miter lim="800000"/>
            <a:headEnd/>
            <a:tailEnd/>
          </a:ln>
        </p:spPr>
        <p:txBody>
          <a:bodyPr wrap="none" anchor="ctr"/>
          <a:lstStyle/>
          <a:p>
            <a:endParaRPr lang="ar-SA"/>
          </a:p>
        </p:txBody>
      </p:sp>
      <p:sp>
        <p:nvSpPr>
          <p:cNvPr id="27662" name="Rectangle 14"/>
          <p:cNvSpPr>
            <a:spLocks noChangeArrowheads="1"/>
          </p:cNvSpPr>
          <p:nvPr/>
        </p:nvSpPr>
        <p:spPr bwMode="ltGray">
          <a:xfrm>
            <a:off x="868363" y="4468813"/>
            <a:ext cx="3119437" cy="1474787"/>
          </a:xfrm>
          <a:prstGeom prst="rect">
            <a:avLst/>
          </a:prstGeom>
          <a:solidFill>
            <a:srgbClr val="3399FF">
              <a:alpha val="50195"/>
            </a:srgbClr>
          </a:solidFill>
          <a:ln w="9525">
            <a:noFill/>
            <a:miter lim="800000"/>
            <a:headEnd/>
            <a:tailEnd/>
          </a:ln>
        </p:spPr>
        <p:txBody>
          <a:bodyPr wrap="none" anchor="ctr"/>
          <a:lstStyle/>
          <a:p>
            <a:endParaRPr lang="ar-SA"/>
          </a:p>
        </p:txBody>
      </p:sp>
      <p:sp>
        <p:nvSpPr>
          <p:cNvPr id="27663" name="Rectangle 15"/>
          <p:cNvSpPr>
            <a:spLocks noChangeArrowheads="1"/>
          </p:cNvSpPr>
          <p:nvPr/>
        </p:nvSpPr>
        <p:spPr bwMode="auto">
          <a:xfrm>
            <a:off x="4025900" y="4960938"/>
            <a:ext cx="946150" cy="311150"/>
          </a:xfrm>
          <a:prstGeom prst="rect">
            <a:avLst/>
          </a:prstGeom>
          <a:noFill/>
          <a:ln w="9525">
            <a:noFill/>
            <a:miter lim="800000"/>
            <a:headEnd/>
            <a:tailEnd/>
          </a:ln>
          <a:effectLst/>
        </p:spPr>
        <p:txBody>
          <a:bodyPr wrap="none" lIns="92075" tIns="46038" rIns="92075" bIns="46038">
            <a:spAutoFit/>
          </a:bodyPr>
          <a:lstStyle/>
          <a:p>
            <a:pPr algn="l">
              <a:defRPr/>
            </a:pPr>
            <a:r>
              <a:rPr lang="en-US" sz="1200">
                <a:solidFill>
                  <a:srgbClr val="66CCFF"/>
                </a:solidFill>
                <a:effectLst>
                  <a:outerShdw blurRad="38100" dist="38100" dir="2700000" algn="tl">
                    <a:srgbClr val="000000"/>
                  </a:outerShdw>
                </a:effectLst>
                <a:latin typeface="Arial" pitchFamily="34" charset="0"/>
                <a:cs typeface="+mn-cs"/>
              </a:rPr>
              <a:t> 1566.6667</a:t>
            </a:r>
          </a:p>
        </p:txBody>
      </p:sp>
      <p:sp>
        <p:nvSpPr>
          <p:cNvPr id="27664" name="Rectangle 16"/>
          <p:cNvSpPr>
            <a:spLocks noChangeArrowheads="1"/>
          </p:cNvSpPr>
          <p:nvPr/>
        </p:nvSpPr>
        <p:spPr bwMode="ltGray">
          <a:xfrm>
            <a:off x="6032500" y="4464050"/>
            <a:ext cx="2397125" cy="284163"/>
          </a:xfrm>
          <a:prstGeom prst="rect">
            <a:avLst/>
          </a:prstGeom>
          <a:solidFill>
            <a:srgbClr val="3399FF">
              <a:alpha val="50195"/>
            </a:srgbClr>
          </a:solidFill>
          <a:ln w="9525">
            <a:noFill/>
            <a:miter lim="800000"/>
            <a:headEnd/>
            <a:tailEnd/>
          </a:ln>
        </p:spPr>
        <p:txBody>
          <a:bodyPr wrap="none" anchor="ctr"/>
          <a:lstStyle/>
          <a:p>
            <a:endParaRPr lang="ar-SA"/>
          </a:p>
        </p:txBody>
      </p:sp>
      <p:sp>
        <p:nvSpPr>
          <p:cNvPr id="66577" name="Rectangle 17"/>
          <p:cNvSpPr>
            <a:spLocks noChangeArrowheads="1"/>
          </p:cNvSpPr>
          <p:nvPr/>
        </p:nvSpPr>
        <p:spPr bwMode="auto">
          <a:xfrm>
            <a:off x="1309688" y="1949450"/>
            <a:ext cx="2790825" cy="4576763"/>
          </a:xfrm>
          <a:prstGeom prst="rect">
            <a:avLst/>
          </a:prstGeom>
          <a:noFill/>
          <a:ln w="9525">
            <a:noFill/>
            <a:miter lim="800000"/>
            <a:headEnd/>
            <a:tailEnd/>
          </a:ln>
        </p:spPr>
        <p:txBody>
          <a:bodyPr wrap="none" lIns="92075" tIns="46038" rIns="92075" bIns="46038">
            <a:spAutoFit/>
          </a:bodyPr>
          <a:lstStyle/>
          <a:p>
            <a:pPr algn="l">
              <a:lnSpc>
                <a:spcPct val="90000"/>
              </a:lnSpc>
              <a:spcBef>
                <a:spcPct val="0"/>
              </a:spcBef>
            </a:pPr>
            <a:r>
              <a:rPr lang="en-US" sz="1800">
                <a:solidFill>
                  <a:srgbClr val="000000"/>
                </a:solidFill>
                <a:latin typeface="Courier New" pitchFamily="49" charset="0"/>
              </a:rPr>
              <a:t>   DEPTNO       SAL</a:t>
            </a:r>
          </a:p>
          <a:p>
            <a:pPr algn="l">
              <a:lnSpc>
                <a:spcPct val="90000"/>
              </a:lnSpc>
              <a:spcBef>
                <a:spcPct val="0"/>
              </a:spcBef>
            </a:pPr>
            <a:r>
              <a:rPr lang="en-US" sz="1800">
                <a:solidFill>
                  <a:srgbClr val="000000"/>
                </a:solidFill>
                <a:latin typeface="Courier New" pitchFamily="49" charset="0"/>
              </a:rPr>
              <a:t>--------- ---------</a:t>
            </a:r>
          </a:p>
          <a:p>
            <a:pPr algn="l">
              <a:lnSpc>
                <a:spcPct val="90000"/>
              </a:lnSpc>
              <a:spcBef>
                <a:spcPct val="0"/>
              </a:spcBef>
            </a:pPr>
            <a:r>
              <a:rPr lang="en-US" sz="1800">
                <a:solidFill>
                  <a:srgbClr val="000000"/>
                </a:solidFill>
                <a:latin typeface="Courier New" pitchFamily="49" charset="0"/>
              </a:rPr>
              <a:t>       10      2450</a:t>
            </a:r>
          </a:p>
          <a:p>
            <a:pPr algn="l">
              <a:lnSpc>
                <a:spcPct val="90000"/>
              </a:lnSpc>
              <a:spcBef>
                <a:spcPct val="0"/>
              </a:spcBef>
            </a:pPr>
            <a:r>
              <a:rPr lang="en-US" sz="1800">
                <a:solidFill>
                  <a:srgbClr val="000000"/>
                </a:solidFill>
                <a:latin typeface="Courier New" pitchFamily="49" charset="0"/>
              </a:rPr>
              <a:t>       10      5000</a:t>
            </a:r>
          </a:p>
          <a:p>
            <a:pPr algn="l">
              <a:lnSpc>
                <a:spcPct val="90000"/>
              </a:lnSpc>
              <a:spcBef>
                <a:spcPct val="0"/>
              </a:spcBef>
            </a:pPr>
            <a:r>
              <a:rPr lang="en-US" sz="1800">
                <a:solidFill>
                  <a:srgbClr val="000000"/>
                </a:solidFill>
                <a:latin typeface="Courier New" pitchFamily="49" charset="0"/>
              </a:rPr>
              <a:t>       10      1300</a:t>
            </a:r>
          </a:p>
          <a:p>
            <a:pPr algn="l">
              <a:lnSpc>
                <a:spcPct val="90000"/>
              </a:lnSpc>
              <a:spcBef>
                <a:spcPct val="0"/>
              </a:spcBef>
            </a:pPr>
            <a:r>
              <a:rPr lang="en-US" sz="1800">
                <a:solidFill>
                  <a:srgbClr val="000000"/>
                </a:solidFill>
                <a:latin typeface="Courier New" pitchFamily="49" charset="0"/>
              </a:rPr>
              <a:t>       20       800</a:t>
            </a:r>
          </a:p>
          <a:p>
            <a:pPr algn="l">
              <a:lnSpc>
                <a:spcPct val="90000"/>
              </a:lnSpc>
              <a:spcBef>
                <a:spcPct val="0"/>
              </a:spcBef>
            </a:pPr>
            <a:r>
              <a:rPr lang="en-US" sz="1800">
                <a:solidFill>
                  <a:srgbClr val="000000"/>
                </a:solidFill>
                <a:latin typeface="Courier New" pitchFamily="49" charset="0"/>
              </a:rPr>
              <a:t>       20      1100</a:t>
            </a:r>
          </a:p>
          <a:p>
            <a:pPr algn="l">
              <a:lnSpc>
                <a:spcPct val="90000"/>
              </a:lnSpc>
              <a:spcBef>
                <a:spcPct val="0"/>
              </a:spcBef>
            </a:pPr>
            <a:r>
              <a:rPr lang="en-US" sz="1800">
                <a:solidFill>
                  <a:srgbClr val="000000"/>
                </a:solidFill>
                <a:latin typeface="Courier New" pitchFamily="49" charset="0"/>
              </a:rPr>
              <a:t>       20      3000</a:t>
            </a:r>
          </a:p>
          <a:p>
            <a:pPr algn="l">
              <a:lnSpc>
                <a:spcPct val="90000"/>
              </a:lnSpc>
              <a:spcBef>
                <a:spcPct val="0"/>
              </a:spcBef>
            </a:pPr>
            <a:r>
              <a:rPr lang="en-US" sz="1800">
                <a:solidFill>
                  <a:srgbClr val="000000"/>
                </a:solidFill>
                <a:latin typeface="Courier New" pitchFamily="49" charset="0"/>
              </a:rPr>
              <a:t>       20      3000</a:t>
            </a:r>
          </a:p>
          <a:p>
            <a:pPr algn="l">
              <a:lnSpc>
                <a:spcPct val="90000"/>
              </a:lnSpc>
              <a:spcBef>
                <a:spcPct val="0"/>
              </a:spcBef>
            </a:pPr>
            <a:r>
              <a:rPr lang="en-US" sz="1800">
                <a:solidFill>
                  <a:srgbClr val="000000"/>
                </a:solidFill>
                <a:latin typeface="Courier New" pitchFamily="49" charset="0"/>
              </a:rPr>
              <a:t>       20      2975</a:t>
            </a:r>
          </a:p>
          <a:p>
            <a:pPr algn="l">
              <a:lnSpc>
                <a:spcPct val="90000"/>
              </a:lnSpc>
              <a:spcBef>
                <a:spcPct val="0"/>
              </a:spcBef>
            </a:pPr>
            <a:r>
              <a:rPr lang="en-US" sz="1800">
                <a:solidFill>
                  <a:srgbClr val="000000"/>
                </a:solidFill>
                <a:latin typeface="Courier New" pitchFamily="49" charset="0"/>
              </a:rPr>
              <a:t>       30      1600</a:t>
            </a:r>
          </a:p>
          <a:p>
            <a:pPr algn="l">
              <a:lnSpc>
                <a:spcPct val="90000"/>
              </a:lnSpc>
              <a:spcBef>
                <a:spcPct val="0"/>
              </a:spcBef>
            </a:pPr>
            <a:r>
              <a:rPr lang="en-US" sz="1800">
                <a:solidFill>
                  <a:srgbClr val="000000"/>
                </a:solidFill>
                <a:latin typeface="Courier New" pitchFamily="49" charset="0"/>
              </a:rPr>
              <a:t>       30      2850</a:t>
            </a:r>
          </a:p>
          <a:p>
            <a:pPr algn="l">
              <a:lnSpc>
                <a:spcPct val="90000"/>
              </a:lnSpc>
              <a:spcBef>
                <a:spcPct val="0"/>
              </a:spcBef>
            </a:pPr>
            <a:r>
              <a:rPr lang="en-US" sz="1800">
                <a:solidFill>
                  <a:srgbClr val="000000"/>
                </a:solidFill>
                <a:latin typeface="Courier New" pitchFamily="49" charset="0"/>
              </a:rPr>
              <a:t>       30      1250</a:t>
            </a:r>
          </a:p>
          <a:p>
            <a:pPr algn="l">
              <a:lnSpc>
                <a:spcPct val="90000"/>
              </a:lnSpc>
              <a:spcBef>
                <a:spcPct val="0"/>
              </a:spcBef>
            </a:pPr>
            <a:r>
              <a:rPr lang="en-US" sz="1800">
                <a:solidFill>
                  <a:srgbClr val="000000"/>
                </a:solidFill>
                <a:latin typeface="Courier New" pitchFamily="49" charset="0"/>
              </a:rPr>
              <a:t>       30       950</a:t>
            </a:r>
          </a:p>
          <a:p>
            <a:pPr algn="l">
              <a:lnSpc>
                <a:spcPct val="90000"/>
              </a:lnSpc>
              <a:spcBef>
                <a:spcPct val="0"/>
              </a:spcBef>
            </a:pPr>
            <a:r>
              <a:rPr lang="en-US" sz="1800">
                <a:solidFill>
                  <a:srgbClr val="000000"/>
                </a:solidFill>
                <a:latin typeface="Courier New" pitchFamily="49" charset="0"/>
              </a:rPr>
              <a:t>       30      1500</a:t>
            </a:r>
          </a:p>
          <a:p>
            <a:pPr algn="l">
              <a:lnSpc>
                <a:spcPct val="90000"/>
              </a:lnSpc>
              <a:spcBef>
                <a:spcPct val="0"/>
              </a:spcBef>
            </a:pPr>
            <a:r>
              <a:rPr lang="en-US" sz="1800">
                <a:solidFill>
                  <a:srgbClr val="000000"/>
                </a:solidFill>
                <a:latin typeface="Courier New" pitchFamily="49" charset="0"/>
              </a:rPr>
              <a:t>       30      1250</a:t>
            </a:r>
          </a:p>
          <a:p>
            <a:pPr algn="l">
              <a:lnSpc>
                <a:spcPct val="90000"/>
              </a:lnSpc>
              <a:spcBef>
                <a:spcPct val="0"/>
              </a:spcBef>
            </a:pPr>
            <a:endParaRPr lang="en-US" sz="1800">
              <a:solidFill>
                <a:srgbClr val="000000"/>
              </a:solidFill>
              <a:latin typeface="Courier New" pitchFamily="49" charset="0"/>
            </a:endParaRPr>
          </a:p>
          <a:p>
            <a:pPr algn="l">
              <a:lnSpc>
                <a:spcPct val="100000"/>
              </a:lnSpc>
              <a:spcBef>
                <a:spcPct val="0"/>
              </a:spcBef>
            </a:pPr>
            <a:endParaRPr lang="en-US" sz="1800">
              <a:solidFill>
                <a:srgbClr val="000000"/>
              </a:solidFill>
              <a:latin typeface="Courier New" pitchFamily="49" charset="0"/>
            </a:endParaRPr>
          </a:p>
        </p:txBody>
      </p:sp>
      <p:sp>
        <p:nvSpPr>
          <p:cNvPr id="66578" name="Rectangle 18"/>
          <p:cNvSpPr>
            <a:spLocks noChangeArrowheads="1"/>
          </p:cNvSpPr>
          <p:nvPr/>
        </p:nvSpPr>
        <p:spPr bwMode="auto">
          <a:xfrm>
            <a:off x="5705475" y="3068638"/>
            <a:ext cx="2790825" cy="1806575"/>
          </a:xfrm>
          <a:prstGeom prst="rect">
            <a:avLst/>
          </a:prstGeom>
          <a:noFill/>
          <a:ln w="9525">
            <a:noFill/>
            <a:miter lim="800000"/>
            <a:headEnd/>
            <a:tailEnd/>
          </a:ln>
        </p:spPr>
        <p:txBody>
          <a:bodyPr wrap="none" lIns="92075" tIns="46038" rIns="92075" bIns="46038">
            <a:spAutoFit/>
          </a:bodyPr>
          <a:lstStyle/>
          <a:p>
            <a:pPr algn="l">
              <a:lnSpc>
                <a:spcPct val="125000"/>
              </a:lnSpc>
              <a:spcBef>
                <a:spcPct val="0"/>
              </a:spcBef>
            </a:pPr>
            <a:r>
              <a:rPr lang="en-US" sz="1800">
                <a:solidFill>
                  <a:srgbClr val="000000"/>
                </a:solidFill>
                <a:latin typeface="Courier New" pitchFamily="49" charset="0"/>
              </a:rPr>
              <a:t>   DEPTNO  AVG(SAL)</a:t>
            </a:r>
          </a:p>
          <a:p>
            <a:pPr algn="l">
              <a:lnSpc>
                <a:spcPct val="125000"/>
              </a:lnSpc>
              <a:spcBef>
                <a:spcPct val="0"/>
              </a:spcBef>
            </a:pPr>
            <a:r>
              <a:rPr lang="en-US" sz="1800">
                <a:solidFill>
                  <a:srgbClr val="000000"/>
                </a:solidFill>
                <a:latin typeface="Courier New" pitchFamily="49" charset="0"/>
              </a:rPr>
              <a:t>  ------- ---------</a:t>
            </a:r>
          </a:p>
          <a:p>
            <a:pPr algn="l">
              <a:lnSpc>
                <a:spcPct val="125000"/>
              </a:lnSpc>
              <a:spcBef>
                <a:spcPct val="0"/>
              </a:spcBef>
            </a:pPr>
            <a:r>
              <a:rPr lang="en-US" sz="1800">
                <a:solidFill>
                  <a:srgbClr val="000000"/>
                </a:solidFill>
                <a:latin typeface="Courier New" pitchFamily="49" charset="0"/>
              </a:rPr>
              <a:t>       10 2916.6667</a:t>
            </a:r>
          </a:p>
          <a:p>
            <a:pPr algn="l">
              <a:lnSpc>
                <a:spcPct val="125000"/>
              </a:lnSpc>
              <a:spcBef>
                <a:spcPct val="0"/>
              </a:spcBef>
            </a:pPr>
            <a:r>
              <a:rPr lang="en-US" sz="1800">
                <a:solidFill>
                  <a:srgbClr val="000000"/>
                </a:solidFill>
                <a:latin typeface="Courier New" pitchFamily="49" charset="0"/>
              </a:rPr>
              <a:t>       20      2175</a:t>
            </a:r>
          </a:p>
          <a:p>
            <a:pPr algn="l">
              <a:lnSpc>
                <a:spcPct val="125000"/>
              </a:lnSpc>
              <a:spcBef>
                <a:spcPct val="0"/>
              </a:spcBef>
            </a:pPr>
            <a:r>
              <a:rPr lang="en-US" sz="1800">
                <a:solidFill>
                  <a:srgbClr val="000000"/>
                </a:solidFill>
                <a:latin typeface="Courier New" pitchFamily="49" charset="0"/>
              </a:rPr>
              <a:t>       30 1566.6667</a:t>
            </a:r>
          </a:p>
        </p:txBody>
      </p:sp>
      <p:grpSp>
        <p:nvGrpSpPr>
          <p:cNvPr id="2" name="Group 25"/>
          <p:cNvGrpSpPr>
            <a:grpSpLocks/>
          </p:cNvGrpSpPr>
          <p:nvPr/>
        </p:nvGrpSpPr>
        <p:grpSpPr bwMode="auto">
          <a:xfrm>
            <a:off x="8386763" y="6324600"/>
            <a:ext cx="414337" cy="292100"/>
            <a:chOff x="5283" y="3984"/>
            <a:chExt cx="261" cy="184"/>
          </a:xfrm>
        </p:grpSpPr>
        <p:sp>
          <p:nvSpPr>
            <p:cNvPr id="66581" name="Rectangle 19"/>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6582" name="Rectangle 20"/>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6583" name="Rectangle 21"/>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6584" name="Freeform 22"/>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6585" name="Freeform 23"/>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6586" name="Freeform 24"/>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26" name="مربع نص 25"/>
          <p:cNvSpPr txBox="1"/>
          <p:nvPr/>
        </p:nvSpPr>
        <p:spPr>
          <a:xfrm>
            <a:off x="5715000" y="4953000"/>
            <a:ext cx="3124200" cy="387350"/>
          </a:xfrm>
          <a:prstGeom prst="rect">
            <a:avLst/>
          </a:prstGeom>
          <a:noFill/>
        </p:spPr>
        <p:txBody>
          <a:bodyPr rtlCol="1">
            <a:spAutoFit/>
          </a:bodyPr>
          <a:lstStyle/>
          <a:p>
            <a:pPr>
              <a:defRPr/>
            </a:pPr>
            <a:r>
              <a:rPr lang="ar-SA" sz="1600" dirty="0">
                <a:solidFill>
                  <a:schemeClr val="tx2">
                    <a:lumMod val="90000"/>
                  </a:schemeClr>
                </a:solidFill>
              </a:rPr>
              <a:t>معدل الراتب لكل قسم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656"/>
                                        </p:tgtEl>
                                        <p:attrNameLst>
                                          <p:attrName>style.visibility</p:attrName>
                                        </p:attrNameLst>
                                      </p:cBhvr>
                                      <p:to>
                                        <p:strVal val="visible"/>
                                      </p:to>
                                    </p:set>
                                    <p:animEffect transition="in" filter="wipe(up)">
                                      <p:cBhvr>
                                        <p:cTn id="7" dur="500"/>
                                        <p:tgtEl>
                                          <p:spTgt spid="2765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7657"/>
                                        </p:tgtEl>
                                        <p:attrNameLst>
                                          <p:attrName>style.visibility</p:attrName>
                                        </p:attrNameLst>
                                      </p:cBhvr>
                                      <p:to>
                                        <p:strVal val="visible"/>
                                      </p:to>
                                    </p:set>
                                    <p:animEffect transition="in" filter="wipe(up)">
                                      <p:cBhvr>
                                        <p:cTn id="12" dur="500"/>
                                        <p:tgtEl>
                                          <p:spTgt spid="2765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7658"/>
                                        </p:tgtEl>
                                        <p:attrNameLst>
                                          <p:attrName>style.visibility</p:attrName>
                                        </p:attrNameLst>
                                      </p:cBhvr>
                                      <p:to>
                                        <p:strVal val="visible"/>
                                      </p:to>
                                    </p:set>
                                    <p:animEffect transition="in" filter="wipe(up)">
                                      <p:cBhvr>
                                        <p:cTn id="17" dur="500"/>
                                        <p:tgtEl>
                                          <p:spTgt spid="2765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7659"/>
                                        </p:tgtEl>
                                        <p:attrNameLst>
                                          <p:attrName>style.visibility</p:attrName>
                                        </p:attrNameLst>
                                      </p:cBhvr>
                                      <p:to>
                                        <p:strVal val="visible"/>
                                      </p:to>
                                    </p:set>
                                    <p:animEffect transition="in" filter="wipe(up)">
                                      <p:cBhvr>
                                        <p:cTn id="22" dur="500"/>
                                        <p:tgtEl>
                                          <p:spTgt spid="2765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7660"/>
                                        </p:tgtEl>
                                        <p:attrNameLst>
                                          <p:attrName>style.visibility</p:attrName>
                                        </p:attrNameLst>
                                      </p:cBhvr>
                                      <p:to>
                                        <p:strVal val="visible"/>
                                      </p:to>
                                    </p:set>
                                    <p:animEffect transition="in" filter="wipe(up)">
                                      <p:cBhvr>
                                        <p:cTn id="27" dur="500"/>
                                        <p:tgtEl>
                                          <p:spTgt spid="2766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7661"/>
                                        </p:tgtEl>
                                        <p:attrNameLst>
                                          <p:attrName>style.visibility</p:attrName>
                                        </p:attrNameLst>
                                      </p:cBhvr>
                                      <p:to>
                                        <p:strVal val="visible"/>
                                      </p:to>
                                    </p:set>
                                    <p:animEffect transition="in" filter="wipe(up)">
                                      <p:cBhvr>
                                        <p:cTn id="32" dur="500"/>
                                        <p:tgtEl>
                                          <p:spTgt spid="2766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7662"/>
                                        </p:tgtEl>
                                        <p:attrNameLst>
                                          <p:attrName>style.visibility</p:attrName>
                                        </p:attrNameLst>
                                      </p:cBhvr>
                                      <p:to>
                                        <p:strVal val="visible"/>
                                      </p:to>
                                    </p:set>
                                    <p:animEffect transition="in" filter="wipe(up)">
                                      <p:cBhvr>
                                        <p:cTn id="37" dur="500"/>
                                        <p:tgtEl>
                                          <p:spTgt spid="2766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27663"/>
                                        </p:tgtEl>
                                        <p:attrNameLst>
                                          <p:attrName>style.visibility</p:attrName>
                                        </p:attrNameLst>
                                      </p:cBhvr>
                                      <p:to>
                                        <p:strVal val="visible"/>
                                      </p:to>
                                    </p:set>
                                    <p:animEffect transition="in" filter="wipe(up)">
                                      <p:cBhvr>
                                        <p:cTn id="42" dur="500"/>
                                        <p:tgtEl>
                                          <p:spTgt spid="2766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7664"/>
                                        </p:tgtEl>
                                        <p:attrNameLst>
                                          <p:attrName>style.visibility</p:attrName>
                                        </p:attrNameLst>
                                      </p:cBhvr>
                                      <p:to>
                                        <p:strVal val="visible"/>
                                      </p:to>
                                    </p:set>
                                    <p:animEffect transition="in" filter="wipe(up)">
                                      <p:cBhvr>
                                        <p:cTn id="47" dur="500"/>
                                        <p:tgtEl>
                                          <p:spTgt spid="27664"/>
                                        </p:tgtEl>
                                      </p:cBhvr>
                                    </p:animEffect>
                                  </p:childTnLst>
                                </p:cTn>
                              </p:par>
                            </p:childTnLst>
                          </p:cTn>
                        </p:par>
                        <p:par>
                          <p:cTn id="48" fill="hold">
                            <p:stCondLst>
                              <p:cond delay="500"/>
                            </p:stCondLst>
                            <p:childTnLst>
                              <p:par>
                                <p:cTn id="49" presetID="1" presetClass="entr" presetSubtype="0" fill="hold" nodeType="afterEffect">
                                  <p:stCondLst>
                                    <p:cond delay="0"/>
                                  </p:stCondLst>
                                  <p:childTnLst>
                                    <p:set>
                                      <p:cBhvr>
                                        <p:cTn id="5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animBg="1"/>
      <p:bldP spid="27657" grpId="0" autoUpdateAnimBg="0"/>
      <p:bldP spid="27658" grpId="0" animBg="1"/>
      <p:bldP spid="27659" grpId="0" animBg="1"/>
      <p:bldP spid="27660" grpId="0" autoUpdateAnimBg="0"/>
      <p:bldP spid="27661" grpId="0" animBg="1"/>
      <p:bldP spid="27662" grpId="0" animBg="1"/>
      <p:bldP spid="27663" grpId="0" autoUpdateAnimBg="0"/>
      <p:bldP spid="27664" grpId="0" animBg="1"/>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ChangeArrowheads="1"/>
          </p:cNvSpPr>
          <p:nvPr/>
        </p:nvSpPr>
        <p:spPr bwMode="blackWhite">
          <a:xfrm>
            <a:off x="923925" y="2919413"/>
            <a:ext cx="7289800" cy="915987"/>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31747" name="Rectangle 3"/>
          <p:cNvSpPr>
            <a:spLocks noChangeArrowheads="1"/>
          </p:cNvSpPr>
          <p:nvPr/>
        </p:nvSpPr>
        <p:spPr bwMode="blackWhite">
          <a:xfrm>
            <a:off x="938213" y="4425950"/>
            <a:ext cx="7289800" cy="1465263"/>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31748" name="Rectangle 4"/>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Using the GROUP BY Clause </a:t>
            </a:r>
          </a:p>
        </p:txBody>
      </p:sp>
      <p:sp>
        <p:nvSpPr>
          <p:cNvPr id="31749" name="Rectangle 5"/>
          <p:cNvSpPr>
            <a:spLocks noGrp="1" noChangeArrowheads="1"/>
          </p:cNvSpPr>
          <p:nvPr>
            <p:ph idx="1"/>
          </p:nvPr>
        </p:nvSpPr>
        <p:spPr>
          <a:xfrm>
            <a:off x="869950" y="1362075"/>
            <a:ext cx="7577138" cy="1311275"/>
          </a:xfrm>
        </p:spPr>
        <p:txBody>
          <a:bodyPr>
            <a:normAutofit/>
          </a:bodyPr>
          <a:lstStyle/>
          <a:p>
            <a:pPr marL="0" indent="0" eaLnBrk="1" fontAlgn="auto" hangingPunct="1">
              <a:spcAft>
                <a:spcPts val="0"/>
              </a:spcAft>
              <a:buFontTx/>
              <a:buNone/>
              <a:defRPr/>
            </a:pPr>
            <a:r>
              <a:rPr lang="en-US" smtClean="0"/>
              <a:t>All columns in the SELECT list that are not in group functions must be in the GROUP BY clause.</a:t>
            </a:r>
          </a:p>
        </p:txBody>
      </p:sp>
      <p:grpSp>
        <p:nvGrpSpPr>
          <p:cNvPr id="2" name="Group 12"/>
          <p:cNvGrpSpPr>
            <a:grpSpLocks/>
          </p:cNvGrpSpPr>
          <p:nvPr/>
        </p:nvGrpSpPr>
        <p:grpSpPr bwMode="auto">
          <a:xfrm>
            <a:off x="1016000" y="2944813"/>
            <a:ext cx="2895600" cy="2925762"/>
            <a:chOff x="640" y="1855"/>
            <a:chExt cx="1824" cy="1843"/>
          </a:xfrm>
        </p:grpSpPr>
        <p:grpSp>
          <p:nvGrpSpPr>
            <p:cNvPr id="67600" name="Group 10"/>
            <p:cNvGrpSpPr>
              <a:grpSpLocks/>
            </p:cNvGrpSpPr>
            <p:nvPr/>
          </p:nvGrpSpPr>
          <p:grpSpPr bwMode="auto">
            <a:xfrm>
              <a:off x="640" y="2210"/>
              <a:ext cx="1824" cy="1488"/>
              <a:chOff x="640" y="2210"/>
              <a:chExt cx="1824" cy="1488"/>
            </a:xfrm>
          </p:grpSpPr>
          <p:sp>
            <p:nvSpPr>
              <p:cNvPr id="67602" name="Rectangle 6"/>
              <p:cNvSpPr>
                <a:spLocks noChangeArrowheads="1"/>
              </p:cNvSpPr>
              <p:nvPr/>
            </p:nvSpPr>
            <p:spPr bwMode="ltGray">
              <a:xfrm>
                <a:off x="1016" y="2210"/>
                <a:ext cx="1448"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7603" name="Rectangle 7"/>
              <p:cNvSpPr>
                <a:spLocks noChangeArrowheads="1"/>
              </p:cNvSpPr>
              <p:nvPr/>
            </p:nvSpPr>
            <p:spPr bwMode="ltGray">
              <a:xfrm>
                <a:off x="640" y="3154"/>
                <a:ext cx="1664"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7604" name="Rectangle 8"/>
              <p:cNvSpPr>
                <a:spLocks noChangeArrowheads="1"/>
              </p:cNvSpPr>
              <p:nvPr/>
            </p:nvSpPr>
            <p:spPr bwMode="ltGray">
              <a:xfrm>
                <a:off x="640" y="3335"/>
                <a:ext cx="1664" cy="179"/>
              </a:xfrm>
              <a:prstGeom prst="rect">
                <a:avLst/>
              </a:prstGeom>
              <a:solidFill>
                <a:srgbClr val="009900">
                  <a:alpha val="50195"/>
                </a:srgbClr>
              </a:solidFill>
              <a:ln w="9525">
                <a:noFill/>
                <a:miter lim="800000"/>
                <a:headEnd/>
                <a:tailEnd/>
              </a:ln>
            </p:spPr>
            <p:txBody>
              <a:bodyPr wrap="none" anchor="ctr"/>
              <a:lstStyle/>
              <a:p>
                <a:endParaRPr lang="ar-SA"/>
              </a:p>
            </p:txBody>
          </p:sp>
          <p:sp>
            <p:nvSpPr>
              <p:cNvPr id="67605" name="Rectangle 9"/>
              <p:cNvSpPr>
                <a:spLocks noChangeArrowheads="1"/>
              </p:cNvSpPr>
              <p:nvPr/>
            </p:nvSpPr>
            <p:spPr bwMode="ltGray">
              <a:xfrm>
                <a:off x="640" y="3519"/>
                <a:ext cx="1664" cy="179"/>
              </a:xfrm>
              <a:prstGeom prst="rect">
                <a:avLst/>
              </a:prstGeom>
              <a:solidFill>
                <a:srgbClr val="3399FF">
                  <a:alpha val="50195"/>
                </a:srgbClr>
              </a:solidFill>
              <a:ln w="9525">
                <a:noFill/>
                <a:miter lim="800000"/>
                <a:headEnd/>
                <a:tailEnd/>
              </a:ln>
            </p:spPr>
            <p:txBody>
              <a:bodyPr wrap="none" anchor="ctr"/>
              <a:lstStyle/>
              <a:p>
                <a:endParaRPr lang="ar-SA"/>
              </a:p>
            </p:txBody>
          </p:sp>
        </p:grpSp>
        <p:sp>
          <p:nvSpPr>
            <p:cNvPr id="67601" name="Rectangle 11"/>
            <p:cNvSpPr>
              <a:spLocks noChangeArrowheads="1"/>
            </p:cNvSpPr>
            <p:nvPr/>
          </p:nvSpPr>
          <p:spPr bwMode="ltGray">
            <a:xfrm>
              <a:off x="1772" y="1855"/>
              <a:ext cx="588" cy="179"/>
            </a:xfrm>
            <a:prstGeom prst="rect">
              <a:avLst/>
            </a:prstGeom>
            <a:solidFill>
              <a:srgbClr val="FF5050">
                <a:alpha val="50195"/>
              </a:srgbClr>
            </a:solidFill>
            <a:ln w="9525">
              <a:noFill/>
              <a:miter lim="800000"/>
              <a:headEnd/>
              <a:tailEnd/>
            </a:ln>
          </p:spPr>
          <p:txBody>
            <a:bodyPr wrap="none" anchor="ctr"/>
            <a:lstStyle/>
            <a:p>
              <a:endParaRPr lang="ar-SA"/>
            </a:p>
          </p:txBody>
        </p:sp>
      </p:grpSp>
      <p:sp>
        <p:nvSpPr>
          <p:cNvPr id="67591" name="Rectangle 13"/>
          <p:cNvSpPr>
            <a:spLocks noChangeArrowheads="1"/>
          </p:cNvSpPr>
          <p:nvPr/>
        </p:nvSpPr>
        <p:spPr bwMode="blackWhite">
          <a:xfrm>
            <a:off x="889000" y="2906713"/>
            <a:ext cx="7315200" cy="941387"/>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deptno, AVG(sal)</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p>
          <a:p>
            <a:pPr algn="l">
              <a:lnSpc>
                <a:spcPct val="100000"/>
              </a:lnSpc>
              <a:spcBef>
                <a:spcPct val="0"/>
              </a:spcBef>
              <a:tabLst>
                <a:tab pos="682625" algn="l"/>
                <a:tab pos="1833563" algn="l"/>
              </a:tabLst>
            </a:pPr>
            <a:r>
              <a:rPr lang="en-US" sz="1800">
                <a:solidFill>
                  <a:srgbClr val="000000"/>
                </a:solidFill>
                <a:latin typeface="Courier New" pitchFamily="49" charset="0"/>
              </a:rPr>
              <a:t>  3  GROUP BY deptno;</a:t>
            </a:r>
          </a:p>
        </p:txBody>
      </p:sp>
      <p:sp>
        <p:nvSpPr>
          <p:cNvPr id="67592" name="Rectangle 14"/>
          <p:cNvSpPr>
            <a:spLocks noChangeArrowheads="1"/>
          </p:cNvSpPr>
          <p:nvPr/>
        </p:nvSpPr>
        <p:spPr bwMode="blackWhite">
          <a:xfrm>
            <a:off x="903288" y="4413250"/>
            <a:ext cx="7315200" cy="1490663"/>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   DEPTNO  AVG(SAL)</a:t>
            </a:r>
          </a:p>
          <a:p>
            <a:pPr algn="l">
              <a:lnSpc>
                <a:spcPct val="100000"/>
              </a:lnSpc>
              <a:spcBef>
                <a:spcPct val="0"/>
              </a:spcBef>
              <a:tabLst>
                <a:tab pos="682625" algn="l"/>
                <a:tab pos="1833563" algn="l"/>
              </a:tabLst>
            </a:pPr>
            <a:r>
              <a:rPr lang="en-US" sz="1800">
                <a:solidFill>
                  <a:srgbClr val="000000"/>
                </a:solidFill>
                <a:latin typeface="Courier New" pitchFamily="49" charset="0"/>
              </a:rPr>
              <a:t>--------- ---------</a:t>
            </a:r>
          </a:p>
          <a:p>
            <a:pPr algn="l">
              <a:lnSpc>
                <a:spcPct val="100000"/>
              </a:lnSpc>
              <a:spcBef>
                <a:spcPct val="0"/>
              </a:spcBef>
              <a:tabLst>
                <a:tab pos="682625" algn="l"/>
                <a:tab pos="1833563" algn="l"/>
              </a:tabLst>
            </a:pPr>
            <a:r>
              <a:rPr lang="en-US" sz="1800">
                <a:solidFill>
                  <a:srgbClr val="000000"/>
                </a:solidFill>
                <a:latin typeface="Courier New" pitchFamily="49" charset="0"/>
              </a:rPr>
              <a:t>       10 2916.6667</a:t>
            </a:r>
          </a:p>
          <a:p>
            <a:pPr algn="l">
              <a:lnSpc>
                <a:spcPct val="100000"/>
              </a:lnSpc>
              <a:spcBef>
                <a:spcPct val="0"/>
              </a:spcBef>
              <a:tabLst>
                <a:tab pos="682625" algn="l"/>
                <a:tab pos="1833563" algn="l"/>
              </a:tabLst>
            </a:pPr>
            <a:r>
              <a:rPr lang="en-US" sz="1800">
                <a:solidFill>
                  <a:srgbClr val="000000"/>
                </a:solidFill>
                <a:latin typeface="Courier New" pitchFamily="49" charset="0"/>
              </a:rPr>
              <a:t>       20      2175</a:t>
            </a:r>
          </a:p>
          <a:p>
            <a:pPr algn="l">
              <a:lnSpc>
                <a:spcPct val="100000"/>
              </a:lnSpc>
              <a:spcBef>
                <a:spcPct val="0"/>
              </a:spcBef>
              <a:tabLst>
                <a:tab pos="682625" algn="l"/>
                <a:tab pos="1833563" algn="l"/>
              </a:tabLst>
            </a:pPr>
            <a:r>
              <a:rPr lang="en-US" sz="1800">
                <a:solidFill>
                  <a:srgbClr val="000000"/>
                </a:solidFill>
                <a:latin typeface="Courier New" pitchFamily="49" charset="0"/>
              </a:rPr>
              <a:t>       30 1566.6667</a:t>
            </a:r>
          </a:p>
        </p:txBody>
      </p:sp>
      <p:grpSp>
        <p:nvGrpSpPr>
          <p:cNvPr id="4" name="Group 21"/>
          <p:cNvGrpSpPr>
            <a:grpSpLocks/>
          </p:cNvGrpSpPr>
          <p:nvPr/>
        </p:nvGrpSpPr>
        <p:grpSpPr bwMode="auto">
          <a:xfrm>
            <a:off x="8386763" y="6324600"/>
            <a:ext cx="414337" cy="292100"/>
            <a:chOff x="5283" y="3984"/>
            <a:chExt cx="261" cy="184"/>
          </a:xfrm>
        </p:grpSpPr>
        <p:sp>
          <p:nvSpPr>
            <p:cNvPr id="67594" name="Rectangle 15"/>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7595" name="Rectangle 16"/>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7596" name="Rectangle 17"/>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7597" name="Freeform 18"/>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7598" name="Freeform 19"/>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7599" name="Freeform 20"/>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ChangeArrowheads="1"/>
          </p:cNvSpPr>
          <p:nvPr/>
        </p:nvSpPr>
        <p:spPr bwMode="blackWhite">
          <a:xfrm>
            <a:off x="889000" y="2613025"/>
            <a:ext cx="7289800" cy="915988"/>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33795" name="Rectangle 3"/>
          <p:cNvSpPr>
            <a:spLocks noChangeArrowheads="1"/>
          </p:cNvSpPr>
          <p:nvPr/>
        </p:nvSpPr>
        <p:spPr bwMode="blackWhite">
          <a:xfrm>
            <a:off x="903288" y="4119563"/>
            <a:ext cx="7289800" cy="1465262"/>
          </a:xfrm>
          <a:prstGeom prst="rect">
            <a:avLst/>
          </a:prstGeom>
          <a:solidFill>
            <a:srgbClr val="EAEAEA"/>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a:p>
            <a:pPr algn="l">
              <a:lnSpc>
                <a:spcPct val="100000"/>
              </a:lnSpc>
              <a:spcBef>
                <a:spcPct val="0"/>
              </a:spcBef>
              <a:tabLst>
                <a:tab pos="682625" algn="l"/>
                <a:tab pos="1833563" algn="l"/>
              </a:tabLst>
              <a:defRPr/>
            </a:pPr>
            <a:endParaRPr lang="en-US" sz="1800">
              <a:solidFill>
                <a:srgbClr val="000000"/>
              </a:solidFill>
              <a:latin typeface="Courier New" pitchFamily="49" charset="0"/>
              <a:cs typeface="+mn-cs"/>
            </a:endParaRPr>
          </a:p>
        </p:txBody>
      </p:sp>
      <p:sp>
        <p:nvSpPr>
          <p:cNvPr id="33796" name="Rectangle 4"/>
          <p:cNvSpPr>
            <a:spLocks noGrp="1" noChangeArrowheads="1"/>
          </p:cNvSpPr>
          <p:nvPr>
            <p:ph type="title"/>
          </p:nvPr>
        </p:nvSpPr>
        <p:spPr/>
        <p:txBody>
          <a:bodyPr/>
          <a:lstStyle/>
          <a:p>
            <a:pPr eaLnBrk="1" fontAlgn="auto" hangingPunct="1">
              <a:spcAft>
                <a:spcPts val="0"/>
              </a:spcAft>
              <a:defRPr/>
            </a:pPr>
            <a:r>
              <a:rPr lang="en-US" smtClean="0">
                <a:solidFill>
                  <a:schemeClr val="tx2">
                    <a:satMod val="200000"/>
                  </a:schemeClr>
                </a:solidFill>
              </a:rPr>
              <a:t>Using the GROUP BY Clause </a:t>
            </a:r>
          </a:p>
        </p:txBody>
      </p:sp>
      <p:sp>
        <p:nvSpPr>
          <p:cNvPr id="33797" name="Rectangle 5"/>
          <p:cNvSpPr>
            <a:spLocks noGrp="1" noChangeArrowheads="1"/>
          </p:cNvSpPr>
          <p:nvPr>
            <p:ph idx="1"/>
          </p:nvPr>
        </p:nvSpPr>
        <p:spPr>
          <a:xfrm>
            <a:off x="803275" y="1501775"/>
            <a:ext cx="7577138" cy="904875"/>
          </a:xfrm>
        </p:spPr>
        <p:txBody>
          <a:bodyPr>
            <a:normAutofit/>
          </a:bodyPr>
          <a:lstStyle/>
          <a:p>
            <a:pPr marL="0" indent="0" eaLnBrk="1" fontAlgn="auto" hangingPunct="1">
              <a:spcAft>
                <a:spcPts val="0"/>
              </a:spcAft>
              <a:buFontTx/>
              <a:buNone/>
              <a:defRPr/>
            </a:pPr>
            <a:r>
              <a:rPr lang="en-US" smtClean="0"/>
              <a:t>The GROUP BY column does not have to be in the SELECT list.</a:t>
            </a:r>
          </a:p>
        </p:txBody>
      </p:sp>
      <p:grpSp>
        <p:nvGrpSpPr>
          <p:cNvPr id="2" name="Group 10"/>
          <p:cNvGrpSpPr>
            <a:grpSpLocks/>
          </p:cNvGrpSpPr>
          <p:nvPr/>
        </p:nvGrpSpPr>
        <p:grpSpPr bwMode="auto">
          <a:xfrm>
            <a:off x="952500" y="3189288"/>
            <a:ext cx="2895600" cy="2362200"/>
            <a:chOff x="600" y="2009"/>
            <a:chExt cx="1824" cy="1488"/>
          </a:xfrm>
        </p:grpSpPr>
        <p:sp>
          <p:nvSpPr>
            <p:cNvPr id="68624" name="Rectangle 6"/>
            <p:cNvSpPr>
              <a:spLocks noChangeArrowheads="1"/>
            </p:cNvSpPr>
            <p:nvPr/>
          </p:nvSpPr>
          <p:spPr bwMode="ltGray">
            <a:xfrm>
              <a:off x="976" y="2009"/>
              <a:ext cx="1448"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8625" name="Rectangle 7"/>
            <p:cNvSpPr>
              <a:spLocks noChangeArrowheads="1"/>
            </p:cNvSpPr>
            <p:nvPr/>
          </p:nvSpPr>
          <p:spPr bwMode="ltGray">
            <a:xfrm>
              <a:off x="600" y="2953"/>
              <a:ext cx="848" cy="179"/>
            </a:xfrm>
            <a:prstGeom prst="rect">
              <a:avLst/>
            </a:prstGeom>
            <a:solidFill>
              <a:srgbClr val="FF5050">
                <a:alpha val="50195"/>
              </a:srgbClr>
            </a:solidFill>
            <a:ln w="9525">
              <a:noFill/>
              <a:miter lim="800000"/>
              <a:headEnd/>
              <a:tailEnd/>
            </a:ln>
          </p:spPr>
          <p:txBody>
            <a:bodyPr wrap="none" anchor="ctr"/>
            <a:lstStyle/>
            <a:p>
              <a:endParaRPr lang="ar-SA"/>
            </a:p>
          </p:txBody>
        </p:sp>
        <p:sp>
          <p:nvSpPr>
            <p:cNvPr id="68626" name="Rectangle 8"/>
            <p:cNvSpPr>
              <a:spLocks noChangeArrowheads="1"/>
            </p:cNvSpPr>
            <p:nvPr/>
          </p:nvSpPr>
          <p:spPr bwMode="ltGray">
            <a:xfrm>
              <a:off x="600" y="3134"/>
              <a:ext cx="848" cy="179"/>
            </a:xfrm>
            <a:prstGeom prst="rect">
              <a:avLst/>
            </a:prstGeom>
            <a:solidFill>
              <a:srgbClr val="009900">
                <a:alpha val="50195"/>
              </a:srgbClr>
            </a:solidFill>
            <a:ln w="9525">
              <a:noFill/>
              <a:miter lim="800000"/>
              <a:headEnd/>
              <a:tailEnd/>
            </a:ln>
          </p:spPr>
          <p:txBody>
            <a:bodyPr wrap="none" anchor="ctr"/>
            <a:lstStyle/>
            <a:p>
              <a:endParaRPr lang="ar-SA"/>
            </a:p>
          </p:txBody>
        </p:sp>
        <p:sp>
          <p:nvSpPr>
            <p:cNvPr id="68627" name="Rectangle 9"/>
            <p:cNvSpPr>
              <a:spLocks noChangeArrowheads="1"/>
            </p:cNvSpPr>
            <p:nvPr/>
          </p:nvSpPr>
          <p:spPr bwMode="ltGray">
            <a:xfrm>
              <a:off x="600" y="3318"/>
              <a:ext cx="848" cy="179"/>
            </a:xfrm>
            <a:prstGeom prst="rect">
              <a:avLst/>
            </a:prstGeom>
            <a:solidFill>
              <a:srgbClr val="3399FF">
                <a:alpha val="50195"/>
              </a:srgbClr>
            </a:solidFill>
            <a:ln w="9525">
              <a:noFill/>
              <a:miter lim="800000"/>
              <a:headEnd/>
              <a:tailEnd/>
            </a:ln>
          </p:spPr>
          <p:txBody>
            <a:bodyPr wrap="none" anchor="ctr"/>
            <a:lstStyle/>
            <a:p>
              <a:endParaRPr lang="ar-SA"/>
            </a:p>
          </p:txBody>
        </p:sp>
      </p:grpSp>
      <p:sp>
        <p:nvSpPr>
          <p:cNvPr id="68615" name="Rectangle 11"/>
          <p:cNvSpPr>
            <a:spLocks noChangeArrowheads="1"/>
          </p:cNvSpPr>
          <p:nvPr/>
        </p:nvSpPr>
        <p:spPr bwMode="blackWhite">
          <a:xfrm>
            <a:off x="863600" y="2600325"/>
            <a:ext cx="7315200" cy="941388"/>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SQL&gt; SELECT   AVG(sal)</a:t>
            </a:r>
          </a:p>
          <a:p>
            <a:pPr algn="l">
              <a:lnSpc>
                <a:spcPct val="100000"/>
              </a:lnSpc>
              <a:spcBef>
                <a:spcPct val="0"/>
              </a:spcBef>
              <a:tabLst>
                <a:tab pos="682625" algn="l"/>
                <a:tab pos="1833563" algn="l"/>
              </a:tabLst>
            </a:pPr>
            <a:r>
              <a:rPr lang="en-US" sz="1800">
                <a:solidFill>
                  <a:srgbClr val="000000"/>
                </a:solidFill>
                <a:latin typeface="Courier New" pitchFamily="49" charset="0"/>
              </a:rPr>
              <a:t>  2  FROM     emp</a:t>
            </a:r>
          </a:p>
          <a:p>
            <a:pPr algn="l">
              <a:lnSpc>
                <a:spcPct val="100000"/>
              </a:lnSpc>
              <a:spcBef>
                <a:spcPct val="0"/>
              </a:spcBef>
              <a:tabLst>
                <a:tab pos="682625" algn="l"/>
                <a:tab pos="1833563" algn="l"/>
              </a:tabLst>
            </a:pPr>
            <a:r>
              <a:rPr lang="en-US" sz="1800">
                <a:solidFill>
                  <a:srgbClr val="000000"/>
                </a:solidFill>
                <a:latin typeface="Courier New" pitchFamily="49" charset="0"/>
              </a:rPr>
              <a:t>  3  GROUP BY deptno;</a:t>
            </a:r>
          </a:p>
        </p:txBody>
      </p:sp>
      <p:sp>
        <p:nvSpPr>
          <p:cNvPr id="68616" name="Rectangle 12"/>
          <p:cNvSpPr>
            <a:spLocks noChangeArrowheads="1"/>
          </p:cNvSpPr>
          <p:nvPr/>
        </p:nvSpPr>
        <p:spPr bwMode="blackWhite">
          <a:xfrm>
            <a:off x="877888" y="4106863"/>
            <a:ext cx="7315200" cy="1490662"/>
          </a:xfrm>
          <a:prstGeom prst="rect">
            <a:avLst/>
          </a:prstGeom>
          <a:noFill/>
          <a:ln w="9525">
            <a:noFill/>
            <a:miter lim="800000"/>
            <a:headEnd/>
            <a:tailEnd/>
          </a:ln>
        </p:spPr>
        <p:txBody>
          <a:bodyPr wrap="none" lIns="92075" tIns="46038" rIns="92075" bIns="46038" anchor="ctr"/>
          <a:lstStyle/>
          <a:p>
            <a:pPr algn="l">
              <a:lnSpc>
                <a:spcPct val="100000"/>
              </a:lnSpc>
              <a:spcBef>
                <a:spcPct val="0"/>
              </a:spcBef>
              <a:tabLst>
                <a:tab pos="682625" algn="l"/>
                <a:tab pos="1833563" algn="l"/>
              </a:tabLst>
            </a:pPr>
            <a:r>
              <a:rPr lang="en-US" sz="1800">
                <a:solidFill>
                  <a:srgbClr val="000000"/>
                </a:solidFill>
                <a:latin typeface="Courier New" pitchFamily="49" charset="0"/>
              </a:rPr>
              <a:t> AVG(SAL)</a:t>
            </a:r>
          </a:p>
          <a:p>
            <a:pPr algn="l">
              <a:lnSpc>
                <a:spcPct val="100000"/>
              </a:lnSpc>
              <a:spcBef>
                <a:spcPct val="0"/>
              </a:spcBef>
              <a:tabLst>
                <a:tab pos="682625" algn="l"/>
                <a:tab pos="1833563" algn="l"/>
              </a:tabLst>
            </a:pPr>
            <a:r>
              <a:rPr lang="en-US" sz="1800">
                <a:solidFill>
                  <a:srgbClr val="000000"/>
                </a:solidFill>
                <a:latin typeface="Courier New" pitchFamily="49" charset="0"/>
              </a:rPr>
              <a:t>--------- </a:t>
            </a:r>
          </a:p>
          <a:p>
            <a:pPr algn="l">
              <a:lnSpc>
                <a:spcPct val="100000"/>
              </a:lnSpc>
              <a:spcBef>
                <a:spcPct val="0"/>
              </a:spcBef>
              <a:tabLst>
                <a:tab pos="682625" algn="l"/>
                <a:tab pos="1833563" algn="l"/>
              </a:tabLst>
            </a:pPr>
            <a:r>
              <a:rPr lang="en-US" sz="1800">
                <a:solidFill>
                  <a:srgbClr val="000000"/>
                </a:solidFill>
                <a:latin typeface="Courier New" pitchFamily="49" charset="0"/>
              </a:rPr>
              <a:t>2916.6667</a:t>
            </a:r>
          </a:p>
          <a:p>
            <a:pPr algn="l">
              <a:lnSpc>
                <a:spcPct val="100000"/>
              </a:lnSpc>
              <a:spcBef>
                <a:spcPct val="0"/>
              </a:spcBef>
              <a:tabLst>
                <a:tab pos="682625" algn="l"/>
                <a:tab pos="1833563" algn="l"/>
              </a:tabLst>
            </a:pPr>
            <a:r>
              <a:rPr lang="en-US" sz="1800">
                <a:solidFill>
                  <a:srgbClr val="000000"/>
                </a:solidFill>
                <a:latin typeface="Courier New" pitchFamily="49" charset="0"/>
              </a:rPr>
              <a:t>     2175</a:t>
            </a:r>
          </a:p>
          <a:p>
            <a:pPr algn="l">
              <a:lnSpc>
                <a:spcPct val="100000"/>
              </a:lnSpc>
              <a:spcBef>
                <a:spcPct val="0"/>
              </a:spcBef>
              <a:tabLst>
                <a:tab pos="682625" algn="l"/>
                <a:tab pos="1833563" algn="l"/>
              </a:tabLst>
            </a:pPr>
            <a:r>
              <a:rPr lang="en-US" sz="1800">
                <a:solidFill>
                  <a:srgbClr val="000000"/>
                </a:solidFill>
                <a:latin typeface="Courier New" pitchFamily="49" charset="0"/>
              </a:rPr>
              <a:t>1566.6667</a:t>
            </a:r>
          </a:p>
        </p:txBody>
      </p:sp>
      <p:grpSp>
        <p:nvGrpSpPr>
          <p:cNvPr id="3" name="Group 19"/>
          <p:cNvGrpSpPr>
            <a:grpSpLocks/>
          </p:cNvGrpSpPr>
          <p:nvPr/>
        </p:nvGrpSpPr>
        <p:grpSpPr bwMode="auto">
          <a:xfrm>
            <a:off x="8386763" y="6324600"/>
            <a:ext cx="414337" cy="292100"/>
            <a:chOff x="5283" y="3984"/>
            <a:chExt cx="261" cy="184"/>
          </a:xfrm>
        </p:grpSpPr>
        <p:sp>
          <p:nvSpPr>
            <p:cNvPr id="68618" name="Rectangle 13"/>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8619" name="Rectangle 14"/>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8620" name="Rectangle 15"/>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8621" name="Freeform 16"/>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8622" name="Freeform 17"/>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8623" name="Freeform 18"/>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blackWhite">
          <a:xfrm>
            <a:off x="5461000" y="2425700"/>
            <a:ext cx="3263900" cy="30892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35843" name="Rectangle 3"/>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chemeClr val="tx2">
                    <a:satMod val="200000"/>
                  </a:schemeClr>
                </a:solidFill>
              </a:rPr>
              <a:t>Grouping by More </a:t>
            </a:r>
            <a:br>
              <a:rPr lang="en-US" smtClean="0">
                <a:solidFill>
                  <a:schemeClr val="tx2">
                    <a:satMod val="200000"/>
                  </a:schemeClr>
                </a:solidFill>
              </a:rPr>
            </a:br>
            <a:r>
              <a:rPr lang="en-US" smtClean="0">
                <a:solidFill>
                  <a:schemeClr val="tx2">
                    <a:satMod val="200000"/>
                  </a:schemeClr>
                </a:solidFill>
              </a:rPr>
              <a:t>Than One Column</a:t>
            </a:r>
          </a:p>
        </p:txBody>
      </p:sp>
      <p:sp>
        <p:nvSpPr>
          <p:cNvPr id="35844" name="Rectangle 4"/>
          <p:cNvSpPr>
            <a:spLocks noChangeArrowheads="1"/>
          </p:cNvSpPr>
          <p:nvPr/>
        </p:nvSpPr>
        <p:spPr bwMode="blackWhite">
          <a:xfrm>
            <a:off x="473075" y="1789113"/>
            <a:ext cx="3241675" cy="432752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a:p>
            <a:pPr algn="l">
              <a:lnSpc>
                <a:spcPct val="90000"/>
              </a:lnSpc>
              <a:spcBef>
                <a:spcPct val="0"/>
              </a:spcBef>
              <a:tabLst>
                <a:tab pos="914400" algn="l"/>
                <a:tab pos="1885950" algn="l"/>
                <a:tab pos="2457450" algn="l"/>
              </a:tabLst>
              <a:defRPr/>
            </a:pPr>
            <a:endParaRPr lang="en-US" sz="1800">
              <a:solidFill>
                <a:srgbClr val="000000"/>
              </a:solidFill>
              <a:latin typeface="Courier New" pitchFamily="49" charset="0"/>
              <a:cs typeface="+mn-cs"/>
            </a:endParaRPr>
          </a:p>
        </p:txBody>
      </p:sp>
      <p:sp>
        <p:nvSpPr>
          <p:cNvPr id="35845" name="Rectangle 5"/>
          <p:cNvSpPr>
            <a:spLocks noChangeArrowheads="1"/>
          </p:cNvSpPr>
          <p:nvPr/>
        </p:nvSpPr>
        <p:spPr bwMode="auto">
          <a:xfrm>
            <a:off x="379413" y="1422400"/>
            <a:ext cx="679450" cy="366713"/>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a:solidFill>
                  <a:schemeClr val="tx1"/>
                </a:solidFill>
                <a:effectLst>
                  <a:outerShdw blurRad="38100" dist="38100" dir="2700000" algn="tl">
                    <a:srgbClr val="000000"/>
                  </a:outerShdw>
                </a:effectLst>
                <a:latin typeface="Arial" pitchFamily="34" charset="0"/>
                <a:cs typeface="+mn-cs"/>
              </a:rPr>
              <a:t>EMP</a:t>
            </a:r>
          </a:p>
        </p:txBody>
      </p:sp>
      <p:sp>
        <p:nvSpPr>
          <p:cNvPr id="69638" name="Freeform 6"/>
          <p:cNvSpPr>
            <a:spLocks/>
          </p:cNvSpPr>
          <p:nvPr/>
        </p:nvSpPr>
        <p:spPr bwMode="auto">
          <a:xfrm>
            <a:off x="3719513" y="1801813"/>
            <a:ext cx="1730375" cy="4321175"/>
          </a:xfrm>
          <a:custGeom>
            <a:avLst/>
            <a:gdLst>
              <a:gd name="T0" fmla="*/ 0 w 1090"/>
              <a:gd name="T1" fmla="*/ 2147483647 h 2722"/>
              <a:gd name="T2" fmla="*/ 0 w 1090"/>
              <a:gd name="T3" fmla="*/ 0 h 2722"/>
              <a:gd name="T4" fmla="*/ 2147483647 w 1090"/>
              <a:gd name="T5" fmla="*/ 2147483647 h 2722"/>
              <a:gd name="T6" fmla="*/ 2147483647 w 1090"/>
              <a:gd name="T7" fmla="*/ 2147483647 h 2722"/>
              <a:gd name="T8" fmla="*/ 0 w 1090"/>
              <a:gd name="T9" fmla="*/ 2147483647 h 2722"/>
              <a:gd name="T10" fmla="*/ 0 60000 65536"/>
              <a:gd name="T11" fmla="*/ 0 60000 65536"/>
              <a:gd name="T12" fmla="*/ 0 60000 65536"/>
              <a:gd name="T13" fmla="*/ 0 60000 65536"/>
              <a:gd name="T14" fmla="*/ 0 60000 65536"/>
              <a:gd name="T15" fmla="*/ 0 w 1090"/>
              <a:gd name="T16" fmla="*/ 0 h 2722"/>
              <a:gd name="T17" fmla="*/ 1090 w 1090"/>
              <a:gd name="T18" fmla="*/ 2722 h 2722"/>
            </a:gdLst>
            <a:ahLst/>
            <a:cxnLst>
              <a:cxn ang="T10">
                <a:pos x="T0" y="T1"/>
              </a:cxn>
              <a:cxn ang="T11">
                <a:pos x="T2" y="T3"/>
              </a:cxn>
              <a:cxn ang="T12">
                <a:pos x="T4" y="T5"/>
              </a:cxn>
              <a:cxn ang="T13">
                <a:pos x="T6" y="T7"/>
              </a:cxn>
              <a:cxn ang="T14">
                <a:pos x="T8" y="T9"/>
              </a:cxn>
            </a:cxnLst>
            <a:rect l="T15" t="T16" r="T17" b="T18"/>
            <a:pathLst>
              <a:path w="1090" h="2722">
                <a:moveTo>
                  <a:pt x="0" y="2721"/>
                </a:moveTo>
                <a:lnTo>
                  <a:pt x="0" y="0"/>
                </a:lnTo>
                <a:lnTo>
                  <a:pt x="1089" y="401"/>
                </a:lnTo>
                <a:lnTo>
                  <a:pt x="1089" y="2336"/>
                </a:lnTo>
                <a:lnTo>
                  <a:pt x="0" y="2721"/>
                </a:lnTo>
              </a:path>
            </a:pathLst>
          </a:custGeom>
          <a:solidFill>
            <a:srgbClr val="FFCC99">
              <a:alpha val="50195"/>
            </a:srgbClr>
          </a:solidFill>
          <a:ln w="9525" cap="rnd">
            <a:noFill/>
            <a:round/>
            <a:headEnd/>
            <a:tailEnd/>
          </a:ln>
        </p:spPr>
        <p:txBody>
          <a:bodyPr/>
          <a:lstStyle/>
          <a:p>
            <a:endParaRPr lang="ar-SA"/>
          </a:p>
        </p:txBody>
      </p:sp>
      <p:sp>
        <p:nvSpPr>
          <p:cNvPr id="35847" name="Rectangle 7"/>
          <p:cNvSpPr>
            <a:spLocks noChangeArrowheads="1"/>
          </p:cNvSpPr>
          <p:nvPr/>
        </p:nvSpPr>
        <p:spPr bwMode="auto">
          <a:xfrm>
            <a:off x="3713163" y="3165475"/>
            <a:ext cx="1811337" cy="1314450"/>
          </a:xfrm>
          <a:prstGeom prst="rect">
            <a:avLst/>
          </a:prstGeom>
          <a:noFill/>
          <a:ln w="9525">
            <a:noFill/>
            <a:miter lim="800000"/>
            <a:headEnd/>
            <a:tailEnd/>
          </a:ln>
          <a:effectLst/>
        </p:spPr>
        <p:txBody>
          <a:bodyPr wrap="none" lIns="92075" tIns="46038" rIns="92075" bIns="46038">
            <a:spAutoFit/>
          </a:bodyPr>
          <a:lstStyle/>
          <a:p>
            <a:pPr>
              <a:lnSpc>
                <a:spcPct val="100000"/>
              </a:lnSpc>
              <a:spcBef>
                <a:spcPct val="0"/>
              </a:spcBef>
              <a:defRPr/>
            </a:pPr>
            <a:r>
              <a:rPr lang="en-US" sz="1600">
                <a:solidFill>
                  <a:srgbClr val="FFFFCC"/>
                </a:solidFill>
                <a:effectLst>
                  <a:outerShdw blurRad="38100" dist="38100" dir="2700000" algn="tl">
                    <a:srgbClr val="000000"/>
                  </a:outerShdw>
                </a:effectLst>
                <a:latin typeface="Times New Roman"/>
                <a:cs typeface="+mn-cs"/>
              </a:rPr>
              <a:t>“</a:t>
            </a:r>
            <a:r>
              <a:rPr lang="en-US" sz="1600">
                <a:solidFill>
                  <a:srgbClr val="FFFFCC"/>
                </a:solidFill>
                <a:effectLst>
                  <a:outerShdw blurRad="38100" dist="38100" dir="2700000" algn="tl">
                    <a:srgbClr val="000000"/>
                  </a:outerShdw>
                </a:effectLst>
                <a:latin typeface="Arial" pitchFamily="34" charset="0"/>
                <a:cs typeface="+mn-cs"/>
              </a:rPr>
              <a:t>sum salaries in </a:t>
            </a:r>
          </a:p>
          <a:p>
            <a:pPr>
              <a:lnSpc>
                <a:spcPct val="100000"/>
              </a:lnSpc>
              <a:spcBef>
                <a:spcPct val="0"/>
              </a:spcBef>
              <a:defRPr/>
            </a:pPr>
            <a:r>
              <a:rPr lang="en-US" sz="1600">
                <a:solidFill>
                  <a:srgbClr val="FFFFCC"/>
                </a:solidFill>
                <a:effectLst>
                  <a:outerShdw blurRad="38100" dist="38100" dir="2700000" algn="tl">
                    <a:srgbClr val="000000"/>
                  </a:outerShdw>
                </a:effectLst>
                <a:latin typeface="Arial" pitchFamily="34" charset="0"/>
                <a:cs typeface="+mn-cs"/>
              </a:rPr>
              <a:t>the EMP table</a:t>
            </a:r>
            <a:br>
              <a:rPr lang="en-US" sz="1600">
                <a:solidFill>
                  <a:srgbClr val="FFFFCC"/>
                </a:solidFill>
                <a:effectLst>
                  <a:outerShdw blurRad="38100" dist="38100" dir="2700000" algn="tl">
                    <a:srgbClr val="000000"/>
                  </a:outerShdw>
                </a:effectLst>
                <a:latin typeface="Arial" pitchFamily="34" charset="0"/>
                <a:cs typeface="+mn-cs"/>
              </a:rPr>
            </a:br>
            <a:r>
              <a:rPr lang="en-US" sz="1600">
                <a:solidFill>
                  <a:srgbClr val="FFFFCC"/>
                </a:solidFill>
                <a:effectLst>
                  <a:outerShdw blurRad="38100" dist="38100" dir="2700000" algn="tl">
                    <a:srgbClr val="000000"/>
                  </a:outerShdw>
                </a:effectLst>
                <a:latin typeface="Arial" pitchFamily="34" charset="0"/>
                <a:cs typeface="+mn-cs"/>
              </a:rPr>
              <a:t>for each job, </a:t>
            </a:r>
          </a:p>
          <a:p>
            <a:pPr>
              <a:lnSpc>
                <a:spcPct val="100000"/>
              </a:lnSpc>
              <a:spcBef>
                <a:spcPct val="0"/>
              </a:spcBef>
              <a:defRPr/>
            </a:pPr>
            <a:r>
              <a:rPr lang="en-US" sz="1600">
                <a:solidFill>
                  <a:srgbClr val="FFFFCC"/>
                </a:solidFill>
                <a:effectLst>
                  <a:outerShdw blurRad="38100" dist="38100" dir="2700000" algn="tl">
                    <a:srgbClr val="000000"/>
                  </a:outerShdw>
                </a:effectLst>
                <a:latin typeface="Arial" pitchFamily="34" charset="0"/>
                <a:cs typeface="+mn-cs"/>
              </a:rPr>
              <a:t>grouped by </a:t>
            </a:r>
          </a:p>
          <a:p>
            <a:pPr>
              <a:lnSpc>
                <a:spcPct val="100000"/>
              </a:lnSpc>
              <a:spcBef>
                <a:spcPct val="0"/>
              </a:spcBef>
              <a:defRPr/>
            </a:pPr>
            <a:r>
              <a:rPr lang="en-US" sz="1600">
                <a:solidFill>
                  <a:srgbClr val="FFFFCC"/>
                </a:solidFill>
                <a:effectLst>
                  <a:outerShdw blurRad="38100" dist="38100" dir="2700000" algn="tl">
                    <a:srgbClr val="000000"/>
                  </a:outerShdw>
                </a:effectLst>
                <a:latin typeface="Arial" pitchFamily="34" charset="0"/>
                <a:cs typeface="+mn-cs"/>
              </a:rPr>
              <a:t>department</a:t>
            </a:r>
            <a:r>
              <a:rPr lang="en-US" sz="1600">
                <a:solidFill>
                  <a:srgbClr val="FFFFCC"/>
                </a:solidFill>
                <a:effectLst>
                  <a:outerShdw blurRad="38100" dist="38100" dir="2700000" algn="tl">
                    <a:srgbClr val="000000"/>
                  </a:outerShdw>
                </a:effectLst>
                <a:latin typeface="Times New Roman"/>
                <a:cs typeface="+mn-cs"/>
              </a:rPr>
              <a:t>”</a:t>
            </a:r>
            <a:endParaRPr lang="en-US" sz="1600">
              <a:solidFill>
                <a:srgbClr val="FFFFCC"/>
              </a:solidFill>
              <a:effectLst>
                <a:outerShdw blurRad="38100" dist="38100" dir="2700000" algn="tl">
                  <a:srgbClr val="000000"/>
                </a:outerShdw>
              </a:effectLst>
              <a:latin typeface="Arial" pitchFamily="34" charset="0"/>
              <a:cs typeface="+mn-cs"/>
            </a:endParaRPr>
          </a:p>
        </p:txBody>
      </p:sp>
      <p:grpSp>
        <p:nvGrpSpPr>
          <p:cNvPr id="2" name="Group 10"/>
          <p:cNvGrpSpPr>
            <a:grpSpLocks/>
          </p:cNvGrpSpPr>
          <p:nvPr/>
        </p:nvGrpSpPr>
        <p:grpSpPr bwMode="auto">
          <a:xfrm>
            <a:off x="531813" y="2360613"/>
            <a:ext cx="8140700" cy="1411287"/>
            <a:chOff x="335" y="1487"/>
            <a:chExt cx="5128" cy="889"/>
          </a:xfrm>
        </p:grpSpPr>
        <p:sp>
          <p:nvSpPr>
            <p:cNvPr id="69658" name="Rectangle 8"/>
            <p:cNvSpPr>
              <a:spLocks noChangeArrowheads="1"/>
            </p:cNvSpPr>
            <p:nvPr/>
          </p:nvSpPr>
          <p:spPr bwMode="ltGray">
            <a:xfrm>
              <a:off x="335" y="1487"/>
              <a:ext cx="1965" cy="489"/>
            </a:xfrm>
            <a:prstGeom prst="rect">
              <a:avLst/>
            </a:prstGeom>
            <a:solidFill>
              <a:srgbClr val="FF5050">
                <a:alpha val="50195"/>
              </a:srgbClr>
            </a:solidFill>
            <a:ln w="9525">
              <a:noFill/>
              <a:miter lim="800000"/>
              <a:headEnd/>
              <a:tailEnd/>
            </a:ln>
          </p:spPr>
          <p:txBody>
            <a:bodyPr wrap="none" anchor="ctr"/>
            <a:lstStyle/>
            <a:p>
              <a:endParaRPr lang="ar-SA"/>
            </a:p>
          </p:txBody>
        </p:sp>
        <p:sp>
          <p:nvSpPr>
            <p:cNvPr id="69659" name="Rectangle 9"/>
            <p:cNvSpPr>
              <a:spLocks noChangeArrowheads="1"/>
            </p:cNvSpPr>
            <p:nvPr/>
          </p:nvSpPr>
          <p:spPr bwMode="ltGray">
            <a:xfrm>
              <a:off x="3531" y="1896"/>
              <a:ext cx="1932" cy="480"/>
            </a:xfrm>
            <a:prstGeom prst="rect">
              <a:avLst/>
            </a:prstGeom>
            <a:solidFill>
              <a:srgbClr val="FF5050">
                <a:alpha val="50195"/>
              </a:srgbClr>
            </a:solidFill>
            <a:ln w="9525">
              <a:noFill/>
              <a:miter lim="800000"/>
              <a:headEnd/>
              <a:tailEnd/>
            </a:ln>
          </p:spPr>
          <p:txBody>
            <a:bodyPr wrap="none" anchor="ctr"/>
            <a:lstStyle/>
            <a:p>
              <a:endParaRPr lang="ar-SA"/>
            </a:p>
          </p:txBody>
        </p:sp>
      </p:grpSp>
      <p:grpSp>
        <p:nvGrpSpPr>
          <p:cNvPr id="3" name="Group 13"/>
          <p:cNvGrpSpPr>
            <a:grpSpLocks/>
          </p:cNvGrpSpPr>
          <p:nvPr/>
        </p:nvGrpSpPr>
        <p:grpSpPr bwMode="auto">
          <a:xfrm>
            <a:off x="531813" y="3143250"/>
            <a:ext cx="8140700" cy="1462088"/>
            <a:chOff x="335" y="1980"/>
            <a:chExt cx="5128" cy="921"/>
          </a:xfrm>
        </p:grpSpPr>
        <p:sp>
          <p:nvSpPr>
            <p:cNvPr id="69656" name="Rectangle 11"/>
            <p:cNvSpPr>
              <a:spLocks noChangeArrowheads="1"/>
            </p:cNvSpPr>
            <p:nvPr/>
          </p:nvSpPr>
          <p:spPr bwMode="ltGray">
            <a:xfrm>
              <a:off x="3531" y="2380"/>
              <a:ext cx="1932" cy="521"/>
            </a:xfrm>
            <a:prstGeom prst="rect">
              <a:avLst/>
            </a:prstGeom>
            <a:solidFill>
              <a:srgbClr val="009900">
                <a:alpha val="50195"/>
              </a:srgbClr>
            </a:solidFill>
            <a:ln w="9525">
              <a:noFill/>
              <a:miter lim="800000"/>
              <a:headEnd/>
              <a:tailEnd/>
            </a:ln>
          </p:spPr>
          <p:txBody>
            <a:bodyPr wrap="none" anchor="ctr"/>
            <a:lstStyle/>
            <a:p>
              <a:endParaRPr lang="ar-SA"/>
            </a:p>
          </p:txBody>
        </p:sp>
        <p:sp>
          <p:nvSpPr>
            <p:cNvPr id="69657" name="Rectangle 12"/>
            <p:cNvSpPr>
              <a:spLocks noChangeArrowheads="1"/>
            </p:cNvSpPr>
            <p:nvPr/>
          </p:nvSpPr>
          <p:spPr bwMode="ltGray">
            <a:xfrm>
              <a:off x="335" y="1980"/>
              <a:ext cx="1965" cy="852"/>
            </a:xfrm>
            <a:prstGeom prst="rect">
              <a:avLst/>
            </a:prstGeom>
            <a:solidFill>
              <a:srgbClr val="009900">
                <a:alpha val="50195"/>
              </a:srgbClr>
            </a:solidFill>
            <a:ln w="9525">
              <a:noFill/>
              <a:miter lim="800000"/>
              <a:headEnd/>
              <a:tailEnd/>
            </a:ln>
          </p:spPr>
          <p:txBody>
            <a:bodyPr wrap="none" anchor="ctr"/>
            <a:lstStyle/>
            <a:p>
              <a:endParaRPr lang="ar-SA"/>
            </a:p>
          </p:txBody>
        </p:sp>
      </p:grpSp>
      <p:grpSp>
        <p:nvGrpSpPr>
          <p:cNvPr id="4" name="Group 16"/>
          <p:cNvGrpSpPr>
            <a:grpSpLocks/>
          </p:cNvGrpSpPr>
          <p:nvPr/>
        </p:nvGrpSpPr>
        <p:grpSpPr bwMode="auto">
          <a:xfrm>
            <a:off x="534988" y="4502150"/>
            <a:ext cx="8137525" cy="1550988"/>
            <a:chOff x="337" y="2836"/>
            <a:chExt cx="5126" cy="977"/>
          </a:xfrm>
        </p:grpSpPr>
        <p:sp>
          <p:nvSpPr>
            <p:cNvPr id="69654" name="Rectangle 14"/>
            <p:cNvSpPr>
              <a:spLocks noChangeArrowheads="1"/>
            </p:cNvSpPr>
            <p:nvPr/>
          </p:nvSpPr>
          <p:spPr bwMode="ltGray">
            <a:xfrm>
              <a:off x="3531" y="2905"/>
              <a:ext cx="1932" cy="488"/>
            </a:xfrm>
            <a:prstGeom prst="rect">
              <a:avLst/>
            </a:prstGeom>
            <a:solidFill>
              <a:srgbClr val="3399FF">
                <a:alpha val="50195"/>
              </a:srgbClr>
            </a:solidFill>
            <a:ln w="9525">
              <a:noFill/>
              <a:miter lim="800000"/>
              <a:headEnd/>
              <a:tailEnd/>
            </a:ln>
          </p:spPr>
          <p:txBody>
            <a:bodyPr wrap="none" anchor="ctr"/>
            <a:lstStyle/>
            <a:p>
              <a:endParaRPr lang="ar-SA"/>
            </a:p>
          </p:txBody>
        </p:sp>
        <p:sp>
          <p:nvSpPr>
            <p:cNvPr id="69655" name="Rectangle 15"/>
            <p:cNvSpPr>
              <a:spLocks noChangeArrowheads="1"/>
            </p:cNvSpPr>
            <p:nvPr/>
          </p:nvSpPr>
          <p:spPr bwMode="ltGray">
            <a:xfrm>
              <a:off x="337" y="2836"/>
              <a:ext cx="1965" cy="977"/>
            </a:xfrm>
            <a:prstGeom prst="rect">
              <a:avLst/>
            </a:prstGeom>
            <a:solidFill>
              <a:srgbClr val="3399FF">
                <a:alpha val="50195"/>
              </a:srgbClr>
            </a:solidFill>
            <a:ln w="9525">
              <a:noFill/>
              <a:miter lim="800000"/>
              <a:headEnd/>
              <a:tailEnd/>
            </a:ln>
          </p:spPr>
          <p:txBody>
            <a:bodyPr wrap="none" anchor="ctr"/>
            <a:lstStyle/>
            <a:p>
              <a:endParaRPr lang="ar-SA"/>
            </a:p>
          </p:txBody>
        </p:sp>
      </p:grpSp>
      <p:sp>
        <p:nvSpPr>
          <p:cNvPr id="69643" name="Rectangle 17"/>
          <p:cNvSpPr>
            <a:spLocks noChangeArrowheads="1"/>
          </p:cNvSpPr>
          <p:nvPr/>
        </p:nvSpPr>
        <p:spPr bwMode="auto">
          <a:xfrm>
            <a:off x="430213" y="1774825"/>
            <a:ext cx="3278187" cy="4359275"/>
          </a:xfrm>
          <a:prstGeom prst="rect">
            <a:avLst/>
          </a:prstGeom>
          <a:noFill/>
          <a:ln w="9525">
            <a:noFill/>
            <a:miter lim="800000"/>
            <a:headEnd/>
            <a:tailEnd/>
          </a:ln>
        </p:spPr>
        <p:txBody>
          <a:bodyPr wrap="none" lIns="92075" tIns="46038" rIns="92075" bIns="46038">
            <a:spAutoFit/>
          </a:bodyPr>
          <a:lstStyle/>
          <a:p>
            <a:pPr algn="l">
              <a:lnSpc>
                <a:spcPct val="125000"/>
              </a:lnSpc>
              <a:spcBef>
                <a:spcPct val="0"/>
              </a:spcBef>
            </a:pPr>
            <a:r>
              <a:rPr lang="en-US" sz="1400">
                <a:solidFill>
                  <a:srgbClr val="000000"/>
                </a:solidFill>
                <a:latin typeface="Courier New" pitchFamily="49" charset="0"/>
              </a:rPr>
              <a:t>   DEPTNO JOB             SAL</a:t>
            </a:r>
          </a:p>
          <a:p>
            <a:pPr algn="l">
              <a:lnSpc>
                <a:spcPct val="125000"/>
              </a:lnSpc>
              <a:spcBef>
                <a:spcPct val="0"/>
              </a:spcBef>
            </a:pPr>
            <a:r>
              <a:rPr lang="en-US" sz="1400">
                <a:solidFill>
                  <a:srgbClr val="000000"/>
                </a:solidFill>
                <a:latin typeface="Courier New" pitchFamily="49" charset="0"/>
              </a:rPr>
              <a:t>--------- --------- ---------</a:t>
            </a:r>
          </a:p>
          <a:p>
            <a:pPr algn="l">
              <a:lnSpc>
                <a:spcPct val="125000"/>
              </a:lnSpc>
              <a:spcBef>
                <a:spcPct val="0"/>
              </a:spcBef>
            </a:pPr>
            <a:r>
              <a:rPr lang="en-US" sz="1400">
                <a:solidFill>
                  <a:srgbClr val="000000"/>
                </a:solidFill>
                <a:latin typeface="Courier New" pitchFamily="49" charset="0"/>
              </a:rPr>
              <a:t>       10 MANAGER        2450</a:t>
            </a:r>
          </a:p>
          <a:p>
            <a:pPr algn="l">
              <a:lnSpc>
                <a:spcPct val="125000"/>
              </a:lnSpc>
              <a:spcBef>
                <a:spcPct val="0"/>
              </a:spcBef>
            </a:pPr>
            <a:r>
              <a:rPr lang="en-US" sz="1400">
                <a:solidFill>
                  <a:srgbClr val="000000"/>
                </a:solidFill>
                <a:latin typeface="Courier New" pitchFamily="49" charset="0"/>
              </a:rPr>
              <a:t>       10 PRESIDENT      5000</a:t>
            </a:r>
          </a:p>
          <a:p>
            <a:pPr algn="l">
              <a:lnSpc>
                <a:spcPct val="125000"/>
              </a:lnSpc>
              <a:spcBef>
                <a:spcPct val="0"/>
              </a:spcBef>
            </a:pPr>
            <a:r>
              <a:rPr lang="en-US" sz="1400">
                <a:solidFill>
                  <a:srgbClr val="000000"/>
                </a:solidFill>
                <a:latin typeface="Courier New" pitchFamily="49" charset="0"/>
              </a:rPr>
              <a:t>       10 CLERK          1300</a:t>
            </a:r>
          </a:p>
          <a:p>
            <a:pPr algn="l">
              <a:lnSpc>
                <a:spcPct val="125000"/>
              </a:lnSpc>
              <a:spcBef>
                <a:spcPct val="0"/>
              </a:spcBef>
            </a:pPr>
            <a:r>
              <a:rPr lang="en-US" sz="1400">
                <a:solidFill>
                  <a:srgbClr val="000000"/>
                </a:solidFill>
                <a:latin typeface="Courier New" pitchFamily="49" charset="0"/>
              </a:rPr>
              <a:t>       20 CLERK           800</a:t>
            </a:r>
          </a:p>
          <a:p>
            <a:pPr algn="l">
              <a:lnSpc>
                <a:spcPct val="125000"/>
              </a:lnSpc>
              <a:spcBef>
                <a:spcPct val="0"/>
              </a:spcBef>
            </a:pPr>
            <a:r>
              <a:rPr lang="en-US" sz="1400">
                <a:solidFill>
                  <a:srgbClr val="000000"/>
                </a:solidFill>
                <a:latin typeface="Courier New" pitchFamily="49" charset="0"/>
              </a:rPr>
              <a:t>       20 CLERK          1100</a:t>
            </a:r>
          </a:p>
          <a:p>
            <a:pPr algn="l">
              <a:lnSpc>
                <a:spcPct val="125000"/>
              </a:lnSpc>
              <a:spcBef>
                <a:spcPct val="0"/>
              </a:spcBef>
            </a:pPr>
            <a:r>
              <a:rPr lang="en-US" sz="1400">
                <a:solidFill>
                  <a:srgbClr val="000000"/>
                </a:solidFill>
                <a:latin typeface="Courier New" pitchFamily="49" charset="0"/>
              </a:rPr>
              <a:t>       20 ANALYST        3000</a:t>
            </a:r>
          </a:p>
          <a:p>
            <a:pPr algn="l">
              <a:lnSpc>
                <a:spcPct val="125000"/>
              </a:lnSpc>
              <a:spcBef>
                <a:spcPct val="0"/>
              </a:spcBef>
            </a:pPr>
            <a:r>
              <a:rPr lang="en-US" sz="1400">
                <a:solidFill>
                  <a:srgbClr val="000000"/>
                </a:solidFill>
                <a:latin typeface="Courier New" pitchFamily="49" charset="0"/>
              </a:rPr>
              <a:t>       20 ANALYST        3000</a:t>
            </a:r>
          </a:p>
          <a:p>
            <a:pPr algn="l">
              <a:lnSpc>
                <a:spcPct val="125000"/>
              </a:lnSpc>
              <a:spcBef>
                <a:spcPct val="0"/>
              </a:spcBef>
            </a:pPr>
            <a:r>
              <a:rPr lang="en-US" sz="1400">
                <a:solidFill>
                  <a:srgbClr val="000000"/>
                </a:solidFill>
                <a:latin typeface="Courier New" pitchFamily="49" charset="0"/>
              </a:rPr>
              <a:t>       20 MANAGER        2975</a:t>
            </a:r>
          </a:p>
          <a:p>
            <a:pPr algn="l">
              <a:lnSpc>
                <a:spcPct val="125000"/>
              </a:lnSpc>
              <a:spcBef>
                <a:spcPct val="0"/>
              </a:spcBef>
            </a:pPr>
            <a:r>
              <a:rPr lang="en-US" sz="1400">
                <a:solidFill>
                  <a:srgbClr val="000000"/>
                </a:solidFill>
                <a:latin typeface="Courier New" pitchFamily="49" charset="0"/>
              </a:rPr>
              <a:t>       30 SALESMAN       1600</a:t>
            </a:r>
          </a:p>
          <a:p>
            <a:pPr algn="l">
              <a:lnSpc>
                <a:spcPct val="125000"/>
              </a:lnSpc>
              <a:spcBef>
                <a:spcPct val="0"/>
              </a:spcBef>
            </a:pPr>
            <a:r>
              <a:rPr lang="en-US" sz="1400">
                <a:solidFill>
                  <a:srgbClr val="000000"/>
                </a:solidFill>
                <a:latin typeface="Courier New" pitchFamily="49" charset="0"/>
              </a:rPr>
              <a:t>       30 MANAGER        2850</a:t>
            </a:r>
          </a:p>
          <a:p>
            <a:pPr algn="l">
              <a:lnSpc>
                <a:spcPct val="125000"/>
              </a:lnSpc>
              <a:spcBef>
                <a:spcPct val="0"/>
              </a:spcBef>
            </a:pPr>
            <a:r>
              <a:rPr lang="en-US" sz="1400">
                <a:solidFill>
                  <a:srgbClr val="000000"/>
                </a:solidFill>
                <a:latin typeface="Courier New" pitchFamily="49" charset="0"/>
              </a:rPr>
              <a:t>       30 SALESMAN       1250</a:t>
            </a:r>
          </a:p>
          <a:p>
            <a:pPr algn="l">
              <a:lnSpc>
                <a:spcPct val="125000"/>
              </a:lnSpc>
              <a:spcBef>
                <a:spcPct val="0"/>
              </a:spcBef>
            </a:pPr>
            <a:r>
              <a:rPr lang="en-US" sz="1400">
                <a:solidFill>
                  <a:srgbClr val="000000"/>
                </a:solidFill>
                <a:latin typeface="Courier New" pitchFamily="49" charset="0"/>
              </a:rPr>
              <a:t>       30 CLERK           950</a:t>
            </a:r>
          </a:p>
          <a:p>
            <a:pPr algn="l">
              <a:lnSpc>
                <a:spcPct val="125000"/>
              </a:lnSpc>
              <a:spcBef>
                <a:spcPct val="0"/>
              </a:spcBef>
            </a:pPr>
            <a:r>
              <a:rPr lang="en-US" sz="1400">
                <a:solidFill>
                  <a:srgbClr val="000000"/>
                </a:solidFill>
                <a:latin typeface="Courier New" pitchFamily="49" charset="0"/>
              </a:rPr>
              <a:t>       30 SALESMAN       1500</a:t>
            </a:r>
          </a:p>
          <a:p>
            <a:pPr algn="l">
              <a:lnSpc>
                <a:spcPct val="125000"/>
              </a:lnSpc>
              <a:spcBef>
                <a:spcPct val="0"/>
              </a:spcBef>
            </a:pPr>
            <a:r>
              <a:rPr lang="en-US" sz="1400">
                <a:solidFill>
                  <a:srgbClr val="000000"/>
                </a:solidFill>
                <a:latin typeface="Courier New" pitchFamily="49" charset="0"/>
              </a:rPr>
              <a:t>       30 SALESMAN       1250</a:t>
            </a:r>
          </a:p>
        </p:txBody>
      </p:sp>
      <p:sp>
        <p:nvSpPr>
          <p:cNvPr id="69644" name="Rectangle 18"/>
          <p:cNvSpPr>
            <a:spLocks noChangeArrowheads="1"/>
          </p:cNvSpPr>
          <p:nvPr/>
        </p:nvSpPr>
        <p:spPr bwMode="auto">
          <a:xfrm>
            <a:off x="6505575" y="2422525"/>
            <a:ext cx="2211388" cy="3025775"/>
          </a:xfrm>
          <a:prstGeom prst="rect">
            <a:avLst/>
          </a:prstGeom>
          <a:noFill/>
          <a:ln w="9525">
            <a:noFill/>
            <a:miter lim="800000"/>
            <a:headEnd/>
            <a:tailEnd/>
          </a:ln>
        </p:spPr>
        <p:txBody>
          <a:bodyPr wrap="none" lIns="92075" tIns="46038" rIns="92075" bIns="46038">
            <a:spAutoFit/>
          </a:bodyPr>
          <a:lstStyle/>
          <a:p>
            <a:pPr algn="l">
              <a:lnSpc>
                <a:spcPct val="125000"/>
              </a:lnSpc>
              <a:spcBef>
                <a:spcPct val="0"/>
              </a:spcBef>
            </a:pPr>
            <a:r>
              <a:rPr lang="en-US" sz="1400">
                <a:solidFill>
                  <a:srgbClr val="000000"/>
                </a:solidFill>
                <a:latin typeface="Courier New" pitchFamily="49" charset="0"/>
              </a:rPr>
              <a:t>JOB        SUM(SAL)</a:t>
            </a:r>
          </a:p>
          <a:p>
            <a:pPr algn="l">
              <a:lnSpc>
                <a:spcPct val="125000"/>
              </a:lnSpc>
              <a:spcBef>
                <a:spcPct val="0"/>
              </a:spcBef>
            </a:pPr>
            <a:r>
              <a:rPr lang="en-US" sz="1400">
                <a:solidFill>
                  <a:srgbClr val="000000"/>
                </a:solidFill>
                <a:latin typeface="Courier New" pitchFamily="49" charset="0"/>
              </a:rPr>
              <a:t>--------- ---------</a:t>
            </a:r>
          </a:p>
          <a:p>
            <a:pPr algn="l">
              <a:lnSpc>
                <a:spcPct val="125000"/>
              </a:lnSpc>
              <a:spcBef>
                <a:spcPct val="0"/>
              </a:spcBef>
            </a:pPr>
            <a:r>
              <a:rPr lang="en-US" sz="1400">
                <a:solidFill>
                  <a:srgbClr val="000000"/>
                </a:solidFill>
                <a:latin typeface="Courier New" pitchFamily="49" charset="0"/>
              </a:rPr>
              <a:t>CLERK          1300</a:t>
            </a:r>
          </a:p>
          <a:p>
            <a:pPr algn="l">
              <a:lnSpc>
                <a:spcPct val="125000"/>
              </a:lnSpc>
              <a:spcBef>
                <a:spcPct val="0"/>
              </a:spcBef>
            </a:pPr>
            <a:r>
              <a:rPr lang="en-US" sz="1400">
                <a:solidFill>
                  <a:srgbClr val="000000"/>
                </a:solidFill>
                <a:latin typeface="Courier New" pitchFamily="49" charset="0"/>
              </a:rPr>
              <a:t>MANAGER        2450</a:t>
            </a:r>
          </a:p>
          <a:p>
            <a:pPr algn="l">
              <a:lnSpc>
                <a:spcPct val="125000"/>
              </a:lnSpc>
              <a:spcBef>
                <a:spcPct val="0"/>
              </a:spcBef>
            </a:pPr>
            <a:r>
              <a:rPr lang="en-US" sz="1400">
                <a:solidFill>
                  <a:srgbClr val="000000"/>
                </a:solidFill>
                <a:latin typeface="Courier New" pitchFamily="49" charset="0"/>
              </a:rPr>
              <a:t>PRESIDENT      5000</a:t>
            </a:r>
          </a:p>
          <a:p>
            <a:pPr algn="l">
              <a:lnSpc>
                <a:spcPct val="125000"/>
              </a:lnSpc>
              <a:spcBef>
                <a:spcPct val="0"/>
              </a:spcBef>
            </a:pPr>
            <a:r>
              <a:rPr lang="en-US" sz="1400">
                <a:solidFill>
                  <a:srgbClr val="000000"/>
                </a:solidFill>
                <a:latin typeface="Courier New" pitchFamily="49" charset="0"/>
              </a:rPr>
              <a:t>ANALYST        6000</a:t>
            </a:r>
          </a:p>
          <a:p>
            <a:pPr algn="l">
              <a:lnSpc>
                <a:spcPct val="125000"/>
              </a:lnSpc>
              <a:spcBef>
                <a:spcPct val="0"/>
              </a:spcBef>
            </a:pPr>
            <a:r>
              <a:rPr lang="en-US" sz="1400">
                <a:solidFill>
                  <a:srgbClr val="000000"/>
                </a:solidFill>
                <a:latin typeface="Courier New" pitchFamily="49" charset="0"/>
              </a:rPr>
              <a:t>CLERK          1900</a:t>
            </a:r>
          </a:p>
          <a:p>
            <a:pPr algn="l">
              <a:lnSpc>
                <a:spcPct val="125000"/>
              </a:lnSpc>
              <a:spcBef>
                <a:spcPct val="0"/>
              </a:spcBef>
            </a:pPr>
            <a:r>
              <a:rPr lang="en-US" sz="1400">
                <a:solidFill>
                  <a:srgbClr val="000000"/>
                </a:solidFill>
                <a:latin typeface="Courier New" pitchFamily="49" charset="0"/>
              </a:rPr>
              <a:t>MANAGER        2975</a:t>
            </a:r>
          </a:p>
          <a:p>
            <a:pPr algn="l">
              <a:lnSpc>
                <a:spcPct val="125000"/>
              </a:lnSpc>
              <a:spcBef>
                <a:spcPct val="0"/>
              </a:spcBef>
            </a:pPr>
            <a:r>
              <a:rPr lang="en-US" sz="1400">
                <a:solidFill>
                  <a:srgbClr val="000000"/>
                </a:solidFill>
                <a:latin typeface="Courier New" pitchFamily="49" charset="0"/>
              </a:rPr>
              <a:t>CLERK           950</a:t>
            </a:r>
          </a:p>
          <a:p>
            <a:pPr algn="l">
              <a:lnSpc>
                <a:spcPct val="125000"/>
              </a:lnSpc>
              <a:spcBef>
                <a:spcPct val="0"/>
              </a:spcBef>
            </a:pPr>
            <a:r>
              <a:rPr lang="en-US" sz="1400">
                <a:solidFill>
                  <a:srgbClr val="000000"/>
                </a:solidFill>
                <a:latin typeface="Courier New" pitchFamily="49" charset="0"/>
              </a:rPr>
              <a:t>MANAGER        2850</a:t>
            </a:r>
          </a:p>
          <a:p>
            <a:pPr algn="l">
              <a:lnSpc>
                <a:spcPct val="125000"/>
              </a:lnSpc>
              <a:spcBef>
                <a:spcPct val="0"/>
              </a:spcBef>
            </a:pPr>
            <a:r>
              <a:rPr lang="en-US" sz="1400">
                <a:solidFill>
                  <a:srgbClr val="000000"/>
                </a:solidFill>
                <a:latin typeface="Courier New" pitchFamily="49" charset="0"/>
              </a:rPr>
              <a:t>SALESMAN       5600</a:t>
            </a:r>
          </a:p>
        </p:txBody>
      </p:sp>
      <p:sp>
        <p:nvSpPr>
          <p:cNvPr id="69645" name="Rectangle 19"/>
          <p:cNvSpPr>
            <a:spLocks noChangeArrowheads="1"/>
          </p:cNvSpPr>
          <p:nvPr/>
        </p:nvSpPr>
        <p:spPr bwMode="auto">
          <a:xfrm>
            <a:off x="5472113" y="2422525"/>
            <a:ext cx="1038225" cy="3025775"/>
          </a:xfrm>
          <a:prstGeom prst="rect">
            <a:avLst/>
          </a:prstGeom>
          <a:noFill/>
          <a:ln w="9525">
            <a:noFill/>
            <a:miter lim="800000"/>
            <a:headEnd/>
            <a:tailEnd/>
          </a:ln>
        </p:spPr>
        <p:txBody>
          <a:bodyPr wrap="none" lIns="92075" tIns="46038" rIns="92075" bIns="46038">
            <a:spAutoFit/>
          </a:bodyPr>
          <a:lstStyle/>
          <a:p>
            <a:pPr algn="r">
              <a:lnSpc>
                <a:spcPct val="125000"/>
              </a:lnSpc>
              <a:spcBef>
                <a:spcPct val="0"/>
              </a:spcBef>
            </a:pPr>
            <a:r>
              <a:rPr lang="en-US" sz="1400">
                <a:solidFill>
                  <a:srgbClr val="000000"/>
                </a:solidFill>
                <a:latin typeface="Courier New" pitchFamily="49" charset="0"/>
              </a:rPr>
              <a:t>DEPTNO</a:t>
            </a:r>
          </a:p>
          <a:p>
            <a:pPr algn="r">
              <a:lnSpc>
                <a:spcPct val="125000"/>
              </a:lnSpc>
              <a:spcBef>
                <a:spcPct val="0"/>
              </a:spcBef>
            </a:pPr>
            <a:r>
              <a:rPr lang="en-US" sz="1400">
                <a:solidFill>
                  <a:srgbClr val="000000"/>
                </a:solidFill>
                <a:latin typeface="Courier New" pitchFamily="49" charset="0"/>
              </a:rPr>
              <a:t>--------</a:t>
            </a:r>
          </a:p>
          <a:p>
            <a:pPr algn="r">
              <a:lnSpc>
                <a:spcPct val="125000"/>
              </a:lnSpc>
              <a:spcBef>
                <a:spcPct val="0"/>
              </a:spcBef>
            </a:pPr>
            <a:r>
              <a:rPr lang="en-US" sz="1400">
                <a:solidFill>
                  <a:srgbClr val="000000"/>
                </a:solidFill>
                <a:latin typeface="Courier New" pitchFamily="49" charset="0"/>
              </a:rPr>
              <a:t>10</a:t>
            </a:r>
          </a:p>
          <a:p>
            <a:pPr algn="r">
              <a:lnSpc>
                <a:spcPct val="125000"/>
              </a:lnSpc>
              <a:spcBef>
                <a:spcPct val="0"/>
              </a:spcBef>
            </a:pPr>
            <a:r>
              <a:rPr lang="en-US" sz="1400">
                <a:solidFill>
                  <a:srgbClr val="000000"/>
                </a:solidFill>
                <a:latin typeface="Courier New" pitchFamily="49" charset="0"/>
              </a:rPr>
              <a:t>10</a:t>
            </a:r>
          </a:p>
          <a:p>
            <a:pPr algn="r">
              <a:lnSpc>
                <a:spcPct val="125000"/>
              </a:lnSpc>
              <a:spcBef>
                <a:spcPct val="0"/>
              </a:spcBef>
            </a:pPr>
            <a:r>
              <a:rPr lang="en-US" sz="1400">
                <a:solidFill>
                  <a:srgbClr val="000000"/>
                </a:solidFill>
                <a:latin typeface="Courier New" pitchFamily="49" charset="0"/>
              </a:rPr>
              <a:t>10</a:t>
            </a:r>
          </a:p>
          <a:p>
            <a:pPr algn="r">
              <a:lnSpc>
                <a:spcPct val="125000"/>
              </a:lnSpc>
              <a:spcBef>
                <a:spcPct val="0"/>
              </a:spcBef>
            </a:pPr>
            <a:r>
              <a:rPr lang="en-US" sz="1400">
                <a:solidFill>
                  <a:srgbClr val="000000"/>
                </a:solidFill>
                <a:latin typeface="Courier New" pitchFamily="49" charset="0"/>
              </a:rPr>
              <a:t>20</a:t>
            </a:r>
          </a:p>
          <a:p>
            <a:pPr algn="r">
              <a:lnSpc>
                <a:spcPct val="125000"/>
              </a:lnSpc>
              <a:spcBef>
                <a:spcPct val="0"/>
              </a:spcBef>
            </a:pPr>
            <a:r>
              <a:rPr lang="en-US" sz="1400">
                <a:solidFill>
                  <a:srgbClr val="000000"/>
                </a:solidFill>
                <a:latin typeface="Courier New" pitchFamily="49" charset="0"/>
              </a:rPr>
              <a:t>20</a:t>
            </a:r>
          </a:p>
          <a:p>
            <a:pPr algn="r">
              <a:lnSpc>
                <a:spcPct val="125000"/>
              </a:lnSpc>
              <a:spcBef>
                <a:spcPct val="0"/>
              </a:spcBef>
            </a:pPr>
            <a:r>
              <a:rPr lang="en-US" sz="1400">
                <a:solidFill>
                  <a:srgbClr val="000000"/>
                </a:solidFill>
                <a:latin typeface="Courier New" pitchFamily="49" charset="0"/>
              </a:rPr>
              <a:t>20</a:t>
            </a:r>
          </a:p>
          <a:p>
            <a:pPr algn="r">
              <a:lnSpc>
                <a:spcPct val="125000"/>
              </a:lnSpc>
              <a:spcBef>
                <a:spcPct val="0"/>
              </a:spcBef>
            </a:pPr>
            <a:r>
              <a:rPr lang="en-US" sz="1400">
                <a:solidFill>
                  <a:srgbClr val="000000"/>
                </a:solidFill>
                <a:latin typeface="Courier New" pitchFamily="49" charset="0"/>
              </a:rPr>
              <a:t>30</a:t>
            </a:r>
          </a:p>
          <a:p>
            <a:pPr algn="r">
              <a:lnSpc>
                <a:spcPct val="125000"/>
              </a:lnSpc>
              <a:spcBef>
                <a:spcPct val="0"/>
              </a:spcBef>
            </a:pPr>
            <a:r>
              <a:rPr lang="en-US" sz="1400">
                <a:solidFill>
                  <a:srgbClr val="000000"/>
                </a:solidFill>
                <a:latin typeface="Courier New" pitchFamily="49" charset="0"/>
              </a:rPr>
              <a:t>30</a:t>
            </a:r>
          </a:p>
          <a:p>
            <a:pPr algn="r">
              <a:lnSpc>
                <a:spcPct val="125000"/>
              </a:lnSpc>
              <a:spcBef>
                <a:spcPct val="0"/>
              </a:spcBef>
            </a:pPr>
            <a:r>
              <a:rPr lang="en-US" sz="1400">
                <a:solidFill>
                  <a:srgbClr val="000000"/>
                </a:solidFill>
                <a:latin typeface="Courier New" pitchFamily="49" charset="0"/>
              </a:rPr>
              <a:t>30</a:t>
            </a:r>
          </a:p>
        </p:txBody>
      </p:sp>
      <p:grpSp>
        <p:nvGrpSpPr>
          <p:cNvPr id="5" name="Group 26"/>
          <p:cNvGrpSpPr>
            <a:grpSpLocks/>
          </p:cNvGrpSpPr>
          <p:nvPr/>
        </p:nvGrpSpPr>
        <p:grpSpPr bwMode="auto">
          <a:xfrm>
            <a:off x="8386763" y="6324600"/>
            <a:ext cx="414337" cy="292100"/>
            <a:chOff x="5283" y="3984"/>
            <a:chExt cx="261" cy="184"/>
          </a:xfrm>
        </p:grpSpPr>
        <p:sp>
          <p:nvSpPr>
            <p:cNvPr id="69648" name="Rectangle 20"/>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69649" name="Rectangle 21"/>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69650" name="Rectangle 22"/>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69651" name="Freeform 23"/>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69652" name="Freeform 24"/>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69653" name="Freeform 25"/>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27" name="مربع نص 26"/>
          <p:cNvSpPr txBox="1"/>
          <p:nvPr/>
        </p:nvSpPr>
        <p:spPr>
          <a:xfrm>
            <a:off x="5334000" y="5638800"/>
            <a:ext cx="3124200" cy="355600"/>
          </a:xfrm>
          <a:prstGeom prst="rect">
            <a:avLst/>
          </a:prstGeom>
          <a:noFill/>
        </p:spPr>
        <p:txBody>
          <a:bodyPr rtlCol="1">
            <a:spAutoFit/>
          </a:bodyPr>
          <a:lstStyle/>
          <a:p>
            <a:pPr>
              <a:defRPr/>
            </a:pPr>
            <a:r>
              <a:rPr lang="ar-SA" sz="1600" dirty="0">
                <a:solidFill>
                  <a:schemeClr val="tx2">
                    <a:lumMod val="90000"/>
                  </a:schemeClr>
                </a:solidFill>
              </a:rPr>
              <a:t>معدل الراتب لكل وظيفة</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r">
              <a:defRPr/>
            </a:pPr>
            <a:r>
              <a:rPr lang="ar-SA" dirty="0" smtClean="0"/>
              <a:t>مثال</a:t>
            </a:r>
            <a:r>
              <a:rPr lang="en-US" dirty="0" smtClean="0"/>
              <a:t> : </a:t>
            </a:r>
            <a:r>
              <a:rPr lang="en-US" sz="2400" dirty="0" smtClean="0"/>
              <a:t/>
            </a:r>
            <a:br>
              <a:rPr lang="en-US" sz="2400" dirty="0" smtClean="0"/>
            </a:br>
            <a:r>
              <a:rPr lang="ar-IQ" sz="2400" dirty="0" smtClean="0"/>
              <a:t>كون استعلام لعرض </a:t>
            </a:r>
            <a:r>
              <a:rPr lang="ar-SA" sz="2400" dirty="0" smtClean="0"/>
              <a:t>رقم </a:t>
            </a:r>
            <a:r>
              <a:rPr lang="ar-IQ" sz="2400" dirty="0" err="1" smtClean="0"/>
              <a:t>ال</a:t>
            </a:r>
            <a:r>
              <a:rPr lang="ar-SA" sz="2400" dirty="0" smtClean="0"/>
              <a:t>مشروع </a:t>
            </a:r>
            <a:r>
              <a:rPr lang="ar-SA" sz="2400" dirty="0" err="1" smtClean="0"/>
              <a:t>و</a:t>
            </a:r>
            <a:r>
              <a:rPr lang="ar-SA" sz="2400" dirty="0" smtClean="0"/>
              <a:t> اسم المشروع </a:t>
            </a:r>
            <a:r>
              <a:rPr lang="ar-SA" sz="2400" dirty="0" err="1" smtClean="0"/>
              <a:t>و</a:t>
            </a:r>
            <a:r>
              <a:rPr lang="ar-SA" sz="2400" dirty="0" smtClean="0"/>
              <a:t> عدد العاملين في هذه المشاريع مرتبة </a:t>
            </a:r>
            <a:r>
              <a:rPr lang="ar-IQ" sz="2400" dirty="0" smtClean="0"/>
              <a:t>على شكل مجاميع</a:t>
            </a:r>
            <a:r>
              <a:rPr lang="ar-SA" sz="2400" dirty="0" smtClean="0"/>
              <a:t>؟</a:t>
            </a:r>
            <a:endParaRPr lang="ar-SA" sz="2400" dirty="0"/>
          </a:p>
        </p:txBody>
      </p:sp>
      <p:sp>
        <p:nvSpPr>
          <p:cNvPr id="4" name="عنصر نائب للمحتوى 3"/>
          <p:cNvSpPr>
            <a:spLocks noGrp="1"/>
          </p:cNvSpPr>
          <p:nvPr>
            <p:ph idx="1"/>
          </p:nvPr>
        </p:nvSpPr>
        <p:spPr>
          <a:xfrm>
            <a:off x="228600" y="1795463"/>
            <a:ext cx="8016875" cy="4757737"/>
          </a:xfrm>
        </p:spPr>
        <p:txBody>
          <a:bodyPr/>
          <a:lstStyle/>
          <a:p>
            <a:pPr algn="r">
              <a:buFontTx/>
              <a:buNone/>
              <a:defRPr/>
            </a:pPr>
            <a:r>
              <a:rPr lang="en-US" sz="1800" dirty="0" smtClean="0"/>
              <a:t/>
            </a:r>
            <a:br>
              <a:rPr lang="en-US" sz="1800" dirty="0" smtClean="0"/>
            </a:br>
            <a:r>
              <a:rPr lang="en-US" sz="1800" dirty="0" smtClean="0"/>
              <a:t> </a:t>
            </a:r>
          </a:p>
          <a:p>
            <a:pPr>
              <a:buFontTx/>
              <a:buNone/>
              <a:defRPr/>
            </a:pPr>
            <a:r>
              <a:rPr lang="en-US" sz="2400" dirty="0" smtClean="0">
                <a:solidFill>
                  <a:srgbClr val="FF0000"/>
                </a:solidFill>
              </a:rPr>
              <a:t>    SELECT </a:t>
            </a:r>
            <a:r>
              <a:rPr lang="en-US" sz="2400" dirty="0" smtClean="0"/>
              <a:t>    PNUMBER  ,  PNAME , COUNT </a:t>
            </a:r>
            <a:br>
              <a:rPr lang="en-US" sz="2400" dirty="0" smtClean="0"/>
            </a:br>
            <a:r>
              <a:rPr lang="en-US" sz="2400" dirty="0" smtClean="0">
                <a:solidFill>
                  <a:srgbClr val="FF0000"/>
                </a:solidFill>
              </a:rPr>
              <a:t>FROM</a:t>
            </a:r>
            <a:r>
              <a:rPr lang="en-US" sz="2400" dirty="0" smtClean="0"/>
              <a:t>       PROJECT</a:t>
            </a:r>
            <a:br>
              <a:rPr lang="en-US" sz="2400" dirty="0" smtClean="0"/>
            </a:br>
            <a:r>
              <a:rPr lang="en-US" sz="2400" dirty="0" smtClean="0">
                <a:solidFill>
                  <a:srgbClr val="FF0000"/>
                </a:solidFill>
              </a:rPr>
              <a:t>GROUP BY         </a:t>
            </a:r>
            <a:r>
              <a:rPr lang="en-US" sz="2400" dirty="0" smtClean="0"/>
              <a:t>PNUMBER , PNAME ; </a:t>
            </a:r>
          </a:p>
          <a:p>
            <a:pPr>
              <a:buFontTx/>
              <a:buNone/>
              <a:defRPr/>
            </a:pPr>
            <a:endParaRPr lang="en-US" sz="2400" dirty="0" smtClean="0"/>
          </a:p>
          <a:p>
            <a:pPr>
              <a:buFontTx/>
              <a:buNone/>
              <a:defRPr/>
            </a:pPr>
            <a:r>
              <a:rPr lang="en-US" sz="2400" dirty="0" smtClean="0"/>
              <a:t>PNOUMBER       PNAME                     COUNT</a:t>
            </a:r>
          </a:p>
          <a:p>
            <a:pPr>
              <a:buFontTx/>
              <a:buNone/>
              <a:defRPr/>
            </a:pPr>
            <a:r>
              <a:rPr lang="en-US" sz="2400" dirty="0" smtClean="0"/>
              <a:t>--------------          -----------------               -------- </a:t>
            </a:r>
          </a:p>
          <a:p>
            <a:pPr>
              <a:buFontTx/>
              <a:buNone/>
              <a:defRPr/>
            </a:pPr>
            <a:r>
              <a:rPr lang="en-US" sz="2400" dirty="0" smtClean="0"/>
              <a:t>12                              M11		                	120					</a:t>
            </a:r>
          </a:p>
          <a:p>
            <a:pPr marL="514350" indent="-514350">
              <a:buFontTx/>
              <a:buAutoNum type="arabicPlain" startAt="22"/>
              <a:defRPr/>
            </a:pPr>
            <a:r>
              <a:rPr lang="en-US" dirty="0" smtClean="0"/>
              <a:t>                        k22				   150	</a:t>
            </a:r>
          </a:p>
          <a:p>
            <a:pPr marL="514350" indent="-514350">
              <a:buFontTx/>
              <a:buAutoNum type="arabicPlain" startAt="22"/>
              <a:defRPr/>
            </a:pPr>
            <a:r>
              <a:rPr lang="en-US" dirty="0" smtClean="0"/>
              <a:t>                        P88				   110	</a:t>
            </a:r>
          </a:p>
        </p:txBody>
      </p:sp>
      <p:grpSp>
        <p:nvGrpSpPr>
          <p:cNvPr id="2" name="Group 27"/>
          <p:cNvGrpSpPr>
            <a:grpSpLocks/>
          </p:cNvGrpSpPr>
          <p:nvPr/>
        </p:nvGrpSpPr>
        <p:grpSpPr bwMode="auto">
          <a:xfrm>
            <a:off x="8386763" y="6324600"/>
            <a:ext cx="414337" cy="292100"/>
            <a:chOff x="5283" y="3984"/>
            <a:chExt cx="261" cy="184"/>
          </a:xfrm>
        </p:grpSpPr>
        <p:sp>
          <p:nvSpPr>
            <p:cNvPr id="7066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066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066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066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066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066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ar-SA" i="1" dirty="0" smtClean="0"/>
              <a:t>لغة الإجراءات </a:t>
            </a:r>
            <a:r>
              <a:rPr lang="en-US" i="1" dirty="0" smtClean="0"/>
              <a:t> PL/SQL</a:t>
            </a:r>
            <a:r>
              <a:rPr lang="en-US" dirty="0" smtClean="0"/>
              <a:t/>
            </a:r>
            <a:br>
              <a:rPr lang="en-US" dirty="0" smtClean="0"/>
            </a:br>
            <a:endParaRPr lang="ar-SA" dirty="0"/>
          </a:p>
        </p:txBody>
      </p:sp>
      <p:sp>
        <p:nvSpPr>
          <p:cNvPr id="3" name="عنصر نائب للمحتوى 2"/>
          <p:cNvSpPr>
            <a:spLocks noGrp="1"/>
          </p:cNvSpPr>
          <p:nvPr>
            <p:ph idx="1"/>
          </p:nvPr>
        </p:nvSpPr>
        <p:spPr>
          <a:xfrm>
            <a:off x="860425" y="990600"/>
            <a:ext cx="7385050" cy="5156200"/>
          </a:xfrm>
        </p:spPr>
        <p:txBody>
          <a:bodyPr/>
          <a:lstStyle/>
          <a:p>
            <a:pPr algn="just" rtl="1">
              <a:defRPr/>
            </a:pPr>
            <a:r>
              <a:rPr lang="ar-SA" dirty="0" smtClean="0"/>
              <a:t>لغة</a:t>
            </a:r>
            <a:r>
              <a:rPr lang="en-US" dirty="0" smtClean="0"/>
              <a:t> PL/SQL </a:t>
            </a:r>
            <a:r>
              <a:rPr lang="ar-SA" dirty="0" smtClean="0"/>
              <a:t>هي امتداد للغة </a:t>
            </a:r>
            <a:r>
              <a:rPr lang="en-US" dirty="0" smtClean="0"/>
              <a:t>SQL </a:t>
            </a:r>
            <a:r>
              <a:rPr lang="ar-SA" dirty="0" smtClean="0"/>
              <a:t> وبمميزات لغات البرمجة. تعمل على معالجة البيانات وعبارات الاستعلام وتتضمن وحدات برمجية وهي البر</a:t>
            </a:r>
            <a:r>
              <a:rPr lang="ar-IQ" dirty="0" smtClean="0"/>
              <a:t>و</a:t>
            </a:r>
            <a:r>
              <a:rPr lang="ar-SA" dirty="0" smtClean="0"/>
              <a:t>سيجر . وتعتبر </a:t>
            </a:r>
            <a:r>
              <a:rPr lang="ar-IQ" dirty="0" smtClean="0"/>
              <a:t>ا</a:t>
            </a:r>
            <a:r>
              <a:rPr lang="ar-SA" dirty="0" smtClean="0"/>
              <a:t>ل</a:t>
            </a:r>
            <a:r>
              <a:rPr lang="ar-IQ" dirty="0" smtClean="0"/>
              <a:t>ل</a:t>
            </a:r>
            <a:r>
              <a:rPr lang="ar-SA" dirty="0" err="1" smtClean="0"/>
              <a:t>غة</a:t>
            </a:r>
            <a:r>
              <a:rPr lang="ar-SA" dirty="0" smtClean="0"/>
              <a:t> </a:t>
            </a:r>
            <a:r>
              <a:rPr lang="ar-SA" dirty="0" err="1" smtClean="0"/>
              <a:t>البرمج</a:t>
            </a:r>
            <a:r>
              <a:rPr lang="ar-IQ" dirty="0" smtClean="0"/>
              <a:t>ي</a:t>
            </a:r>
            <a:r>
              <a:rPr lang="ar-SA" dirty="0" smtClean="0"/>
              <a:t>ة الخاصة بنظام أوراكل وهي أداة برمجية قوية جدا وكلمة</a:t>
            </a:r>
            <a:r>
              <a:rPr lang="en-US" dirty="0" smtClean="0"/>
              <a:t> PL/SQL </a:t>
            </a:r>
            <a:r>
              <a:rPr lang="ar-SA" dirty="0" smtClean="0"/>
              <a:t>اختصاراً لـ </a:t>
            </a:r>
            <a:r>
              <a:rPr lang="en-US" dirty="0" smtClean="0"/>
              <a:t>(Procedure Language/ Structure Query Language ) </a:t>
            </a:r>
            <a:r>
              <a:rPr lang="ar-SA" dirty="0" smtClean="0"/>
              <a:t> وتستخدم هذه اللغة لتجهيز نظام</a:t>
            </a:r>
            <a:r>
              <a:rPr lang="en-US" dirty="0" smtClean="0"/>
              <a:t> Oracle </a:t>
            </a:r>
            <a:r>
              <a:rPr lang="ar-SA" dirty="0" smtClean="0"/>
              <a:t>في أدوات التطوير المنتجة من قبل شركة</a:t>
            </a:r>
            <a:r>
              <a:rPr lang="en-US" dirty="0" smtClean="0"/>
              <a:t> Oracle </a:t>
            </a:r>
            <a:r>
              <a:rPr lang="ar-SA" dirty="0" smtClean="0"/>
              <a:t>وهي تعتبر أساس برنامج بناء النماذج</a:t>
            </a:r>
            <a:r>
              <a:rPr lang="en-US" dirty="0" smtClean="0"/>
              <a:t> Oracle Forms </a:t>
            </a:r>
            <a:r>
              <a:rPr lang="ar-SA" dirty="0" smtClean="0"/>
              <a:t>و</a:t>
            </a:r>
            <a:r>
              <a:rPr lang="en-US" dirty="0" smtClean="0"/>
              <a:t> Oracle Reports </a:t>
            </a:r>
            <a:r>
              <a:rPr lang="ar-SA" dirty="0" smtClean="0"/>
              <a:t>وتستخدم هذه اللغة أيضاً لتعريف نموذج ما  والقيام ببعض الحسابات الخاصة في التقرير .</a:t>
            </a:r>
            <a:endParaRPr lang="en-US" dirty="0" smtClean="0"/>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71685"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1686"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1687"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1688"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1689"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1690"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txBox="1">
            <a:spLocks noChangeArrowheads="1"/>
          </p:cNvSpPr>
          <p:nvPr/>
        </p:nvSpPr>
        <p:spPr>
          <a:xfrm>
            <a:off x="914400" y="304800"/>
            <a:ext cx="7299325" cy="881063"/>
          </a:xfrm>
          <a:prstGeom prst="rect">
            <a:avLst/>
          </a:prstGeom>
          <a:noFill/>
          <a:ln/>
        </p:spPr>
        <p:txBody>
          <a:bodyPr/>
          <a:lstStyle/>
          <a:p>
            <a:pPr rtl="1">
              <a:lnSpc>
                <a:spcPct val="100000"/>
              </a:lnSpc>
              <a:spcBef>
                <a:spcPct val="0"/>
              </a:spcBef>
              <a:defRPr/>
            </a:pPr>
            <a:r>
              <a:rPr lang="en-US" sz="3600" kern="0" dirty="0">
                <a:solidFill>
                  <a:srgbClr val="FFCC66"/>
                </a:solidFill>
                <a:latin typeface="+mj-lt"/>
                <a:ea typeface="+mj-ea"/>
                <a:cs typeface="+mj-cs"/>
              </a:rPr>
              <a:t>PL/SQL Environment</a:t>
            </a:r>
          </a:p>
        </p:txBody>
      </p:sp>
      <p:sp>
        <p:nvSpPr>
          <p:cNvPr id="5" name="Line 3"/>
          <p:cNvSpPr>
            <a:spLocks noChangeShapeType="1"/>
          </p:cNvSpPr>
          <p:nvPr/>
        </p:nvSpPr>
        <p:spPr bwMode="auto">
          <a:xfrm flipH="1">
            <a:off x="2457450" y="2551113"/>
            <a:ext cx="812800" cy="0"/>
          </a:xfrm>
          <a:prstGeom prst="line">
            <a:avLst/>
          </a:prstGeom>
          <a:noFill/>
          <a:ln w="50800">
            <a:solidFill>
              <a:srgbClr val="FFCC00"/>
            </a:solidFill>
            <a:round/>
            <a:headEnd type="stealth" w="med" len="lg"/>
            <a:tailEnd type="none" w="sm" len="sm"/>
          </a:ln>
          <a:effectLst>
            <a:outerShdw dist="53882" dir="2700000" algn="ctr" rotWithShape="0">
              <a:srgbClr val="000000"/>
            </a:outerShdw>
          </a:effectLst>
        </p:spPr>
        <p:txBody>
          <a:bodyPr/>
          <a:lstStyle/>
          <a:p>
            <a:pPr>
              <a:defRPr/>
            </a:pPr>
            <a:endParaRPr lang="ar-SA"/>
          </a:p>
        </p:txBody>
      </p:sp>
      <p:sp>
        <p:nvSpPr>
          <p:cNvPr id="6" name="Rectangle 4"/>
          <p:cNvSpPr>
            <a:spLocks noChangeArrowheads="1"/>
          </p:cNvSpPr>
          <p:nvPr/>
        </p:nvSpPr>
        <p:spPr bwMode="blackWhite">
          <a:xfrm>
            <a:off x="1160463" y="2003425"/>
            <a:ext cx="1374775" cy="1095375"/>
          </a:xfrm>
          <a:prstGeom prst="rect">
            <a:avLst/>
          </a:prstGeom>
          <a:gradFill rotWithShape="0">
            <a:gsLst>
              <a:gs pos="0">
                <a:srgbClr val="FFCC00">
                  <a:gamma/>
                  <a:shade val="69804"/>
                  <a:invGamma/>
                </a:srgbClr>
              </a:gs>
              <a:gs pos="50000">
                <a:srgbClr val="FFCC00"/>
              </a:gs>
              <a:gs pos="100000">
                <a:srgbClr val="FFCC00">
                  <a:gamma/>
                  <a:shade val="6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wrap="none" anchor="ctr"/>
          <a:lstStyle/>
          <a:p>
            <a:pPr>
              <a:defRPr/>
            </a:pPr>
            <a:endParaRPr lang="ar-SA"/>
          </a:p>
        </p:txBody>
      </p:sp>
      <p:sp>
        <p:nvSpPr>
          <p:cNvPr id="72709" name="Rectangle 5"/>
          <p:cNvSpPr>
            <a:spLocks noChangeArrowheads="1"/>
          </p:cNvSpPr>
          <p:nvPr/>
        </p:nvSpPr>
        <p:spPr bwMode="auto">
          <a:xfrm>
            <a:off x="1346200" y="2259013"/>
            <a:ext cx="1009650" cy="641350"/>
          </a:xfrm>
          <a:prstGeom prst="rect">
            <a:avLst/>
          </a:prstGeom>
          <a:noFill/>
          <a:ln w="9525">
            <a:noFill/>
            <a:miter lim="800000"/>
            <a:headEnd/>
            <a:tailEnd/>
          </a:ln>
        </p:spPr>
        <p:txBody>
          <a:bodyPr wrap="none" lIns="92075" tIns="46038" rIns="92075" bIns="46038">
            <a:spAutoFit/>
          </a:bodyPr>
          <a:lstStyle/>
          <a:p>
            <a:pPr>
              <a:lnSpc>
                <a:spcPct val="100000"/>
              </a:lnSpc>
              <a:spcBef>
                <a:spcPct val="0"/>
              </a:spcBef>
            </a:pPr>
            <a:r>
              <a:rPr lang="en-US" sz="1800">
                <a:solidFill>
                  <a:srgbClr val="000000"/>
                </a:solidFill>
                <a:latin typeface="Arial" pitchFamily="34" charset="0"/>
              </a:rPr>
              <a:t>PL/SQL</a:t>
            </a:r>
          </a:p>
          <a:p>
            <a:pPr>
              <a:lnSpc>
                <a:spcPct val="100000"/>
              </a:lnSpc>
              <a:spcBef>
                <a:spcPct val="0"/>
              </a:spcBef>
            </a:pPr>
            <a:r>
              <a:rPr lang="en-US" sz="1800">
                <a:solidFill>
                  <a:srgbClr val="000000"/>
                </a:solidFill>
                <a:latin typeface="Arial" pitchFamily="34" charset="0"/>
              </a:rPr>
              <a:t>block</a:t>
            </a:r>
          </a:p>
        </p:txBody>
      </p:sp>
      <p:sp>
        <p:nvSpPr>
          <p:cNvPr id="8" name="AutoShape 6"/>
          <p:cNvSpPr>
            <a:spLocks noChangeArrowheads="1"/>
          </p:cNvSpPr>
          <p:nvPr/>
        </p:nvSpPr>
        <p:spPr bwMode="blackWhite">
          <a:xfrm>
            <a:off x="3289300" y="1563688"/>
            <a:ext cx="4772025" cy="1878012"/>
          </a:xfrm>
          <a:prstGeom prst="roundRect">
            <a:avLst>
              <a:gd name="adj" fmla="val 12495"/>
            </a:avLst>
          </a:prstGeom>
          <a:gradFill rotWithShape="0">
            <a:gsLst>
              <a:gs pos="0">
                <a:srgbClr val="5E9EFF"/>
              </a:gs>
              <a:gs pos="39999">
                <a:srgbClr val="85C2FF"/>
              </a:gs>
              <a:gs pos="70000">
                <a:srgbClr val="C4D6EB"/>
              </a:gs>
              <a:gs pos="100000">
                <a:srgbClr val="FFEBFA"/>
              </a:gs>
            </a:gsLst>
            <a:lin ang="2700000" scaled="0"/>
          </a:gradFill>
          <a:ln w="12700">
            <a:solidFill>
              <a:srgbClr val="000000"/>
            </a:solidFill>
            <a:round/>
            <a:headEnd/>
            <a:tailEnd/>
          </a:ln>
          <a:effectLst>
            <a:outerShdw dist="71842" dir="2700000" algn="ctr" rotWithShape="0">
              <a:srgbClr val="000000"/>
            </a:outerShdw>
          </a:effectLst>
        </p:spPr>
        <p:txBody>
          <a:bodyPr wrap="none" anchor="ctr"/>
          <a:lstStyle/>
          <a:p>
            <a:pPr>
              <a:defRPr/>
            </a:pPr>
            <a:endParaRPr lang="ar-SA"/>
          </a:p>
        </p:txBody>
      </p:sp>
      <p:sp>
        <p:nvSpPr>
          <p:cNvPr id="9" name="Line 7"/>
          <p:cNvSpPr>
            <a:spLocks noChangeShapeType="1"/>
          </p:cNvSpPr>
          <p:nvPr/>
        </p:nvSpPr>
        <p:spPr bwMode="auto">
          <a:xfrm flipH="1" flipV="1">
            <a:off x="4668838" y="2787650"/>
            <a:ext cx="1065212" cy="1588"/>
          </a:xfrm>
          <a:prstGeom prst="line">
            <a:avLst/>
          </a:prstGeom>
          <a:noFill/>
          <a:ln w="50800">
            <a:solidFill>
              <a:srgbClr val="FFCC00"/>
            </a:solidFill>
            <a:round/>
            <a:headEnd type="none" w="sm" len="sm"/>
            <a:tailEnd type="none" w="sm" len="sm"/>
          </a:ln>
          <a:effectLst>
            <a:outerShdw dist="53882" dir="2700000" algn="ctr" rotWithShape="0">
              <a:srgbClr val="000000"/>
            </a:outerShdw>
          </a:effectLst>
        </p:spPr>
        <p:txBody>
          <a:bodyPr/>
          <a:lstStyle/>
          <a:p>
            <a:pPr>
              <a:defRPr/>
            </a:pPr>
            <a:endParaRPr lang="ar-SA"/>
          </a:p>
        </p:txBody>
      </p:sp>
      <p:sp>
        <p:nvSpPr>
          <p:cNvPr id="72712" name="Rectangle 8"/>
          <p:cNvSpPr>
            <a:spLocks noChangeArrowheads="1"/>
          </p:cNvSpPr>
          <p:nvPr/>
        </p:nvSpPr>
        <p:spPr bwMode="auto">
          <a:xfrm>
            <a:off x="4732338" y="1633538"/>
            <a:ext cx="1809750" cy="366712"/>
          </a:xfrm>
          <a:prstGeom prst="rect">
            <a:avLst/>
          </a:prstGeom>
          <a:noFill/>
          <a:ln w="9525">
            <a:noFill/>
            <a:miter lim="800000"/>
            <a:headEnd/>
            <a:tailEnd/>
          </a:ln>
        </p:spPr>
        <p:txBody>
          <a:bodyPr wrap="none" lIns="92075" tIns="46038" rIns="92075" bIns="46038">
            <a:spAutoFit/>
          </a:bodyPr>
          <a:lstStyle/>
          <a:p>
            <a:pPr>
              <a:lnSpc>
                <a:spcPct val="100000"/>
              </a:lnSpc>
              <a:spcBef>
                <a:spcPct val="0"/>
              </a:spcBef>
            </a:pPr>
            <a:r>
              <a:rPr lang="en-US" sz="1800">
                <a:solidFill>
                  <a:srgbClr val="000000"/>
                </a:solidFill>
                <a:latin typeface="Arial" pitchFamily="34" charset="0"/>
              </a:rPr>
              <a:t>PL/SQL engine</a:t>
            </a:r>
          </a:p>
        </p:txBody>
      </p:sp>
      <p:sp>
        <p:nvSpPr>
          <p:cNvPr id="11" name="AutoShape 9"/>
          <p:cNvSpPr>
            <a:spLocks noChangeArrowheads="1"/>
          </p:cNvSpPr>
          <p:nvPr/>
        </p:nvSpPr>
        <p:spPr bwMode="blackWhite">
          <a:xfrm>
            <a:off x="3289300" y="3919538"/>
            <a:ext cx="4772025" cy="1878012"/>
          </a:xfrm>
          <a:prstGeom prst="roundRect">
            <a:avLst>
              <a:gd name="adj" fmla="val 12495"/>
            </a:avLst>
          </a:prstGeom>
          <a:gradFill rotWithShape="0">
            <a:gsLst>
              <a:gs pos="0">
                <a:srgbClr val="5E9EFF"/>
              </a:gs>
              <a:gs pos="39999">
                <a:srgbClr val="85C2FF"/>
              </a:gs>
              <a:gs pos="70000">
                <a:srgbClr val="C4D6EB"/>
              </a:gs>
              <a:gs pos="100000">
                <a:srgbClr val="FFEBFA"/>
              </a:gs>
            </a:gsLst>
            <a:lin ang="2700000" scaled="0"/>
          </a:gradFill>
          <a:ln w="12700">
            <a:solidFill>
              <a:srgbClr val="000000"/>
            </a:solidFill>
            <a:round/>
            <a:headEnd/>
            <a:tailEnd/>
          </a:ln>
          <a:effectLst>
            <a:outerShdw dist="71842" dir="2700000" algn="ctr" rotWithShape="0">
              <a:srgbClr val="000000"/>
            </a:outerShdw>
          </a:effectLst>
        </p:spPr>
        <p:txBody>
          <a:bodyPr wrap="none" anchor="ctr"/>
          <a:lstStyle/>
          <a:p>
            <a:pPr>
              <a:defRPr/>
            </a:pPr>
            <a:endParaRPr lang="ar-SA"/>
          </a:p>
        </p:txBody>
      </p:sp>
      <p:sp>
        <p:nvSpPr>
          <p:cNvPr id="72714" name="Rectangle 10"/>
          <p:cNvSpPr>
            <a:spLocks noChangeArrowheads="1"/>
          </p:cNvSpPr>
          <p:nvPr/>
        </p:nvSpPr>
        <p:spPr bwMode="auto">
          <a:xfrm>
            <a:off x="4935538" y="5402263"/>
            <a:ext cx="1671637" cy="366712"/>
          </a:xfrm>
          <a:prstGeom prst="rect">
            <a:avLst/>
          </a:prstGeom>
          <a:noFill/>
          <a:ln w="9525">
            <a:noFill/>
            <a:miter lim="800000"/>
            <a:headEnd/>
            <a:tailEnd/>
          </a:ln>
        </p:spPr>
        <p:txBody>
          <a:bodyPr wrap="none" lIns="92075" tIns="46038" rIns="92075" bIns="46038">
            <a:spAutoFit/>
          </a:bodyPr>
          <a:lstStyle/>
          <a:p>
            <a:pPr>
              <a:lnSpc>
                <a:spcPct val="100000"/>
              </a:lnSpc>
              <a:spcBef>
                <a:spcPct val="0"/>
              </a:spcBef>
            </a:pPr>
            <a:r>
              <a:rPr lang="en-US" sz="1800">
                <a:solidFill>
                  <a:srgbClr val="000000"/>
                </a:solidFill>
                <a:latin typeface="Arial" pitchFamily="34" charset="0"/>
              </a:rPr>
              <a:t>Oracle Server</a:t>
            </a:r>
          </a:p>
        </p:txBody>
      </p:sp>
      <p:sp>
        <p:nvSpPr>
          <p:cNvPr id="13" name="Line 11"/>
          <p:cNvSpPr>
            <a:spLocks noChangeShapeType="1"/>
          </p:cNvSpPr>
          <p:nvPr/>
        </p:nvSpPr>
        <p:spPr bwMode="auto">
          <a:xfrm flipH="1">
            <a:off x="4679950" y="2363788"/>
            <a:ext cx="1682750" cy="0"/>
          </a:xfrm>
          <a:prstGeom prst="line">
            <a:avLst/>
          </a:prstGeom>
          <a:noFill/>
          <a:ln w="50800">
            <a:solidFill>
              <a:srgbClr val="FFCC00"/>
            </a:solidFill>
            <a:round/>
            <a:headEnd type="stealth" w="med" len="lg"/>
            <a:tailEnd type="none" w="sm" len="sm"/>
          </a:ln>
          <a:effectLst>
            <a:outerShdw dist="53882" dir="2700000" algn="ctr" rotWithShape="0">
              <a:srgbClr val="000000"/>
            </a:outerShdw>
          </a:effectLst>
        </p:spPr>
        <p:txBody>
          <a:bodyPr/>
          <a:lstStyle/>
          <a:p>
            <a:pPr>
              <a:defRPr/>
            </a:pPr>
            <a:endParaRPr lang="ar-SA"/>
          </a:p>
        </p:txBody>
      </p:sp>
      <p:sp>
        <p:nvSpPr>
          <p:cNvPr id="14" name="AutoShape 12"/>
          <p:cNvSpPr>
            <a:spLocks noChangeArrowheads="1"/>
          </p:cNvSpPr>
          <p:nvPr/>
        </p:nvSpPr>
        <p:spPr bwMode="blackWhite">
          <a:xfrm>
            <a:off x="6356350" y="2101850"/>
            <a:ext cx="1539875" cy="996950"/>
          </a:xfrm>
          <a:prstGeom prst="roundRect">
            <a:avLst>
              <a:gd name="adj" fmla="val 12495"/>
            </a:avLst>
          </a:prstGeom>
          <a:gradFill rotWithShape="0">
            <a:gsLst>
              <a:gs pos="0">
                <a:srgbClr val="FFCC99">
                  <a:gamma/>
                  <a:shade val="89804"/>
                  <a:invGamma/>
                </a:srgbClr>
              </a:gs>
              <a:gs pos="50000">
                <a:srgbClr val="FFCC99"/>
              </a:gs>
              <a:gs pos="100000">
                <a:srgbClr val="FFCC99">
                  <a:gamma/>
                  <a:shade val="89804"/>
                  <a:invGamma/>
                </a:srgbClr>
              </a:gs>
            </a:gsLst>
            <a:lin ang="2700000" scaled="1"/>
          </a:gradFill>
          <a:ln w="12700">
            <a:solidFill>
              <a:srgbClr val="000000"/>
            </a:solidFill>
            <a:round/>
            <a:headEnd/>
            <a:tailEnd/>
          </a:ln>
          <a:effectLst>
            <a:outerShdw dist="53882" dir="2700000" algn="ctr" rotWithShape="0">
              <a:srgbClr val="000000"/>
            </a:outerShdw>
          </a:effectLst>
        </p:spPr>
        <p:txBody>
          <a:bodyPr wrap="none" anchor="ctr"/>
          <a:lstStyle/>
          <a:p>
            <a:pPr>
              <a:defRPr/>
            </a:pPr>
            <a:endParaRPr lang="ar-SA"/>
          </a:p>
        </p:txBody>
      </p:sp>
      <p:sp>
        <p:nvSpPr>
          <p:cNvPr id="72717" name="Rectangle 13"/>
          <p:cNvSpPr>
            <a:spLocks noChangeArrowheads="1"/>
          </p:cNvSpPr>
          <p:nvPr/>
        </p:nvSpPr>
        <p:spPr bwMode="auto">
          <a:xfrm>
            <a:off x="6457950" y="2155825"/>
            <a:ext cx="1377950" cy="915988"/>
          </a:xfrm>
          <a:prstGeom prst="rect">
            <a:avLst/>
          </a:prstGeom>
          <a:noFill/>
          <a:ln w="9525">
            <a:noFill/>
            <a:miter lim="800000"/>
            <a:headEnd/>
            <a:tailEnd/>
          </a:ln>
        </p:spPr>
        <p:txBody>
          <a:bodyPr wrap="none" lIns="92075" tIns="46038" rIns="92075" bIns="46038">
            <a:spAutoFit/>
          </a:bodyPr>
          <a:lstStyle/>
          <a:p>
            <a:pPr>
              <a:lnSpc>
                <a:spcPct val="100000"/>
              </a:lnSpc>
              <a:spcBef>
                <a:spcPct val="0"/>
              </a:spcBef>
            </a:pPr>
            <a:r>
              <a:rPr lang="en-US" sz="1800">
                <a:solidFill>
                  <a:srgbClr val="000000"/>
                </a:solidFill>
                <a:latin typeface="Arial" pitchFamily="34" charset="0"/>
              </a:rPr>
              <a:t>Procedural</a:t>
            </a:r>
          </a:p>
          <a:p>
            <a:pPr>
              <a:lnSpc>
                <a:spcPct val="100000"/>
              </a:lnSpc>
              <a:spcBef>
                <a:spcPct val="0"/>
              </a:spcBef>
            </a:pPr>
            <a:r>
              <a:rPr lang="en-US" sz="1800">
                <a:solidFill>
                  <a:srgbClr val="000000"/>
                </a:solidFill>
                <a:latin typeface="Arial" pitchFamily="34" charset="0"/>
              </a:rPr>
              <a:t>Statement</a:t>
            </a:r>
          </a:p>
          <a:p>
            <a:pPr>
              <a:lnSpc>
                <a:spcPct val="100000"/>
              </a:lnSpc>
              <a:spcBef>
                <a:spcPct val="0"/>
              </a:spcBef>
            </a:pPr>
            <a:r>
              <a:rPr lang="en-US" sz="1800">
                <a:solidFill>
                  <a:srgbClr val="000000"/>
                </a:solidFill>
                <a:latin typeface="Arial" pitchFamily="34" charset="0"/>
              </a:rPr>
              <a:t>Executor</a:t>
            </a:r>
          </a:p>
        </p:txBody>
      </p:sp>
      <p:sp>
        <p:nvSpPr>
          <p:cNvPr id="16" name="Line 14"/>
          <p:cNvSpPr>
            <a:spLocks noChangeShapeType="1"/>
          </p:cNvSpPr>
          <p:nvPr/>
        </p:nvSpPr>
        <p:spPr bwMode="auto">
          <a:xfrm>
            <a:off x="5741988" y="2789238"/>
            <a:ext cx="0" cy="1787525"/>
          </a:xfrm>
          <a:prstGeom prst="line">
            <a:avLst/>
          </a:prstGeom>
          <a:noFill/>
          <a:ln w="50800">
            <a:solidFill>
              <a:srgbClr val="FFCC00"/>
            </a:solidFill>
            <a:round/>
            <a:headEnd type="none" w="sm" len="sm"/>
            <a:tailEnd type="stealth" w="med" len="lg"/>
          </a:ln>
          <a:effectLst>
            <a:outerShdw dist="53882" dir="2700000" algn="ctr" rotWithShape="0">
              <a:srgbClr val="000000"/>
            </a:outerShdw>
          </a:effectLst>
        </p:spPr>
        <p:txBody>
          <a:bodyPr/>
          <a:lstStyle/>
          <a:p>
            <a:pPr>
              <a:defRPr/>
            </a:pPr>
            <a:endParaRPr lang="ar-SA"/>
          </a:p>
        </p:txBody>
      </p:sp>
      <p:sp>
        <p:nvSpPr>
          <p:cNvPr id="72719" name="Rectangle 15"/>
          <p:cNvSpPr>
            <a:spLocks noChangeArrowheads="1"/>
          </p:cNvSpPr>
          <p:nvPr/>
        </p:nvSpPr>
        <p:spPr bwMode="auto">
          <a:xfrm>
            <a:off x="4740275" y="2051050"/>
            <a:ext cx="1009650" cy="366713"/>
          </a:xfrm>
          <a:prstGeom prst="rect">
            <a:avLst/>
          </a:prstGeom>
          <a:noFill/>
          <a:ln w="9525">
            <a:noFill/>
            <a:miter lim="800000"/>
            <a:headEnd/>
            <a:tailEnd/>
          </a:ln>
        </p:spPr>
        <p:txBody>
          <a:bodyPr wrap="none" lIns="92075" tIns="46038" rIns="92075" bIns="46038">
            <a:spAutoFit/>
          </a:bodyPr>
          <a:lstStyle/>
          <a:p>
            <a:pPr algn="l">
              <a:lnSpc>
                <a:spcPct val="100000"/>
              </a:lnSpc>
              <a:spcBef>
                <a:spcPct val="0"/>
              </a:spcBef>
            </a:pPr>
            <a:r>
              <a:rPr lang="en-US" sz="1800">
                <a:solidFill>
                  <a:srgbClr val="000000"/>
                </a:solidFill>
                <a:latin typeface="Arial" pitchFamily="34" charset="0"/>
              </a:rPr>
              <a:t>PL/SQL</a:t>
            </a:r>
          </a:p>
        </p:txBody>
      </p:sp>
      <p:sp>
        <p:nvSpPr>
          <p:cNvPr id="72720" name="Rectangle 16"/>
          <p:cNvSpPr>
            <a:spLocks noChangeArrowheads="1"/>
          </p:cNvSpPr>
          <p:nvPr/>
        </p:nvSpPr>
        <p:spPr bwMode="auto">
          <a:xfrm>
            <a:off x="4740275" y="2462213"/>
            <a:ext cx="654050" cy="366712"/>
          </a:xfrm>
          <a:prstGeom prst="rect">
            <a:avLst/>
          </a:prstGeom>
          <a:noFill/>
          <a:ln w="9525">
            <a:noFill/>
            <a:miter lim="800000"/>
            <a:headEnd/>
            <a:tailEnd/>
          </a:ln>
        </p:spPr>
        <p:txBody>
          <a:bodyPr wrap="none" lIns="92075" tIns="46038" rIns="92075" bIns="46038">
            <a:spAutoFit/>
          </a:bodyPr>
          <a:lstStyle/>
          <a:p>
            <a:pPr algn="l">
              <a:lnSpc>
                <a:spcPct val="100000"/>
              </a:lnSpc>
              <a:spcBef>
                <a:spcPct val="0"/>
              </a:spcBef>
            </a:pPr>
            <a:r>
              <a:rPr lang="en-US" sz="1800">
                <a:solidFill>
                  <a:srgbClr val="000000"/>
                </a:solidFill>
                <a:latin typeface="Arial" pitchFamily="34" charset="0"/>
              </a:rPr>
              <a:t>SQL</a:t>
            </a:r>
          </a:p>
        </p:txBody>
      </p:sp>
      <p:sp>
        <p:nvSpPr>
          <p:cNvPr id="19" name="Rectangle 17"/>
          <p:cNvSpPr>
            <a:spLocks noChangeArrowheads="1"/>
          </p:cNvSpPr>
          <p:nvPr/>
        </p:nvSpPr>
        <p:spPr bwMode="blackWhite">
          <a:xfrm>
            <a:off x="3910013" y="4573588"/>
            <a:ext cx="3621087" cy="481012"/>
          </a:xfrm>
          <a:prstGeom prst="rect">
            <a:avLst/>
          </a:prstGeom>
          <a:gradFill rotWithShape="0">
            <a:gsLst>
              <a:gs pos="0">
                <a:srgbClr val="FFCC99">
                  <a:gamma/>
                  <a:shade val="89804"/>
                  <a:invGamma/>
                </a:srgbClr>
              </a:gs>
              <a:gs pos="50000">
                <a:srgbClr val="FFCC99"/>
              </a:gs>
              <a:gs pos="100000">
                <a:srgbClr val="FFCC99">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wrap="none" anchor="ctr"/>
          <a:lstStyle/>
          <a:p>
            <a:pPr>
              <a:defRPr/>
            </a:pPr>
            <a:endParaRPr lang="ar-SA"/>
          </a:p>
        </p:txBody>
      </p:sp>
      <p:sp>
        <p:nvSpPr>
          <p:cNvPr id="72722" name="Rectangle 18"/>
          <p:cNvSpPr>
            <a:spLocks noChangeArrowheads="1"/>
          </p:cNvSpPr>
          <p:nvPr/>
        </p:nvSpPr>
        <p:spPr bwMode="auto">
          <a:xfrm>
            <a:off x="4283075" y="4662488"/>
            <a:ext cx="2863850" cy="366712"/>
          </a:xfrm>
          <a:prstGeom prst="rect">
            <a:avLst/>
          </a:prstGeom>
          <a:noFill/>
          <a:ln w="9525">
            <a:noFill/>
            <a:miter lim="800000"/>
            <a:headEnd/>
            <a:tailEnd/>
          </a:ln>
        </p:spPr>
        <p:txBody>
          <a:bodyPr wrap="none" lIns="92075" tIns="46038" rIns="92075" bIns="46038">
            <a:spAutoFit/>
          </a:bodyPr>
          <a:lstStyle/>
          <a:p>
            <a:pPr>
              <a:lnSpc>
                <a:spcPct val="100000"/>
              </a:lnSpc>
              <a:spcBef>
                <a:spcPct val="0"/>
              </a:spcBef>
            </a:pPr>
            <a:r>
              <a:rPr lang="en-US" sz="1800">
                <a:solidFill>
                  <a:srgbClr val="000000"/>
                </a:solidFill>
                <a:latin typeface="Arial" pitchFamily="34" charset="0"/>
              </a:rPr>
              <a:t>SQL Statement Executor</a:t>
            </a:r>
          </a:p>
        </p:txBody>
      </p:sp>
      <p:sp>
        <p:nvSpPr>
          <p:cNvPr id="21" name="Rectangle 19"/>
          <p:cNvSpPr>
            <a:spLocks noChangeArrowheads="1"/>
          </p:cNvSpPr>
          <p:nvPr/>
        </p:nvSpPr>
        <p:spPr bwMode="blackWhite">
          <a:xfrm>
            <a:off x="3546475" y="2087563"/>
            <a:ext cx="1116013" cy="871537"/>
          </a:xfrm>
          <a:prstGeom prst="rect">
            <a:avLst/>
          </a:prstGeom>
          <a:gradFill rotWithShape="0">
            <a:gsLst>
              <a:gs pos="0">
                <a:srgbClr val="FFCC00">
                  <a:gamma/>
                  <a:shade val="69804"/>
                  <a:invGamma/>
                </a:srgbClr>
              </a:gs>
              <a:gs pos="50000">
                <a:srgbClr val="FFCC00"/>
              </a:gs>
              <a:gs pos="100000">
                <a:srgbClr val="FFCC00">
                  <a:gamma/>
                  <a:shade val="6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wrap="none" anchor="ctr"/>
          <a:lstStyle/>
          <a:p>
            <a:pPr>
              <a:defRPr/>
            </a:pPr>
            <a:endParaRPr lang="ar-SA"/>
          </a:p>
        </p:txBody>
      </p:sp>
      <p:sp>
        <p:nvSpPr>
          <p:cNvPr id="72724" name="Rectangle 20"/>
          <p:cNvSpPr>
            <a:spLocks noChangeArrowheads="1"/>
          </p:cNvSpPr>
          <p:nvPr/>
        </p:nvSpPr>
        <p:spPr bwMode="auto">
          <a:xfrm>
            <a:off x="3557588" y="2252663"/>
            <a:ext cx="1122362" cy="641350"/>
          </a:xfrm>
          <a:prstGeom prst="rect">
            <a:avLst/>
          </a:prstGeom>
          <a:noFill/>
          <a:ln w="9525">
            <a:noFill/>
            <a:miter lim="800000"/>
            <a:headEnd/>
            <a:tailEnd/>
          </a:ln>
        </p:spPr>
        <p:txBody>
          <a:bodyPr lIns="92075" tIns="46038" rIns="92075" bIns="46038">
            <a:spAutoFit/>
          </a:bodyPr>
          <a:lstStyle/>
          <a:p>
            <a:pPr>
              <a:lnSpc>
                <a:spcPct val="100000"/>
              </a:lnSpc>
              <a:spcBef>
                <a:spcPct val="0"/>
              </a:spcBef>
            </a:pPr>
            <a:r>
              <a:rPr lang="en-US" sz="1800">
                <a:solidFill>
                  <a:srgbClr val="000000"/>
                </a:solidFill>
                <a:latin typeface="Arial" pitchFamily="34" charset="0"/>
              </a:rPr>
              <a:t>PL/SQL</a:t>
            </a:r>
          </a:p>
          <a:p>
            <a:pPr>
              <a:lnSpc>
                <a:spcPct val="100000"/>
              </a:lnSpc>
              <a:spcBef>
                <a:spcPct val="0"/>
              </a:spcBef>
            </a:pPr>
            <a:r>
              <a:rPr lang="en-US" sz="1800">
                <a:solidFill>
                  <a:srgbClr val="000000"/>
                </a:solidFill>
                <a:latin typeface="Arial" pitchFamily="34" charset="0"/>
              </a:rPr>
              <a:t>block</a:t>
            </a:r>
          </a:p>
        </p:txBody>
      </p:sp>
      <p:grpSp>
        <p:nvGrpSpPr>
          <p:cNvPr id="2" name="Group 27"/>
          <p:cNvGrpSpPr>
            <a:grpSpLocks/>
          </p:cNvGrpSpPr>
          <p:nvPr/>
        </p:nvGrpSpPr>
        <p:grpSpPr bwMode="auto">
          <a:xfrm>
            <a:off x="8386763" y="6324600"/>
            <a:ext cx="414337" cy="292100"/>
            <a:chOff x="5283" y="3984"/>
            <a:chExt cx="261" cy="184"/>
          </a:xfrm>
        </p:grpSpPr>
        <p:sp>
          <p:nvSpPr>
            <p:cNvPr id="72726"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2727"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2728"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2729"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2730"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2731"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en-US" i="1" dirty="0" smtClean="0"/>
              <a:t> ORACLE DEVELOPER</a:t>
            </a:r>
            <a:endParaRPr lang="ar-SA" dirty="0"/>
          </a:p>
        </p:txBody>
      </p:sp>
      <p:sp>
        <p:nvSpPr>
          <p:cNvPr id="3" name="عنصر نائب للمحتوى 2"/>
          <p:cNvSpPr>
            <a:spLocks noGrp="1"/>
          </p:cNvSpPr>
          <p:nvPr>
            <p:ph idx="1"/>
          </p:nvPr>
        </p:nvSpPr>
        <p:spPr>
          <a:xfrm>
            <a:off x="990600" y="1371600"/>
            <a:ext cx="7385050" cy="4530725"/>
          </a:xfrm>
        </p:spPr>
        <p:txBody>
          <a:bodyPr/>
          <a:lstStyle/>
          <a:p>
            <a:pPr algn="just" rtl="1">
              <a:buFontTx/>
              <a:buNone/>
              <a:defRPr/>
            </a:pPr>
            <a:r>
              <a:rPr lang="ar-SA" dirty="0" smtClean="0"/>
              <a:t>وهو برنامج تطبيقي منفصل عن أوراكل نستطيع أن نقول وجد لخدمة أوراكل ومهمته تطوير التطبيقات التي تتصل بقواعد بيانات أوراكل ومن أهم استخداماته هي </a:t>
            </a:r>
            <a:r>
              <a:rPr lang="ar-SA" dirty="0" err="1" smtClean="0"/>
              <a:t>مايلي</a:t>
            </a:r>
            <a:r>
              <a:rPr lang="ar-SA" dirty="0" smtClean="0"/>
              <a:t>:</a:t>
            </a:r>
            <a:endParaRPr lang="en-US" dirty="0" smtClean="0"/>
          </a:p>
          <a:p>
            <a:pPr algn="just" rtl="1">
              <a:defRPr/>
            </a:pPr>
            <a:r>
              <a:rPr lang="ar-SA" dirty="0" smtClean="0"/>
              <a:t>يستخدم في عمل الواجهات والنماذج </a:t>
            </a:r>
            <a:r>
              <a:rPr lang="ar-SA" dirty="0" err="1" smtClean="0"/>
              <a:t>الـ</a:t>
            </a:r>
            <a:r>
              <a:rPr lang="en-US" dirty="0" smtClean="0"/>
              <a:t>Forms </a:t>
            </a:r>
          </a:p>
          <a:p>
            <a:pPr algn="just" rtl="1">
              <a:defRPr/>
            </a:pPr>
            <a:r>
              <a:rPr lang="ar-SA" dirty="0" smtClean="0"/>
              <a:t>يستخدم في تطوير التطبيقات الكبيرة الجيدة والقابلة للصيانة</a:t>
            </a:r>
            <a:r>
              <a:rPr lang="ar-IQ" dirty="0" smtClean="0"/>
              <a:t> و</a:t>
            </a:r>
            <a:r>
              <a:rPr lang="ar-SA" dirty="0" smtClean="0"/>
              <a:t>يوفر تطبيقات </a:t>
            </a:r>
            <a:r>
              <a:rPr lang="ar-SA" dirty="0" err="1" smtClean="0"/>
              <a:t>كفوءة</a:t>
            </a:r>
            <a:r>
              <a:rPr lang="ar-SA" dirty="0" smtClean="0"/>
              <a:t> وقياسية.</a:t>
            </a:r>
            <a:endParaRPr lang="en-US" dirty="0" smtClean="0"/>
          </a:p>
          <a:p>
            <a:pPr algn="just" rtl="1">
              <a:defRPr/>
            </a:pPr>
            <a:r>
              <a:rPr lang="ar-SA" dirty="0" smtClean="0"/>
              <a:t>يعرض التطبيقات على الشبكة </a:t>
            </a:r>
            <a:r>
              <a:rPr lang="ar-SA" dirty="0" err="1" smtClean="0"/>
              <a:t>العنكبوتية</a:t>
            </a:r>
            <a:r>
              <a:rPr lang="ar-SA" dirty="0" smtClean="0"/>
              <a:t> </a:t>
            </a:r>
            <a:r>
              <a:rPr lang="en-US" dirty="0" smtClean="0"/>
              <a:t>WWW</a:t>
            </a:r>
            <a:r>
              <a:rPr lang="ar-SA" dirty="0" smtClean="0"/>
              <a:t> والانترنت.</a:t>
            </a:r>
            <a:endParaRPr lang="en-US" dirty="0" smtClean="0"/>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73733"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3734"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3735"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3736"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3737"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3738"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4800" y="511175"/>
            <a:ext cx="8305800" cy="936625"/>
          </a:xfrm>
        </p:spPr>
        <p:txBody>
          <a:bodyPr/>
          <a:lstStyle/>
          <a:p>
            <a:pPr>
              <a:defRPr/>
            </a:pPr>
            <a:r>
              <a:rPr lang="ar-IQ" i="1" dirty="0" smtClean="0"/>
              <a:t> </a:t>
            </a:r>
            <a:r>
              <a:rPr lang="en-US" i="1" dirty="0" smtClean="0"/>
              <a:t>Developer Component</a:t>
            </a:r>
            <a:br>
              <a:rPr lang="en-US" i="1" dirty="0" smtClean="0"/>
            </a:br>
            <a:r>
              <a:rPr lang="ar-IQ" i="1" dirty="0" smtClean="0"/>
              <a:t> مكونات </a:t>
            </a:r>
            <a:r>
              <a:rPr lang="ar-IQ" i="1" dirty="0" err="1" smtClean="0"/>
              <a:t>ديفيلوبر</a:t>
            </a:r>
            <a:r>
              <a:rPr lang="ar-IQ" i="1" dirty="0" smtClean="0"/>
              <a:t> </a:t>
            </a:r>
            <a:r>
              <a:rPr lang="en-US" dirty="0" smtClean="0"/>
              <a:t/>
            </a:r>
            <a:br>
              <a:rPr lang="en-US" dirty="0" smtClean="0"/>
            </a:br>
            <a:endParaRPr lang="ar-SA" dirty="0"/>
          </a:p>
        </p:txBody>
      </p:sp>
      <p:sp>
        <p:nvSpPr>
          <p:cNvPr id="3" name="عنصر نائب للمحتوى 2"/>
          <p:cNvSpPr>
            <a:spLocks noGrp="1"/>
          </p:cNvSpPr>
          <p:nvPr>
            <p:ph idx="1"/>
          </p:nvPr>
        </p:nvSpPr>
        <p:spPr>
          <a:xfrm>
            <a:off x="457200" y="1795463"/>
            <a:ext cx="7788275" cy="3500437"/>
          </a:xfrm>
        </p:spPr>
        <p:txBody>
          <a:bodyPr/>
          <a:lstStyle/>
          <a:p>
            <a:pPr algn="r" rtl="1">
              <a:buFontTx/>
              <a:buNone/>
              <a:defRPr/>
            </a:pPr>
            <a:r>
              <a:rPr lang="ar-SA" sz="3600" dirty="0" smtClean="0"/>
              <a:t>يتكون </a:t>
            </a:r>
            <a:r>
              <a:rPr lang="ar-SA" sz="3600" dirty="0" err="1" smtClean="0"/>
              <a:t>الـ</a:t>
            </a:r>
            <a:r>
              <a:rPr lang="ar-SA" sz="3600" dirty="0" smtClean="0"/>
              <a:t>   </a:t>
            </a:r>
            <a:r>
              <a:rPr lang="en-US" sz="3600" dirty="0" smtClean="0"/>
              <a:t>Developer 6i</a:t>
            </a:r>
            <a:r>
              <a:rPr lang="ar-SA" sz="3600" dirty="0" smtClean="0"/>
              <a:t>  من البرامج التالية:</a:t>
            </a:r>
            <a:endParaRPr lang="en-US" sz="3600" dirty="0" smtClean="0"/>
          </a:p>
          <a:p>
            <a:pPr algn="r" rtl="1">
              <a:defRPr/>
            </a:pPr>
            <a:r>
              <a:rPr lang="ar-SA" sz="3600" dirty="0" smtClean="0"/>
              <a:t>برنامج لتصميم النماذج </a:t>
            </a:r>
            <a:r>
              <a:rPr lang="en-US" sz="3600" dirty="0" smtClean="0"/>
              <a:t>Form Builder</a:t>
            </a:r>
          </a:p>
          <a:p>
            <a:pPr algn="r" rtl="1">
              <a:defRPr/>
            </a:pPr>
            <a:r>
              <a:rPr lang="ar-SA" sz="3600" dirty="0" smtClean="0"/>
              <a:t>برنامج لبناء التقارير </a:t>
            </a:r>
            <a:r>
              <a:rPr lang="en-US" sz="3600" dirty="0" smtClean="0"/>
              <a:t>Report Builder</a:t>
            </a:r>
          </a:p>
          <a:p>
            <a:pPr algn="r" rtl="1">
              <a:defRPr/>
            </a:pPr>
            <a:r>
              <a:rPr lang="ar-SA" sz="3600" dirty="0" smtClean="0"/>
              <a:t>برنامج لبناء الرسومات </a:t>
            </a:r>
            <a:r>
              <a:rPr lang="en-US" sz="3600" dirty="0" smtClean="0"/>
              <a:t>Graphics Builder</a:t>
            </a:r>
          </a:p>
          <a:p>
            <a:pPr algn="r" rtl="1">
              <a:defRPr/>
            </a:pPr>
            <a:endParaRPr lang="ar-SA" sz="3600" dirty="0"/>
          </a:p>
        </p:txBody>
      </p:sp>
      <p:grpSp>
        <p:nvGrpSpPr>
          <p:cNvPr id="4" name="Group 27"/>
          <p:cNvGrpSpPr>
            <a:grpSpLocks/>
          </p:cNvGrpSpPr>
          <p:nvPr/>
        </p:nvGrpSpPr>
        <p:grpSpPr bwMode="auto">
          <a:xfrm>
            <a:off x="8386763" y="6324600"/>
            <a:ext cx="414337" cy="292100"/>
            <a:chOff x="5283" y="3984"/>
            <a:chExt cx="261" cy="184"/>
          </a:xfrm>
        </p:grpSpPr>
        <p:sp>
          <p:nvSpPr>
            <p:cNvPr id="74757"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4758"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4759"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4760"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4761"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4762"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152400"/>
            <a:ext cx="7299325" cy="881063"/>
          </a:xfrm>
        </p:spPr>
        <p:txBody>
          <a:bodyPr/>
          <a:lstStyle/>
          <a:p>
            <a:pPr algn="r" rtl="1">
              <a:defRPr/>
            </a:pPr>
            <a:r>
              <a:rPr lang="ar-IQ" dirty="0" smtClean="0"/>
              <a:t>1- </a:t>
            </a:r>
            <a:r>
              <a:rPr lang="ar-SA" dirty="0" smtClean="0"/>
              <a:t>برنامج تصميم النماذج </a:t>
            </a:r>
            <a:r>
              <a:rPr lang="en-US" i="1" dirty="0" smtClean="0">
                <a:effectLst>
                  <a:outerShdw blurRad="38100" dist="38100" dir="2700000" algn="tl">
                    <a:srgbClr val="000000"/>
                  </a:outerShdw>
                </a:effectLst>
              </a:rPr>
              <a:t>Form Builder </a:t>
            </a:r>
            <a:r>
              <a:rPr lang="en-US" dirty="0" smtClean="0"/>
              <a:t/>
            </a:r>
            <a:br>
              <a:rPr lang="en-US" dirty="0" smtClean="0"/>
            </a:br>
            <a:endParaRPr lang="ar-SA" dirty="0"/>
          </a:p>
        </p:txBody>
      </p:sp>
      <p:sp>
        <p:nvSpPr>
          <p:cNvPr id="3" name="عنصر نائب للمحتوى 2"/>
          <p:cNvSpPr>
            <a:spLocks noGrp="1"/>
          </p:cNvSpPr>
          <p:nvPr>
            <p:ph idx="1"/>
          </p:nvPr>
        </p:nvSpPr>
        <p:spPr>
          <a:xfrm>
            <a:off x="228600" y="914400"/>
            <a:ext cx="8686800" cy="7697788"/>
          </a:xfrm>
        </p:spPr>
        <p:txBody>
          <a:bodyPr/>
          <a:lstStyle/>
          <a:p>
            <a:pPr indent="4763" algn="just" rtl="1">
              <a:buFontTx/>
              <a:buNone/>
              <a:defRPr/>
            </a:pPr>
            <a:r>
              <a:rPr lang="ar-SA" dirty="0" smtClean="0"/>
              <a:t>يستخدم هذا البرنامج في بناء النماذج والواجهات لأي نظام بعد أن نكون قد كونا قاعدة بيانات وباستخدام </a:t>
            </a:r>
            <a:r>
              <a:rPr lang="ar-IQ" dirty="0" smtClean="0"/>
              <a:t>لغة</a:t>
            </a:r>
            <a:r>
              <a:rPr lang="ar-SA" dirty="0" smtClean="0"/>
              <a:t> </a:t>
            </a:r>
            <a:r>
              <a:rPr lang="en-US" dirty="0" smtClean="0"/>
              <a:t>SQL</a:t>
            </a:r>
            <a:r>
              <a:rPr lang="ar-SA" dirty="0" smtClean="0"/>
              <a:t> والمعلومات المخزونة في قاعدة البيانات ويستخدم في إدارة عمليات الإضافة</a:t>
            </a:r>
            <a:r>
              <a:rPr lang="en-US" dirty="0" smtClean="0"/>
              <a:t> </a:t>
            </a:r>
            <a:r>
              <a:rPr lang="ar-SA" dirty="0" smtClean="0"/>
              <a:t>،</a:t>
            </a:r>
            <a:r>
              <a:rPr lang="en-US" dirty="0" smtClean="0"/>
              <a:t> </a:t>
            </a:r>
            <a:r>
              <a:rPr lang="ar-SA" dirty="0" smtClean="0"/>
              <a:t>الاسترجاع عن طريق النماذج والتحكم بالخصائص المختلفة للعناصر </a:t>
            </a:r>
            <a:r>
              <a:rPr lang="en-US" dirty="0" smtClean="0"/>
              <a:t>Items</a:t>
            </a:r>
            <a:r>
              <a:rPr lang="ar-SA" dirty="0" smtClean="0"/>
              <a:t> وبناء القادحة </a:t>
            </a:r>
            <a:r>
              <a:rPr lang="en-US" dirty="0" smtClean="0"/>
              <a:t>Trigger</a:t>
            </a:r>
            <a:r>
              <a:rPr lang="ar-SA" dirty="0" smtClean="0"/>
              <a:t> الخاصة بكل وحدة من هذه العناصر في مصمم النماذج .</a:t>
            </a:r>
            <a:r>
              <a:rPr lang="ar-IQ" dirty="0" smtClean="0"/>
              <a:t> </a:t>
            </a:r>
            <a:r>
              <a:rPr lang="ar-SA" dirty="0" smtClean="0"/>
              <a:t>يقوم هذا البرنامج بإضافة الصور في النماذج واستدعاء التقارير أو بناء الواجهة المستقلة</a:t>
            </a:r>
            <a:r>
              <a:rPr lang="ar-IQ" dirty="0" smtClean="0"/>
              <a:t> ويكون بثلاثة أنواع :</a:t>
            </a:r>
          </a:p>
          <a:p>
            <a:pPr algn="r" rtl="1">
              <a:defRPr/>
            </a:pPr>
            <a:r>
              <a:rPr lang="en-US" i="1" dirty="0" smtClean="0">
                <a:solidFill>
                  <a:srgbClr val="FFCC66"/>
                </a:solidFill>
              </a:rPr>
              <a:t>Form Module</a:t>
            </a:r>
            <a:endParaRPr lang="ar-IQ" i="1" dirty="0" smtClean="0">
              <a:solidFill>
                <a:srgbClr val="FFCC66"/>
              </a:solidFill>
            </a:endParaRPr>
          </a:p>
          <a:p>
            <a:pPr algn="r" rtl="1">
              <a:defRPr/>
            </a:pPr>
            <a:r>
              <a:rPr lang="en-US" i="1" dirty="0" smtClean="0">
                <a:solidFill>
                  <a:srgbClr val="FFCC66"/>
                </a:solidFill>
              </a:rPr>
              <a:t>Menu Module</a:t>
            </a:r>
            <a:endParaRPr lang="ar-IQ" i="1" dirty="0" smtClean="0">
              <a:solidFill>
                <a:srgbClr val="FFCC66"/>
              </a:solidFill>
            </a:endParaRPr>
          </a:p>
          <a:p>
            <a:pPr algn="r" rtl="1">
              <a:defRPr/>
            </a:pPr>
            <a:r>
              <a:rPr lang="en-US" i="1" dirty="0" smtClean="0">
                <a:solidFill>
                  <a:srgbClr val="FFCC66"/>
                </a:solidFill>
              </a:rPr>
              <a:t>Library Module</a:t>
            </a:r>
          </a:p>
          <a:p>
            <a:pPr algn="r" rtl="1">
              <a:defRPr/>
            </a:pPr>
            <a:endParaRPr lang="ar-IQ" i="1" dirty="0" smtClean="0">
              <a:solidFill>
                <a:srgbClr val="FFCC66"/>
              </a:solidFill>
            </a:endParaRPr>
          </a:p>
          <a:p>
            <a:pPr algn="r" rtl="1">
              <a:defRPr/>
            </a:pPr>
            <a:endParaRPr lang="en-US" i="1" dirty="0" smtClean="0">
              <a:solidFill>
                <a:srgbClr val="FFCC66"/>
              </a:solidFill>
            </a:endParaRPr>
          </a:p>
          <a:p>
            <a:pPr algn="r" rtl="1">
              <a:defRPr/>
            </a:pPr>
            <a:endParaRPr lang="en-US" i="1" dirty="0" smtClean="0">
              <a:solidFill>
                <a:srgbClr val="FFCC66"/>
              </a:solidFill>
            </a:endParaRPr>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7578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578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578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578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578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578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152400"/>
            <a:ext cx="8534400" cy="881063"/>
          </a:xfrm>
        </p:spPr>
        <p:txBody>
          <a:bodyPr/>
          <a:lstStyle/>
          <a:p>
            <a:pPr>
              <a:defRPr/>
            </a:pPr>
            <a:r>
              <a:rPr lang="en-US" sz="3200" dirty="0" smtClean="0"/>
              <a:t>Communicating with a RDBMS </a:t>
            </a:r>
            <a:br>
              <a:rPr lang="en-US" sz="3200" dirty="0" smtClean="0"/>
            </a:br>
            <a:r>
              <a:rPr lang="en-US" sz="3200" dirty="0" smtClean="0"/>
              <a:t>Using SQL</a:t>
            </a:r>
            <a:r>
              <a:rPr lang="en-US" dirty="0" smtClean="0"/>
              <a:t/>
            </a:r>
            <a:br>
              <a:rPr lang="en-US" dirty="0" smtClean="0"/>
            </a:br>
            <a:r>
              <a:rPr lang="en-US" dirty="0" smtClean="0"/>
              <a:t/>
            </a:r>
            <a:br>
              <a:rPr lang="en-US" dirty="0" smtClean="0"/>
            </a:br>
            <a:endParaRPr lang="en-US" dirty="0" smtClean="0"/>
          </a:p>
        </p:txBody>
      </p:sp>
      <p:grpSp>
        <p:nvGrpSpPr>
          <p:cNvPr id="2" name="Group 5"/>
          <p:cNvGrpSpPr>
            <a:grpSpLocks/>
          </p:cNvGrpSpPr>
          <p:nvPr/>
        </p:nvGrpSpPr>
        <p:grpSpPr bwMode="auto">
          <a:xfrm>
            <a:off x="1258888" y="1782763"/>
            <a:ext cx="2530475" cy="1201737"/>
            <a:chOff x="793" y="1123"/>
            <a:chExt cx="1594" cy="757"/>
          </a:xfrm>
        </p:grpSpPr>
        <p:sp>
          <p:nvSpPr>
            <p:cNvPr id="33795" name="Rectangle 3"/>
            <p:cNvSpPr>
              <a:spLocks noChangeArrowheads="1"/>
            </p:cNvSpPr>
            <p:nvPr/>
          </p:nvSpPr>
          <p:spPr bwMode="blackWhite">
            <a:xfrm>
              <a:off x="860" y="1528"/>
              <a:ext cx="1381" cy="352"/>
            </a:xfrm>
            <a:prstGeom prst="rect">
              <a:avLst/>
            </a:prstGeom>
            <a:solidFill>
              <a:srgbClr val="FFFFCC"/>
            </a:solidFill>
            <a:ln w="12700">
              <a:solidFill>
                <a:schemeClr val="bg2"/>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defRPr/>
              </a:pPr>
              <a:r>
                <a:rPr lang="en-US" sz="1200">
                  <a:solidFill>
                    <a:srgbClr val="000000"/>
                  </a:solidFill>
                  <a:latin typeface="Courier New" pitchFamily="49" charset="0"/>
                </a:rPr>
                <a:t>SQL&gt; SELECT loc </a:t>
              </a:r>
            </a:p>
            <a:p>
              <a:pPr algn="l">
                <a:lnSpc>
                  <a:spcPct val="100000"/>
                </a:lnSpc>
                <a:spcBef>
                  <a:spcPct val="0"/>
                </a:spcBef>
                <a:tabLst>
                  <a:tab pos="1200150" algn="l"/>
                </a:tabLst>
                <a:defRPr/>
              </a:pPr>
              <a:r>
                <a:rPr lang="en-US" sz="1200">
                  <a:solidFill>
                    <a:srgbClr val="000000"/>
                  </a:solidFill>
                  <a:latin typeface="Courier New" pitchFamily="49" charset="0"/>
                </a:rPr>
                <a:t>  2  FROM   dept;</a:t>
              </a:r>
            </a:p>
          </p:txBody>
        </p:sp>
        <p:sp>
          <p:nvSpPr>
            <p:cNvPr id="33796" name="Rectangle 4"/>
            <p:cNvSpPr>
              <a:spLocks noChangeArrowheads="1"/>
            </p:cNvSpPr>
            <p:nvPr/>
          </p:nvSpPr>
          <p:spPr bwMode="auto">
            <a:xfrm>
              <a:off x="793" y="1123"/>
              <a:ext cx="1594" cy="404"/>
            </a:xfrm>
            <a:prstGeom prst="rect">
              <a:avLst/>
            </a:prstGeom>
            <a:noFill/>
            <a:ln w="9525">
              <a:noFill/>
              <a:miter lim="800000"/>
              <a:headEnd/>
              <a:tailEnd/>
            </a:ln>
            <a:effectLst/>
          </p:spPr>
          <p:txBody>
            <a:bodyPr lIns="92075" tIns="46038" rIns="92075" bIns="46038">
              <a:spAutoFit/>
            </a:bodyPr>
            <a:lstStyle/>
            <a:p>
              <a:pPr algn="l" defTabSz="822325">
                <a:lnSpc>
                  <a:spcPct val="100000"/>
                </a:lnSpc>
                <a:spcBef>
                  <a:spcPct val="50000"/>
                </a:spcBef>
                <a:defRPr/>
              </a:pPr>
              <a:r>
                <a:rPr lang="en-US" sz="1800">
                  <a:solidFill>
                    <a:srgbClr val="DDDDDD"/>
                  </a:solidFill>
                  <a:effectLst>
                    <a:outerShdw blurRad="38100" dist="38100" dir="2700000" algn="tl">
                      <a:srgbClr val="000000"/>
                    </a:outerShdw>
                  </a:effectLst>
                  <a:latin typeface="Arial" pitchFamily="34" charset="0"/>
                </a:rPr>
                <a:t>SQL statement</a:t>
              </a:r>
              <a:br>
                <a:rPr lang="en-US" sz="1800">
                  <a:solidFill>
                    <a:srgbClr val="DDDDDD"/>
                  </a:solidFill>
                  <a:effectLst>
                    <a:outerShdw blurRad="38100" dist="38100" dir="2700000" algn="tl">
                      <a:srgbClr val="000000"/>
                    </a:outerShdw>
                  </a:effectLst>
                  <a:latin typeface="Arial" pitchFamily="34" charset="0"/>
                </a:rPr>
              </a:br>
              <a:r>
                <a:rPr lang="en-US" sz="1800">
                  <a:solidFill>
                    <a:srgbClr val="DDDDDD"/>
                  </a:solidFill>
                  <a:effectLst>
                    <a:outerShdw blurRad="38100" dist="38100" dir="2700000" algn="tl">
                      <a:srgbClr val="000000"/>
                    </a:outerShdw>
                  </a:effectLst>
                  <a:latin typeface="Arial" pitchFamily="34" charset="0"/>
                </a:rPr>
                <a:t>is entered</a:t>
              </a:r>
            </a:p>
          </p:txBody>
        </p:sp>
      </p:grpSp>
      <p:grpSp>
        <p:nvGrpSpPr>
          <p:cNvPr id="3" name="Group 15"/>
          <p:cNvGrpSpPr>
            <a:grpSpLocks/>
          </p:cNvGrpSpPr>
          <p:nvPr/>
        </p:nvGrpSpPr>
        <p:grpSpPr bwMode="auto">
          <a:xfrm>
            <a:off x="3532188" y="2149475"/>
            <a:ext cx="5127625" cy="2308225"/>
            <a:chOff x="2225" y="1354"/>
            <a:chExt cx="3230" cy="1454"/>
          </a:xfrm>
        </p:grpSpPr>
        <p:sp>
          <p:nvSpPr>
            <p:cNvPr id="33798" name="Arc 6"/>
            <p:cNvSpPr>
              <a:spLocks/>
            </p:cNvSpPr>
            <p:nvPr/>
          </p:nvSpPr>
          <p:spPr bwMode="auto">
            <a:xfrm>
              <a:off x="2225" y="1681"/>
              <a:ext cx="2005" cy="576"/>
            </a:xfrm>
            <a:custGeom>
              <a:avLst/>
              <a:gdLst>
                <a:gd name="G0" fmla="+- 0 0 0"/>
                <a:gd name="G1" fmla="+- 21598 0 0"/>
                <a:gd name="G2" fmla="+- 21600 0 0"/>
                <a:gd name="T0" fmla="*/ 256 w 19771"/>
                <a:gd name="T1" fmla="*/ 0 h 21598"/>
                <a:gd name="T2" fmla="*/ 19771 w 19771"/>
                <a:gd name="T3" fmla="*/ 12900 h 21598"/>
                <a:gd name="T4" fmla="*/ 0 w 19771"/>
                <a:gd name="T5" fmla="*/ 21598 h 21598"/>
              </a:gdLst>
              <a:ahLst/>
              <a:cxnLst>
                <a:cxn ang="0">
                  <a:pos x="T0" y="T1"/>
                </a:cxn>
                <a:cxn ang="0">
                  <a:pos x="T2" y="T3"/>
                </a:cxn>
                <a:cxn ang="0">
                  <a:pos x="T4" y="T5"/>
                </a:cxn>
              </a:cxnLst>
              <a:rect l="0" t="0" r="r" b="b"/>
              <a:pathLst>
                <a:path w="19771" h="21598" fill="none" extrusionOk="0">
                  <a:moveTo>
                    <a:pt x="256" y="-1"/>
                  </a:moveTo>
                  <a:cubicBezTo>
                    <a:pt x="8728" y="99"/>
                    <a:pt x="16359" y="5144"/>
                    <a:pt x="19771" y="12899"/>
                  </a:cubicBezTo>
                </a:path>
                <a:path w="19771" h="21598" stroke="0" extrusionOk="0">
                  <a:moveTo>
                    <a:pt x="256" y="-1"/>
                  </a:moveTo>
                  <a:cubicBezTo>
                    <a:pt x="8728" y="99"/>
                    <a:pt x="16359" y="5144"/>
                    <a:pt x="19771" y="12899"/>
                  </a:cubicBezTo>
                  <a:lnTo>
                    <a:pt x="0" y="21598"/>
                  </a:lnTo>
                  <a:close/>
                </a:path>
              </a:pathLst>
            </a:custGeom>
            <a:noFill/>
            <a:ln w="50800" cap="rnd">
              <a:solidFill>
                <a:srgbClr val="FFCC00"/>
              </a:solidFill>
              <a:round/>
              <a:headEnd type="none" w="sm" len="sm"/>
              <a:tailEnd type="stealth" w="med" len="lg"/>
            </a:ln>
            <a:effectLst>
              <a:outerShdw dist="35921" dir="2700000" algn="ctr" rotWithShape="0">
                <a:srgbClr val="000000"/>
              </a:outerShdw>
            </a:effectLst>
          </p:spPr>
          <p:txBody>
            <a:bodyPr/>
            <a:lstStyle/>
            <a:p>
              <a:pPr>
                <a:defRPr/>
              </a:pPr>
              <a:endParaRPr lang="ar-IQ"/>
            </a:p>
          </p:txBody>
        </p:sp>
        <p:grpSp>
          <p:nvGrpSpPr>
            <p:cNvPr id="21523" name="Group 14"/>
            <p:cNvGrpSpPr>
              <a:grpSpLocks/>
            </p:cNvGrpSpPr>
            <p:nvPr/>
          </p:nvGrpSpPr>
          <p:grpSpPr bwMode="auto">
            <a:xfrm>
              <a:off x="3885" y="1354"/>
              <a:ext cx="1570" cy="1454"/>
              <a:chOff x="3885" y="1354"/>
              <a:chExt cx="1570" cy="1454"/>
            </a:xfrm>
          </p:grpSpPr>
          <p:grpSp>
            <p:nvGrpSpPr>
              <p:cNvPr id="21524" name="Group 12"/>
              <p:cNvGrpSpPr>
                <a:grpSpLocks/>
              </p:cNvGrpSpPr>
              <p:nvPr/>
            </p:nvGrpSpPr>
            <p:grpSpPr bwMode="auto">
              <a:xfrm>
                <a:off x="4154" y="1949"/>
                <a:ext cx="831" cy="859"/>
                <a:chOff x="4154" y="1949"/>
                <a:chExt cx="831" cy="859"/>
              </a:xfrm>
            </p:grpSpPr>
            <p:grpSp>
              <p:nvGrpSpPr>
                <p:cNvPr id="21526" name="Group 10"/>
                <p:cNvGrpSpPr>
                  <a:grpSpLocks/>
                </p:cNvGrpSpPr>
                <p:nvPr/>
              </p:nvGrpSpPr>
              <p:grpSpPr bwMode="auto">
                <a:xfrm>
                  <a:off x="4154" y="1949"/>
                  <a:ext cx="831" cy="859"/>
                  <a:chOff x="4154" y="1949"/>
                  <a:chExt cx="831" cy="859"/>
                </a:xfrm>
              </p:grpSpPr>
              <p:sp>
                <p:nvSpPr>
                  <p:cNvPr id="21528" name="Rectangle 7"/>
                  <p:cNvSpPr>
                    <a:spLocks noChangeArrowheads="1"/>
                  </p:cNvSpPr>
                  <p:nvPr/>
                </p:nvSpPr>
                <p:spPr bwMode="ltGray">
                  <a:xfrm>
                    <a:off x="4154" y="2123"/>
                    <a:ext cx="831" cy="515"/>
                  </a:xfrm>
                  <a:prstGeom prst="rect">
                    <a:avLst/>
                  </a:prstGeom>
                  <a:gradFill rotWithShape="0">
                    <a:gsLst>
                      <a:gs pos="0">
                        <a:srgbClr val="8E8E8E"/>
                      </a:gs>
                      <a:gs pos="50000">
                        <a:srgbClr val="B2B2B2"/>
                      </a:gs>
                      <a:gs pos="100000">
                        <a:srgbClr val="8E8E8E"/>
                      </a:gs>
                    </a:gsLst>
                    <a:lin ang="0" scaled="1"/>
                  </a:gradFill>
                  <a:ln w="9525">
                    <a:noFill/>
                    <a:miter lim="800000"/>
                    <a:headEnd/>
                    <a:tailEnd/>
                  </a:ln>
                </p:spPr>
                <p:txBody>
                  <a:bodyPr wrap="none" anchor="ctr"/>
                  <a:lstStyle/>
                  <a:p>
                    <a:endParaRPr lang="ar-SA"/>
                  </a:p>
                </p:txBody>
              </p:sp>
              <p:sp>
                <p:nvSpPr>
                  <p:cNvPr id="21529" name="Oval 8"/>
                  <p:cNvSpPr>
                    <a:spLocks noChangeArrowheads="1"/>
                  </p:cNvSpPr>
                  <p:nvPr/>
                </p:nvSpPr>
                <p:spPr bwMode="ltGray">
                  <a:xfrm>
                    <a:off x="4154" y="1949"/>
                    <a:ext cx="831" cy="330"/>
                  </a:xfrm>
                  <a:prstGeom prst="ellipse">
                    <a:avLst/>
                  </a:prstGeom>
                  <a:gradFill rotWithShape="0">
                    <a:gsLst>
                      <a:gs pos="0">
                        <a:srgbClr val="A0A0A0"/>
                      </a:gs>
                      <a:gs pos="100000">
                        <a:srgbClr val="B2B2B2"/>
                      </a:gs>
                    </a:gsLst>
                    <a:lin ang="5400000" scaled="1"/>
                  </a:gradFill>
                  <a:ln w="9525">
                    <a:noFill/>
                    <a:round/>
                    <a:headEnd/>
                    <a:tailEnd/>
                  </a:ln>
                </p:spPr>
                <p:txBody>
                  <a:bodyPr wrap="none" anchor="ctr"/>
                  <a:lstStyle/>
                  <a:p>
                    <a:endParaRPr lang="ar-SA"/>
                  </a:p>
                </p:txBody>
              </p:sp>
              <p:sp>
                <p:nvSpPr>
                  <p:cNvPr id="21530" name="Oval 9"/>
                  <p:cNvSpPr>
                    <a:spLocks noChangeArrowheads="1"/>
                  </p:cNvSpPr>
                  <p:nvPr/>
                </p:nvSpPr>
                <p:spPr bwMode="ltGray">
                  <a:xfrm>
                    <a:off x="4154" y="2478"/>
                    <a:ext cx="831" cy="330"/>
                  </a:xfrm>
                  <a:prstGeom prst="ellipse">
                    <a:avLst/>
                  </a:prstGeom>
                  <a:gradFill rotWithShape="0">
                    <a:gsLst>
                      <a:gs pos="0">
                        <a:srgbClr val="8E8E8E"/>
                      </a:gs>
                      <a:gs pos="50000">
                        <a:srgbClr val="B2B2B2"/>
                      </a:gs>
                      <a:gs pos="100000">
                        <a:srgbClr val="8E8E8E"/>
                      </a:gs>
                    </a:gsLst>
                    <a:lin ang="0" scaled="1"/>
                  </a:gradFill>
                  <a:ln w="9525">
                    <a:noFill/>
                    <a:round/>
                    <a:headEnd/>
                    <a:tailEnd/>
                  </a:ln>
                </p:spPr>
                <p:txBody>
                  <a:bodyPr wrap="none" anchor="ctr"/>
                  <a:lstStyle/>
                  <a:p>
                    <a:endParaRPr lang="ar-SA"/>
                  </a:p>
                </p:txBody>
              </p:sp>
            </p:grpSp>
            <p:sp>
              <p:nvSpPr>
                <p:cNvPr id="33803" name="Rectangle 11"/>
                <p:cNvSpPr>
                  <a:spLocks noChangeArrowheads="1"/>
                </p:cNvSpPr>
                <p:nvPr/>
              </p:nvSpPr>
              <p:spPr bwMode="auto">
                <a:xfrm>
                  <a:off x="4188" y="2003"/>
                  <a:ext cx="756" cy="231"/>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defRPr/>
                  </a:pPr>
                  <a:r>
                    <a:rPr lang="en-US" sz="1800">
                      <a:solidFill>
                        <a:srgbClr val="FFFFCC"/>
                      </a:solidFill>
                      <a:effectLst>
                        <a:outerShdw blurRad="38100" dist="38100" dir="2700000" algn="tl">
                          <a:srgbClr val="000000"/>
                        </a:outerShdw>
                      </a:effectLst>
                      <a:latin typeface="Arial" pitchFamily="34" charset="0"/>
                    </a:rPr>
                    <a:t>Database</a:t>
                  </a:r>
                </a:p>
              </p:txBody>
            </p:sp>
          </p:grpSp>
          <p:sp>
            <p:nvSpPr>
              <p:cNvPr id="33805" name="Rectangle 13"/>
              <p:cNvSpPr>
                <a:spLocks noChangeArrowheads="1"/>
              </p:cNvSpPr>
              <p:nvPr/>
            </p:nvSpPr>
            <p:spPr bwMode="auto">
              <a:xfrm>
                <a:off x="3885" y="1354"/>
                <a:ext cx="1570" cy="404"/>
              </a:xfrm>
              <a:prstGeom prst="rect">
                <a:avLst/>
              </a:prstGeom>
              <a:noFill/>
              <a:ln w="9525">
                <a:noFill/>
                <a:miter lim="800000"/>
                <a:headEnd/>
                <a:tailEnd/>
              </a:ln>
              <a:effectLst/>
            </p:spPr>
            <p:txBody>
              <a:bodyPr lIns="92075" tIns="46038" rIns="92075" bIns="46038">
                <a:spAutoFit/>
              </a:bodyPr>
              <a:lstStyle/>
              <a:p>
                <a:pPr defTabSz="822325">
                  <a:lnSpc>
                    <a:spcPct val="100000"/>
                  </a:lnSpc>
                  <a:spcBef>
                    <a:spcPct val="50000"/>
                  </a:spcBef>
                  <a:defRPr/>
                </a:pPr>
                <a:r>
                  <a:rPr lang="en-US" sz="1800">
                    <a:solidFill>
                      <a:srgbClr val="DDDDDD"/>
                    </a:solidFill>
                    <a:effectLst>
                      <a:outerShdw blurRad="38100" dist="38100" dir="2700000" algn="tl">
                        <a:srgbClr val="000000"/>
                      </a:outerShdw>
                    </a:effectLst>
                    <a:latin typeface="Arial" pitchFamily="34" charset="0"/>
                  </a:rPr>
                  <a:t>Statement is sent to database</a:t>
                </a:r>
              </a:p>
            </p:txBody>
          </p:sp>
        </p:grpSp>
      </p:grpSp>
      <p:grpSp>
        <p:nvGrpSpPr>
          <p:cNvPr id="7" name="Group 20"/>
          <p:cNvGrpSpPr>
            <a:grpSpLocks/>
          </p:cNvGrpSpPr>
          <p:nvPr/>
        </p:nvGrpSpPr>
        <p:grpSpPr bwMode="auto">
          <a:xfrm>
            <a:off x="1241425" y="4222750"/>
            <a:ext cx="6019800" cy="1822450"/>
            <a:chOff x="782" y="2660"/>
            <a:chExt cx="3792" cy="1148"/>
          </a:xfrm>
        </p:grpSpPr>
        <p:sp>
          <p:nvSpPr>
            <p:cNvPr id="33808" name="Arc 16"/>
            <p:cNvSpPr>
              <a:spLocks/>
            </p:cNvSpPr>
            <p:nvPr/>
          </p:nvSpPr>
          <p:spPr bwMode="blackWhite">
            <a:xfrm rot="10800000">
              <a:off x="2226" y="2777"/>
              <a:ext cx="2348" cy="576"/>
            </a:xfrm>
            <a:custGeom>
              <a:avLst/>
              <a:gdLst>
                <a:gd name="G0" fmla="+- 21569 0 0"/>
                <a:gd name="G1" fmla="+- 21594 0 0"/>
                <a:gd name="G2" fmla="+- 21600 0 0"/>
                <a:gd name="T0" fmla="*/ 0 w 21569"/>
                <a:gd name="T1" fmla="*/ 20432 h 21594"/>
                <a:gd name="T2" fmla="*/ 21073 w 21569"/>
                <a:gd name="T3" fmla="*/ 0 h 21594"/>
                <a:gd name="T4" fmla="*/ 21569 w 21569"/>
                <a:gd name="T5" fmla="*/ 21594 h 21594"/>
              </a:gdLst>
              <a:ahLst/>
              <a:cxnLst>
                <a:cxn ang="0">
                  <a:pos x="T0" y="T1"/>
                </a:cxn>
                <a:cxn ang="0">
                  <a:pos x="T2" y="T3"/>
                </a:cxn>
                <a:cxn ang="0">
                  <a:pos x="T4" y="T5"/>
                </a:cxn>
              </a:cxnLst>
              <a:rect l="0" t="0" r="r" b="b"/>
              <a:pathLst>
                <a:path w="21569" h="21594" fill="none" extrusionOk="0">
                  <a:moveTo>
                    <a:pt x="0" y="20432"/>
                  </a:moveTo>
                  <a:cubicBezTo>
                    <a:pt x="607" y="9161"/>
                    <a:pt x="9789" y="258"/>
                    <a:pt x="21072" y="-1"/>
                  </a:cubicBezTo>
                </a:path>
                <a:path w="21569" h="21594" stroke="0" extrusionOk="0">
                  <a:moveTo>
                    <a:pt x="0" y="20432"/>
                  </a:moveTo>
                  <a:cubicBezTo>
                    <a:pt x="607" y="9161"/>
                    <a:pt x="9789" y="258"/>
                    <a:pt x="21072" y="-1"/>
                  </a:cubicBezTo>
                  <a:lnTo>
                    <a:pt x="21569" y="21594"/>
                  </a:lnTo>
                  <a:close/>
                </a:path>
              </a:pathLst>
            </a:custGeom>
            <a:noFill/>
            <a:ln w="50800" cap="rnd">
              <a:solidFill>
                <a:srgbClr val="FFCC00"/>
              </a:solidFill>
              <a:round/>
              <a:headEnd type="none" w="sm" len="sm"/>
              <a:tailEnd type="stealth" w="med" len="lg"/>
            </a:ln>
            <a:effectLst>
              <a:outerShdw dist="35921" dir="2700000" algn="ctr" rotWithShape="0">
                <a:srgbClr val="000000"/>
              </a:outerShdw>
            </a:effectLst>
          </p:spPr>
          <p:txBody>
            <a:bodyPr/>
            <a:lstStyle/>
            <a:p>
              <a:pPr>
                <a:defRPr/>
              </a:pPr>
              <a:endParaRPr lang="ar-IQ"/>
            </a:p>
          </p:txBody>
        </p:sp>
        <p:grpSp>
          <p:nvGrpSpPr>
            <p:cNvPr id="21519" name="Group 19"/>
            <p:cNvGrpSpPr>
              <a:grpSpLocks/>
            </p:cNvGrpSpPr>
            <p:nvPr/>
          </p:nvGrpSpPr>
          <p:grpSpPr bwMode="auto">
            <a:xfrm>
              <a:off x="782" y="2660"/>
              <a:ext cx="1570" cy="1148"/>
              <a:chOff x="782" y="2660"/>
              <a:chExt cx="1570" cy="1148"/>
            </a:xfrm>
          </p:grpSpPr>
          <p:sp>
            <p:nvSpPr>
              <p:cNvPr id="33809" name="Rectangle 17"/>
              <p:cNvSpPr>
                <a:spLocks noChangeArrowheads="1"/>
              </p:cNvSpPr>
              <p:nvPr/>
            </p:nvSpPr>
            <p:spPr bwMode="blackWhite">
              <a:xfrm>
                <a:off x="842" y="2877"/>
                <a:ext cx="1379" cy="931"/>
              </a:xfrm>
              <a:prstGeom prst="rect">
                <a:avLst/>
              </a:prstGeom>
              <a:solidFill>
                <a:srgbClr val="DDDDDD"/>
              </a:solidFill>
              <a:ln w="12700">
                <a:solidFill>
                  <a:schemeClr val="bg2"/>
                </a:solidFill>
                <a:miter lim="800000"/>
                <a:headEnd/>
                <a:tailEnd/>
              </a:ln>
              <a:effectLst>
                <a:outerShdw dist="89803"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LOC</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MOSUL</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BAGDAD</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BASRA</a:t>
                </a:r>
              </a:p>
              <a:p>
                <a:pPr algn="l" defTabSz="400050">
                  <a:lnSpc>
                    <a:spcPct val="125000"/>
                  </a:lnSpc>
                  <a:spcBef>
                    <a:spcPct val="0"/>
                  </a:spcBef>
                  <a:tabLst>
                    <a:tab pos="400050" algn="r"/>
                    <a:tab pos="685800" algn="l"/>
                  </a:tabLst>
                  <a:defRPr/>
                </a:pPr>
                <a:r>
                  <a:rPr lang="en-US" sz="1200" dirty="0">
                    <a:solidFill>
                      <a:srgbClr val="000000"/>
                    </a:solidFill>
                    <a:latin typeface="Courier New" pitchFamily="49" charset="0"/>
                  </a:rPr>
                  <a:t>ANBAR</a:t>
                </a:r>
              </a:p>
            </p:txBody>
          </p:sp>
          <p:sp>
            <p:nvSpPr>
              <p:cNvPr id="33810" name="Rectangle 18"/>
              <p:cNvSpPr>
                <a:spLocks noChangeArrowheads="1"/>
              </p:cNvSpPr>
              <p:nvPr/>
            </p:nvSpPr>
            <p:spPr bwMode="blackWhite">
              <a:xfrm>
                <a:off x="782" y="2660"/>
                <a:ext cx="1570" cy="231"/>
              </a:xfrm>
              <a:prstGeom prst="rect">
                <a:avLst/>
              </a:prstGeom>
              <a:noFill/>
              <a:ln w="9525">
                <a:noFill/>
                <a:miter lim="800000"/>
                <a:headEnd/>
                <a:tailEnd/>
              </a:ln>
              <a:effectLst/>
            </p:spPr>
            <p:txBody>
              <a:bodyPr lIns="92075" tIns="46038" rIns="92075" bIns="46038">
                <a:spAutoFit/>
              </a:bodyPr>
              <a:lstStyle/>
              <a:p>
                <a:pPr algn="l" defTabSz="822325">
                  <a:lnSpc>
                    <a:spcPct val="100000"/>
                  </a:lnSpc>
                  <a:spcBef>
                    <a:spcPct val="50000"/>
                  </a:spcBef>
                  <a:defRPr/>
                </a:pPr>
                <a:r>
                  <a:rPr lang="en-US" sz="1800">
                    <a:solidFill>
                      <a:srgbClr val="DDDDDD"/>
                    </a:solidFill>
                    <a:effectLst>
                      <a:outerShdw blurRad="38100" dist="38100" dir="2700000" algn="tl">
                        <a:srgbClr val="000000"/>
                      </a:outerShdw>
                    </a:effectLst>
                    <a:latin typeface="Arial" pitchFamily="34" charset="0"/>
                  </a:rPr>
                  <a:t>Data is displayed</a:t>
                </a:r>
              </a:p>
            </p:txBody>
          </p:sp>
        </p:grpSp>
      </p:grpSp>
      <p:grpSp>
        <p:nvGrpSpPr>
          <p:cNvPr id="9" name="Group 27"/>
          <p:cNvGrpSpPr>
            <a:grpSpLocks/>
          </p:cNvGrpSpPr>
          <p:nvPr/>
        </p:nvGrpSpPr>
        <p:grpSpPr bwMode="auto">
          <a:xfrm>
            <a:off x="8386763" y="6324600"/>
            <a:ext cx="414337" cy="292100"/>
            <a:chOff x="5283" y="3984"/>
            <a:chExt cx="261" cy="184"/>
          </a:xfrm>
        </p:grpSpPr>
        <p:sp>
          <p:nvSpPr>
            <p:cNvPr id="21512"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1513"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1514"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1515"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1516"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1517"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
        <p:nvSpPr>
          <p:cNvPr id="21511" name="مربع نص 27"/>
          <p:cNvSpPr txBox="1">
            <a:spLocks noChangeArrowheads="1"/>
          </p:cNvSpPr>
          <p:nvPr/>
        </p:nvSpPr>
        <p:spPr bwMode="auto">
          <a:xfrm>
            <a:off x="304800" y="990600"/>
            <a:ext cx="8305800" cy="1384300"/>
          </a:xfrm>
          <a:prstGeom prst="rect">
            <a:avLst/>
          </a:prstGeom>
          <a:noFill/>
          <a:ln w="9525">
            <a:noFill/>
            <a:miter lim="800000"/>
            <a:headEnd/>
            <a:tailEnd/>
          </a:ln>
        </p:spPr>
        <p:txBody>
          <a:bodyPr>
            <a:spAutoFit/>
          </a:bodyPr>
          <a:lstStyle/>
          <a:p>
            <a:pPr rtl="1"/>
            <a:r>
              <a:rPr lang="ar-SA">
                <a:solidFill>
                  <a:srgbClr val="FFCC66"/>
                </a:solidFill>
              </a:rPr>
              <a:t>للاتصال مع قواعد البيانات العلائقية نستخدم </a:t>
            </a:r>
            <a:r>
              <a:rPr lang="en-US">
                <a:solidFill>
                  <a:srgbClr val="FFCC66"/>
                </a:solidFill>
              </a:rPr>
              <a:t>SQL</a:t>
            </a:r>
            <a:endParaRPr lang="ar-SA">
              <a:solidFill>
                <a:srgbClr val="FFCC66"/>
              </a:solidFill>
            </a:endParaRPr>
          </a:p>
          <a:p>
            <a:pPr algn="r" rtl="1"/>
            <a:endParaRPr lang="ar-SA">
              <a:solidFill>
                <a:srgbClr val="FFCC66"/>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up)">
                                      <p:cBhvr>
                                        <p:cTn id="18" dur="500"/>
                                        <p:tgtEl>
                                          <p:spTgt spid="7"/>
                                        </p:tgtEl>
                                      </p:cBhvr>
                                    </p:animEffec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3400" y="685800"/>
            <a:ext cx="7766050" cy="5376863"/>
          </a:xfrm>
        </p:spPr>
        <p:txBody>
          <a:bodyPr/>
          <a:lstStyle/>
          <a:p>
            <a:pPr algn="r" rtl="1">
              <a:defRPr/>
            </a:pPr>
            <a:r>
              <a:rPr lang="en-US" sz="3600" i="1" dirty="0" smtClean="0">
                <a:solidFill>
                  <a:srgbClr val="FFCC66"/>
                </a:solidFill>
                <a:latin typeface="+mj-lt"/>
                <a:ea typeface="+mj-ea"/>
                <a:cs typeface="+mj-cs"/>
              </a:rPr>
              <a:t>Form Module</a:t>
            </a:r>
          </a:p>
          <a:p>
            <a:pPr marL="0" indent="0" algn="just" rtl="1">
              <a:buFontTx/>
              <a:buNone/>
              <a:defRPr/>
            </a:pPr>
            <a:r>
              <a:rPr lang="ar-SA" dirty="0" smtClean="0"/>
              <a:t>نموذج الواجهة : هو النموذج الرئيسي ويتكون من مجموعة العناصر </a:t>
            </a:r>
            <a:r>
              <a:rPr lang="en-US" dirty="0" smtClean="0"/>
              <a:t>Items</a:t>
            </a:r>
            <a:r>
              <a:rPr lang="ar-SA" dirty="0" smtClean="0"/>
              <a:t> يتمكن المستخدم من خلالها الاتصال والتعامل مع قاعدة البيانات والتي سبق وان كونها باستخدام </a:t>
            </a:r>
            <a:r>
              <a:rPr lang="ar-SA" dirty="0" err="1" smtClean="0"/>
              <a:t>الـ</a:t>
            </a:r>
            <a:r>
              <a:rPr lang="en-US" dirty="0" smtClean="0"/>
              <a:t>SQL </a:t>
            </a:r>
            <a:r>
              <a:rPr lang="ar-SA" dirty="0" smtClean="0"/>
              <a:t> .</a:t>
            </a:r>
            <a:endParaRPr lang="en-US" dirty="0" smtClean="0"/>
          </a:p>
          <a:p>
            <a:pPr algn="r" rtl="1">
              <a:defRPr/>
            </a:pPr>
            <a:r>
              <a:rPr lang="en-US" sz="3600" i="1" dirty="0" smtClean="0">
                <a:solidFill>
                  <a:srgbClr val="FFCC66"/>
                </a:solidFill>
                <a:latin typeface="+mj-lt"/>
                <a:ea typeface="+mj-ea"/>
                <a:cs typeface="+mj-cs"/>
              </a:rPr>
              <a:t>Menu Module</a:t>
            </a:r>
            <a:r>
              <a:rPr lang="ar-IQ" sz="3600" i="1" dirty="0" smtClean="0">
                <a:solidFill>
                  <a:srgbClr val="FFCC66"/>
                </a:solidFill>
                <a:latin typeface="+mj-lt"/>
                <a:ea typeface="+mj-ea"/>
                <a:cs typeface="+mj-cs"/>
              </a:rPr>
              <a:t>:</a:t>
            </a:r>
            <a:endParaRPr lang="en-US" sz="3600" i="1" dirty="0" smtClean="0">
              <a:solidFill>
                <a:srgbClr val="FFCC66"/>
              </a:solidFill>
              <a:latin typeface="+mj-lt"/>
              <a:ea typeface="+mj-ea"/>
              <a:cs typeface="+mj-cs"/>
            </a:endParaRPr>
          </a:p>
          <a:p>
            <a:pPr marL="0" indent="0" algn="just" rtl="1">
              <a:buFontTx/>
              <a:buNone/>
              <a:defRPr/>
            </a:pPr>
            <a:r>
              <a:rPr lang="ar-SA" dirty="0" smtClean="0"/>
              <a:t>نموذج القوائم: يحتوي على القائمة ورمز القائمة التي تتصل مع الواجهة </a:t>
            </a:r>
            <a:r>
              <a:rPr lang="en-US" dirty="0" smtClean="0"/>
              <a:t>Form</a:t>
            </a:r>
            <a:r>
              <a:rPr lang="ar-SA" dirty="0" smtClean="0"/>
              <a:t>.</a:t>
            </a:r>
            <a:endParaRPr lang="en-US" dirty="0" smtClean="0"/>
          </a:p>
          <a:p>
            <a:pPr algn="r" rtl="1">
              <a:defRPr/>
            </a:pPr>
            <a:r>
              <a:rPr lang="en-US" sz="3600" i="1" dirty="0" smtClean="0">
                <a:solidFill>
                  <a:srgbClr val="FFCC66"/>
                </a:solidFill>
                <a:latin typeface="+mj-lt"/>
                <a:ea typeface="+mj-ea"/>
                <a:cs typeface="+mj-cs"/>
              </a:rPr>
              <a:t>Library Module</a:t>
            </a:r>
            <a:r>
              <a:rPr lang="ar-SA" sz="3600" i="1" dirty="0" smtClean="0">
                <a:solidFill>
                  <a:srgbClr val="FFCC66"/>
                </a:solidFill>
                <a:latin typeface="+mj-lt"/>
                <a:ea typeface="+mj-ea"/>
                <a:cs typeface="+mj-cs"/>
              </a:rPr>
              <a:t>:</a:t>
            </a:r>
            <a:endParaRPr lang="en-US" sz="3600" i="1" dirty="0" smtClean="0">
              <a:solidFill>
                <a:srgbClr val="FFCC66"/>
              </a:solidFill>
              <a:latin typeface="+mj-lt"/>
              <a:ea typeface="+mj-ea"/>
              <a:cs typeface="+mj-cs"/>
            </a:endParaRPr>
          </a:p>
          <a:p>
            <a:pPr marL="0" indent="0" algn="just" rtl="1">
              <a:buFontTx/>
              <a:buNone/>
              <a:defRPr/>
            </a:pPr>
            <a:r>
              <a:rPr lang="ar-SA" dirty="0" smtClean="0"/>
              <a:t>نموذج المكتبات : </a:t>
            </a:r>
            <a:r>
              <a:rPr lang="en-US" dirty="0" smtClean="0"/>
              <a:t>Pl/SQL</a:t>
            </a:r>
            <a:r>
              <a:rPr lang="ar-SA" dirty="0" smtClean="0"/>
              <a:t> وهو مجموعة من الإجراءات </a:t>
            </a:r>
            <a:r>
              <a:rPr lang="ar-IQ" dirty="0" smtClean="0"/>
              <a:t>و</a:t>
            </a:r>
            <a:r>
              <a:rPr lang="ar-SA" dirty="0" smtClean="0"/>
              <a:t>الدوال، الحزم التي يتم استدعائها من قبل نموذج في التطبيق.</a:t>
            </a:r>
            <a:endParaRPr lang="en-US" dirty="0"/>
          </a:p>
        </p:txBody>
      </p:sp>
      <p:grpSp>
        <p:nvGrpSpPr>
          <p:cNvPr id="2" name="Group 27"/>
          <p:cNvGrpSpPr>
            <a:grpSpLocks/>
          </p:cNvGrpSpPr>
          <p:nvPr/>
        </p:nvGrpSpPr>
        <p:grpSpPr bwMode="auto">
          <a:xfrm>
            <a:off x="8386763" y="6324600"/>
            <a:ext cx="414337" cy="292100"/>
            <a:chOff x="5283" y="3984"/>
            <a:chExt cx="261" cy="184"/>
          </a:xfrm>
        </p:grpSpPr>
        <p:sp>
          <p:nvSpPr>
            <p:cNvPr id="76804"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6805"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6806"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6807"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6808"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6809"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09600" y="422275"/>
            <a:ext cx="7537450" cy="6130925"/>
          </a:xfrm>
        </p:spPr>
        <p:txBody>
          <a:bodyPr/>
          <a:lstStyle/>
          <a:p>
            <a:pPr algn="r" rtl="1">
              <a:buFontTx/>
              <a:buNone/>
              <a:defRPr/>
            </a:pPr>
            <a:r>
              <a:rPr lang="ar-SA" sz="3600" i="1" dirty="0" smtClean="0">
                <a:solidFill>
                  <a:srgbClr val="FFCC66"/>
                </a:solidFill>
              </a:rPr>
              <a:t>2- برنامج بناء التقارير </a:t>
            </a:r>
            <a:r>
              <a:rPr lang="en-US" sz="3600" i="1" dirty="0" smtClean="0">
                <a:solidFill>
                  <a:srgbClr val="FFCC66"/>
                </a:solidFill>
              </a:rPr>
              <a:t>Report Balder</a:t>
            </a:r>
            <a:endParaRPr lang="en-US" sz="3600" dirty="0" smtClean="0">
              <a:solidFill>
                <a:srgbClr val="FFCC66"/>
              </a:solidFill>
            </a:endParaRPr>
          </a:p>
          <a:p>
            <a:pPr algn="just" rtl="1">
              <a:buFontTx/>
              <a:buNone/>
              <a:defRPr/>
            </a:pPr>
            <a:r>
              <a:rPr lang="ar-SA" sz="3600" dirty="0" smtClean="0"/>
              <a:t>يكون بناء التقارير بعدة صيغ </a:t>
            </a:r>
            <a:r>
              <a:rPr lang="ar-SA" sz="3600" dirty="0" err="1" smtClean="0"/>
              <a:t>واشكال</a:t>
            </a:r>
            <a:r>
              <a:rPr lang="ar-SA" sz="3600" dirty="0" smtClean="0"/>
              <a:t> فقد يكون بصيغة </a:t>
            </a:r>
            <a:r>
              <a:rPr lang="ar-SA" sz="3600" dirty="0" err="1" smtClean="0"/>
              <a:t>جدولية</a:t>
            </a:r>
            <a:r>
              <a:rPr lang="ar-SA" sz="3600" dirty="0" smtClean="0"/>
              <a:t> </a:t>
            </a:r>
            <a:r>
              <a:rPr lang="ar-SA" sz="3600" dirty="0" err="1" smtClean="0"/>
              <a:t>او</a:t>
            </a:r>
            <a:r>
              <a:rPr lang="ar-SA" sz="3600" dirty="0" smtClean="0"/>
              <a:t> بشكل صفة رئيسية </a:t>
            </a:r>
            <a:r>
              <a:rPr lang="ar-SA" sz="3600" dirty="0" err="1" smtClean="0"/>
              <a:t>او</a:t>
            </a:r>
            <a:r>
              <a:rPr lang="ar-SA" sz="3600" dirty="0" smtClean="0"/>
              <a:t> فرعية </a:t>
            </a:r>
            <a:r>
              <a:rPr lang="ar-SA" sz="3600" dirty="0" err="1" smtClean="0"/>
              <a:t>او</a:t>
            </a:r>
            <a:r>
              <a:rPr lang="ar-SA" sz="3600" dirty="0" smtClean="0"/>
              <a:t> بشكل مصفوفة وغير ذلك.</a:t>
            </a:r>
            <a:endParaRPr lang="en-US" sz="3600" dirty="0" smtClean="0"/>
          </a:p>
          <a:p>
            <a:pPr algn="r" rtl="1">
              <a:buFontTx/>
              <a:buNone/>
              <a:defRPr/>
            </a:pPr>
            <a:r>
              <a:rPr lang="ar-SA" sz="3600" i="1" dirty="0" smtClean="0">
                <a:solidFill>
                  <a:srgbClr val="FFCC66"/>
                </a:solidFill>
              </a:rPr>
              <a:t>3- برنامج بناء الرسومات </a:t>
            </a:r>
            <a:r>
              <a:rPr lang="en-US" sz="3600" i="1" dirty="0" smtClean="0">
                <a:solidFill>
                  <a:srgbClr val="FFCC66"/>
                </a:solidFill>
              </a:rPr>
              <a:t>Graphic Builder</a:t>
            </a:r>
            <a:r>
              <a:rPr lang="ar-SA" sz="3600" i="1" dirty="0" smtClean="0">
                <a:solidFill>
                  <a:srgbClr val="FFCC66"/>
                </a:solidFill>
              </a:rPr>
              <a:t>:</a:t>
            </a:r>
            <a:endParaRPr lang="en-US" sz="3600" dirty="0" smtClean="0">
              <a:solidFill>
                <a:srgbClr val="FFCC66"/>
              </a:solidFill>
            </a:endParaRPr>
          </a:p>
          <a:p>
            <a:pPr algn="just" rtl="1">
              <a:buFontTx/>
              <a:buNone/>
              <a:defRPr/>
            </a:pPr>
            <a:r>
              <a:rPr lang="ar-SA" sz="3600" dirty="0" smtClean="0"/>
              <a:t>يعمل على عرض البيانات وتطوير التطبيقات </a:t>
            </a:r>
            <a:r>
              <a:rPr lang="ar-SA" sz="3600" dirty="0" err="1" smtClean="0"/>
              <a:t>الرسومية</a:t>
            </a:r>
            <a:r>
              <a:rPr lang="ar-SA" sz="3600" dirty="0" smtClean="0"/>
              <a:t> مثل المخططات </a:t>
            </a:r>
            <a:r>
              <a:rPr lang="ar-SA" sz="3600" dirty="0" err="1" smtClean="0"/>
              <a:t>الرسومية</a:t>
            </a:r>
            <a:r>
              <a:rPr lang="ar-SA" sz="3600" dirty="0" smtClean="0"/>
              <a:t> والتحليلية.</a:t>
            </a:r>
            <a:endParaRPr lang="en-US" sz="3600" dirty="0" smtClean="0"/>
          </a:p>
          <a:p>
            <a:pPr>
              <a:defRPr/>
            </a:pPr>
            <a:endParaRPr lang="ar-SA" sz="3600" dirty="0"/>
          </a:p>
        </p:txBody>
      </p:sp>
      <p:grpSp>
        <p:nvGrpSpPr>
          <p:cNvPr id="2" name="Group 27"/>
          <p:cNvGrpSpPr>
            <a:grpSpLocks/>
          </p:cNvGrpSpPr>
          <p:nvPr/>
        </p:nvGrpSpPr>
        <p:grpSpPr bwMode="auto">
          <a:xfrm>
            <a:off x="8386763" y="6324600"/>
            <a:ext cx="414337" cy="292100"/>
            <a:chOff x="5283" y="3984"/>
            <a:chExt cx="261" cy="184"/>
          </a:xfrm>
        </p:grpSpPr>
        <p:sp>
          <p:nvSpPr>
            <p:cNvPr id="77828"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77829"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77830"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77831"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77832"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77833"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defRPr/>
            </a:pPr>
            <a:r>
              <a:rPr lang="en-US" sz="7200" dirty="0" smtClean="0">
                <a:sym typeface="AGA Arabesque"/>
              </a:rPr>
              <a:t></a:t>
            </a:r>
            <a:endParaRPr lang="ar-SA" sz="7200" dirty="0"/>
          </a:p>
        </p:txBody>
      </p:sp>
      <p:sp>
        <p:nvSpPr>
          <p:cNvPr id="4" name="عنصر نائب للمحتوى 3"/>
          <p:cNvSpPr>
            <a:spLocks noGrp="1"/>
          </p:cNvSpPr>
          <p:nvPr>
            <p:ph idx="1"/>
          </p:nvPr>
        </p:nvSpPr>
        <p:spPr>
          <a:xfrm>
            <a:off x="685800" y="1795463"/>
            <a:ext cx="7559675" cy="4595812"/>
          </a:xfrm>
        </p:spPr>
        <p:txBody>
          <a:bodyPr/>
          <a:lstStyle/>
          <a:p>
            <a:pPr algn="just" rtl="1">
              <a:defRPr/>
            </a:pPr>
            <a:r>
              <a:rPr lang="ar-SA" dirty="0" smtClean="0"/>
              <a:t>بداية أوراكل كانت في عام 1977فقد قامت مؤسسة </a:t>
            </a:r>
            <a:r>
              <a:rPr lang="en-US" dirty="0" smtClean="0"/>
              <a:t>Relation Software Incorporated </a:t>
            </a:r>
            <a:r>
              <a:rPr lang="ar-SA" dirty="0" smtClean="0"/>
              <a:t> ببناء نظام لإدارة قواعد بيانات  </a:t>
            </a:r>
            <a:r>
              <a:rPr lang="en-US" dirty="0" smtClean="0"/>
              <a:t>( RDBMS) </a:t>
            </a:r>
            <a:r>
              <a:rPr lang="ar-SA" dirty="0" smtClean="0"/>
              <a:t>وأسمته </a:t>
            </a:r>
            <a:r>
              <a:rPr lang="en-US" dirty="0" smtClean="0"/>
              <a:t>Oracle</a:t>
            </a:r>
            <a:r>
              <a:rPr lang="ar-SA" dirty="0" smtClean="0"/>
              <a:t> قامت هذه المؤسسة بتطوير النظام باستخدام واجهة</a:t>
            </a:r>
            <a:r>
              <a:rPr lang="en-US" dirty="0" smtClean="0"/>
              <a:t>C </a:t>
            </a:r>
            <a:r>
              <a:rPr lang="ar-SA" dirty="0" smtClean="0"/>
              <a:t> و </a:t>
            </a:r>
            <a:r>
              <a:rPr lang="en-US" dirty="0" smtClean="0"/>
              <a:t> SQL</a:t>
            </a:r>
            <a:r>
              <a:rPr lang="ar-SA" dirty="0" smtClean="0"/>
              <a:t>  ثم تم الإعلان عن  الإصدار الأول  </a:t>
            </a:r>
            <a:r>
              <a:rPr lang="en-US" dirty="0" smtClean="0"/>
              <a:t>Version 1</a:t>
            </a:r>
            <a:r>
              <a:rPr lang="ar-SA" dirty="0" smtClean="0"/>
              <a:t>عام 1979 وبعد ذلك ظهر الإصدار الثاني</a:t>
            </a:r>
            <a:r>
              <a:rPr lang="en-US" dirty="0" smtClean="0"/>
              <a:t> </a:t>
            </a:r>
            <a:r>
              <a:rPr lang="ar-SA" dirty="0" smtClean="0"/>
              <a:t>.  ثم أعلن عن الإصدار الثالث </a:t>
            </a:r>
            <a:r>
              <a:rPr lang="en-US" dirty="0" smtClean="0"/>
              <a:t>Version 3 </a:t>
            </a:r>
            <a:r>
              <a:rPr lang="ar-SA" dirty="0" smtClean="0"/>
              <a:t>في عام 1983 حيث أجريت عليه الكثير من التحسينات خاصة تلك المتعلقة بلغة الاستفسارات المهيكلة (</a:t>
            </a:r>
            <a:r>
              <a:rPr lang="en-US" dirty="0" smtClean="0"/>
              <a:t>SQL</a:t>
            </a:r>
            <a:r>
              <a:rPr lang="ar-SA" dirty="0" smtClean="0"/>
              <a:t>) وتعزيز لأداء البرنامج كما احتوى على تحسينات أخرى كان هذا الإصدار على عكس الإصدارات السابقة مكتوباً بلغة </a:t>
            </a:r>
            <a:r>
              <a:rPr lang="en-US" dirty="0" smtClean="0"/>
              <a:t>C </a:t>
            </a:r>
            <a:r>
              <a:rPr lang="ar-IQ" dirty="0" smtClean="0"/>
              <a:t> بشكل كامل</a:t>
            </a:r>
            <a:endParaRPr lang="ar-SA" dirty="0"/>
          </a:p>
        </p:txBody>
      </p:sp>
      <p:grpSp>
        <p:nvGrpSpPr>
          <p:cNvPr id="22532" name="Group 27"/>
          <p:cNvGrpSpPr>
            <a:grpSpLocks/>
          </p:cNvGrpSpPr>
          <p:nvPr/>
        </p:nvGrpSpPr>
        <p:grpSpPr bwMode="auto">
          <a:xfrm>
            <a:off x="8386763" y="6324600"/>
            <a:ext cx="414337" cy="292100"/>
            <a:chOff x="5283" y="3984"/>
            <a:chExt cx="261" cy="184"/>
          </a:xfrm>
        </p:grpSpPr>
        <p:sp>
          <p:nvSpPr>
            <p:cNvPr id="22533"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2534"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2535"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2536"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2537"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2538"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882650"/>
            <a:ext cx="7385050" cy="5975350"/>
          </a:xfrm>
        </p:spPr>
        <p:txBody>
          <a:bodyPr/>
          <a:lstStyle/>
          <a:p>
            <a:pPr algn="just" rtl="1">
              <a:defRPr/>
            </a:pPr>
            <a:r>
              <a:rPr lang="ar-IQ" dirty="0" smtClean="0"/>
              <a:t>ثم ظهر الإصدار الرابع من </a:t>
            </a:r>
            <a:r>
              <a:rPr lang="en-US" dirty="0" smtClean="0"/>
              <a:t>Oracle</a:t>
            </a:r>
            <a:r>
              <a:rPr lang="ar-IQ" dirty="0" smtClean="0"/>
              <a:t> في عام </a:t>
            </a:r>
            <a:r>
              <a:rPr lang="ar-SA" dirty="0" smtClean="0"/>
              <a:t>1984 </a:t>
            </a:r>
            <a:r>
              <a:rPr lang="ar-IQ" dirty="0" smtClean="0"/>
              <a:t>وبعدها بحوالي سنة من هذا الإصدار تم ظهور الإصدار الخامس وقد كان هذا الإصدار أول برنامج يدخل مفهوم </a:t>
            </a:r>
            <a:r>
              <a:rPr lang="en-US" dirty="0" smtClean="0"/>
              <a:t>Client/Server</a:t>
            </a:r>
            <a:r>
              <a:rPr lang="ar-IQ" dirty="0" smtClean="0"/>
              <a:t> البرمجي </a:t>
            </a:r>
            <a:r>
              <a:rPr lang="ar-IQ" dirty="0" err="1" smtClean="0"/>
              <a:t>الى</a:t>
            </a:r>
            <a:r>
              <a:rPr lang="ar-IQ" dirty="0" smtClean="0"/>
              <a:t> اللغات البرمجية باستخدام </a:t>
            </a:r>
            <a:r>
              <a:rPr lang="en-US" dirty="0" smtClean="0"/>
              <a:t>SQL . Net</a:t>
            </a:r>
            <a:r>
              <a:rPr lang="ar-SA" dirty="0" smtClean="0"/>
              <a:t> ثم ظهر الإصدار الثامن </a:t>
            </a:r>
            <a:r>
              <a:rPr lang="en-US" dirty="0" smtClean="0"/>
              <a:t>Oracle 8</a:t>
            </a:r>
            <a:r>
              <a:rPr lang="ar-IQ" dirty="0" smtClean="0"/>
              <a:t> في عام 1997 وقد أضاف إمكانيات جديدة إلى إدارة قواعد البيانات. وخلال فترة ليست بالبعيدة ظهرت نسخة </a:t>
            </a:r>
            <a:r>
              <a:rPr lang="en-US" dirty="0" smtClean="0"/>
              <a:t>Oracle 8i</a:t>
            </a:r>
            <a:r>
              <a:rPr lang="ar-IQ" dirty="0" smtClean="0"/>
              <a:t> المحدثة وتلتها النسختين </a:t>
            </a:r>
            <a:r>
              <a:rPr lang="en-US" dirty="0" smtClean="0"/>
              <a:t>Oracle 9</a:t>
            </a:r>
            <a:r>
              <a:rPr lang="ar-IQ" dirty="0" smtClean="0"/>
              <a:t> , </a:t>
            </a:r>
            <a:r>
              <a:rPr lang="en-US" dirty="0" smtClean="0"/>
              <a:t> Oracle 9i  </a:t>
            </a:r>
            <a:r>
              <a:rPr lang="ar-IQ" dirty="0" smtClean="0"/>
              <a:t>و</a:t>
            </a:r>
            <a:r>
              <a:rPr lang="ar-SA" dirty="0" smtClean="0"/>
              <a:t>أخيرا فقد </a:t>
            </a:r>
            <a:r>
              <a:rPr lang="ar-IQ" dirty="0" smtClean="0"/>
              <a:t>تم </a:t>
            </a:r>
            <a:r>
              <a:rPr lang="ar-SA" dirty="0" smtClean="0"/>
              <a:t>إصدار </a:t>
            </a:r>
            <a:r>
              <a:rPr lang="en-US" dirty="0" smtClean="0"/>
              <a:t>Oracle 10g</a:t>
            </a:r>
            <a:r>
              <a:rPr lang="ar-SA" dirty="0" smtClean="0"/>
              <a:t> ليمثل ثورة حقيقية في أسلوب ربط </a:t>
            </a:r>
            <a:r>
              <a:rPr lang="ar-SA" dirty="0" err="1" smtClean="0"/>
              <a:t>السيرفرات</a:t>
            </a:r>
            <a:r>
              <a:rPr lang="ar-SA" dirty="0" smtClean="0"/>
              <a:t> والعمل في بيئة أكثر سهولة والذي يتضمن العديد من الميزات والتقنيات وأدوات إدارة قواعد البيانات والسماح لوجود حقول تتسع إلى حد </a:t>
            </a:r>
            <a:r>
              <a:rPr lang="en-US" dirty="0" smtClean="0"/>
              <a:t>4GB  </a:t>
            </a:r>
            <a:r>
              <a:rPr lang="ar-IQ" dirty="0" smtClean="0"/>
              <a:t> </a:t>
            </a:r>
            <a:r>
              <a:rPr lang="ar-SA" dirty="0" smtClean="0"/>
              <a:t>للحقل الواحد كحد أقصى.</a:t>
            </a:r>
            <a:endParaRPr lang="en-US" dirty="0" smtClean="0"/>
          </a:p>
          <a:p>
            <a:pPr algn="just" rtl="1">
              <a:defRPr/>
            </a:pPr>
            <a:endParaRPr lang="ar-SA" dirty="0"/>
          </a:p>
        </p:txBody>
      </p:sp>
      <p:grpSp>
        <p:nvGrpSpPr>
          <p:cNvPr id="23555" name="Group 27"/>
          <p:cNvGrpSpPr>
            <a:grpSpLocks/>
          </p:cNvGrpSpPr>
          <p:nvPr/>
        </p:nvGrpSpPr>
        <p:grpSpPr bwMode="auto">
          <a:xfrm>
            <a:off x="8386763" y="6324600"/>
            <a:ext cx="414337" cy="292100"/>
            <a:chOff x="5283" y="3984"/>
            <a:chExt cx="261" cy="184"/>
          </a:xfrm>
        </p:grpSpPr>
        <p:sp>
          <p:nvSpPr>
            <p:cNvPr id="23556"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3557"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3558"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3559"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3560"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3561"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defRPr/>
            </a:pPr>
            <a:r>
              <a:rPr lang="ar-SA" i="1" u="sng" dirty="0" smtClean="0"/>
              <a:t>ما </a:t>
            </a:r>
            <a:r>
              <a:rPr lang="ar-SA" i="1" u="sng" dirty="0" err="1" smtClean="0"/>
              <a:t>هى</a:t>
            </a:r>
            <a:r>
              <a:rPr lang="ar-SA" i="1" u="sng" dirty="0" smtClean="0"/>
              <a:t> ألا وراكل ؟</a:t>
            </a:r>
            <a:r>
              <a:rPr lang="en-US" dirty="0" smtClean="0"/>
              <a:t/>
            </a:r>
            <a:br>
              <a:rPr lang="en-US" dirty="0" smtClean="0"/>
            </a:br>
            <a:endParaRPr lang="ar-SA" dirty="0"/>
          </a:p>
        </p:txBody>
      </p:sp>
      <p:sp>
        <p:nvSpPr>
          <p:cNvPr id="3" name="عنصر نائب للمحتوى 2"/>
          <p:cNvSpPr>
            <a:spLocks noGrp="1"/>
          </p:cNvSpPr>
          <p:nvPr>
            <p:ph idx="1"/>
          </p:nvPr>
        </p:nvSpPr>
        <p:spPr>
          <a:xfrm>
            <a:off x="457200" y="1795463"/>
            <a:ext cx="8458200" cy="3225800"/>
          </a:xfrm>
        </p:spPr>
        <p:txBody>
          <a:bodyPr/>
          <a:lstStyle/>
          <a:p>
            <a:pPr algn="just" rtl="1">
              <a:defRPr/>
            </a:pPr>
            <a:r>
              <a:rPr lang="ar-SA" sz="3600" i="1" u="sng" dirty="0" err="1" smtClean="0">
                <a:solidFill>
                  <a:srgbClr val="FFCC66"/>
                </a:solidFill>
                <a:latin typeface="+mj-lt"/>
                <a:ea typeface="+mj-ea"/>
                <a:cs typeface="+mj-cs"/>
              </a:rPr>
              <a:t>الاوراكل</a:t>
            </a:r>
            <a:r>
              <a:rPr lang="ar-SA" sz="3600" i="1" u="sng" dirty="0" smtClean="0">
                <a:solidFill>
                  <a:srgbClr val="FFCC66"/>
                </a:solidFill>
                <a:latin typeface="+mj-lt"/>
                <a:ea typeface="+mj-ea"/>
                <a:cs typeface="+mj-cs"/>
              </a:rPr>
              <a:t> :</a:t>
            </a:r>
            <a:r>
              <a:rPr lang="en-US" sz="3600" i="1" u="sng" dirty="0" smtClean="0">
                <a:solidFill>
                  <a:srgbClr val="FFCC66"/>
                </a:solidFill>
                <a:latin typeface="+mj-lt"/>
                <a:ea typeface="+mj-ea"/>
                <a:cs typeface="+mj-cs"/>
              </a:rPr>
              <a:t> </a:t>
            </a:r>
            <a:r>
              <a:rPr lang="ar-SA" dirty="0" smtClean="0"/>
              <a:t>أوراكل ليست لغة برمجية وإنما هي نظام لإدارة قواعد البيانات </a:t>
            </a:r>
            <a:r>
              <a:rPr lang="ar-SA" dirty="0" err="1" smtClean="0"/>
              <a:t>العلائقية</a:t>
            </a:r>
            <a:r>
              <a:rPr lang="en-US" dirty="0" smtClean="0"/>
              <a:t>		</a:t>
            </a:r>
            <a:r>
              <a:rPr lang="ar-SA" dirty="0" smtClean="0"/>
              <a:t> (</a:t>
            </a:r>
            <a:r>
              <a:rPr lang="en-US" dirty="0" smtClean="0"/>
              <a:t>RDBMS</a:t>
            </a:r>
            <a:r>
              <a:rPr lang="ar-IQ" dirty="0" smtClean="0"/>
              <a:t>)</a:t>
            </a:r>
            <a:r>
              <a:rPr lang="ar-SA" dirty="0" smtClean="0"/>
              <a:t> </a:t>
            </a:r>
            <a:r>
              <a:rPr lang="en-US" dirty="0" smtClean="0"/>
              <a:t>Relation Data Base Management system</a:t>
            </a:r>
            <a:r>
              <a:rPr lang="ar-SA" dirty="0" smtClean="0"/>
              <a:t> و إدارة معلومات العمل المطلوبة من خلال تحويلها  إلى قاعدة بيانات عملية تفيد في اتخاذ القرارات ومراقبة أداء العمل وتحسين الإنتاجية والوصول إلى سرعة قصوى </a:t>
            </a:r>
            <a:r>
              <a:rPr lang="ar-SA" dirty="0" err="1" smtClean="0"/>
              <a:t>ف</a:t>
            </a:r>
            <a:r>
              <a:rPr lang="ar-IQ" dirty="0" smtClean="0"/>
              <a:t>ي</a:t>
            </a:r>
            <a:r>
              <a:rPr lang="ar-SA" dirty="0" smtClean="0"/>
              <a:t> إنجاز الأعمال .</a:t>
            </a:r>
            <a:endParaRPr lang="en-US" dirty="0" smtClean="0"/>
          </a:p>
          <a:p>
            <a:pPr algn="r" rtl="1">
              <a:defRPr/>
            </a:pPr>
            <a:endParaRPr lang="ar-SA" dirty="0"/>
          </a:p>
        </p:txBody>
      </p:sp>
      <p:grpSp>
        <p:nvGrpSpPr>
          <p:cNvPr id="4" name="Group 27"/>
          <p:cNvGrpSpPr>
            <a:grpSpLocks/>
          </p:cNvGrpSpPr>
          <p:nvPr/>
        </p:nvGrpSpPr>
        <p:grpSpPr bwMode="auto">
          <a:xfrm>
            <a:off x="8386763" y="6324600"/>
            <a:ext cx="414337" cy="292100"/>
            <a:chOff x="5283" y="3984"/>
            <a:chExt cx="261" cy="184"/>
          </a:xfrm>
        </p:grpSpPr>
        <p:sp>
          <p:nvSpPr>
            <p:cNvPr id="24581" name="Rectangle 21"/>
            <p:cNvSpPr>
              <a:spLocks noChangeArrowheads="1"/>
            </p:cNvSpPr>
            <p:nvPr/>
          </p:nvSpPr>
          <p:spPr bwMode="hidden">
            <a:xfrm>
              <a:off x="5297" y="4000"/>
              <a:ext cx="31" cy="168"/>
            </a:xfrm>
            <a:prstGeom prst="rect">
              <a:avLst/>
            </a:prstGeom>
            <a:solidFill>
              <a:srgbClr val="000000"/>
            </a:solidFill>
            <a:ln w="9525">
              <a:noFill/>
              <a:miter lim="800000"/>
              <a:headEnd/>
              <a:tailEnd/>
            </a:ln>
          </p:spPr>
          <p:txBody>
            <a:bodyPr wrap="none" anchor="ctr"/>
            <a:lstStyle/>
            <a:p>
              <a:endParaRPr lang="ar-SA"/>
            </a:p>
          </p:txBody>
        </p:sp>
        <p:sp>
          <p:nvSpPr>
            <p:cNvPr id="24582" name="Rectangle 22"/>
            <p:cNvSpPr>
              <a:spLocks noChangeArrowheads="1"/>
            </p:cNvSpPr>
            <p:nvPr/>
          </p:nvSpPr>
          <p:spPr bwMode="hidden">
            <a:xfrm>
              <a:off x="5283" y="3984"/>
              <a:ext cx="31" cy="168"/>
            </a:xfrm>
            <a:prstGeom prst="rect">
              <a:avLst/>
            </a:prstGeom>
            <a:solidFill>
              <a:srgbClr val="7FC1EB"/>
            </a:solidFill>
            <a:ln w="9525">
              <a:noFill/>
              <a:miter lim="800000"/>
              <a:headEnd/>
              <a:tailEnd/>
            </a:ln>
          </p:spPr>
          <p:txBody>
            <a:bodyPr wrap="none" anchor="ctr"/>
            <a:lstStyle/>
            <a:p>
              <a:endParaRPr lang="ar-SA"/>
            </a:p>
          </p:txBody>
        </p:sp>
        <p:sp useBgFill="1">
          <p:nvSpPr>
            <p:cNvPr id="24583" name="Rectangle 23"/>
            <p:cNvSpPr>
              <a:spLocks noChangeArrowheads="1"/>
            </p:cNvSpPr>
            <p:nvPr/>
          </p:nvSpPr>
          <p:spPr bwMode="hidden">
            <a:xfrm>
              <a:off x="5291" y="3992"/>
              <a:ext cx="31" cy="169"/>
            </a:xfrm>
            <a:prstGeom prst="rect">
              <a:avLst/>
            </a:prstGeom>
            <a:ln w="9525">
              <a:noFill/>
              <a:miter lim="800000"/>
              <a:headEnd/>
              <a:tailEnd/>
            </a:ln>
          </p:spPr>
          <p:txBody>
            <a:bodyPr wrap="none" anchor="ctr"/>
            <a:lstStyle/>
            <a:p>
              <a:endParaRPr lang="ar-SA"/>
            </a:p>
          </p:txBody>
        </p:sp>
        <p:sp>
          <p:nvSpPr>
            <p:cNvPr id="24584" name="Freeform 24"/>
            <p:cNvSpPr>
              <a:spLocks/>
            </p:cNvSpPr>
            <p:nvPr/>
          </p:nvSpPr>
          <p:spPr bwMode="hidden">
            <a:xfrm>
              <a:off x="5374" y="3999"/>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000000"/>
            </a:solidFill>
            <a:ln w="9525" cap="rnd">
              <a:noFill/>
              <a:round/>
              <a:headEnd/>
              <a:tailEnd/>
            </a:ln>
          </p:spPr>
          <p:txBody>
            <a:bodyPr/>
            <a:lstStyle/>
            <a:p>
              <a:endParaRPr lang="ar-SA"/>
            </a:p>
          </p:txBody>
        </p:sp>
        <p:sp>
          <p:nvSpPr>
            <p:cNvPr id="24585" name="Freeform 25"/>
            <p:cNvSpPr>
              <a:spLocks/>
            </p:cNvSpPr>
            <p:nvPr/>
          </p:nvSpPr>
          <p:spPr bwMode="hidden">
            <a:xfrm>
              <a:off x="5354" y="3984"/>
              <a:ext cx="170" cy="169"/>
            </a:xfrm>
            <a:custGeom>
              <a:avLst/>
              <a:gdLst>
                <a:gd name="T0" fmla="*/ 169 w 170"/>
                <a:gd name="T1" fmla="*/ 84 h 169"/>
                <a:gd name="T2" fmla="*/ 0 w 170"/>
                <a:gd name="T3" fmla="*/ 0 h 169"/>
                <a:gd name="T4" fmla="*/ 0 w 170"/>
                <a:gd name="T5" fmla="*/ 168 h 169"/>
                <a:gd name="T6" fmla="*/ 169 w 170"/>
                <a:gd name="T7" fmla="*/ 84 h 169"/>
                <a:gd name="T8" fmla="*/ 0 60000 65536"/>
                <a:gd name="T9" fmla="*/ 0 60000 65536"/>
                <a:gd name="T10" fmla="*/ 0 60000 65536"/>
                <a:gd name="T11" fmla="*/ 0 60000 65536"/>
                <a:gd name="T12" fmla="*/ 0 w 170"/>
                <a:gd name="T13" fmla="*/ 0 h 169"/>
                <a:gd name="T14" fmla="*/ 170 w 170"/>
                <a:gd name="T15" fmla="*/ 169 h 169"/>
              </a:gdLst>
              <a:ahLst/>
              <a:cxnLst>
                <a:cxn ang="T8">
                  <a:pos x="T0" y="T1"/>
                </a:cxn>
                <a:cxn ang="T9">
                  <a:pos x="T2" y="T3"/>
                </a:cxn>
                <a:cxn ang="T10">
                  <a:pos x="T4" y="T5"/>
                </a:cxn>
                <a:cxn ang="T11">
                  <a:pos x="T6" y="T7"/>
                </a:cxn>
              </a:cxnLst>
              <a:rect l="T12" t="T13" r="T14" b="T15"/>
              <a:pathLst>
                <a:path w="170" h="169">
                  <a:moveTo>
                    <a:pt x="169" y="84"/>
                  </a:moveTo>
                  <a:lnTo>
                    <a:pt x="0" y="0"/>
                  </a:lnTo>
                  <a:lnTo>
                    <a:pt x="0" y="168"/>
                  </a:lnTo>
                  <a:lnTo>
                    <a:pt x="169" y="84"/>
                  </a:lnTo>
                </a:path>
              </a:pathLst>
            </a:custGeom>
            <a:solidFill>
              <a:srgbClr val="7FC1EB"/>
            </a:solidFill>
            <a:ln w="9525" cap="rnd">
              <a:noFill/>
              <a:round/>
              <a:headEnd/>
              <a:tailEnd/>
            </a:ln>
          </p:spPr>
          <p:txBody>
            <a:bodyPr/>
            <a:lstStyle/>
            <a:p>
              <a:endParaRPr lang="ar-SA"/>
            </a:p>
          </p:txBody>
        </p:sp>
        <p:sp useBgFill="1">
          <p:nvSpPr>
            <p:cNvPr id="24586" name="Freeform 26"/>
            <p:cNvSpPr>
              <a:spLocks/>
            </p:cNvSpPr>
            <p:nvPr/>
          </p:nvSpPr>
          <p:spPr bwMode="auto">
            <a:xfrm>
              <a:off x="5361" y="3993"/>
              <a:ext cx="168" cy="169"/>
            </a:xfrm>
            <a:custGeom>
              <a:avLst/>
              <a:gdLst>
                <a:gd name="T0" fmla="*/ 167 w 168"/>
                <a:gd name="T1" fmla="*/ 84 h 169"/>
                <a:gd name="T2" fmla="*/ 0 w 168"/>
                <a:gd name="T3" fmla="*/ 0 h 169"/>
                <a:gd name="T4" fmla="*/ 0 w 168"/>
                <a:gd name="T5" fmla="*/ 168 h 169"/>
                <a:gd name="T6" fmla="*/ 167 w 168"/>
                <a:gd name="T7" fmla="*/ 84 h 169"/>
                <a:gd name="T8" fmla="*/ 0 60000 65536"/>
                <a:gd name="T9" fmla="*/ 0 60000 65536"/>
                <a:gd name="T10" fmla="*/ 0 60000 65536"/>
                <a:gd name="T11" fmla="*/ 0 60000 65536"/>
                <a:gd name="T12" fmla="*/ 0 w 168"/>
                <a:gd name="T13" fmla="*/ 0 h 169"/>
                <a:gd name="T14" fmla="*/ 168 w 168"/>
                <a:gd name="T15" fmla="*/ 169 h 169"/>
              </a:gdLst>
              <a:ahLst/>
              <a:cxnLst>
                <a:cxn ang="T8">
                  <a:pos x="T0" y="T1"/>
                </a:cxn>
                <a:cxn ang="T9">
                  <a:pos x="T2" y="T3"/>
                </a:cxn>
                <a:cxn ang="T10">
                  <a:pos x="T4" y="T5"/>
                </a:cxn>
                <a:cxn ang="T11">
                  <a:pos x="T6" y="T7"/>
                </a:cxn>
              </a:cxnLst>
              <a:rect l="T12" t="T13" r="T14" b="T15"/>
              <a:pathLst>
                <a:path w="168" h="169">
                  <a:moveTo>
                    <a:pt x="167" y="84"/>
                  </a:moveTo>
                  <a:lnTo>
                    <a:pt x="0" y="0"/>
                  </a:lnTo>
                  <a:lnTo>
                    <a:pt x="0" y="168"/>
                  </a:lnTo>
                  <a:lnTo>
                    <a:pt x="167" y="84"/>
                  </a:lnTo>
                </a:path>
              </a:pathLst>
            </a:custGeom>
            <a:ln w="9525" cap="rnd">
              <a:noFill/>
              <a:round/>
              <a:headEnd/>
              <a:tailEnd/>
            </a:ln>
          </p:spPr>
          <p:txBody>
            <a:bodyPr/>
            <a:lstStyle/>
            <a:p>
              <a:endParaRPr lang="ar-SA"/>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intro">
  <a:themeElements>
    <a:clrScheme name="">
      <a:dk1>
        <a:srgbClr val="0E0E58"/>
      </a:dk1>
      <a:lt1>
        <a:srgbClr val="F8F8D3"/>
      </a:lt1>
      <a:dk2>
        <a:srgbClr val="2323DC"/>
      </a:dk2>
      <a:lt2>
        <a:srgbClr val="7BEAEA"/>
      </a:lt2>
      <a:accent1>
        <a:srgbClr val="DDDDDD"/>
      </a:accent1>
      <a:accent2>
        <a:srgbClr val="EAC67B"/>
      </a:accent2>
      <a:accent3>
        <a:srgbClr val="ACACEB"/>
      </a:accent3>
      <a:accent4>
        <a:srgbClr val="D4D4B4"/>
      </a:accent4>
      <a:accent5>
        <a:srgbClr val="EBEBEB"/>
      </a:accent5>
      <a:accent6>
        <a:srgbClr val="D4B36F"/>
      </a:accent6>
      <a:hlink>
        <a:srgbClr val="7BEAEA"/>
      </a:hlink>
      <a:folHlink>
        <a:srgbClr val="D3EAF8"/>
      </a:folHlink>
    </a:clrScheme>
    <a:fontScheme name="newintr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rgbClr val="D3EAF8">
                <a:gamma/>
                <a:shade val="89804"/>
                <a:invGamma/>
              </a:srgbClr>
            </a:gs>
            <a:gs pos="50000">
              <a:srgbClr val="D3EAF8"/>
            </a:gs>
            <a:gs pos="100000">
              <a:srgbClr val="D3EAF8">
                <a:gamma/>
                <a:shade val="89804"/>
                <a:invGamma/>
              </a:srgbClr>
            </a:gs>
          </a:gsLst>
          <a:lin ang="18900000" scaled="1"/>
        </a:gradFill>
        <a:ln w="50800" cap="flat" cmpd="sng" algn="ctr">
          <a:solidFill>
            <a:schemeClr val="bg2"/>
          </a:solidFill>
          <a:prstDash val="solid"/>
          <a:round/>
          <a:headEnd type="none" w="sm" len="sm"/>
          <a:tailEnd type="none" w="sm" len="sm"/>
        </a:ln>
        <a:effectLst>
          <a:outerShdw dist="53882" dir="2700000" algn="ctr" rotWithShape="0">
            <a:srgbClr val="000000">
              <a:alpha val="50000"/>
            </a:srgbClr>
          </a:outerShdw>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20000"/>
          </a:lnSpc>
          <a:spcBef>
            <a:spcPct val="60000"/>
          </a:spcBef>
          <a:spcAft>
            <a:spcPct val="0"/>
          </a:spcAft>
          <a:buClrTx/>
          <a:buSzTx/>
          <a:buFontTx/>
          <a:buNone/>
          <a:tabLst/>
          <a:defRPr kumimoji="0" lang="ar-IQ" sz="2800" b="1" i="0" u="none" strike="noStrike" cap="none" normalizeH="0" baseline="0" smtClean="0">
            <a:ln>
              <a:noFill/>
            </a:ln>
            <a:solidFill>
              <a:schemeClr val="bg2"/>
            </a:solidFill>
            <a:effectLst/>
            <a:latin typeface="Arial Narrow" pitchFamily="34" charset="0"/>
            <a:cs typeface="Arial" pitchFamily="34" charset="0"/>
          </a:defRPr>
        </a:defPPr>
      </a:lstStyle>
    </a:spDef>
    <a:lnDef>
      <a:spPr bwMode="auto">
        <a:xfrm>
          <a:off x="0" y="0"/>
          <a:ext cx="1" cy="1"/>
        </a:xfrm>
        <a:custGeom>
          <a:avLst/>
          <a:gdLst/>
          <a:ahLst/>
          <a:cxnLst/>
          <a:rect l="0" t="0" r="0" b="0"/>
          <a:pathLst/>
        </a:custGeom>
        <a:gradFill rotWithShape="0">
          <a:gsLst>
            <a:gs pos="0">
              <a:srgbClr val="D3EAF8">
                <a:gamma/>
                <a:shade val="89804"/>
                <a:invGamma/>
              </a:srgbClr>
            </a:gs>
            <a:gs pos="50000">
              <a:srgbClr val="D3EAF8"/>
            </a:gs>
            <a:gs pos="100000">
              <a:srgbClr val="D3EAF8">
                <a:gamma/>
                <a:shade val="89804"/>
                <a:invGamma/>
              </a:srgbClr>
            </a:gs>
          </a:gsLst>
          <a:lin ang="18900000" scaled="1"/>
        </a:gradFill>
        <a:ln w="50800" cap="flat" cmpd="sng" algn="ctr">
          <a:solidFill>
            <a:schemeClr val="bg2"/>
          </a:solidFill>
          <a:prstDash val="solid"/>
          <a:round/>
          <a:headEnd type="none" w="sm" len="sm"/>
          <a:tailEnd type="none" w="sm" len="sm"/>
        </a:ln>
        <a:effectLst>
          <a:outerShdw dist="53882" dir="2700000" algn="ctr" rotWithShape="0">
            <a:srgbClr val="000000">
              <a:alpha val="50000"/>
            </a:srgbClr>
          </a:outerShdw>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20000"/>
          </a:lnSpc>
          <a:spcBef>
            <a:spcPct val="60000"/>
          </a:spcBef>
          <a:spcAft>
            <a:spcPct val="0"/>
          </a:spcAft>
          <a:buClrTx/>
          <a:buSzTx/>
          <a:buFontTx/>
          <a:buNone/>
          <a:tabLst/>
          <a:defRPr kumimoji="0" lang="ar-IQ" sz="2800" b="1" i="0" u="none" strike="noStrike" cap="none" normalizeH="0" baseline="0" smtClean="0">
            <a:ln>
              <a:noFill/>
            </a:ln>
            <a:solidFill>
              <a:schemeClr val="bg2"/>
            </a:solidFill>
            <a:effectLst/>
            <a:latin typeface="Arial Narrow" pitchFamily="34" charset="0"/>
            <a:cs typeface="Arial" pitchFamily="34" charset="0"/>
          </a:defRPr>
        </a:defPPr>
      </a:lstStyle>
    </a:lnDef>
  </a:objectDefaults>
  <a:extraClrSchemeLst>
    <a:extraClrScheme>
      <a:clrScheme name="newintro 1">
        <a:dk1>
          <a:srgbClr val="000066"/>
        </a:dk1>
        <a:lt1>
          <a:srgbClr val="FFFFFF"/>
        </a:lt1>
        <a:dk2>
          <a:srgbClr val="3366FF"/>
        </a:dk2>
        <a:lt2>
          <a:srgbClr val="66FFFF"/>
        </a:lt2>
        <a:accent1>
          <a:srgbClr val="DDDDDD"/>
        </a:accent1>
        <a:accent2>
          <a:srgbClr val="FFCC66"/>
        </a:accent2>
        <a:accent3>
          <a:srgbClr val="ADB8FF"/>
        </a:accent3>
        <a:accent4>
          <a:srgbClr val="DADADA"/>
        </a:accent4>
        <a:accent5>
          <a:srgbClr val="EBEBEB"/>
        </a:accent5>
        <a:accent6>
          <a:srgbClr val="E7B95C"/>
        </a:accent6>
        <a:hlink>
          <a:srgbClr val="FF0033"/>
        </a:hlink>
        <a:folHlink>
          <a:srgbClr val="99CCFF"/>
        </a:folHlink>
      </a:clrScheme>
      <a:clrMap bg1="dk2" tx1="lt1" bg2="dk1" tx2="lt2" accent1="accent1" accent2="accent2" accent3="accent3" accent4="accent4" accent5="accent5" accent6="accent6" hlink="hlink" folHlink="folHlink"/>
    </a:extraClrScheme>
    <a:extraClrScheme>
      <a:clrScheme name="newintro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ewintro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newintro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ewintro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intro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ewintro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newintro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E0E58"/>
    </a:dk1>
    <a:lt1>
      <a:srgbClr val="F8F8D3"/>
    </a:lt1>
    <a:dk2>
      <a:srgbClr val="2323DC"/>
    </a:dk2>
    <a:lt2>
      <a:srgbClr val="7BEAEA"/>
    </a:lt2>
    <a:accent1>
      <a:srgbClr val="DDDDDD"/>
    </a:accent1>
    <a:accent2>
      <a:srgbClr val="EAC67B"/>
    </a:accent2>
    <a:accent3>
      <a:srgbClr val="ACACEB"/>
    </a:accent3>
    <a:accent4>
      <a:srgbClr val="D4D4B4"/>
    </a:accent4>
    <a:accent5>
      <a:srgbClr val="EBEBEB"/>
    </a:accent5>
    <a:accent6>
      <a:srgbClr val="D4B36F"/>
    </a:accent6>
    <a:hlink>
      <a:srgbClr val="7BEAEA"/>
    </a:hlink>
    <a:folHlink>
      <a:srgbClr val="D3EAF8"/>
    </a:folHlink>
  </a:clrScheme>
</a:themeOverride>
</file>

<file path=docProps/app.xml><?xml version="1.0" encoding="utf-8"?>
<Properties xmlns="http://schemas.openxmlformats.org/officeDocument/2006/extended-properties" xmlns:vt="http://schemas.openxmlformats.org/officeDocument/2006/docPropsVTypes">
  <Template>C:\Jobs\intro\newintro.ppt</Template>
  <TotalTime>7528</TotalTime>
  <Words>5248</Words>
  <Application>Microsoft Office PowerPoint</Application>
  <PresentationFormat>عرض على الشاشة (3:4)‏</PresentationFormat>
  <Paragraphs>913</Paragraphs>
  <Slides>61</Slides>
  <Notes>31</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61</vt:i4>
      </vt:variant>
    </vt:vector>
  </HeadingPairs>
  <TitlesOfParts>
    <vt:vector size="63" baseType="lpstr">
      <vt:lpstr>newintro</vt:lpstr>
      <vt:lpstr>Document</vt:lpstr>
      <vt:lpstr>ORACLE  &amp;  SQL</vt:lpstr>
      <vt:lpstr>Database</vt:lpstr>
      <vt:lpstr>Data Storage on Different Media</vt:lpstr>
      <vt:lpstr>Definition of a Relational Database</vt:lpstr>
      <vt:lpstr>Relating Multiple Tables</vt:lpstr>
      <vt:lpstr>Communicating with a RDBMS  Using SQL  </vt:lpstr>
      <vt:lpstr></vt:lpstr>
      <vt:lpstr>الشريحة 8</vt:lpstr>
      <vt:lpstr>ما هى ألا وراكل ؟ </vt:lpstr>
      <vt:lpstr>على ماذا تعتمد أوراكل ؟ </vt:lpstr>
      <vt:lpstr>Structured Query  Language(SQL) لغة الاستعلام المهيكلة </vt:lpstr>
      <vt:lpstr>ايعازات لغة SQL</vt:lpstr>
      <vt:lpstr>(DDL)    Data Definition language</vt:lpstr>
      <vt:lpstr>Data manipulation language(DML)</vt:lpstr>
      <vt:lpstr>Data Control language (DCL)</vt:lpstr>
      <vt:lpstr>الشريحة 16</vt:lpstr>
      <vt:lpstr>Controlling User Access</vt:lpstr>
      <vt:lpstr>Privileges</vt:lpstr>
      <vt:lpstr>System Privileges</vt:lpstr>
      <vt:lpstr>Creating Users</vt:lpstr>
      <vt:lpstr>User System Privileges</vt:lpstr>
      <vt:lpstr>Granting System Privileges</vt:lpstr>
      <vt:lpstr>What Is a Role?</vt:lpstr>
      <vt:lpstr>Creating and Granting Privileges to a Role</vt:lpstr>
      <vt:lpstr>Granting Object Privileges</vt:lpstr>
      <vt:lpstr>Using WITH GRANT OPTION</vt:lpstr>
      <vt:lpstr>Revoking Object Privileges</vt:lpstr>
      <vt:lpstr> عبارة التكوين CREATE TABLE </vt:lpstr>
      <vt:lpstr>مثال:لتكوين جدول الموظفين  </vt:lpstr>
      <vt:lpstr>الشريحة 30</vt:lpstr>
      <vt:lpstr>عبارة الإدخال INSERT   </vt:lpstr>
      <vt:lpstr>ملاحظة:</vt:lpstr>
      <vt:lpstr>إدخال قيم خاصة باستخدام التوابع     Inserting  Special Value </vt:lpstr>
      <vt:lpstr>يقوم التابع SYSDATE في المثال السابق بإدراج قيمة التاريخ الحالي ضمن الحقل hiredate </vt:lpstr>
      <vt:lpstr>الشريحة 35</vt:lpstr>
      <vt:lpstr> SQL&gt; UPDATE   emp                                                   SET          deptno = 15                          WHERE    deptno = 16  ;      SQL&gt; COMMIT ; </vt:lpstr>
      <vt:lpstr>   SQL&gt;DELETE   FROM   emp ;                                                                  SQL&gt;ROLLBACK ;                                                                                                            </vt:lpstr>
      <vt:lpstr>      لو كان الجدول مرتبط بعلاقات مع جدول آخر فقط نضيف CASCADE CONSTRAINTS  DROP TABLE stud  CASCADE CONSTRAINTS; </vt:lpstr>
      <vt:lpstr>ORDER BY عبارة الترتيب    </vt:lpstr>
      <vt:lpstr>Group By عبارة</vt:lpstr>
      <vt:lpstr>Aggregating Data  Using Group Functions</vt:lpstr>
      <vt:lpstr>What Are Group Functions?</vt:lpstr>
      <vt:lpstr>Types of Group Functions</vt:lpstr>
      <vt:lpstr>Using Group Functions</vt:lpstr>
      <vt:lpstr>Using AVG and SUM Functions</vt:lpstr>
      <vt:lpstr>  </vt:lpstr>
      <vt:lpstr>Using the COUNT Function</vt:lpstr>
      <vt:lpstr>Using the COUNT Function</vt:lpstr>
      <vt:lpstr>Group Functions and Null Values</vt:lpstr>
      <vt:lpstr>Creating Groups of Data </vt:lpstr>
      <vt:lpstr>Using the GROUP BY Clause </vt:lpstr>
      <vt:lpstr>Using the GROUP BY Clause </vt:lpstr>
      <vt:lpstr>Grouping by More  Than One Column</vt:lpstr>
      <vt:lpstr>مثال :  كون استعلام لعرض رقم المشروع و اسم المشروع و عدد العاملين في هذه المشاريع مرتبة على شكل مجاميع؟</vt:lpstr>
      <vt:lpstr>لغة الإجراءات  PL/SQL </vt:lpstr>
      <vt:lpstr>الشريحة 56</vt:lpstr>
      <vt:lpstr> ORACLE DEVELOPER</vt:lpstr>
      <vt:lpstr> Developer Component  مكونات ديفيلوبر  </vt:lpstr>
      <vt:lpstr>1- برنامج تصميم النماذج Form Builder  </vt:lpstr>
      <vt:lpstr>الشريحة 60</vt:lpstr>
      <vt:lpstr>الشريحة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&lt;Lesson Title&gt;</dc:title>
  <dc:creator>Julie Rose</dc:creator>
  <cp:lastModifiedBy>rr</cp:lastModifiedBy>
  <cp:revision>697</cp:revision>
  <cp:lastPrinted>1999-05-27T11:57:24Z</cp:lastPrinted>
  <dcterms:created xsi:type="dcterms:W3CDTF">1995-06-17T23:31:02Z</dcterms:created>
  <dcterms:modified xsi:type="dcterms:W3CDTF">2013-04-23T06:40:44Z</dcterms:modified>
</cp:coreProperties>
</file>