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4" r:id="rId8"/>
    <p:sldId id="265" r:id="rId9"/>
    <p:sldId id="266" r:id="rId10"/>
    <p:sldId id="267" r:id="rId11"/>
    <p:sldId id="268" r:id="rId12"/>
    <p:sldId id="269" r:id="rId13"/>
    <p:sldId id="270" r:id="rId14"/>
    <p:sldId id="271" r:id="rId15"/>
    <p:sldId id="272"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6" d="100"/>
          <a:sy n="36" d="100"/>
        </p:scale>
        <p:origin x="-1440"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E3A487-6548-481B-A010-2883D142E57F}"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pPr rtl="1"/>
          <a:endParaRPr lang="ar-SA"/>
        </a:p>
      </dgm:t>
    </dgm:pt>
    <dgm:pt modelId="{1AFA377A-F501-44A2-88B5-3A51F81E63FD}">
      <dgm:prSet phldrT="[نص]"/>
      <dgm:spPr/>
      <dgm:t>
        <a:bodyPr/>
        <a:lstStyle/>
        <a:p>
          <a:pPr rtl="0"/>
          <a:r>
            <a:rPr lang="en-US" dirty="0" smtClean="0"/>
            <a:t>Types of sentences</a:t>
          </a:r>
          <a:endParaRPr lang="ar-SA" dirty="0"/>
        </a:p>
      </dgm:t>
    </dgm:pt>
    <dgm:pt modelId="{F39078BC-ADBF-403F-848B-5B1A66BF8CA6}" type="parTrans" cxnId="{6119A818-F4F7-4F15-81B8-739BCC451526}">
      <dgm:prSet/>
      <dgm:spPr/>
      <dgm:t>
        <a:bodyPr/>
        <a:lstStyle/>
        <a:p>
          <a:pPr rtl="1"/>
          <a:endParaRPr lang="ar-SA"/>
        </a:p>
      </dgm:t>
    </dgm:pt>
    <dgm:pt modelId="{EE422025-DD59-482C-AE1A-78E30BD21FEB}" type="sibTrans" cxnId="{6119A818-F4F7-4F15-81B8-739BCC451526}">
      <dgm:prSet/>
      <dgm:spPr/>
      <dgm:t>
        <a:bodyPr/>
        <a:lstStyle/>
        <a:p>
          <a:pPr rtl="1"/>
          <a:endParaRPr lang="ar-SA"/>
        </a:p>
      </dgm:t>
    </dgm:pt>
    <dgm:pt modelId="{B431E73F-DFF9-4576-A03D-7B207807E4AA}">
      <dgm:prSet phldrT="[نص]"/>
      <dgm:spPr/>
      <dgm:t>
        <a:bodyPr/>
        <a:lstStyle/>
        <a:p>
          <a:pPr rtl="1"/>
          <a:r>
            <a:rPr lang="en-US" dirty="0" smtClean="0"/>
            <a:t>declarative</a:t>
          </a:r>
          <a:endParaRPr lang="ar-SA" dirty="0"/>
        </a:p>
      </dgm:t>
    </dgm:pt>
    <dgm:pt modelId="{512DD97B-3D90-49CB-852E-4005F52CDF8C}" type="parTrans" cxnId="{F3540BE8-C2E9-47C5-921E-AA88263454D7}">
      <dgm:prSet/>
      <dgm:spPr/>
      <dgm:t>
        <a:bodyPr/>
        <a:lstStyle/>
        <a:p>
          <a:pPr rtl="1"/>
          <a:endParaRPr lang="ar-SA"/>
        </a:p>
      </dgm:t>
    </dgm:pt>
    <dgm:pt modelId="{50735B2E-89A8-4416-8C0F-0BBF03D3A9F9}" type="sibTrans" cxnId="{F3540BE8-C2E9-47C5-921E-AA88263454D7}">
      <dgm:prSet/>
      <dgm:spPr/>
      <dgm:t>
        <a:bodyPr/>
        <a:lstStyle/>
        <a:p>
          <a:pPr rtl="1"/>
          <a:endParaRPr lang="ar-SA"/>
        </a:p>
      </dgm:t>
    </dgm:pt>
    <dgm:pt modelId="{89DF1576-8A72-4666-8334-0D1271C478F5}">
      <dgm:prSet phldrT="[نص]"/>
      <dgm:spPr/>
      <dgm:t>
        <a:bodyPr/>
        <a:lstStyle/>
        <a:p>
          <a:pPr rtl="1"/>
          <a:r>
            <a:rPr lang="en-US" dirty="0" smtClean="0"/>
            <a:t>imperative</a:t>
          </a:r>
          <a:endParaRPr lang="ar-SA" dirty="0"/>
        </a:p>
      </dgm:t>
    </dgm:pt>
    <dgm:pt modelId="{FC9C6542-A1E2-4C8A-8657-87DC39EE79A0}" type="parTrans" cxnId="{AFCA2A8C-7CE3-4C80-9DC4-6E5CC9B620C8}">
      <dgm:prSet/>
      <dgm:spPr/>
      <dgm:t>
        <a:bodyPr/>
        <a:lstStyle/>
        <a:p>
          <a:pPr rtl="1"/>
          <a:endParaRPr lang="ar-SA"/>
        </a:p>
      </dgm:t>
    </dgm:pt>
    <dgm:pt modelId="{C9C5AB53-D3D9-4479-8D6A-5994028578C9}" type="sibTrans" cxnId="{AFCA2A8C-7CE3-4C80-9DC4-6E5CC9B620C8}">
      <dgm:prSet/>
      <dgm:spPr/>
      <dgm:t>
        <a:bodyPr/>
        <a:lstStyle/>
        <a:p>
          <a:pPr rtl="1"/>
          <a:endParaRPr lang="ar-SA"/>
        </a:p>
      </dgm:t>
    </dgm:pt>
    <dgm:pt modelId="{1CD01CDF-4665-4EC6-8462-28BDA1E5B27D}">
      <dgm:prSet/>
      <dgm:spPr/>
      <dgm:t>
        <a:bodyPr/>
        <a:lstStyle/>
        <a:p>
          <a:pPr rtl="1"/>
          <a:r>
            <a:rPr lang="en-US" dirty="0" smtClean="0"/>
            <a:t>Interrogative </a:t>
          </a:r>
          <a:endParaRPr lang="ar-SA" dirty="0"/>
        </a:p>
      </dgm:t>
    </dgm:pt>
    <dgm:pt modelId="{8F34C315-4150-425A-9147-7E779BEFEF4E}" type="parTrans" cxnId="{2C69CDC1-02BB-4B53-B965-680825552782}">
      <dgm:prSet/>
      <dgm:spPr/>
      <dgm:t>
        <a:bodyPr/>
        <a:lstStyle/>
        <a:p>
          <a:pPr rtl="1"/>
          <a:endParaRPr lang="ar-SA"/>
        </a:p>
      </dgm:t>
    </dgm:pt>
    <dgm:pt modelId="{2E5183C4-5777-4AC0-BF5D-E228D0399F4F}" type="sibTrans" cxnId="{2C69CDC1-02BB-4B53-B965-680825552782}">
      <dgm:prSet/>
      <dgm:spPr/>
      <dgm:t>
        <a:bodyPr/>
        <a:lstStyle/>
        <a:p>
          <a:pPr rtl="1"/>
          <a:endParaRPr lang="ar-SA"/>
        </a:p>
      </dgm:t>
    </dgm:pt>
    <dgm:pt modelId="{80940A86-F7B6-4FCF-80B7-8E30C320A4F4}">
      <dgm:prSet/>
      <dgm:spPr/>
      <dgm:t>
        <a:bodyPr/>
        <a:lstStyle/>
        <a:p>
          <a:pPr rtl="1"/>
          <a:r>
            <a:rPr lang="en-US" dirty="0" smtClean="0"/>
            <a:t>Exclamatory</a:t>
          </a:r>
          <a:endParaRPr lang="ar-SA" dirty="0"/>
        </a:p>
      </dgm:t>
    </dgm:pt>
    <dgm:pt modelId="{E01A474E-AE37-4AE8-9689-E7DA70043ACA}" type="parTrans" cxnId="{4AEAE193-75F4-4AB8-B567-D25AA1FC6E65}">
      <dgm:prSet/>
      <dgm:spPr/>
      <dgm:t>
        <a:bodyPr/>
        <a:lstStyle/>
        <a:p>
          <a:pPr rtl="1"/>
          <a:endParaRPr lang="ar-SA"/>
        </a:p>
      </dgm:t>
    </dgm:pt>
    <dgm:pt modelId="{E310EA55-1BD8-4A5A-BA62-4B31D94E5E5C}" type="sibTrans" cxnId="{4AEAE193-75F4-4AB8-B567-D25AA1FC6E65}">
      <dgm:prSet/>
      <dgm:spPr/>
      <dgm:t>
        <a:bodyPr/>
        <a:lstStyle/>
        <a:p>
          <a:pPr rtl="1"/>
          <a:endParaRPr lang="ar-SA"/>
        </a:p>
      </dgm:t>
    </dgm:pt>
    <dgm:pt modelId="{ABACE54E-344F-4E44-A08E-BF58054D0F58}" type="pres">
      <dgm:prSet presAssocID="{28E3A487-6548-481B-A010-2883D142E57F}" presName="diagram" presStyleCnt="0">
        <dgm:presLayoutVars>
          <dgm:chPref val="1"/>
          <dgm:dir/>
          <dgm:animOne val="branch"/>
          <dgm:animLvl val="lvl"/>
          <dgm:resizeHandles val="exact"/>
        </dgm:presLayoutVars>
      </dgm:prSet>
      <dgm:spPr/>
      <dgm:t>
        <a:bodyPr/>
        <a:lstStyle/>
        <a:p>
          <a:pPr rtl="1"/>
          <a:endParaRPr lang="ar-SA"/>
        </a:p>
      </dgm:t>
    </dgm:pt>
    <dgm:pt modelId="{45CFA81B-B479-4895-B819-BC877FFC8438}" type="pres">
      <dgm:prSet presAssocID="{1AFA377A-F501-44A2-88B5-3A51F81E63FD}" presName="root1" presStyleCnt="0"/>
      <dgm:spPr/>
    </dgm:pt>
    <dgm:pt modelId="{5F166ED5-AEFF-46D4-9E1E-9992731AFA18}" type="pres">
      <dgm:prSet presAssocID="{1AFA377A-F501-44A2-88B5-3A51F81E63FD}" presName="LevelOneTextNode" presStyleLbl="node0" presStyleIdx="0" presStyleCnt="1" custScaleX="97733" custScaleY="95806">
        <dgm:presLayoutVars>
          <dgm:chPref val="3"/>
        </dgm:presLayoutVars>
      </dgm:prSet>
      <dgm:spPr/>
      <dgm:t>
        <a:bodyPr/>
        <a:lstStyle/>
        <a:p>
          <a:pPr rtl="1"/>
          <a:endParaRPr lang="ar-SA"/>
        </a:p>
      </dgm:t>
    </dgm:pt>
    <dgm:pt modelId="{DAEF0161-113A-4A96-8F86-A58920F1192B}" type="pres">
      <dgm:prSet presAssocID="{1AFA377A-F501-44A2-88B5-3A51F81E63FD}" presName="level2hierChild" presStyleCnt="0"/>
      <dgm:spPr/>
    </dgm:pt>
    <dgm:pt modelId="{E29989A0-A101-4507-A1E3-A1FE9AB3E482}" type="pres">
      <dgm:prSet presAssocID="{512DD97B-3D90-49CB-852E-4005F52CDF8C}" presName="conn2-1" presStyleLbl="parChTrans1D2" presStyleIdx="0" presStyleCnt="4"/>
      <dgm:spPr/>
      <dgm:t>
        <a:bodyPr/>
        <a:lstStyle/>
        <a:p>
          <a:pPr rtl="1"/>
          <a:endParaRPr lang="ar-SA"/>
        </a:p>
      </dgm:t>
    </dgm:pt>
    <dgm:pt modelId="{93F49F77-A5DC-436C-9B06-7C1CE6417280}" type="pres">
      <dgm:prSet presAssocID="{512DD97B-3D90-49CB-852E-4005F52CDF8C}" presName="connTx" presStyleLbl="parChTrans1D2" presStyleIdx="0" presStyleCnt="4"/>
      <dgm:spPr/>
      <dgm:t>
        <a:bodyPr/>
        <a:lstStyle/>
        <a:p>
          <a:pPr rtl="1"/>
          <a:endParaRPr lang="ar-SA"/>
        </a:p>
      </dgm:t>
    </dgm:pt>
    <dgm:pt modelId="{0313DE82-8F6E-41AE-A464-7D83D955DD1E}" type="pres">
      <dgm:prSet presAssocID="{B431E73F-DFF9-4576-A03D-7B207807E4AA}" presName="root2" presStyleCnt="0"/>
      <dgm:spPr/>
    </dgm:pt>
    <dgm:pt modelId="{B0BD3458-4827-4DEB-AFE3-F8D40A5D6CCA}" type="pres">
      <dgm:prSet presAssocID="{B431E73F-DFF9-4576-A03D-7B207807E4AA}" presName="LevelTwoTextNode" presStyleLbl="node2" presStyleIdx="0" presStyleCnt="4">
        <dgm:presLayoutVars>
          <dgm:chPref val="3"/>
        </dgm:presLayoutVars>
      </dgm:prSet>
      <dgm:spPr/>
      <dgm:t>
        <a:bodyPr/>
        <a:lstStyle/>
        <a:p>
          <a:pPr rtl="1"/>
          <a:endParaRPr lang="ar-SA"/>
        </a:p>
      </dgm:t>
    </dgm:pt>
    <dgm:pt modelId="{5CF4C181-1E16-4AD5-9DD7-069BA5B727BA}" type="pres">
      <dgm:prSet presAssocID="{B431E73F-DFF9-4576-A03D-7B207807E4AA}" presName="level3hierChild" presStyleCnt="0"/>
      <dgm:spPr/>
    </dgm:pt>
    <dgm:pt modelId="{654E00EF-70BA-4A08-8722-822F1231F9A1}" type="pres">
      <dgm:prSet presAssocID="{8F34C315-4150-425A-9147-7E779BEFEF4E}" presName="conn2-1" presStyleLbl="parChTrans1D2" presStyleIdx="1" presStyleCnt="4"/>
      <dgm:spPr/>
      <dgm:t>
        <a:bodyPr/>
        <a:lstStyle/>
        <a:p>
          <a:pPr rtl="1"/>
          <a:endParaRPr lang="ar-SA"/>
        </a:p>
      </dgm:t>
    </dgm:pt>
    <dgm:pt modelId="{9A526DA5-1B94-427E-B214-B638E4053F38}" type="pres">
      <dgm:prSet presAssocID="{8F34C315-4150-425A-9147-7E779BEFEF4E}" presName="connTx" presStyleLbl="parChTrans1D2" presStyleIdx="1" presStyleCnt="4"/>
      <dgm:spPr/>
      <dgm:t>
        <a:bodyPr/>
        <a:lstStyle/>
        <a:p>
          <a:pPr rtl="1"/>
          <a:endParaRPr lang="ar-SA"/>
        </a:p>
      </dgm:t>
    </dgm:pt>
    <dgm:pt modelId="{79562A5A-0155-4C7E-8F21-8D111FC83BCE}" type="pres">
      <dgm:prSet presAssocID="{1CD01CDF-4665-4EC6-8462-28BDA1E5B27D}" presName="root2" presStyleCnt="0"/>
      <dgm:spPr/>
    </dgm:pt>
    <dgm:pt modelId="{49DAFCA3-A4CB-431B-8EB2-E75D5A54D275}" type="pres">
      <dgm:prSet presAssocID="{1CD01CDF-4665-4EC6-8462-28BDA1E5B27D}" presName="LevelTwoTextNode" presStyleLbl="node2" presStyleIdx="1" presStyleCnt="4">
        <dgm:presLayoutVars>
          <dgm:chPref val="3"/>
        </dgm:presLayoutVars>
      </dgm:prSet>
      <dgm:spPr/>
      <dgm:t>
        <a:bodyPr/>
        <a:lstStyle/>
        <a:p>
          <a:pPr rtl="1"/>
          <a:endParaRPr lang="ar-SA"/>
        </a:p>
      </dgm:t>
    </dgm:pt>
    <dgm:pt modelId="{02303378-C2EF-43AE-AB15-C726EE38CB1A}" type="pres">
      <dgm:prSet presAssocID="{1CD01CDF-4665-4EC6-8462-28BDA1E5B27D}" presName="level3hierChild" presStyleCnt="0"/>
      <dgm:spPr/>
    </dgm:pt>
    <dgm:pt modelId="{8B31F1DD-B0B8-4CDB-AF85-483A42CF6AA7}" type="pres">
      <dgm:prSet presAssocID="{FC9C6542-A1E2-4C8A-8657-87DC39EE79A0}" presName="conn2-1" presStyleLbl="parChTrans1D2" presStyleIdx="2" presStyleCnt="4"/>
      <dgm:spPr/>
      <dgm:t>
        <a:bodyPr/>
        <a:lstStyle/>
        <a:p>
          <a:pPr rtl="1"/>
          <a:endParaRPr lang="ar-SA"/>
        </a:p>
      </dgm:t>
    </dgm:pt>
    <dgm:pt modelId="{F010D310-EA82-4BF9-9249-8583990DB9F5}" type="pres">
      <dgm:prSet presAssocID="{FC9C6542-A1E2-4C8A-8657-87DC39EE79A0}" presName="connTx" presStyleLbl="parChTrans1D2" presStyleIdx="2" presStyleCnt="4"/>
      <dgm:spPr/>
      <dgm:t>
        <a:bodyPr/>
        <a:lstStyle/>
        <a:p>
          <a:pPr rtl="1"/>
          <a:endParaRPr lang="ar-SA"/>
        </a:p>
      </dgm:t>
    </dgm:pt>
    <dgm:pt modelId="{C5BDCD17-A586-42B0-A384-19AF005A2E43}" type="pres">
      <dgm:prSet presAssocID="{89DF1576-8A72-4666-8334-0D1271C478F5}" presName="root2" presStyleCnt="0"/>
      <dgm:spPr/>
    </dgm:pt>
    <dgm:pt modelId="{7EF46AE6-6192-4E83-900A-94B897998377}" type="pres">
      <dgm:prSet presAssocID="{89DF1576-8A72-4666-8334-0D1271C478F5}" presName="LevelTwoTextNode" presStyleLbl="node2" presStyleIdx="2" presStyleCnt="4">
        <dgm:presLayoutVars>
          <dgm:chPref val="3"/>
        </dgm:presLayoutVars>
      </dgm:prSet>
      <dgm:spPr/>
      <dgm:t>
        <a:bodyPr/>
        <a:lstStyle/>
        <a:p>
          <a:pPr rtl="1"/>
          <a:endParaRPr lang="ar-SA"/>
        </a:p>
      </dgm:t>
    </dgm:pt>
    <dgm:pt modelId="{D9738DB5-AE7F-48E4-9308-7A5282F0C1C8}" type="pres">
      <dgm:prSet presAssocID="{89DF1576-8A72-4666-8334-0D1271C478F5}" presName="level3hierChild" presStyleCnt="0"/>
      <dgm:spPr/>
    </dgm:pt>
    <dgm:pt modelId="{C00DF095-3478-4181-BCE1-95FF5B81505B}" type="pres">
      <dgm:prSet presAssocID="{E01A474E-AE37-4AE8-9689-E7DA70043ACA}" presName="conn2-1" presStyleLbl="parChTrans1D2" presStyleIdx="3" presStyleCnt="4"/>
      <dgm:spPr/>
      <dgm:t>
        <a:bodyPr/>
        <a:lstStyle/>
        <a:p>
          <a:pPr rtl="1"/>
          <a:endParaRPr lang="ar-SA"/>
        </a:p>
      </dgm:t>
    </dgm:pt>
    <dgm:pt modelId="{85ADBEB1-9067-45E0-950B-C58704919A73}" type="pres">
      <dgm:prSet presAssocID="{E01A474E-AE37-4AE8-9689-E7DA70043ACA}" presName="connTx" presStyleLbl="parChTrans1D2" presStyleIdx="3" presStyleCnt="4"/>
      <dgm:spPr/>
      <dgm:t>
        <a:bodyPr/>
        <a:lstStyle/>
        <a:p>
          <a:pPr rtl="1"/>
          <a:endParaRPr lang="ar-SA"/>
        </a:p>
      </dgm:t>
    </dgm:pt>
    <dgm:pt modelId="{F6243FC9-62BC-4F6E-8470-706A2A42C6C4}" type="pres">
      <dgm:prSet presAssocID="{80940A86-F7B6-4FCF-80B7-8E30C320A4F4}" presName="root2" presStyleCnt="0"/>
      <dgm:spPr/>
    </dgm:pt>
    <dgm:pt modelId="{EC6937A9-59CA-4A8F-BB30-C943110B60C7}" type="pres">
      <dgm:prSet presAssocID="{80940A86-F7B6-4FCF-80B7-8E30C320A4F4}" presName="LevelTwoTextNode" presStyleLbl="node2" presStyleIdx="3" presStyleCnt="4">
        <dgm:presLayoutVars>
          <dgm:chPref val="3"/>
        </dgm:presLayoutVars>
      </dgm:prSet>
      <dgm:spPr/>
      <dgm:t>
        <a:bodyPr/>
        <a:lstStyle/>
        <a:p>
          <a:pPr rtl="1"/>
          <a:endParaRPr lang="ar-SA"/>
        </a:p>
      </dgm:t>
    </dgm:pt>
    <dgm:pt modelId="{F76C3564-7B4F-4FE4-A35C-C3CA56DECB37}" type="pres">
      <dgm:prSet presAssocID="{80940A86-F7B6-4FCF-80B7-8E30C320A4F4}" presName="level3hierChild" presStyleCnt="0"/>
      <dgm:spPr/>
    </dgm:pt>
  </dgm:ptLst>
  <dgm:cxnLst>
    <dgm:cxn modelId="{00420F8A-547C-4396-B44C-9EB3A1D17DD3}" type="presOf" srcId="{8F34C315-4150-425A-9147-7E779BEFEF4E}" destId="{9A526DA5-1B94-427E-B214-B638E4053F38}" srcOrd="1" destOrd="0" presId="urn:microsoft.com/office/officeart/2005/8/layout/hierarchy2"/>
    <dgm:cxn modelId="{F3540BE8-C2E9-47C5-921E-AA88263454D7}" srcId="{1AFA377A-F501-44A2-88B5-3A51F81E63FD}" destId="{B431E73F-DFF9-4576-A03D-7B207807E4AA}" srcOrd="0" destOrd="0" parTransId="{512DD97B-3D90-49CB-852E-4005F52CDF8C}" sibTransId="{50735B2E-89A8-4416-8C0F-0BBF03D3A9F9}"/>
    <dgm:cxn modelId="{F83F5A1B-9EA6-426E-9E36-BF0540B80095}" type="presOf" srcId="{FC9C6542-A1E2-4C8A-8657-87DC39EE79A0}" destId="{F010D310-EA82-4BF9-9249-8583990DB9F5}" srcOrd="1" destOrd="0" presId="urn:microsoft.com/office/officeart/2005/8/layout/hierarchy2"/>
    <dgm:cxn modelId="{4AEAE193-75F4-4AB8-B567-D25AA1FC6E65}" srcId="{1AFA377A-F501-44A2-88B5-3A51F81E63FD}" destId="{80940A86-F7B6-4FCF-80B7-8E30C320A4F4}" srcOrd="3" destOrd="0" parTransId="{E01A474E-AE37-4AE8-9689-E7DA70043ACA}" sibTransId="{E310EA55-1BD8-4A5A-BA62-4B31D94E5E5C}"/>
    <dgm:cxn modelId="{B928B90A-051C-49D1-9EC1-8E29AB68BB41}" type="presOf" srcId="{8F34C315-4150-425A-9147-7E779BEFEF4E}" destId="{654E00EF-70BA-4A08-8722-822F1231F9A1}" srcOrd="0" destOrd="0" presId="urn:microsoft.com/office/officeart/2005/8/layout/hierarchy2"/>
    <dgm:cxn modelId="{13FE0904-A8F4-4DED-947E-63D2F680987B}" type="presOf" srcId="{512DD97B-3D90-49CB-852E-4005F52CDF8C}" destId="{93F49F77-A5DC-436C-9B06-7C1CE6417280}" srcOrd="1" destOrd="0" presId="urn:microsoft.com/office/officeart/2005/8/layout/hierarchy2"/>
    <dgm:cxn modelId="{6119A818-F4F7-4F15-81B8-739BCC451526}" srcId="{28E3A487-6548-481B-A010-2883D142E57F}" destId="{1AFA377A-F501-44A2-88B5-3A51F81E63FD}" srcOrd="0" destOrd="0" parTransId="{F39078BC-ADBF-403F-848B-5B1A66BF8CA6}" sibTransId="{EE422025-DD59-482C-AE1A-78E30BD21FEB}"/>
    <dgm:cxn modelId="{129C7D39-0368-4424-92DB-C282E6397292}" type="presOf" srcId="{89DF1576-8A72-4666-8334-0D1271C478F5}" destId="{7EF46AE6-6192-4E83-900A-94B897998377}" srcOrd="0" destOrd="0" presId="urn:microsoft.com/office/officeart/2005/8/layout/hierarchy2"/>
    <dgm:cxn modelId="{C2652B75-C537-462D-B224-BED1B7ED7D87}" type="presOf" srcId="{E01A474E-AE37-4AE8-9689-E7DA70043ACA}" destId="{85ADBEB1-9067-45E0-950B-C58704919A73}" srcOrd="1" destOrd="0" presId="urn:microsoft.com/office/officeart/2005/8/layout/hierarchy2"/>
    <dgm:cxn modelId="{97D53581-3EDB-49AF-ADDC-0814A68A1254}" type="presOf" srcId="{E01A474E-AE37-4AE8-9689-E7DA70043ACA}" destId="{C00DF095-3478-4181-BCE1-95FF5B81505B}" srcOrd="0" destOrd="0" presId="urn:microsoft.com/office/officeart/2005/8/layout/hierarchy2"/>
    <dgm:cxn modelId="{9DDA4EBE-6380-4297-9B0C-902FD0DC74DC}" type="presOf" srcId="{1AFA377A-F501-44A2-88B5-3A51F81E63FD}" destId="{5F166ED5-AEFF-46D4-9E1E-9992731AFA18}" srcOrd="0" destOrd="0" presId="urn:microsoft.com/office/officeart/2005/8/layout/hierarchy2"/>
    <dgm:cxn modelId="{AFCA2A8C-7CE3-4C80-9DC4-6E5CC9B620C8}" srcId="{1AFA377A-F501-44A2-88B5-3A51F81E63FD}" destId="{89DF1576-8A72-4666-8334-0D1271C478F5}" srcOrd="2" destOrd="0" parTransId="{FC9C6542-A1E2-4C8A-8657-87DC39EE79A0}" sibTransId="{C9C5AB53-D3D9-4479-8D6A-5994028578C9}"/>
    <dgm:cxn modelId="{AFF03E24-FE7E-46AE-A66D-F8196D3D60CB}" type="presOf" srcId="{28E3A487-6548-481B-A010-2883D142E57F}" destId="{ABACE54E-344F-4E44-A08E-BF58054D0F58}" srcOrd="0" destOrd="0" presId="urn:microsoft.com/office/officeart/2005/8/layout/hierarchy2"/>
    <dgm:cxn modelId="{FE7F0FD2-64F1-46BD-B223-584267E216D1}" type="presOf" srcId="{B431E73F-DFF9-4576-A03D-7B207807E4AA}" destId="{B0BD3458-4827-4DEB-AFE3-F8D40A5D6CCA}" srcOrd="0" destOrd="0" presId="urn:microsoft.com/office/officeart/2005/8/layout/hierarchy2"/>
    <dgm:cxn modelId="{069CCF12-2834-4EA1-9FF8-348693D17164}" type="presOf" srcId="{1CD01CDF-4665-4EC6-8462-28BDA1E5B27D}" destId="{49DAFCA3-A4CB-431B-8EB2-E75D5A54D275}" srcOrd="0" destOrd="0" presId="urn:microsoft.com/office/officeart/2005/8/layout/hierarchy2"/>
    <dgm:cxn modelId="{953846A3-441F-4895-A12B-A632B1BAFF72}" type="presOf" srcId="{FC9C6542-A1E2-4C8A-8657-87DC39EE79A0}" destId="{8B31F1DD-B0B8-4CDB-AF85-483A42CF6AA7}" srcOrd="0" destOrd="0" presId="urn:microsoft.com/office/officeart/2005/8/layout/hierarchy2"/>
    <dgm:cxn modelId="{DA7D53E9-89FF-4408-900C-C7DB81EF5C9E}" type="presOf" srcId="{80940A86-F7B6-4FCF-80B7-8E30C320A4F4}" destId="{EC6937A9-59CA-4A8F-BB30-C943110B60C7}" srcOrd="0" destOrd="0" presId="urn:microsoft.com/office/officeart/2005/8/layout/hierarchy2"/>
    <dgm:cxn modelId="{2C69CDC1-02BB-4B53-B965-680825552782}" srcId="{1AFA377A-F501-44A2-88B5-3A51F81E63FD}" destId="{1CD01CDF-4665-4EC6-8462-28BDA1E5B27D}" srcOrd="1" destOrd="0" parTransId="{8F34C315-4150-425A-9147-7E779BEFEF4E}" sibTransId="{2E5183C4-5777-4AC0-BF5D-E228D0399F4F}"/>
    <dgm:cxn modelId="{49DBD094-7386-4F33-9218-9D111001AAC0}" type="presOf" srcId="{512DD97B-3D90-49CB-852E-4005F52CDF8C}" destId="{E29989A0-A101-4507-A1E3-A1FE9AB3E482}" srcOrd="0" destOrd="0" presId="urn:microsoft.com/office/officeart/2005/8/layout/hierarchy2"/>
    <dgm:cxn modelId="{14E93CF5-9185-47C3-BE9D-CE1A294B5D6D}" type="presParOf" srcId="{ABACE54E-344F-4E44-A08E-BF58054D0F58}" destId="{45CFA81B-B479-4895-B819-BC877FFC8438}" srcOrd="0" destOrd="0" presId="urn:microsoft.com/office/officeart/2005/8/layout/hierarchy2"/>
    <dgm:cxn modelId="{EBC01A83-C902-4666-ACDC-CEE11B265DF3}" type="presParOf" srcId="{45CFA81B-B479-4895-B819-BC877FFC8438}" destId="{5F166ED5-AEFF-46D4-9E1E-9992731AFA18}" srcOrd="0" destOrd="0" presId="urn:microsoft.com/office/officeart/2005/8/layout/hierarchy2"/>
    <dgm:cxn modelId="{2ACE0B3A-191D-4A9C-A156-169A81A2291A}" type="presParOf" srcId="{45CFA81B-B479-4895-B819-BC877FFC8438}" destId="{DAEF0161-113A-4A96-8F86-A58920F1192B}" srcOrd="1" destOrd="0" presId="urn:microsoft.com/office/officeart/2005/8/layout/hierarchy2"/>
    <dgm:cxn modelId="{5C79F622-C4D7-4B33-8182-97641A215DD8}" type="presParOf" srcId="{DAEF0161-113A-4A96-8F86-A58920F1192B}" destId="{E29989A0-A101-4507-A1E3-A1FE9AB3E482}" srcOrd="0" destOrd="0" presId="urn:microsoft.com/office/officeart/2005/8/layout/hierarchy2"/>
    <dgm:cxn modelId="{5B0B1531-FDF5-41BB-B419-2D3E044B1827}" type="presParOf" srcId="{E29989A0-A101-4507-A1E3-A1FE9AB3E482}" destId="{93F49F77-A5DC-436C-9B06-7C1CE6417280}" srcOrd="0" destOrd="0" presId="urn:microsoft.com/office/officeart/2005/8/layout/hierarchy2"/>
    <dgm:cxn modelId="{5C697D19-F063-4A69-90C4-50A8DC16BA1A}" type="presParOf" srcId="{DAEF0161-113A-4A96-8F86-A58920F1192B}" destId="{0313DE82-8F6E-41AE-A464-7D83D955DD1E}" srcOrd="1" destOrd="0" presId="urn:microsoft.com/office/officeart/2005/8/layout/hierarchy2"/>
    <dgm:cxn modelId="{E2604BC4-087B-4E13-993D-77D69C1A39F4}" type="presParOf" srcId="{0313DE82-8F6E-41AE-A464-7D83D955DD1E}" destId="{B0BD3458-4827-4DEB-AFE3-F8D40A5D6CCA}" srcOrd="0" destOrd="0" presId="urn:microsoft.com/office/officeart/2005/8/layout/hierarchy2"/>
    <dgm:cxn modelId="{8B986081-7891-49FF-8269-54EFB7ED7CB6}" type="presParOf" srcId="{0313DE82-8F6E-41AE-A464-7D83D955DD1E}" destId="{5CF4C181-1E16-4AD5-9DD7-069BA5B727BA}" srcOrd="1" destOrd="0" presId="urn:microsoft.com/office/officeart/2005/8/layout/hierarchy2"/>
    <dgm:cxn modelId="{248EBC9E-D0B5-4140-A4FD-DC7631DF59B0}" type="presParOf" srcId="{DAEF0161-113A-4A96-8F86-A58920F1192B}" destId="{654E00EF-70BA-4A08-8722-822F1231F9A1}" srcOrd="2" destOrd="0" presId="urn:microsoft.com/office/officeart/2005/8/layout/hierarchy2"/>
    <dgm:cxn modelId="{53E248F6-1FB2-42DE-86A4-DD1BF15E88C4}" type="presParOf" srcId="{654E00EF-70BA-4A08-8722-822F1231F9A1}" destId="{9A526DA5-1B94-427E-B214-B638E4053F38}" srcOrd="0" destOrd="0" presId="urn:microsoft.com/office/officeart/2005/8/layout/hierarchy2"/>
    <dgm:cxn modelId="{D3181C8B-CA45-4DEB-AF05-3FF3348FDA35}" type="presParOf" srcId="{DAEF0161-113A-4A96-8F86-A58920F1192B}" destId="{79562A5A-0155-4C7E-8F21-8D111FC83BCE}" srcOrd="3" destOrd="0" presId="urn:microsoft.com/office/officeart/2005/8/layout/hierarchy2"/>
    <dgm:cxn modelId="{7532F6A7-A4A5-4064-9CFE-F52B271D330D}" type="presParOf" srcId="{79562A5A-0155-4C7E-8F21-8D111FC83BCE}" destId="{49DAFCA3-A4CB-431B-8EB2-E75D5A54D275}" srcOrd="0" destOrd="0" presId="urn:microsoft.com/office/officeart/2005/8/layout/hierarchy2"/>
    <dgm:cxn modelId="{92941911-8E34-4782-B49C-888C6E38C2ED}" type="presParOf" srcId="{79562A5A-0155-4C7E-8F21-8D111FC83BCE}" destId="{02303378-C2EF-43AE-AB15-C726EE38CB1A}" srcOrd="1" destOrd="0" presId="urn:microsoft.com/office/officeart/2005/8/layout/hierarchy2"/>
    <dgm:cxn modelId="{E6DF6249-9F2C-4CBF-8CC4-D405E1D4E179}" type="presParOf" srcId="{DAEF0161-113A-4A96-8F86-A58920F1192B}" destId="{8B31F1DD-B0B8-4CDB-AF85-483A42CF6AA7}" srcOrd="4" destOrd="0" presId="urn:microsoft.com/office/officeart/2005/8/layout/hierarchy2"/>
    <dgm:cxn modelId="{56ADF121-3EB9-4F85-8B5A-CA9A5C5F41F2}" type="presParOf" srcId="{8B31F1DD-B0B8-4CDB-AF85-483A42CF6AA7}" destId="{F010D310-EA82-4BF9-9249-8583990DB9F5}" srcOrd="0" destOrd="0" presId="urn:microsoft.com/office/officeart/2005/8/layout/hierarchy2"/>
    <dgm:cxn modelId="{67DEA6CF-AB6D-4BBB-99F7-E09EC5061E80}" type="presParOf" srcId="{DAEF0161-113A-4A96-8F86-A58920F1192B}" destId="{C5BDCD17-A586-42B0-A384-19AF005A2E43}" srcOrd="5" destOrd="0" presId="urn:microsoft.com/office/officeart/2005/8/layout/hierarchy2"/>
    <dgm:cxn modelId="{A6643067-A0B2-4170-9259-2C422A45F386}" type="presParOf" srcId="{C5BDCD17-A586-42B0-A384-19AF005A2E43}" destId="{7EF46AE6-6192-4E83-900A-94B897998377}" srcOrd="0" destOrd="0" presId="urn:microsoft.com/office/officeart/2005/8/layout/hierarchy2"/>
    <dgm:cxn modelId="{C2ABB38A-45ED-4C6E-BDC3-85D48B968905}" type="presParOf" srcId="{C5BDCD17-A586-42B0-A384-19AF005A2E43}" destId="{D9738DB5-AE7F-48E4-9308-7A5282F0C1C8}" srcOrd="1" destOrd="0" presId="urn:microsoft.com/office/officeart/2005/8/layout/hierarchy2"/>
    <dgm:cxn modelId="{5D98EC7D-6C6C-4EA8-92BD-A3A792B4C17A}" type="presParOf" srcId="{DAEF0161-113A-4A96-8F86-A58920F1192B}" destId="{C00DF095-3478-4181-BCE1-95FF5B81505B}" srcOrd="6" destOrd="0" presId="urn:microsoft.com/office/officeart/2005/8/layout/hierarchy2"/>
    <dgm:cxn modelId="{32009DCB-517C-4E2D-970B-B3E8ED4EE4D7}" type="presParOf" srcId="{C00DF095-3478-4181-BCE1-95FF5B81505B}" destId="{85ADBEB1-9067-45E0-950B-C58704919A73}" srcOrd="0" destOrd="0" presId="urn:microsoft.com/office/officeart/2005/8/layout/hierarchy2"/>
    <dgm:cxn modelId="{8EF89B50-5652-4284-8E4B-CB055C41612A}" type="presParOf" srcId="{DAEF0161-113A-4A96-8F86-A58920F1192B}" destId="{F6243FC9-62BC-4F6E-8470-706A2A42C6C4}" srcOrd="7" destOrd="0" presId="urn:microsoft.com/office/officeart/2005/8/layout/hierarchy2"/>
    <dgm:cxn modelId="{10DE874A-21B2-40C7-8BE6-372FB780FA13}" type="presParOf" srcId="{F6243FC9-62BC-4F6E-8470-706A2A42C6C4}" destId="{EC6937A9-59CA-4A8F-BB30-C943110B60C7}" srcOrd="0" destOrd="0" presId="urn:microsoft.com/office/officeart/2005/8/layout/hierarchy2"/>
    <dgm:cxn modelId="{D4FD0BBE-4DA5-4124-8463-35344334B5F0}" type="presParOf" srcId="{F6243FC9-62BC-4F6E-8470-706A2A42C6C4}" destId="{F76C3564-7B4F-4FE4-A35C-C3CA56DECB37}" srcOrd="1" destOrd="0" presId="urn:microsoft.com/office/officeart/2005/8/layout/hierarchy2"/>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2">
        <a:schemeClr val="bg2"/>
      </p:bgRef>
    </p:bg>
    <p:spTree>
      <p:nvGrpSpPr>
        <p:cNvPr id="1" name=""/>
        <p:cNvGrpSpPr/>
        <p:nvPr/>
      </p:nvGrpSpPr>
      <p:grpSpPr>
        <a:xfrm>
          <a:off x="0" y="0"/>
          <a:ext cx="0" cy="0"/>
          <a:chOff x="0" y="0"/>
          <a:chExt cx="0" cy="0"/>
        </a:xfrm>
      </p:grpSpPr>
      <p:sp>
        <p:nvSpPr>
          <p:cNvPr id="7" name="شكل حر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شكل حر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وان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321232C1-BA09-436C-B4D0-07DD1C68CE72}" type="datetimeFigureOut">
              <a:rPr lang="en-US" smtClean="0"/>
              <a:pPr/>
              <a:t>4/9/2013</a:t>
            </a:fld>
            <a:endParaRPr lang="en-US"/>
          </a:p>
        </p:txBody>
      </p:sp>
      <p:sp>
        <p:nvSpPr>
          <p:cNvPr id="19" name="عنصر نائب للتذييل 18"/>
          <p:cNvSpPr>
            <a:spLocks noGrp="1"/>
          </p:cNvSpPr>
          <p:nvPr>
            <p:ph type="ftr" sz="quarter" idx="11"/>
          </p:nvPr>
        </p:nvSpPr>
        <p:spPr/>
        <p:txBody>
          <a:bodyPr/>
          <a:lstStyle/>
          <a:p>
            <a:endParaRPr lang="en-US"/>
          </a:p>
        </p:txBody>
      </p:sp>
      <p:sp>
        <p:nvSpPr>
          <p:cNvPr id="27" name="عنصر نائب لرقم الشريحة 26"/>
          <p:cNvSpPr>
            <a:spLocks noGrp="1"/>
          </p:cNvSpPr>
          <p:nvPr>
            <p:ph type="sldNum" sz="quarter" idx="12"/>
          </p:nvPr>
        </p:nvSpPr>
        <p:spPr/>
        <p:txBody>
          <a:bodyPr/>
          <a:lstStyle/>
          <a:p>
            <a:fld id="{669E498D-1D7B-4185-A190-64BA34C66E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321232C1-BA09-436C-B4D0-07DD1C68CE72}" type="datetimeFigureOut">
              <a:rPr lang="en-US" smtClean="0"/>
              <a:pPr/>
              <a:t>4/9/2013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69E498D-1D7B-4185-A190-64BA34C66E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321232C1-BA09-436C-B4D0-07DD1C68CE72}" type="datetimeFigureOut">
              <a:rPr lang="en-US" smtClean="0"/>
              <a:pPr/>
              <a:t>4/9/2013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69E498D-1D7B-4185-A190-64BA34C66E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321232C1-BA09-436C-B4D0-07DD1C68CE72}" type="datetimeFigureOut">
              <a:rPr lang="en-US" smtClean="0"/>
              <a:pPr/>
              <a:t>4/9/2013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69E498D-1D7B-4185-A190-64BA34C66E1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2"/>
      </p:bgRef>
    </p:bg>
    <p:spTree>
      <p:nvGrpSpPr>
        <p:cNvPr id="1" name=""/>
        <p:cNvGrpSpPr/>
        <p:nvPr/>
      </p:nvGrpSpPr>
      <p:grpSpPr>
        <a:xfrm>
          <a:off x="0" y="0"/>
          <a:ext cx="0" cy="0"/>
          <a:chOff x="0" y="0"/>
          <a:chExt cx="0" cy="0"/>
        </a:xfrm>
      </p:grpSpPr>
      <p:sp>
        <p:nvSpPr>
          <p:cNvPr id="7" name="شكل حر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شكل حر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321232C1-BA09-436C-B4D0-07DD1C68CE72}" type="datetimeFigureOut">
              <a:rPr lang="en-US" smtClean="0"/>
              <a:pPr/>
              <a:t>4/9/2013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69E498D-1D7B-4185-A190-64BA34C66E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321232C1-BA09-436C-B4D0-07DD1C68CE72}" type="datetimeFigureOut">
              <a:rPr lang="en-US" smtClean="0"/>
              <a:pPr/>
              <a:t>4/9/2013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669E498D-1D7B-4185-A190-64BA34C66E1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321232C1-BA09-436C-B4D0-07DD1C68CE72}" type="datetimeFigureOut">
              <a:rPr lang="en-US" smtClean="0"/>
              <a:pPr/>
              <a:t>4/9/2013</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669E498D-1D7B-4185-A190-64BA34C66E1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nchor="ctr"/>
          <a:lstStyle>
            <a:lvl1pPr algn="l">
              <a:defRPr sz="4600"/>
            </a:lvl1pPr>
          </a:lstStyle>
          <a:p>
            <a:r>
              <a:rPr kumimoji="0" lang="ar-SA" smtClean="0"/>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321232C1-BA09-436C-B4D0-07DD1C68CE72}" type="datetimeFigureOut">
              <a:rPr lang="en-US" smtClean="0"/>
              <a:pPr/>
              <a:t>4/9/2013</a:t>
            </a:fld>
            <a:endParaRPr lang="en-US"/>
          </a:p>
        </p:txBody>
      </p:sp>
      <p:sp>
        <p:nvSpPr>
          <p:cNvPr id="8" name="عنصر نائب لرقم الشريحة 7"/>
          <p:cNvSpPr>
            <a:spLocks noGrp="1"/>
          </p:cNvSpPr>
          <p:nvPr>
            <p:ph type="sldNum" sz="quarter" idx="11"/>
          </p:nvPr>
        </p:nvSpPr>
        <p:spPr/>
        <p:txBody>
          <a:bodyPr/>
          <a:lstStyle/>
          <a:p>
            <a:fld id="{669E498D-1D7B-4185-A190-64BA34C66E14}" type="slidenum">
              <a:rPr lang="en-US" smtClean="0"/>
              <a:pPr/>
              <a:t>‹#›</a:t>
            </a:fld>
            <a:endParaRPr lang="en-US"/>
          </a:p>
        </p:txBody>
      </p:sp>
      <p:sp>
        <p:nvSpPr>
          <p:cNvPr id="9" name="عنصر نائب للتذييل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321232C1-BA09-436C-B4D0-07DD1C68CE72}" type="datetimeFigureOut">
              <a:rPr lang="en-US" smtClean="0"/>
              <a:pPr/>
              <a:t>4/9/2013</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669E498D-1D7B-4185-A190-64BA34C66E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321232C1-BA09-436C-B4D0-07DD1C68CE72}" type="datetimeFigureOut">
              <a:rPr lang="en-US" smtClean="0"/>
              <a:pPr/>
              <a:t>4/9/2013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a:xfrm>
            <a:off x="8156448" y="6422064"/>
            <a:ext cx="762000" cy="365125"/>
          </a:xfrm>
        </p:spPr>
        <p:txBody>
          <a:bodyPr/>
          <a:lstStyle/>
          <a:p>
            <a:fld id="{669E498D-1D7B-4185-A190-64BA34C66E1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ar-SA" smtClean="0"/>
              <a:t>انقر فوق الرمز لإضافة صورة</a:t>
            </a:r>
            <a:endParaRPr kumimoji="0" lang="en-US"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457200" y="6422064"/>
            <a:ext cx="2133600" cy="365125"/>
          </a:xfrm>
        </p:spPr>
        <p:txBody>
          <a:bodyPr/>
          <a:lstStyle/>
          <a:p>
            <a:fld id="{321232C1-BA09-436C-B4D0-07DD1C68CE72}" type="datetimeFigureOut">
              <a:rPr lang="en-US" smtClean="0"/>
              <a:pPr/>
              <a:t>4/9/2013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669E498D-1D7B-4185-A190-64BA34C66E1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شكل حر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شكل حر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عنصر نائب للعنوان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321232C1-BA09-436C-B4D0-07DD1C68CE72}" type="datetimeFigureOut">
              <a:rPr lang="en-US" smtClean="0"/>
              <a:pPr/>
              <a:t>4/9/2013</a:t>
            </a:fld>
            <a:endParaRPr lang="en-US"/>
          </a:p>
        </p:txBody>
      </p:sp>
      <p:sp>
        <p:nvSpPr>
          <p:cNvPr id="22" name="عنصر نائب للتذييل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عنصر نائب لرقم الشريحة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669E498D-1D7B-4185-A190-64BA34C66E14}"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http://ar.wikipedia.org/wiki/%D8%A7%D9%84%D9%84%D8%BA%D8%A7%D8%AA_%D8%A7%D9%84%D8%B3%D8%A7%D9%85%D9%8A%D8%A9" TargetMode="Externa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US" dirty="0" smtClean="0"/>
              <a:t>Translation &amp; Language</a:t>
            </a:r>
            <a:br>
              <a:rPr lang="en-US" dirty="0" smtClean="0"/>
            </a:br>
            <a:endParaRPr lang="en-US" dirty="0"/>
          </a:p>
        </p:txBody>
      </p:sp>
      <p:sp>
        <p:nvSpPr>
          <p:cNvPr id="3" name="عنوان فرعي 2"/>
          <p:cNvSpPr>
            <a:spLocks noGrp="1"/>
          </p:cNvSpPr>
          <p:nvPr>
            <p:ph type="subTitle" idx="1"/>
          </p:nvPr>
        </p:nvSpPr>
        <p:spPr/>
        <p:txBody>
          <a:bodyPr/>
          <a:lstStyle/>
          <a:p>
            <a:r>
              <a:rPr lang="ar-IQ" sz="3200" dirty="0" smtClean="0"/>
              <a:t>الترجمة واللغة</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04800" y="381000"/>
            <a:ext cx="8610600" cy="3785652"/>
          </a:xfrm>
          <a:prstGeom prst="rect">
            <a:avLst/>
          </a:prstGeom>
        </p:spPr>
        <p:txBody>
          <a:bodyPr wrap="square">
            <a:spAutoFit/>
          </a:bodyPr>
          <a:lstStyle/>
          <a:p>
            <a:pPr algn="r"/>
            <a:r>
              <a:rPr lang="ar-IQ" sz="2400" dirty="0" smtClean="0"/>
              <a:t>  </a:t>
            </a:r>
          </a:p>
          <a:p>
            <a:pPr algn="r"/>
            <a:endParaRPr lang="ar-IQ" sz="2400" dirty="0" smtClean="0"/>
          </a:p>
          <a:p>
            <a:pPr algn="r"/>
            <a:r>
              <a:rPr lang="en-US" sz="2400" dirty="0" smtClean="0"/>
              <a:t>Simultaneous Interpreting :</a:t>
            </a:r>
            <a:r>
              <a:rPr lang="ar-IQ" sz="2400" dirty="0" smtClean="0">
                <a:solidFill>
                  <a:srgbClr val="FF0000"/>
                </a:solidFill>
              </a:rPr>
              <a:t>الترجمة</a:t>
            </a:r>
            <a:r>
              <a:rPr lang="ar-IQ" sz="2400" dirty="0" smtClean="0"/>
              <a:t> </a:t>
            </a:r>
            <a:r>
              <a:rPr lang="ar-IQ" sz="2400" dirty="0" smtClean="0">
                <a:solidFill>
                  <a:srgbClr val="FF0000"/>
                </a:solidFill>
              </a:rPr>
              <a:t>الفورية</a:t>
            </a:r>
            <a:r>
              <a:rPr lang="ar-IQ" sz="2400" dirty="0" smtClean="0"/>
              <a:t>    </a:t>
            </a:r>
            <a:r>
              <a:rPr lang="en-US" sz="2400" dirty="0" smtClean="0"/>
              <a:t/>
            </a:r>
            <a:br>
              <a:rPr lang="en-US" sz="2400" dirty="0" smtClean="0"/>
            </a:br>
            <a:endParaRPr lang="ar-IQ" sz="2400" dirty="0" smtClean="0"/>
          </a:p>
          <a:p>
            <a:pPr algn="r"/>
            <a:endParaRPr lang="ar-IQ" sz="2400" dirty="0" smtClean="0"/>
          </a:p>
          <a:p>
            <a:pPr algn="r"/>
            <a:r>
              <a:rPr lang="ar-SA" sz="2400" dirty="0" smtClean="0"/>
              <a:t>وتحدث في بعض المؤتمرات المحلية أو المؤتمرات الدولية، حيث يكون</a:t>
            </a:r>
            <a:endParaRPr lang="ar-IQ" sz="2400" dirty="0" smtClean="0"/>
          </a:p>
          <a:p>
            <a:pPr algn="r"/>
            <a:r>
              <a:rPr lang="ar-SA" sz="2400" dirty="0" smtClean="0"/>
              <a:t> هناك متحدث أو مجموعة من المتحدثين بلغة أخرى عن لغة الحضور. ويبدأ المتحدث في إلقاء رسالته بلغته المصدر ليقوم المترجم بترجمتها في نفس الوقت إلى لغة الحضور</a:t>
            </a:r>
            <a:r>
              <a:rPr lang="en-US" sz="2400" dirty="0" smtClean="0"/>
              <a:t>.</a:t>
            </a:r>
            <a:br>
              <a:rPr lang="en-US" sz="2400" dirty="0" smtClean="0"/>
            </a:br>
            <a:r>
              <a:rPr lang="ar-IQ" sz="2400" dirty="0" smtClean="0"/>
              <a:t> </a:t>
            </a: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nvGraphicFramePr>
        <p:xfrm>
          <a:off x="539552" y="476672"/>
          <a:ext cx="8136904" cy="5688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idx="1"/>
          </p:nvPr>
        </p:nvSpPr>
        <p:spPr/>
        <p:txBody>
          <a:bodyPr/>
          <a:lstStyle/>
          <a:p>
            <a:pPr algn="l" eaLnBrk="1" hangingPunct="1">
              <a:defRPr/>
            </a:pPr>
            <a:r>
              <a:rPr lang="en-US" dirty="0" smtClean="0"/>
              <a:t>I live in London . ( Permanent residence </a:t>
            </a:r>
            <a:r>
              <a:rPr lang="ar-IQ" dirty="0" smtClean="0"/>
              <a:t> </a:t>
            </a:r>
            <a:endParaRPr lang="en-US" dirty="0" smtClean="0"/>
          </a:p>
          <a:p>
            <a:pPr algn="l" eaLnBrk="1" hangingPunct="1">
              <a:defRPr/>
            </a:pPr>
            <a:r>
              <a:rPr lang="en-US" dirty="0" smtClean="0"/>
              <a:t>I am living in London . ( Temporary residence )</a:t>
            </a:r>
          </a:p>
          <a:p>
            <a:pPr algn="l" eaLnBrk="1" hangingPunct="1">
              <a:defRPr/>
            </a:pPr>
            <a:r>
              <a:rPr lang="en-US" dirty="0" smtClean="0"/>
              <a:t>The man drowned . ( The man died)</a:t>
            </a:r>
          </a:p>
          <a:p>
            <a:pPr algn="l" eaLnBrk="1" hangingPunct="1">
              <a:defRPr/>
            </a:pPr>
            <a:r>
              <a:rPr lang="en-US" dirty="0" smtClean="0"/>
              <a:t>The man was drowning . ( can be saved </a:t>
            </a:r>
            <a:r>
              <a:rPr lang="ar-IQ" dirty="0" smtClean="0"/>
              <a:t> </a:t>
            </a:r>
            <a:endParaRPr lang="en-US" dirty="0" smtClean="0"/>
          </a:p>
          <a:p>
            <a:pPr eaLnBrk="1" hangingPunct="1">
              <a:defRPr/>
            </a:pPr>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defRPr/>
            </a:pPr>
            <a:r>
              <a:rPr lang="ar-IQ" b="1" dirty="0" smtClean="0"/>
              <a:t> </a:t>
            </a:r>
            <a:r>
              <a:rPr lang="en-US" b="1" dirty="0" smtClean="0"/>
              <a:t>. Past Perfect Tense  :</a:t>
            </a:r>
          </a:p>
        </p:txBody>
      </p:sp>
      <p:sp>
        <p:nvSpPr>
          <p:cNvPr id="27651" name="Rectangle 3"/>
          <p:cNvSpPr>
            <a:spLocks noGrp="1" noChangeArrowheads="1"/>
          </p:cNvSpPr>
          <p:nvPr>
            <p:ph idx="1"/>
          </p:nvPr>
        </p:nvSpPr>
        <p:spPr/>
        <p:txBody>
          <a:bodyPr/>
          <a:lstStyle/>
          <a:p>
            <a:pPr algn="l" eaLnBrk="1" hangingPunct="1">
              <a:lnSpc>
                <a:spcPct val="90000"/>
              </a:lnSpc>
              <a:defRPr/>
            </a:pPr>
            <a:r>
              <a:rPr lang="en-US" sz="2800" dirty="0" smtClean="0"/>
              <a:t> Had + ( V </a:t>
            </a:r>
            <a:r>
              <a:rPr lang="en-US" sz="2800" dirty="0" err="1" smtClean="0"/>
              <a:t>ed</a:t>
            </a:r>
            <a:r>
              <a:rPr lang="en-US" sz="2800" dirty="0" smtClean="0"/>
              <a:t> 2 )  </a:t>
            </a:r>
            <a:endParaRPr lang="en-US" sz="2800" i="1" dirty="0" smtClean="0"/>
          </a:p>
          <a:p>
            <a:pPr algn="l" eaLnBrk="1" hangingPunct="1">
              <a:lnSpc>
                <a:spcPct val="90000"/>
              </a:lnSpc>
              <a:defRPr/>
            </a:pPr>
            <a:r>
              <a:rPr lang="en-US" sz="2800" i="1" dirty="0" smtClean="0"/>
              <a:t>   They  </a:t>
            </a:r>
            <a:r>
              <a:rPr lang="en-US" sz="2800" i="1" dirty="0" smtClean="0">
                <a:solidFill>
                  <a:srgbClr val="FF0000"/>
                </a:solidFill>
              </a:rPr>
              <a:t>had written </a:t>
            </a:r>
            <a:r>
              <a:rPr lang="en-US" sz="2800" i="1" dirty="0" smtClean="0"/>
              <a:t>a letter before they came here .</a:t>
            </a:r>
          </a:p>
          <a:p>
            <a:pPr algn="l" eaLnBrk="1" hangingPunct="1">
              <a:lnSpc>
                <a:spcPct val="90000"/>
              </a:lnSpc>
              <a:defRPr/>
            </a:pPr>
            <a:r>
              <a:rPr lang="en-US" sz="2800" i="1" dirty="0" smtClean="0"/>
              <a:t>   He </a:t>
            </a:r>
            <a:r>
              <a:rPr lang="en-US" sz="2800" i="1" dirty="0" smtClean="0">
                <a:solidFill>
                  <a:srgbClr val="FF0000"/>
                </a:solidFill>
              </a:rPr>
              <a:t>had cleaned </a:t>
            </a:r>
            <a:r>
              <a:rPr lang="en-US" sz="2800" i="1" dirty="0" smtClean="0"/>
              <a:t>the room before he left it.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fontScale="90000"/>
          </a:bodyPr>
          <a:lstStyle/>
          <a:p>
            <a:pPr eaLnBrk="1" hangingPunct="1">
              <a:defRPr/>
            </a:pPr>
            <a:r>
              <a:rPr lang="ar-IQ" sz="4000" b="1" dirty="0" smtClean="0"/>
              <a:t> </a:t>
            </a:r>
            <a:r>
              <a:rPr lang="en-US" sz="4000" b="1" dirty="0" smtClean="0"/>
              <a:t>. Present Perfect Tense :</a:t>
            </a:r>
            <a:r>
              <a:rPr lang="ar-SA" sz="4000" dirty="0" smtClean="0"/>
              <a:t/>
            </a:r>
            <a:br>
              <a:rPr lang="ar-SA" sz="4000" dirty="0" smtClean="0"/>
            </a:br>
            <a:endParaRPr lang="en-US" sz="4000" dirty="0" smtClean="0"/>
          </a:p>
        </p:txBody>
      </p:sp>
      <p:sp>
        <p:nvSpPr>
          <p:cNvPr id="22531" name="Rectangle 3"/>
          <p:cNvSpPr>
            <a:spLocks noGrp="1" noChangeArrowheads="1"/>
          </p:cNvSpPr>
          <p:nvPr>
            <p:ph idx="1"/>
          </p:nvPr>
        </p:nvSpPr>
        <p:spPr/>
        <p:txBody>
          <a:bodyPr/>
          <a:lstStyle/>
          <a:p>
            <a:pPr algn="l" eaLnBrk="1" hangingPunct="1">
              <a:defRPr/>
            </a:pPr>
            <a:r>
              <a:rPr lang="en-US" dirty="0" smtClean="0"/>
              <a:t>(have ) + (V ed2 ) </a:t>
            </a:r>
            <a:r>
              <a:rPr lang="ar-IQ" dirty="0" smtClean="0"/>
              <a:t> </a:t>
            </a:r>
            <a:r>
              <a:rPr lang="en-US" dirty="0" smtClean="0"/>
              <a:t> </a:t>
            </a:r>
            <a:endParaRPr lang="en-US" i="1" dirty="0" smtClean="0"/>
          </a:p>
          <a:p>
            <a:pPr algn="l" eaLnBrk="1" hangingPunct="1">
              <a:defRPr/>
            </a:pPr>
            <a:r>
              <a:rPr lang="en-US" i="1" dirty="0" smtClean="0"/>
              <a:t>He has written a letter recently. </a:t>
            </a:r>
          </a:p>
          <a:p>
            <a:pPr algn="l" eaLnBrk="1" hangingPunct="1">
              <a:defRPr/>
            </a:pPr>
            <a:r>
              <a:rPr lang="en-US" i="1" dirty="0" smtClean="0"/>
              <a:t>They have done their work lately.</a:t>
            </a:r>
          </a:p>
          <a:p>
            <a:pPr algn="l" eaLnBrk="1" hangingPunct="1">
              <a:defRPr/>
            </a:pPr>
            <a:r>
              <a:rPr lang="en-US" i="1" dirty="0" smtClean="0"/>
              <a:t>I have read a book recently . </a:t>
            </a:r>
          </a:p>
          <a:p>
            <a:pPr eaLnBrk="1" hangingPunct="1">
              <a:defRPr/>
            </a:pPr>
            <a:endParaRPr lang="ar-SA"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a:bodyPr>
          <a:lstStyle/>
          <a:p>
            <a:pPr eaLnBrk="1" hangingPunct="1">
              <a:defRPr/>
            </a:pPr>
            <a:r>
              <a:rPr lang="ar-IQ" sz="3200" b="1" dirty="0" smtClean="0"/>
              <a:t> </a:t>
            </a:r>
            <a:r>
              <a:rPr lang="en-US" sz="3200" b="1" dirty="0" smtClean="0"/>
              <a:t>. Past Perfect Continuous Tense:</a:t>
            </a:r>
            <a:br>
              <a:rPr lang="en-US" sz="3200" b="1" dirty="0" smtClean="0"/>
            </a:br>
            <a:r>
              <a:rPr lang="en-US" sz="3200" b="1" dirty="0" smtClean="0"/>
              <a:t>(Had+ </a:t>
            </a:r>
            <a:r>
              <a:rPr lang="en-US" sz="3200" b="1" dirty="0" err="1" smtClean="0"/>
              <a:t>been+V+ing</a:t>
            </a:r>
            <a:r>
              <a:rPr lang="en-US" sz="3200" b="1" dirty="0" smtClean="0"/>
              <a:t>)</a:t>
            </a:r>
          </a:p>
        </p:txBody>
      </p:sp>
      <p:sp>
        <p:nvSpPr>
          <p:cNvPr id="36867" name="Rectangle 3"/>
          <p:cNvSpPr>
            <a:spLocks noGrp="1" noChangeArrowheads="1"/>
          </p:cNvSpPr>
          <p:nvPr>
            <p:ph idx="1"/>
          </p:nvPr>
        </p:nvSpPr>
        <p:spPr/>
        <p:txBody>
          <a:bodyPr/>
          <a:lstStyle/>
          <a:p>
            <a:pPr algn="l" eaLnBrk="1" hangingPunct="1">
              <a:defRPr/>
            </a:pPr>
            <a:r>
              <a:rPr lang="en-US" i="1" dirty="0" smtClean="0"/>
              <a:t>He </a:t>
            </a:r>
            <a:r>
              <a:rPr lang="en-US" i="1" dirty="0" smtClean="0">
                <a:solidFill>
                  <a:srgbClr val="FF0000"/>
                </a:solidFill>
              </a:rPr>
              <a:t>had been working </a:t>
            </a:r>
            <a:r>
              <a:rPr lang="en-US" i="1" dirty="0" smtClean="0"/>
              <a:t>in Baghdad  at that time .</a:t>
            </a:r>
            <a:endParaRPr lang="en-US" b="1" dirty="0" smtClean="0"/>
          </a:p>
          <a:p>
            <a:pPr eaLnBrk="1" hangingPunct="1">
              <a:defRPr/>
            </a:pPr>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4" y="1643050"/>
            <a:ext cx="8229600" cy="3786214"/>
          </a:xfrm>
        </p:spPr>
        <p:txBody>
          <a:bodyPr>
            <a:normAutofit/>
          </a:bodyPr>
          <a:lstStyle/>
          <a:p>
            <a:r>
              <a:rPr lang="en-US" b="1" cap="none" dirty="0" smtClean="0"/>
              <a:t>Charles will be a doctor , but </a:t>
            </a:r>
            <a:r>
              <a:rPr lang="en-US" b="1" cap="none" dirty="0" err="1" smtClean="0"/>
              <a:t>allen</a:t>
            </a:r>
            <a:r>
              <a:rPr lang="en-US" b="1" cap="none" dirty="0" smtClean="0"/>
              <a:t> won't </a:t>
            </a:r>
            <a:r>
              <a:rPr lang="en-US" b="1" cap="none" dirty="0" smtClean="0">
                <a:solidFill>
                  <a:srgbClr val="FF0000"/>
                </a:solidFill>
              </a:rPr>
              <a:t>be a doctor </a:t>
            </a:r>
            <a:r>
              <a:rPr lang="en-US" b="1" cap="none" dirty="0" smtClean="0"/>
              <a:t>. </a:t>
            </a:r>
            <a:r>
              <a:rPr lang="en-US" cap="none" dirty="0" smtClean="0"/>
              <a:t/>
            </a:r>
            <a:br>
              <a:rPr lang="en-US" cap="none" dirty="0" smtClean="0"/>
            </a:br>
            <a:endParaRPr lang="ar-SA" cap="none"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4583122"/>
          </a:xfrm>
        </p:spPr>
        <p:txBody>
          <a:bodyPr/>
          <a:lstStyle/>
          <a:p>
            <a:r>
              <a:rPr lang="en-US" b="1" cap="none" dirty="0" smtClean="0"/>
              <a:t>I own books , and  I admire books , and I often buy books.</a:t>
            </a:r>
            <a:r>
              <a:rPr lang="en-US" cap="none" dirty="0" smtClean="0"/>
              <a:t/>
            </a:r>
            <a:br>
              <a:rPr lang="en-US" cap="none" dirty="0" smtClean="0"/>
            </a:br>
            <a:endParaRPr lang="ar-SA" cap="none"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48680"/>
            <a:ext cx="8435280" cy="6048672"/>
          </a:xfrm>
        </p:spPr>
        <p:txBody>
          <a:bodyPr>
            <a:noAutofit/>
          </a:bodyPr>
          <a:lstStyle/>
          <a:p>
            <a:pPr algn="just"/>
            <a:r>
              <a:rPr lang="ar-IQ" sz="3200" dirty="0" smtClean="0"/>
              <a:t>تحتل وحدة الموقف العربي و </a:t>
            </a:r>
            <a:r>
              <a:rPr lang="ar-IQ" sz="3200" dirty="0" err="1" smtClean="0"/>
              <a:t>الاسلامي</a:t>
            </a:r>
            <a:r>
              <a:rPr lang="ar-IQ" sz="3200" dirty="0" smtClean="0"/>
              <a:t> مكان الصدارة </a:t>
            </a:r>
            <a:r>
              <a:rPr lang="ar-IQ" sz="3200" dirty="0" smtClean="0">
                <a:solidFill>
                  <a:srgbClr val="FF0000"/>
                </a:solidFill>
              </a:rPr>
              <a:t>ف</a:t>
            </a:r>
            <a:r>
              <a:rPr lang="ar-IQ" sz="3200" dirty="0" smtClean="0"/>
              <a:t>لا يمكن لنا ان نصون حقوقنا </a:t>
            </a:r>
            <a:r>
              <a:rPr lang="ar-IQ" sz="3200" dirty="0" smtClean="0">
                <a:solidFill>
                  <a:srgbClr val="FF0000"/>
                </a:solidFill>
              </a:rPr>
              <a:t>و</a:t>
            </a:r>
            <a:r>
              <a:rPr lang="ar-IQ" sz="3200" dirty="0" smtClean="0"/>
              <a:t>نتكلم أمام العالم بصوت مقنع </a:t>
            </a:r>
            <a:r>
              <a:rPr lang="ar-IQ" sz="3200" dirty="0" smtClean="0">
                <a:solidFill>
                  <a:srgbClr val="FF0000"/>
                </a:solidFill>
              </a:rPr>
              <a:t>و</a:t>
            </a:r>
            <a:r>
              <a:rPr lang="ar-IQ" sz="3200" dirty="0" smtClean="0"/>
              <a:t>كلمتنا ليست واحدة </a:t>
            </a:r>
            <a:r>
              <a:rPr lang="ar-IQ" sz="3200" dirty="0" smtClean="0">
                <a:solidFill>
                  <a:srgbClr val="FF0000"/>
                </a:solidFill>
              </a:rPr>
              <a:t>و</a:t>
            </a:r>
            <a:r>
              <a:rPr lang="ar-IQ" sz="3200" dirty="0" smtClean="0"/>
              <a:t>رؤيتنا للأمور لا تتسم بالاتفاق او الانسجام , </a:t>
            </a:r>
            <a:r>
              <a:rPr lang="ar-IQ" sz="3200" dirty="0" smtClean="0">
                <a:solidFill>
                  <a:srgbClr val="FF0000"/>
                </a:solidFill>
              </a:rPr>
              <a:t>و</a:t>
            </a:r>
            <a:r>
              <a:rPr lang="ar-IQ" sz="3200" dirty="0" smtClean="0"/>
              <a:t>قد لا يكون مطلوبا الآن أن نحلم بوحدة عربية </a:t>
            </a:r>
            <a:r>
              <a:rPr lang="ar-IQ" sz="3200" dirty="0" err="1" smtClean="0"/>
              <a:t>واسلامية</a:t>
            </a:r>
            <a:r>
              <a:rPr lang="ar-IQ" sz="3200" dirty="0" smtClean="0"/>
              <a:t> شاملة من مراكش إلى حدود الصين. </a:t>
            </a:r>
            <a:r>
              <a:rPr lang="ar-IQ" sz="3200" dirty="0" smtClean="0">
                <a:solidFill>
                  <a:srgbClr val="FF0000"/>
                </a:solidFill>
              </a:rPr>
              <a:t>ف</a:t>
            </a:r>
            <a:r>
              <a:rPr lang="ar-IQ" sz="3200" dirty="0" smtClean="0"/>
              <a:t>هذا مطلب رومانسي لم يتحقق في ظروف أفضل من هذه بكثير </a:t>
            </a:r>
            <a:r>
              <a:rPr lang="ar-IQ" sz="3200" dirty="0" smtClean="0">
                <a:solidFill>
                  <a:srgbClr val="FF0000"/>
                </a:solidFill>
              </a:rPr>
              <a:t>,</a:t>
            </a:r>
            <a:r>
              <a:rPr lang="ar-IQ" sz="3200" dirty="0" smtClean="0"/>
              <a:t> </a:t>
            </a:r>
            <a:r>
              <a:rPr lang="ar-IQ" sz="3200" dirty="0" smtClean="0">
                <a:solidFill>
                  <a:srgbClr val="FF0000"/>
                </a:solidFill>
              </a:rPr>
              <a:t>ولكن</a:t>
            </a:r>
            <a:r>
              <a:rPr lang="ar-IQ" sz="3200" dirty="0" smtClean="0"/>
              <a:t> المطلوب هو بلورة رؤية عربية </a:t>
            </a:r>
            <a:r>
              <a:rPr lang="ar-IQ" sz="3200" dirty="0" err="1" smtClean="0"/>
              <a:t>واسلامية</a:t>
            </a:r>
            <a:r>
              <a:rPr lang="ar-IQ" sz="3200" dirty="0" smtClean="0"/>
              <a:t> متقاربة تسمو فوق خلافات المرحلة </a:t>
            </a:r>
            <a:r>
              <a:rPr lang="ar-IQ" sz="3200" dirty="0" smtClean="0">
                <a:solidFill>
                  <a:srgbClr val="FF0000"/>
                </a:solidFill>
              </a:rPr>
              <a:t>و</a:t>
            </a:r>
            <a:r>
              <a:rPr lang="ar-IQ" sz="3200" dirty="0" smtClean="0"/>
              <a:t>تتجاوز الحسابات الصغيرة او الكيدية لتنفذ الى ما هو جوهري وثابت . </a:t>
            </a:r>
            <a:r>
              <a:rPr lang="ar-IQ" sz="3200" dirty="0" smtClean="0">
                <a:solidFill>
                  <a:srgbClr val="FF0000"/>
                </a:solidFill>
              </a:rPr>
              <a:t>ف</a:t>
            </a:r>
            <a:r>
              <a:rPr lang="ar-IQ" sz="3200" dirty="0" smtClean="0"/>
              <a:t>الخلافات بين الدول العربية </a:t>
            </a:r>
            <a:r>
              <a:rPr lang="ar-IQ" sz="3200" dirty="0" err="1" smtClean="0"/>
              <a:t>والاسلامية</a:t>
            </a:r>
            <a:r>
              <a:rPr lang="ar-IQ" sz="3200" dirty="0" smtClean="0"/>
              <a:t> لا يمكن ان تدوم فقد عصفت بالأمة خلافات كثيرة قبل ذلك </a:t>
            </a:r>
            <a:r>
              <a:rPr lang="ar-IQ" sz="3200" dirty="0" smtClean="0">
                <a:solidFill>
                  <a:srgbClr val="FF0000"/>
                </a:solidFill>
              </a:rPr>
              <a:t>و</a:t>
            </a:r>
            <a:r>
              <a:rPr lang="ar-IQ" sz="3200" dirty="0" smtClean="0"/>
              <a:t>انتهت كلها بعد فترة من الزمن . </a:t>
            </a:r>
            <a:endParaRPr lang="ar-SA" sz="32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1520" y="274638"/>
            <a:ext cx="8640960" cy="6583362"/>
          </a:xfrm>
        </p:spPr>
        <p:txBody>
          <a:bodyPr>
            <a:noAutofit/>
          </a:bodyPr>
          <a:lstStyle/>
          <a:p>
            <a:pPr algn="just" rtl="0"/>
            <a:r>
              <a:rPr lang="en-US" sz="2800" dirty="0" smtClean="0"/>
              <a:t>A unified stance is of top priority .</a:t>
            </a:r>
            <a:r>
              <a:rPr lang="en-US" sz="2800" dirty="0" err="1" smtClean="0">
                <a:solidFill>
                  <a:srgbClr val="FF0000"/>
                </a:solidFill>
              </a:rPr>
              <a:t>ʘ</a:t>
            </a:r>
            <a:r>
              <a:rPr lang="en-US" sz="2800" dirty="0" err="1" smtClean="0"/>
              <a:t>We</a:t>
            </a:r>
            <a:r>
              <a:rPr lang="en-US" sz="2800" dirty="0" smtClean="0"/>
              <a:t> cannot safeguard our rights, </a:t>
            </a:r>
            <a:r>
              <a:rPr lang="en-US" sz="2800" dirty="0" smtClean="0">
                <a:solidFill>
                  <a:srgbClr val="FF0000"/>
                </a:solidFill>
              </a:rPr>
              <a:t>nor</a:t>
            </a:r>
            <a:r>
              <a:rPr lang="en-US" sz="2800" dirty="0" smtClean="0"/>
              <a:t> can we address the world convincingly </a:t>
            </a:r>
            <a:r>
              <a:rPr lang="en-US" sz="2800" dirty="0" smtClean="0">
                <a:solidFill>
                  <a:srgbClr val="FF0000"/>
                </a:solidFill>
              </a:rPr>
              <a:t>as long as </a:t>
            </a:r>
            <a:r>
              <a:rPr lang="en-US" sz="2800" dirty="0" smtClean="0"/>
              <a:t>our address is not unified </a:t>
            </a:r>
            <a:r>
              <a:rPr lang="en-US" sz="2800" dirty="0" smtClean="0">
                <a:solidFill>
                  <a:srgbClr val="FF0000"/>
                </a:solidFill>
              </a:rPr>
              <a:t>and</a:t>
            </a:r>
            <a:r>
              <a:rPr lang="en-US" sz="2800" dirty="0" smtClean="0"/>
              <a:t> our vision of current affairs is not congruent . </a:t>
            </a:r>
            <a:r>
              <a:rPr lang="en-US" sz="2800" dirty="0" err="1" smtClean="0">
                <a:solidFill>
                  <a:srgbClr val="FF0000"/>
                </a:solidFill>
              </a:rPr>
              <a:t>ʘ</a:t>
            </a:r>
            <a:r>
              <a:rPr lang="en-US" sz="2800" dirty="0" err="1" smtClean="0"/>
              <a:t>We</a:t>
            </a:r>
            <a:r>
              <a:rPr lang="en-US" sz="2800" dirty="0" smtClean="0"/>
              <a:t> may not be required to dream at the moment about  a Pan-Arab unity. </a:t>
            </a:r>
            <a:r>
              <a:rPr lang="en-US" sz="2800" dirty="0" err="1" smtClean="0">
                <a:solidFill>
                  <a:srgbClr val="FF0000"/>
                </a:solidFill>
              </a:rPr>
              <a:t>ʘ</a:t>
            </a:r>
            <a:r>
              <a:rPr lang="en-US" sz="2800" dirty="0" err="1" smtClean="0"/>
              <a:t>This</a:t>
            </a:r>
            <a:r>
              <a:rPr lang="en-US" sz="2800" dirty="0" smtClean="0"/>
              <a:t> has proven to be an unrealistic dream which failed to materialize  in conditions far better than the current ones . What is required </a:t>
            </a:r>
            <a:r>
              <a:rPr lang="en-US" sz="2800" dirty="0" smtClean="0">
                <a:solidFill>
                  <a:srgbClr val="FF0000"/>
                </a:solidFill>
              </a:rPr>
              <a:t>, however, </a:t>
            </a:r>
            <a:r>
              <a:rPr lang="en-US" sz="2800" dirty="0" smtClean="0"/>
              <a:t>is to crystallize a homogeneous vision that supersedes current differences , </a:t>
            </a:r>
            <a:r>
              <a:rPr lang="en-US" sz="2800" dirty="0" smtClean="0">
                <a:solidFill>
                  <a:srgbClr val="FF0000"/>
                </a:solidFill>
              </a:rPr>
              <a:t>ʘ</a:t>
            </a:r>
            <a:r>
              <a:rPr lang="en-US" sz="2800" dirty="0" smtClean="0"/>
              <a:t> leaving trivial or double –cross affairs to  deal with substantive matters . </a:t>
            </a:r>
            <a:r>
              <a:rPr lang="en-US" sz="2800" dirty="0" smtClean="0">
                <a:solidFill>
                  <a:srgbClr val="FF0000"/>
                </a:solidFill>
              </a:rPr>
              <a:t>ʘ</a:t>
            </a:r>
            <a:r>
              <a:rPr lang="en-US" sz="2800" dirty="0" smtClean="0"/>
              <a:t> Arab differences cannot last forever; </a:t>
            </a:r>
            <a:r>
              <a:rPr lang="en-US" sz="2800" dirty="0" smtClean="0">
                <a:solidFill>
                  <a:srgbClr val="FF0000"/>
                </a:solidFill>
              </a:rPr>
              <a:t>ʘ</a:t>
            </a:r>
            <a:r>
              <a:rPr lang="en-US" sz="2800" dirty="0" smtClean="0"/>
              <a:t> the Arab nation has been stormed by many such differences , </a:t>
            </a:r>
            <a:r>
              <a:rPr lang="en-US" sz="2800" dirty="0" smtClean="0">
                <a:solidFill>
                  <a:srgbClr val="FF0000"/>
                </a:solidFill>
              </a:rPr>
              <a:t>yet</a:t>
            </a:r>
            <a:r>
              <a:rPr lang="en-US" sz="2800" dirty="0" smtClean="0"/>
              <a:t> all died away after a while . </a:t>
            </a:r>
            <a:br>
              <a:rPr lang="en-US" sz="2800" dirty="0" smtClean="0"/>
            </a:br>
            <a:endParaRPr lang="ar-SA"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IQ" dirty="0" smtClean="0">
                <a:solidFill>
                  <a:srgbClr val="00B050"/>
                </a:solidFill>
              </a:rPr>
              <a:t/>
            </a:r>
            <a:br>
              <a:rPr lang="ar-IQ" dirty="0" smtClean="0">
                <a:solidFill>
                  <a:srgbClr val="00B050"/>
                </a:solidFill>
              </a:rPr>
            </a:br>
            <a:r>
              <a:rPr lang="ar-IQ" dirty="0" smtClean="0">
                <a:solidFill>
                  <a:srgbClr val="00B050"/>
                </a:solidFill>
              </a:rPr>
              <a:t/>
            </a:r>
            <a:br>
              <a:rPr lang="ar-IQ" dirty="0" smtClean="0">
                <a:solidFill>
                  <a:srgbClr val="00B050"/>
                </a:solidFill>
              </a:rPr>
            </a:br>
            <a:r>
              <a:rPr lang="ar-IQ" dirty="0" smtClean="0">
                <a:solidFill>
                  <a:srgbClr val="00B050"/>
                </a:solidFill>
              </a:rPr>
              <a:t>اللغة اصطلاحا:</a:t>
            </a:r>
            <a:br>
              <a:rPr lang="ar-IQ" dirty="0" smtClean="0">
                <a:solidFill>
                  <a:srgbClr val="00B050"/>
                </a:solidFill>
              </a:rPr>
            </a:br>
            <a:endParaRPr lang="en-US" dirty="0">
              <a:solidFill>
                <a:srgbClr val="00B050"/>
              </a:solidFill>
            </a:endParaRPr>
          </a:p>
        </p:txBody>
      </p:sp>
      <p:sp>
        <p:nvSpPr>
          <p:cNvPr id="3" name="عنصر نائب للمحتوى 2"/>
          <p:cNvSpPr>
            <a:spLocks noGrp="1"/>
          </p:cNvSpPr>
          <p:nvPr>
            <p:ph idx="1"/>
          </p:nvPr>
        </p:nvSpPr>
        <p:spPr/>
        <p:txBody>
          <a:bodyPr/>
          <a:lstStyle/>
          <a:p>
            <a:pPr algn="r"/>
            <a:r>
              <a:rPr lang="ar-SA" b="1" dirty="0" smtClean="0"/>
              <a:t>هي أصواتٌ</a:t>
            </a:r>
            <a:endParaRPr lang="ar-IQ" b="1" dirty="0" smtClean="0"/>
          </a:p>
          <a:p>
            <a:pPr algn="r"/>
            <a:r>
              <a:rPr lang="ar-SA" b="1" dirty="0" smtClean="0"/>
              <a:t>يعبرُ </a:t>
            </a:r>
            <a:r>
              <a:rPr lang="ar-SA" b="1" dirty="0" err="1" smtClean="0"/>
              <a:t>بها</a:t>
            </a:r>
            <a:r>
              <a:rPr lang="ar-SA" b="1" dirty="0" smtClean="0"/>
              <a:t> كلُّ قومٍ عنْ أغراضهم </a:t>
            </a:r>
            <a:endParaRPr lang="en-US" b="1" dirty="0" smtClean="0"/>
          </a:p>
          <a:p>
            <a:pPr algn="r"/>
            <a:endParaRPr lang="en-US" b="1" dirty="0" smtClean="0"/>
          </a:p>
          <a:p>
            <a:pPr algn="r"/>
            <a:r>
              <a:rPr lang="ar-IQ" sz="4000" b="1" dirty="0" smtClean="0">
                <a:solidFill>
                  <a:srgbClr val="00B050"/>
                </a:solidFill>
              </a:rPr>
              <a:t>اللغة لغة:</a:t>
            </a:r>
          </a:p>
          <a:p>
            <a:pPr algn="r"/>
            <a:r>
              <a:rPr lang="ar-IQ" sz="2800" b="1" dirty="0" smtClean="0"/>
              <a:t>مأخوذة من اللغو قوله تعالى (وإذا مروا باللغو مروا كراما)</a:t>
            </a:r>
            <a:endParaRPr lang="en-US"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106690"/>
          </a:xfrm>
        </p:spPr>
        <p:txBody>
          <a:bodyPr/>
          <a:lstStyle/>
          <a:p>
            <a:pPr algn="l" rtl="0"/>
            <a:r>
              <a:rPr lang="en-US" dirty="0"/>
              <a:t>Jamal read the letter ______.</a:t>
            </a:r>
            <a:br>
              <a:rPr lang="en-US" dirty="0"/>
            </a:br>
            <a:r>
              <a:rPr lang="en-US" b="1" dirty="0"/>
              <a:t>a. </a:t>
            </a:r>
            <a:r>
              <a:rPr lang="en-US" dirty="0"/>
              <a:t>slow</a:t>
            </a:r>
            <a:br>
              <a:rPr lang="en-US" dirty="0"/>
            </a:br>
            <a:r>
              <a:rPr lang="en-US" b="1" dirty="0"/>
              <a:t>b. </a:t>
            </a:r>
            <a:r>
              <a:rPr lang="en-US" dirty="0"/>
              <a:t>slowly</a:t>
            </a:r>
            <a:br>
              <a:rPr lang="en-US" dirty="0"/>
            </a:br>
            <a:r>
              <a:rPr lang="en-US" b="1" dirty="0"/>
              <a:t>c. </a:t>
            </a:r>
            <a:r>
              <a:rPr lang="en-US" dirty="0"/>
              <a:t>in a slow manner</a:t>
            </a:r>
            <a:br>
              <a:rPr lang="en-US" dirty="0"/>
            </a:br>
            <a:r>
              <a:rPr lang="en-US" b="1" dirty="0"/>
              <a:t>d. </a:t>
            </a:r>
            <a:r>
              <a:rPr lang="en-US" dirty="0"/>
              <a:t>with slowness</a:t>
            </a:r>
            <a:br>
              <a:rPr lang="en-US" dirty="0"/>
            </a:br>
            <a:endParaRPr lang="ar-SA"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106690"/>
          </a:xfrm>
        </p:spPr>
        <p:txBody>
          <a:bodyPr/>
          <a:lstStyle/>
          <a:p>
            <a:pPr algn="l" rtl="0"/>
            <a:r>
              <a:rPr lang="en-US" dirty="0"/>
              <a:t>Jamal read the letter ______.</a:t>
            </a:r>
            <a:br>
              <a:rPr lang="en-US" dirty="0"/>
            </a:br>
            <a:r>
              <a:rPr lang="en-US" b="1" dirty="0"/>
              <a:t>a. </a:t>
            </a:r>
            <a:r>
              <a:rPr lang="en-US" dirty="0"/>
              <a:t>slow</a:t>
            </a:r>
            <a:br>
              <a:rPr lang="en-US" dirty="0"/>
            </a:br>
            <a:r>
              <a:rPr lang="en-US" b="1" dirty="0"/>
              <a:t>b. </a:t>
            </a:r>
            <a:r>
              <a:rPr lang="en-US" dirty="0">
                <a:solidFill>
                  <a:srgbClr val="FF0000"/>
                </a:solidFill>
              </a:rPr>
              <a:t>slowly</a:t>
            </a:r>
            <a:r>
              <a:rPr lang="en-US" dirty="0"/>
              <a:t/>
            </a:r>
            <a:br>
              <a:rPr lang="en-US" dirty="0"/>
            </a:br>
            <a:r>
              <a:rPr lang="en-US" b="1" dirty="0"/>
              <a:t>c. </a:t>
            </a:r>
            <a:r>
              <a:rPr lang="en-US" dirty="0"/>
              <a:t>in a slow manner</a:t>
            </a:r>
            <a:br>
              <a:rPr lang="en-US" dirty="0"/>
            </a:br>
            <a:r>
              <a:rPr lang="en-US" b="1" dirty="0"/>
              <a:t>d. </a:t>
            </a:r>
            <a:r>
              <a:rPr lang="en-US" dirty="0"/>
              <a:t>with slowness</a:t>
            </a:r>
            <a:br>
              <a:rPr lang="en-US" dirty="0"/>
            </a:br>
            <a:endParaRPr lang="ar-SA"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178698"/>
          </a:xfrm>
        </p:spPr>
        <p:txBody>
          <a:bodyPr/>
          <a:lstStyle/>
          <a:p>
            <a:pPr algn="l" rtl="0"/>
            <a:r>
              <a:rPr lang="en-US" dirty="0"/>
              <a:t>I think you’re the one ______ sent </a:t>
            </a:r>
            <a:r>
              <a:rPr lang="en-US" dirty="0" err="1"/>
              <a:t>Rachna</a:t>
            </a:r>
            <a:r>
              <a:rPr lang="en-US" dirty="0"/>
              <a:t> those flowers.</a:t>
            </a:r>
            <a:br>
              <a:rPr lang="en-US" dirty="0"/>
            </a:br>
            <a:r>
              <a:rPr lang="en-US" b="1" dirty="0"/>
              <a:t>a. </a:t>
            </a:r>
            <a:r>
              <a:rPr lang="en-US" dirty="0"/>
              <a:t>did</a:t>
            </a:r>
            <a:br>
              <a:rPr lang="en-US" dirty="0"/>
            </a:br>
            <a:r>
              <a:rPr lang="en-US" b="1" dirty="0"/>
              <a:t>b. </a:t>
            </a:r>
            <a:r>
              <a:rPr lang="en-US" dirty="0"/>
              <a:t>that</a:t>
            </a:r>
            <a:br>
              <a:rPr lang="en-US" dirty="0"/>
            </a:br>
            <a:r>
              <a:rPr lang="en-US" b="1" dirty="0"/>
              <a:t>c. </a:t>
            </a:r>
            <a:r>
              <a:rPr lang="en-US" dirty="0"/>
              <a:t>which</a:t>
            </a:r>
            <a:br>
              <a:rPr lang="en-US" dirty="0"/>
            </a:br>
            <a:r>
              <a:rPr lang="en-US" b="1" dirty="0"/>
              <a:t>d. </a:t>
            </a:r>
            <a:r>
              <a:rPr lang="en-US" dirty="0"/>
              <a:t>who</a:t>
            </a:r>
            <a:br>
              <a:rPr lang="en-US" dirty="0"/>
            </a:br>
            <a:endParaRPr lang="ar-SA"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178698"/>
          </a:xfrm>
        </p:spPr>
        <p:txBody>
          <a:bodyPr/>
          <a:lstStyle/>
          <a:p>
            <a:pPr algn="l" rtl="0"/>
            <a:r>
              <a:rPr lang="en-US" dirty="0"/>
              <a:t>I think you’re the one ______ sent </a:t>
            </a:r>
            <a:r>
              <a:rPr lang="en-US" dirty="0" err="1"/>
              <a:t>Rachna</a:t>
            </a:r>
            <a:r>
              <a:rPr lang="en-US" dirty="0"/>
              <a:t> those flowers.</a:t>
            </a:r>
            <a:br>
              <a:rPr lang="en-US" dirty="0"/>
            </a:br>
            <a:r>
              <a:rPr lang="en-US" b="1" dirty="0"/>
              <a:t>a. </a:t>
            </a:r>
            <a:r>
              <a:rPr lang="en-US" dirty="0"/>
              <a:t>did</a:t>
            </a:r>
            <a:br>
              <a:rPr lang="en-US" dirty="0"/>
            </a:br>
            <a:r>
              <a:rPr lang="en-US" b="1" dirty="0"/>
              <a:t>b. </a:t>
            </a:r>
            <a:r>
              <a:rPr lang="en-US" dirty="0"/>
              <a:t>that</a:t>
            </a:r>
            <a:br>
              <a:rPr lang="en-US" dirty="0"/>
            </a:br>
            <a:r>
              <a:rPr lang="en-US" b="1" dirty="0"/>
              <a:t>c. </a:t>
            </a:r>
            <a:r>
              <a:rPr lang="en-US" dirty="0"/>
              <a:t>which</a:t>
            </a:r>
            <a:br>
              <a:rPr lang="en-US" dirty="0"/>
            </a:br>
            <a:r>
              <a:rPr lang="en-US" b="1" dirty="0"/>
              <a:t>d. </a:t>
            </a:r>
            <a:r>
              <a:rPr lang="en-US" dirty="0">
                <a:solidFill>
                  <a:srgbClr val="FF0000"/>
                </a:solidFill>
              </a:rPr>
              <a:t>who</a:t>
            </a:r>
            <a:r>
              <a:rPr lang="en-US" dirty="0"/>
              <a:t/>
            </a:r>
            <a:br>
              <a:rPr lang="en-US" dirty="0"/>
            </a:br>
            <a:endParaRPr lang="ar-SA"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890666"/>
          </a:xfrm>
        </p:spPr>
        <p:txBody>
          <a:bodyPr>
            <a:normAutofit/>
          </a:bodyPr>
          <a:lstStyle/>
          <a:p>
            <a:pPr algn="l" rtl="0"/>
            <a:r>
              <a:rPr lang="en-US" dirty="0"/>
              <a:t>I really hope ______ to the concert next week.</a:t>
            </a:r>
            <a:br>
              <a:rPr lang="en-US" dirty="0"/>
            </a:br>
            <a:r>
              <a:rPr lang="en-US" b="1" dirty="0"/>
              <a:t>a. </a:t>
            </a:r>
            <a:r>
              <a:rPr lang="en-US" dirty="0"/>
              <a:t>to go</a:t>
            </a:r>
            <a:br>
              <a:rPr lang="en-US" dirty="0"/>
            </a:br>
            <a:r>
              <a:rPr lang="en-US" b="1" dirty="0"/>
              <a:t>b. </a:t>
            </a:r>
            <a:r>
              <a:rPr lang="en-US" dirty="0"/>
              <a:t>going</a:t>
            </a:r>
            <a:br>
              <a:rPr lang="en-US" dirty="0"/>
            </a:br>
            <a:r>
              <a:rPr lang="en-US" b="1" dirty="0"/>
              <a:t>c. </a:t>
            </a:r>
            <a:r>
              <a:rPr lang="en-US" dirty="0"/>
              <a:t>go</a:t>
            </a:r>
            <a:br>
              <a:rPr lang="en-US" dirty="0"/>
            </a:br>
            <a:r>
              <a:rPr lang="en-US" b="1" dirty="0"/>
              <a:t>d. </a:t>
            </a:r>
            <a:r>
              <a:rPr lang="en-US" dirty="0"/>
              <a:t>goes</a:t>
            </a:r>
            <a:br>
              <a:rPr lang="en-US" dirty="0"/>
            </a:br>
            <a:endParaRPr lang="ar-SA"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890666"/>
          </a:xfrm>
        </p:spPr>
        <p:txBody>
          <a:bodyPr>
            <a:normAutofit/>
          </a:bodyPr>
          <a:lstStyle/>
          <a:p>
            <a:pPr algn="l" rtl="0"/>
            <a:r>
              <a:rPr lang="en-US" dirty="0"/>
              <a:t>I really hope ______ to the concert next week.</a:t>
            </a:r>
            <a:br>
              <a:rPr lang="en-US" dirty="0"/>
            </a:br>
            <a:r>
              <a:rPr lang="en-US" b="1" dirty="0"/>
              <a:t>a. </a:t>
            </a:r>
            <a:r>
              <a:rPr lang="en-US" dirty="0">
                <a:solidFill>
                  <a:srgbClr val="FF0000"/>
                </a:solidFill>
              </a:rPr>
              <a:t>to go</a:t>
            </a:r>
            <a:r>
              <a:rPr lang="en-US" dirty="0"/>
              <a:t/>
            </a:r>
            <a:br>
              <a:rPr lang="en-US" dirty="0"/>
            </a:br>
            <a:r>
              <a:rPr lang="en-US" b="1" dirty="0"/>
              <a:t>b. </a:t>
            </a:r>
            <a:r>
              <a:rPr lang="en-US" dirty="0"/>
              <a:t>going</a:t>
            </a:r>
            <a:br>
              <a:rPr lang="en-US" dirty="0"/>
            </a:br>
            <a:r>
              <a:rPr lang="en-US" b="1" dirty="0"/>
              <a:t>c. </a:t>
            </a:r>
            <a:r>
              <a:rPr lang="en-US" dirty="0"/>
              <a:t>go</a:t>
            </a:r>
            <a:br>
              <a:rPr lang="en-US" dirty="0"/>
            </a:br>
            <a:r>
              <a:rPr lang="en-US" b="1" dirty="0"/>
              <a:t>d. </a:t>
            </a:r>
            <a:r>
              <a:rPr lang="en-US" dirty="0"/>
              <a:t>goes</a:t>
            </a:r>
            <a:br>
              <a:rPr lang="en-US" dirty="0"/>
            </a:br>
            <a:endParaRPr lang="ar-SA"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0" y="1600200"/>
            <a:ext cx="9448800" cy="4530725"/>
          </a:xfrm>
        </p:spPr>
        <p:txBody>
          <a:bodyPr>
            <a:normAutofit lnSpcReduction="10000"/>
          </a:bodyPr>
          <a:lstStyle/>
          <a:p>
            <a:pPr algn="l" eaLnBrk="1" hangingPunct="1">
              <a:defRPr/>
            </a:pPr>
            <a:r>
              <a:rPr lang="en-US" dirty="0" smtClean="0"/>
              <a:t>I </a:t>
            </a:r>
            <a:r>
              <a:rPr lang="en-US" sz="4000" dirty="0" smtClean="0"/>
              <a:t>raise my arm ! (a sudden movement )</a:t>
            </a:r>
          </a:p>
          <a:p>
            <a:pPr algn="l" eaLnBrk="1" hangingPunct="1">
              <a:defRPr/>
            </a:pPr>
            <a:r>
              <a:rPr lang="en-US" sz="4000" dirty="0" smtClean="0"/>
              <a:t>I am raising my arm (gradual movement )</a:t>
            </a:r>
          </a:p>
          <a:p>
            <a:pPr algn="l" eaLnBrk="1" hangingPunct="1">
              <a:defRPr/>
            </a:pPr>
            <a:r>
              <a:rPr lang="en-US" sz="4000" dirty="0" smtClean="0"/>
              <a:t>The house falls down ! (a sudden movement )</a:t>
            </a:r>
          </a:p>
          <a:p>
            <a:pPr algn="l" eaLnBrk="1" hangingPunct="1">
              <a:defRPr/>
            </a:pPr>
            <a:r>
              <a:rPr lang="en-US" sz="4000" dirty="0" smtClean="0"/>
              <a:t>The house is falling down .( gradual movement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1"/>
          </p:nvPr>
        </p:nvSpPr>
        <p:spPr>
          <a:xfrm>
            <a:off x="457200" y="1600200"/>
            <a:ext cx="8435280" cy="4525963"/>
          </a:xfrm>
        </p:spPr>
        <p:txBody>
          <a:bodyPr/>
          <a:lstStyle/>
          <a:p>
            <a:pPr algn="l" eaLnBrk="1" hangingPunct="1">
              <a:defRPr/>
            </a:pPr>
            <a:r>
              <a:rPr lang="en-US" dirty="0" smtClean="0"/>
              <a:t>He told me the story . (he told the whole story )</a:t>
            </a:r>
          </a:p>
          <a:p>
            <a:pPr algn="l" eaLnBrk="1" hangingPunct="1">
              <a:defRPr/>
            </a:pPr>
            <a:r>
              <a:rPr lang="en-US" dirty="0" smtClean="0"/>
              <a:t>He was telling me the story . ( only part of it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386387"/>
          </a:xfrm>
        </p:spPr>
        <p:txBody>
          <a:bodyPr/>
          <a:lstStyle/>
          <a:p>
            <a:pPr fontAlgn="auto">
              <a:spcAft>
                <a:spcPts val="0"/>
              </a:spcAft>
              <a:defRPr/>
            </a:pPr>
            <a:r>
              <a:rPr lang="en-US" dirty="0">
                <a:solidFill>
                  <a:schemeClr val="tx2">
                    <a:satMod val="130000"/>
                  </a:schemeClr>
                </a:solidFill>
                <a:ea typeface="+mj-ea"/>
              </a:rPr>
              <a:t>Some of the animals </a:t>
            </a:r>
            <a:r>
              <a:rPr lang="en-US" dirty="0" smtClean="0">
                <a:solidFill>
                  <a:schemeClr val="tx2">
                    <a:satMod val="130000"/>
                  </a:schemeClr>
                </a:solidFill>
                <a:ea typeface="+mj-ea"/>
              </a:rPr>
              <a:t>(was /were)moved </a:t>
            </a:r>
            <a:r>
              <a:rPr lang="en-US" dirty="0">
                <a:solidFill>
                  <a:schemeClr val="tx2">
                    <a:satMod val="130000"/>
                  </a:schemeClr>
                </a:solidFill>
                <a:ea typeface="+mj-ea"/>
              </a:rPr>
              <a:t>for the winter.</a:t>
            </a:r>
            <a:endParaRPr lang="ar-SA" dirty="0">
              <a:solidFill>
                <a:schemeClr val="tx2">
                  <a:satMod val="130000"/>
                </a:schemeClr>
              </a:solidFill>
              <a:ea typeface="+mj-ea"/>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530850"/>
          </a:xfrm>
        </p:spPr>
        <p:txBody>
          <a:bodyPr/>
          <a:lstStyle/>
          <a:p>
            <a:pPr fontAlgn="auto">
              <a:spcAft>
                <a:spcPts val="0"/>
              </a:spcAft>
              <a:defRPr/>
            </a:pPr>
            <a:r>
              <a:rPr lang="en-US" dirty="0" smtClean="0">
                <a:solidFill>
                  <a:schemeClr val="tx2">
                    <a:satMod val="130000"/>
                  </a:schemeClr>
                </a:solidFill>
                <a:ea typeface="+mj-ea"/>
              </a:rPr>
              <a:t>Some of the animals </a:t>
            </a:r>
            <a:r>
              <a:rPr lang="en-US" dirty="0" smtClean="0">
                <a:solidFill>
                  <a:srgbClr val="FF0000"/>
                </a:solidFill>
                <a:ea typeface="+mj-ea"/>
              </a:rPr>
              <a:t>were</a:t>
            </a:r>
            <a:r>
              <a:rPr lang="en-US" dirty="0" smtClean="0">
                <a:solidFill>
                  <a:schemeClr val="tx2">
                    <a:satMod val="130000"/>
                  </a:schemeClr>
                </a:solidFill>
                <a:ea typeface="+mj-ea"/>
              </a:rPr>
              <a:t> moved for the winter.</a:t>
            </a:r>
            <a:endParaRPr lang="ar-SA" dirty="0">
              <a:solidFill>
                <a:schemeClr val="tx2">
                  <a:satMod val="130000"/>
                </a:schemeClr>
              </a:solidFill>
              <a:ea typeface="+mj-ea"/>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86000" y="1859340"/>
            <a:ext cx="4572000" cy="4832092"/>
          </a:xfrm>
          <a:prstGeom prst="rect">
            <a:avLst/>
          </a:prstGeom>
        </p:spPr>
        <p:txBody>
          <a:bodyPr>
            <a:spAutoFit/>
          </a:bodyPr>
          <a:lstStyle/>
          <a:p>
            <a:pPr algn="r"/>
            <a:r>
              <a:rPr lang="ar-SA" sz="2800" b="1" dirty="0" smtClean="0">
                <a:solidFill>
                  <a:srgbClr val="00B050"/>
                </a:solidFill>
              </a:rPr>
              <a:t>الترجمة</a:t>
            </a:r>
            <a:r>
              <a:rPr lang="ar-SA" sz="2800" dirty="0" smtClean="0"/>
              <a:t/>
            </a:r>
            <a:br>
              <a:rPr lang="ar-SA" sz="2800" dirty="0" smtClean="0"/>
            </a:br>
            <a:r>
              <a:rPr lang="ar-SA" sz="2800" dirty="0" smtClean="0"/>
              <a:t/>
            </a:r>
            <a:br>
              <a:rPr lang="ar-SA" sz="2800" dirty="0" smtClean="0"/>
            </a:br>
            <a:r>
              <a:rPr lang="ar-SA" sz="2800" b="1" dirty="0" smtClean="0"/>
              <a:t>1/لغة: تطلق على معان ترجع إلى البيان والإيضاح .</a:t>
            </a:r>
            <a:r>
              <a:rPr lang="ar-SA" sz="2800" dirty="0" smtClean="0"/>
              <a:t/>
            </a:r>
            <a:br>
              <a:rPr lang="ar-SA" sz="2800" dirty="0" smtClean="0"/>
            </a:br>
            <a:r>
              <a:rPr lang="ar-SA" sz="2800" dirty="0" smtClean="0"/>
              <a:t/>
            </a:r>
            <a:br>
              <a:rPr lang="ar-SA" sz="2800" dirty="0" smtClean="0"/>
            </a:br>
            <a:r>
              <a:rPr lang="ar-SA" sz="2800" b="1" dirty="0" smtClean="0"/>
              <a:t>2/اصطلاحا : التعبير عن الكلام بلغة أخرى .</a:t>
            </a:r>
            <a:r>
              <a:rPr lang="ar-SA" sz="2800" dirty="0" smtClean="0"/>
              <a:t/>
            </a:r>
            <a:br>
              <a:rPr lang="ar-SA" sz="2800" dirty="0" smtClean="0"/>
            </a:br>
            <a:r>
              <a:rPr lang="ar-SA" sz="2800" dirty="0" smtClean="0"/>
              <a:t/>
            </a:r>
            <a:br>
              <a:rPr lang="ar-SA" sz="2800" dirty="0" smtClean="0"/>
            </a:br>
            <a:r>
              <a:rPr lang="ar-SA" sz="2800" b="1" dirty="0" smtClean="0"/>
              <a:t>3/ترجمة القرءان: التعبير عن معناه بلغة أخرى .</a:t>
            </a:r>
            <a:r>
              <a:rPr lang="ar-SA" sz="2800" dirty="0" smtClean="0"/>
              <a:t/>
            </a:r>
            <a:br>
              <a:rPr lang="ar-SA" sz="2800" dirty="0" smtClean="0"/>
            </a:br>
            <a:endParaRPr lang="en-US" sz="28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107112"/>
          </a:xfrm>
        </p:spPr>
        <p:txBody>
          <a:bodyPr/>
          <a:lstStyle/>
          <a:p>
            <a:pPr fontAlgn="auto">
              <a:spcAft>
                <a:spcPts val="0"/>
              </a:spcAft>
              <a:defRPr/>
            </a:pPr>
            <a:r>
              <a:rPr lang="en-US" dirty="0">
                <a:solidFill>
                  <a:schemeClr val="tx2">
                    <a:satMod val="130000"/>
                  </a:schemeClr>
                </a:solidFill>
                <a:ea typeface="+mj-ea"/>
              </a:rPr>
              <a:t>Remember to give Jane and Rita </a:t>
            </a:r>
            <a:r>
              <a:rPr lang="en-US" dirty="0" smtClean="0">
                <a:solidFill>
                  <a:schemeClr val="tx2">
                    <a:satMod val="130000"/>
                  </a:schemeClr>
                </a:solidFill>
                <a:ea typeface="+mj-ea"/>
              </a:rPr>
              <a:t>(her /their)  </a:t>
            </a:r>
            <a:r>
              <a:rPr lang="en-US" dirty="0">
                <a:solidFill>
                  <a:schemeClr val="tx2">
                    <a:satMod val="130000"/>
                  </a:schemeClr>
                </a:solidFill>
                <a:ea typeface="+mj-ea"/>
              </a:rPr>
              <a:t>appointment card.</a:t>
            </a:r>
            <a:endParaRPr lang="ar-SA" dirty="0">
              <a:solidFill>
                <a:schemeClr val="tx2">
                  <a:satMod val="130000"/>
                </a:schemeClr>
              </a:solidFill>
              <a:ea typeface="+mj-ea"/>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4954587"/>
          </a:xfrm>
        </p:spPr>
        <p:txBody>
          <a:bodyPr/>
          <a:lstStyle/>
          <a:p>
            <a:pPr fontAlgn="auto">
              <a:spcAft>
                <a:spcPts val="0"/>
              </a:spcAft>
              <a:defRPr/>
            </a:pPr>
            <a:r>
              <a:rPr lang="en-US" dirty="0">
                <a:solidFill>
                  <a:schemeClr val="tx2">
                    <a:satMod val="130000"/>
                  </a:schemeClr>
                </a:solidFill>
                <a:ea typeface="+mj-ea"/>
              </a:rPr>
              <a:t>Remember to give Jane and Rita </a:t>
            </a:r>
            <a:r>
              <a:rPr lang="en-US" dirty="0" smtClean="0">
                <a:solidFill>
                  <a:srgbClr val="FF0000"/>
                </a:solidFill>
                <a:ea typeface="+mj-ea"/>
              </a:rPr>
              <a:t>their</a:t>
            </a:r>
            <a:r>
              <a:rPr lang="en-US" dirty="0" smtClean="0">
                <a:solidFill>
                  <a:schemeClr val="tx2">
                    <a:satMod val="130000"/>
                  </a:schemeClr>
                </a:solidFill>
                <a:ea typeface="+mj-ea"/>
              </a:rPr>
              <a:t> </a:t>
            </a:r>
            <a:r>
              <a:rPr lang="en-US" dirty="0">
                <a:solidFill>
                  <a:schemeClr val="tx2">
                    <a:satMod val="130000"/>
                  </a:schemeClr>
                </a:solidFill>
                <a:ea typeface="+mj-ea"/>
              </a:rPr>
              <a:t>appointment card.</a:t>
            </a:r>
            <a:endParaRPr lang="ar-SA" dirty="0">
              <a:solidFill>
                <a:schemeClr val="tx2">
                  <a:satMod val="130000"/>
                </a:schemeClr>
              </a:solidFill>
              <a:ea typeface="+mj-ea"/>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099050"/>
          </a:xfrm>
        </p:spPr>
        <p:txBody>
          <a:bodyPr/>
          <a:lstStyle/>
          <a:p>
            <a:pPr fontAlgn="auto">
              <a:spcAft>
                <a:spcPts val="0"/>
              </a:spcAft>
              <a:defRPr/>
            </a:pPr>
            <a:r>
              <a:rPr lang="en-US" dirty="0">
                <a:solidFill>
                  <a:schemeClr val="tx2">
                    <a:satMod val="130000"/>
                  </a:schemeClr>
                </a:solidFill>
                <a:ea typeface="+mj-ea"/>
              </a:rPr>
              <a:t>Almost anybody can </a:t>
            </a:r>
            <a:r>
              <a:rPr lang="en-US" dirty="0" smtClean="0">
                <a:solidFill>
                  <a:schemeClr val="tx2">
                    <a:satMod val="130000"/>
                  </a:schemeClr>
                </a:solidFill>
                <a:ea typeface="+mj-ea"/>
              </a:rPr>
              <a:t>improve(his/ their )writing </a:t>
            </a:r>
            <a:r>
              <a:rPr lang="en-US" dirty="0">
                <a:solidFill>
                  <a:schemeClr val="tx2">
                    <a:satMod val="130000"/>
                  </a:schemeClr>
                </a:solidFill>
                <a:ea typeface="+mj-ea"/>
              </a:rPr>
              <a:t>with practice.</a:t>
            </a:r>
            <a:br>
              <a:rPr lang="en-US" dirty="0">
                <a:solidFill>
                  <a:schemeClr val="tx2">
                    <a:satMod val="130000"/>
                  </a:schemeClr>
                </a:solidFill>
                <a:ea typeface="+mj-ea"/>
              </a:rPr>
            </a:br>
            <a:endParaRPr lang="ar-SA" dirty="0">
              <a:solidFill>
                <a:schemeClr val="tx2">
                  <a:satMod val="130000"/>
                </a:schemeClr>
              </a:solidFill>
              <a:ea typeface="+mj-ea"/>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099050"/>
          </a:xfrm>
        </p:spPr>
        <p:txBody>
          <a:bodyPr/>
          <a:lstStyle/>
          <a:p>
            <a:pPr fontAlgn="auto">
              <a:spcAft>
                <a:spcPts val="0"/>
              </a:spcAft>
              <a:defRPr/>
            </a:pPr>
            <a:r>
              <a:rPr lang="en-US" dirty="0">
                <a:solidFill>
                  <a:schemeClr val="tx2">
                    <a:satMod val="130000"/>
                  </a:schemeClr>
                </a:solidFill>
                <a:ea typeface="+mj-ea"/>
              </a:rPr>
              <a:t>Almost anybody can improve </a:t>
            </a:r>
            <a:r>
              <a:rPr lang="en-US" dirty="0" smtClean="0">
                <a:solidFill>
                  <a:srgbClr val="FF0000"/>
                </a:solidFill>
                <a:ea typeface="+mj-ea"/>
              </a:rPr>
              <a:t>his</a:t>
            </a:r>
            <a:r>
              <a:rPr lang="en-US" dirty="0" smtClean="0">
                <a:solidFill>
                  <a:schemeClr val="tx2">
                    <a:satMod val="130000"/>
                  </a:schemeClr>
                </a:solidFill>
                <a:ea typeface="+mj-ea"/>
              </a:rPr>
              <a:t> </a:t>
            </a:r>
            <a:r>
              <a:rPr lang="en-US" dirty="0">
                <a:solidFill>
                  <a:schemeClr val="tx2">
                    <a:satMod val="130000"/>
                  </a:schemeClr>
                </a:solidFill>
                <a:ea typeface="+mj-ea"/>
              </a:rPr>
              <a:t>writing with practice.</a:t>
            </a:r>
            <a:br>
              <a:rPr lang="en-US" dirty="0">
                <a:solidFill>
                  <a:schemeClr val="tx2">
                    <a:satMod val="130000"/>
                  </a:schemeClr>
                </a:solidFill>
                <a:ea typeface="+mj-ea"/>
              </a:rPr>
            </a:br>
            <a:endParaRPr lang="ar-SA" dirty="0">
              <a:solidFill>
                <a:schemeClr val="tx2">
                  <a:satMod val="130000"/>
                </a:schemeClr>
              </a:solidFill>
              <a:ea typeface="+mj-ea"/>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314950"/>
          </a:xfrm>
        </p:spPr>
        <p:txBody>
          <a:bodyPr/>
          <a:lstStyle/>
          <a:p>
            <a:pPr fontAlgn="auto">
              <a:spcAft>
                <a:spcPts val="0"/>
              </a:spcAft>
              <a:defRPr/>
            </a:pPr>
            <a:r>
              <a:rPr lang="en-US" dirty="0">
                <a:solidFill>
                  <a:schemeClr val="tx2">
                    <a:satMod val="130000"/>
                  </a:schemeClr>
                </a:solidFill>
                <a:ea typeface="+mj-ea"/>
              </a:rPr>
              <a:t>The conductor let (he/him) and (I/me) into the club car.</a:t>
            </a:r>
            <a:endParaRPr lang="ar-SA" dirty="0">
              <a:solidFill>
                <a:schemeClr val="tx2">
                  <a:satMod val="130000"/>
                </a:schemeClr>
              </a:solidFill>
              <a:ea typeface="+mj-ea"/>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314950"/>
          </a:xfrm>
        </p:spPr>
        <p:txBody>
          <a:bodyPr/>
          <a:lstStyle/>
          <a:p>
            <a:pPr fontAlgn="auto">
              <a:spcAft>
                <a:spcPts val="0"/>
              </a:spcAft>
              <a:defRPr/>
            </a:pPr>
            <a:r>
              <a:rPr lang="en-US" dirty="0">
                <a:solidFill>
                  <a:schemeClr val="tx2">
                    <a:satMod val="130000"/>
                  </a:schemeClr>
                </a:solidFill>
                <a:ea typeface="+mj-ea"/>
              </a:rPr>
              <a:t>The conductor let (he/</a:t>
            </a:r>
            <a:r>
              <a:rPr lang="en-US" dirty="0">
                <a:solidFill>
                  <a:srgbClr val="FF0000"/>
                </a:solidFill>
                <a:ea typeface="+mj-ea"/>
              </a:rPr>
              <a:t>him</a:t>
            </a:r>
            <a:r>
              <a:rPr lang="en-US" dirty="0">
                <a:solidFill>
                  <a:schemeClr val="tx2">
                    <a:satMod val="130000"/>
                  </a:schemeClr>
                </a:solidFill>
                <a:ea typeface="+mj-ea"/>
              </a:rPr>
              <a:t>) and (I/</a:t>
            </a:r>
            <a:r>
              <a:rPr lang="en-US" dirty="0">
                <a:solidFill>
                  <a:srgbClr val="FF0000"/>
                </a:solidFill>
                <a:ea typeface="+mj-ea"/>
              </a:rPr>
              <a:t>me</a:t>
            </a:r>
            <a:r>
              <a:rPr lang="en-US" dirty="0">
                <a:solidFill>
                  <a:schemeClr val="tx2">
                    <a:satMod val="130000"/>
                  </a:schemeClr>
                </a:solidFill>
                <a:ea typeface="+mj-ea"/>
              </a:rPr>
              <a:t>) into the club car.</a:t>
            </a:r>
            <a:endParaRPr lang="ar-SA" dirty="0">
              <a:solidFill>
                <a:schemeClr val="tx2">
                  <a:satMod val="130000"/>
                </a:schemeClr>
              </a:solidFill>
              <a:ea typeface="+mj-ea"/>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034087"/>
          </a:xfrm>
        </p:spPr>
        <p:txBody>
          <a:bodyPr/>
          <a:lstStyle/>
          <a:p>
            <a:pPr fontAlgn="auto">
              <a:spcAft>
                <a:spcPts val="0"/>
              </a:spcAft>
              <a:defRPr/>
            </a:pPr>
            <a:r>
              <a:rPr lang="en-US" dirty="0">
                <a:solidFill>
                  <a:schemeClr val="tx2">
                    <a:satMod val="130000"/>
                  </a:schemeClr>
                </a:solidFill>
                <a:ea typeface="+mj-ea"/>
              </a:rPr>
              <a:t>Melissa and (I/me) witnessed the accident.</a:t>
            </a:r>
            <a:endParaRPr lang="ar-SA" dirty="0">
              <a:solidFill>
                <a:schemeClr val="tx2">
                  <a:satMod val="130000"/>
                </a:schemeClr>
              </a:solidFill>
              <a:ea typeface="+mj-ea"/>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034087"/>
          </a:xfrm>
        </p:spPr>
        <p:txBody>
          <a:bodyPr/>
          <a:lstStyle/>
          <a:p>
            <a:pPr fontAlgn="auto">
              <a:spcAft>
                <a:spcPts val="0"/>
              </a:spcAft>
              <a:defRPr/>
            </a:pPr>
            <a:r>
              <a:rPr lang="en-US" dirty="0">
                <a:solidFill>
                  <a:schemeClr val="tx2">
                    <a:satMod val="130000"/>
                  </a:schemeClr>
                </a:solidFill>
                <a:ea typeface="+mj-ea"/>
              </a:rPr>
              <a:t>Melissa and </a:t>
            </a:r>
            <a:r>
              <a:rPr lang="en-US" dirty="0" smtClean="0">
                <a:solidFill>
                  <a:srgbClr val="FF0000"/>
                </a:solidFill>
                <a:ea typeface="+mj-ea"/>
              </a:rPr>
              <a:t>I</a:t>
            </a:r>
            <a:r>
              <a:rPr lang="en-US" dirty="0" smtClean="0">
                <a:solidFill>
                  <a:schemeClr val="tx2">
                    <a:satMod val="130000"/>
                  </a:schemeClr>
                </a:solidFill>
                <a:ea typeface="+mj-ea"/>
              </a:rPr>
              <a:t> </a:t>
            </a:r>
            <a:r>
              <a:rPr lang="en-US" dirty="0">
                <a:solidFill>
                  <a:schemeClr val="tx2">
                    <a:satMod val="130000"/>
                  </a:schemeClr>
                </a:solidFill>
                <a:ea typeface="+mj-ea"/>
              </a:rPr>
              <a:t>witnessed the accident.</a:t>
            </a:r>
            <a:endParaRPr lang="ar-SA" dirty="0">
              <a:solidFill>
                <a:schemeClr val="tx2">
                  <a:satMod val="130000"/>
                </a:schemeClr>
              </a:solidFill>
              <a:ea typeface="+mj-ea"/>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4868874"/>
          </a:xfrm>
        </p:spPr>
        <p:txBody>
          <a:bodyPr>
            <a:normAutofit/>
          </a:bodyPr>
          <a:lstStyle/>
          <a:p>
            <a:r>
              <a:rPr lang="en-US" b="1" cap="none" dirty="0" smtClean="0"/>
              <a:t>the second historical novel she wrote was very different from the first historical novel . </a:t>
            </a:r>
            <a:r>
              <a:rPr lang="en-US" cap="none" dirty="0" smtClean="0"/>
              <a:t/>
            </a:r>
            <a:br>
              <a:rPr lang="en-US" cap="none" dirty="0" smtClean="0"/>
            </a:br>
            <a:endParaRPr lang="ar-SA" cap="none"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314602"/>
          </a:xfrm>
        </p:spPr>
        <p:txBody>
          <a:bodyPr/>
          <a:lstStyle/>
          <a:p>
            <a:r>
              <a:rPr lang="en-US" b="1" dirty="0" smtClean="0"/>
              <a:t>the second historical novel she wrote was very different from the first </a:t>
            </a:r>
            <a:r>
              <a:rPr lang="en-US" b="1" dirty="0" smtClean="0">
                <a:solidFill>
                  <a:srgbClr val="FF0000"/>
                </a:solidFill>
              </a:rPr>
              <a:t>historical novel </a:t>
            </a:r>
            <a:r>
              <a:rPr lang="en-US" b="1" dirty="0" smtClean="0"/>
              <a:t>.</a:t>
            </a:r>
            <a:endParaRPr lang="ar-S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86000" y="3105835"/>
            <a:ext cx="4572000" cy="1569660"/>
          </a:xfrm>
          <a:prstGeom prst="rect">
            <a:avLst/>
          </a:prstGeom>
        </p:spPr>
        <p:txBody>
          <a:bodyPr>
            <a:spAutoFit/>
          </a:bodyPr>
          <a:lstStyle/>
          <a:p>
            <a:pPr algn="r"/>
            <a:r>
              <a:rPr lang="ar-SA" sz="3200" b="1" dirty="0" smtClean="0"/>
              <a:t>اللغة العربية</a:t>
            </a:r>
            <a:r>
              <a:rPr lang="ar-SA" sz="3200" dirty="0" smtClean="0"/>
              <a:t> من </a:t>
            </a:r>
            <a:r>
              <a:rPr lang="ar-SA" sz="3200" dirty="0" smtClean="0">
                <a:hlinkClick r:id="rId2" tooltip="اللغات السامية"/>
              </a:rPr>
              <a:t>اللغات السامية</a:t>
            </a:r>
            <a:r>
              <a:rPr lang="ar-SA" sz="3200" dirty="0" smtClean="0"/>
              <a:t> وهي أحدثها نشأة وتاريخا.</a:t>
            </a:r>
            <a:endParaRPr lang="en-US" sz="32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154626"/>
          </a:xfrm>
        </p:spPr>
        <p:txBody>
          <a:bodyPr/>
          <a:lstStyle/>
          <a:p>
            <a:r>
              <a:rPr lang="en-US" b="1" cap="none" dirty="0" smtClean="0"/>
              <a:t>Peter will have a cup of black coffee with sugar, but john won't have a cup of black coffee with sugar.</a:t>
            </a:r>
            <a:r>
              <a:rPr lang="en-US" cap="none" dirty="0" smtClean="0"/>
              <a:t/>
            </a:r>
            <a:br>
              <a:rPr lang="en-US" cap="none" dirty="0" smtClean="0"/>
            </a:br>
            <a:endParaRPr lang="ar-SA" cap="none"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154626"/>
          </a:xfrm>
        </p:spPr>
        <p:txBody>
          <a:bodyPr/>
          <a:lstStyle/>
          <a:p>
            <a:r>
              <a:rPr lang="en-US" b="1" cap="none" dirty="0" smtClean="0"/>
              <a:t>Peter will have a cup of black coffee with sugar, but john won't </a:t>
            </a:r>
            <a:r>
              <a:rPr lang="en-US" b="1" cap="none" dirty="0" smtClean="0">
                <a:solidFill>
                  <a:srgbClr val="FF0000"/>
                </a:solidFill>
              </a:rPr>
              <a:t>have a cup of black coffee with sugar</a:t>
            </a:r>
            <a:r>
              <a:rPr lang="en-US" b="1" cap="none" dirty="0" smtClean="0"/>
              <a:t>.</a:t>
            </a:r>
            <a:r>
              <a:rPr lang="en-US" cap="none" dirty="0" smtClean="0"/>
              <a:t/>
            </a:r>
            <a:br>
              <a:rPr lang="en-US" cap="none" dirty="0" smtClean="0"/>
            </a:br>
            <a:endParaRPr lang="ar-SA" cap="none"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14400" y="762000"/>
            <a:ext cx="7391400" cy="1754326"/>
          </a:xfrm>
          <a:prstGeom prst="rect">
            <a:avLst/>
          </a:prstGeom>
        </p:spPr>
        <p:txBody>
          <a:bodyPr wrap="square">
            <a:spAutoFit/>
          </a:bodyPr>
          <a:lstStyle/>
          <a:p>
            <a:pPr algn="r"/>
            <a:r>
              <a:rPr lang="ar-IQ" sz="3600" dirty="0" smtClean="0">
                <a:solidFill>
                  <a:srgbClr val="FF0000"/>
                </a:solidFill>
              </a:rPr>
              <a:t>الانكليزية</a:t>
            </a:r>
            <a:r>
              <a:rPr lang="ar-IQ" sz="3600" dirty="0" smtClean="0"/>
              <a:t>: </a:t>
            </a:r>
            <a:r>
              <a:rPr lang="ar-SA" sz="3600" dirty="0" smtClean="0"/>
              <a:t> هي </a:t>
            </a:r>
            <a:r>
              <a:rPr lang="ar-IQ" sz="3600" dirty="0" smtClean="0"/>
              <a:t>لغة جرمانية</a:t>
            </a:r>
            <a:r>
              <a:rPr lang="ar-SA" sz="3600" dirty="0" smtClean="0"/>
              <a:t> نشأت في </a:t>
            </a:r>
            <a:r>
              <a:rPr lang="ar-IQ" sz="3600" dirty="0" smtClean="0"/>
              <a:t>انكلترا </a:t>
            </a:r>
            <a:r>
              <a:rPr lang="ar-IQ" sz="3600" dirty="0" err="1" smtClean="0"/>
              <a:t>و</a:t>
            </a:r>
            <a:r>
              <a:rPr lang="ar-SA" sz="3600" dirty="0" smtClean="0"/>
              <a:t>هي ثالث أكثر اللغات الأم انتشارا في العالم</a:t>
            </a:r>
            <a:endParaRPr lang="en-US" sz="3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44562" y="457200"/>
            <a:ext cx="3799438" cy="369332"/>
          </a:xfrm>
          <a:prstGeom prst="rect">
            <a:avLst/>
          </a:prstGeom>
        </p:spPr>
        <p:txBody>
          <a:bodyPr wrap="none">
            <a:spAutoFit/>
          </a:bodyPr>
          <a:lstStyle/>
          <a:p>
            <a:r>
              <a:rPr lang="ar-IQ" b="1" dirty="0" err="1" smtClean="0">
                <a:solidFill>
                  <a:srgbClr val="FF0000"/>
                </a:solidFill>
              </a:rPr>
              <a:t>تاثر</a:t>
            </a:r>
            <a:r>
              <a:rPr lang="ar-IQ" b="1" dirty="0" smtClean="0">
                <a:solidFill>
                  <a:srgbClr val="FF0000"/>
                </a:solidFill>
              </a:rPr>
              <a:t> اللغة الانكليزية باللغة العربية:</a:t>
            </a:r>
            <a:r>
              <a:rPr lang="ar-SA" b="1" dirty="0" smtClean="0">
                <a:solidFill>
                  <a:srgbClr val="FF0000"/>
                </a:solidFill>
              </a:rPr>
              <a:t> </a:t>
            </a:r>
            <a:endParaRPr lang="en-US" dirty="0">
              <a:solidFill>
                <a:srgbClr val="FF0000"/>
              </a:solidFill>
            </a:endParaRPr>
          </a:p>
        </p:txBody>
      </p:sp>
      <p:sp>
        <p:nvSpPr>
          <p:cNvPr id="3" name="مستطيل 2"/>
          <p:cNvSpPr/>
          <p:nvPr/>
        </p:nvSpPr>
        <p:spPr>
          <a:xfrm>
            <a:off x="1371600" y="1028343"/>
            <a:ext cx="6934200" cy="5632311"/>
          </a:xfrm>
          <a:prstGeom prst="rect">
            <a:avLst/>
          </a:prstGeom>
        </p:spPr>
        <p:txBody>
          <a:bodyPr wrap="square">
            <a:spAutoFit/>
          </a:bodyPr>
          <a:lstStyle/>
          <a:p>
            <a:pPr algn="r"/>
            <a:r>
              <a:rPr lang="ar-SA" b="1" dirty="0" smtClean="0"/>
              <a:t>وأمثلة ذلك الكلمات الآتية :</a:t>
            </a:r>
          </a:p>
          <a:p>
            <a:pPr algn="r"/>
            <a:r>
              <a:rPr lang="ar-SA" dirty="0" smtClean="0"/>
              <a:t/>
            </a:r>
            <a:br>
              <a:rPr lang="ar-SA" dirty="0" smtClean="0"/>
            </a:br>
            <a:r>
              <a:rPr lang="en-US" b="1" dirty="0" err="1" smtClean="0"/>
              <a:t>mameluke</a:t>
            </a:r>
            <a:r>
              <a:rPr lang="en-US" b="1" dirty="0" smtClean="0"/>
              <a:t> </a:t>
            </a:r>
            <a:r>
              <a:rPr lang="ar-SA" b="1" dirty="0" smtClean="0"/>
              <a:t>مملوك ، </a:t>
            </a:r>
            <a:r>
              <a:rPr lang="en-US" b="1" dirty="0" smtClean="0"/>
              <a:t>sultan </a:t>
            </a:r>
            <a:r>
              <a:rPr lang="ar-SA" b="1" dirty="0" smtClean="0"/>
              <a:t>سلطان ، </a:t>
            </a:r>
            <a:r>
              <a:rPr lang="en-US" b="1" dirty="0" smtClean="0"/>
              <a:t>sheikh </a:t>
            </a:r>
            <a:r>
              <a:rPr lang="ar-SA" b="1" dirty="0" smtClean="0"/>
              <a:t>شيخ ، </a:t>
            </a:r>
            <a:r>
              <a:rPr lang="en-US" b="1" dirty="0" smtClean="0"/>
              <a:t>muezzin </a:t>
            </a:r>
            <a:r>
              <a:rPr lang="ar-SA" b="1" dirty="0" smtClean="0"/>
              <a:t>مؤذن ،</a:t>
            </a:r>
          </a:p>
          <a:p>
            <a:pPr algn="r"/>
            <a:r>
              <a:rPr lang="ar-SA" dirty="0" smtClean="0"/>
              <a:t/>
            </a:r>
            <a:br>
              <a:rPr lang="ar-SA" dirty="0" smtClean="0"/>
            </a:br>
            <a:r>
              <a:rPr lang="en-US" b="1" dirty="0" smtClean="0"/>
              <a:t>mufti </a:t>
            </a:r>
            <a:r>
              <a:rPr lang="ar-SA" b="1" dirty="0" smtClean="0"/>
              <a:t>مُفْتٍ ، </a:t>
            </a:r>
            <a:r>
              <a:rPr lang="en-US" b="1" dirty="0" err="1" smtClean="0"/>
              <a:t>cadi</a:t>
            </a:r>
            <a:r>
              <a:rPr lang="en-US" b="1" dirty="0" smtClean="0"/>
              <a:t> </a:t>
            </a:r>
            <a:r>
              <a:rPr lang="ar-SA" b="1" dirty="0" smtClean="0"/>
              <a:t>قاضِ </a:t>
            </a:r>
            <a:r>
              <a:rPr lang="en-US" b="1" dirty="0" smtClean="0"/>
              <a:t>carat </a:t>
            </a:r>
            <a:r>
              <a:rPr lang="ar-IQ" b="1" dirty="0" smtClean="0"/>
              <a:t> </a:t>
            </a:r>
            <a:r>
              <a:rPr lang="ar-SA" b="1" dirty="0" smtClean="0"/>
              <a:t>قيراط ، </a:t>
            </a:r>
            <a:r>
              <a:rPr lang="en-US" b="1" dirty="0" smtClean="0"/>
              <a:t>tariff </a:t>
            </a:r>
            <a:r>
              <a:rPr lang="ar-SA" b="1" dirty="0" smtClean="0"/>
              <a:t>التعريفة الجمركية،</a:t>
            </a:r>
          </a:p>
          <a:p>
            <a:pPr algn="r"/>
            <a:r>
              <a:rPr lang="ar-SA" dirty="0" smtClean="0"/>
              <a:t/>
            </a:r>
            <a:br>
              <a:rPr lang="ar-SA" dirty="0" smtClean="0"/>
            </a:br>
            <a:r>
              <a:rPr lang="en-US" b="1" dirty="0" smtClean="0"/>
              <a:t>artichoke </a:t>
            </a:r>
            <a:r>
              <a:rPr lang="ar-SA" b="1" dirty="0" smtClean="0"/>
              <a:t>خرشوف ، </a:t>
            </a:r>
            <a:r>
              <a:rPr lang="en-US" b="1" dirty="0" smtClean="0"/>
              <a:t>tamarind </a:t>
            </a:r>
            <a:r>
              <a:rPr lang="ar-SA" b="1" dirty="0" smtClean="0"/>
              <a:t>تمر هندي ، </a:t>
            </a:r>
            <a:r>
              <a:rPr lang="en-US" b="1" dirty="0" smtClean="0"/>
              <a:t>alcohol </a:t>
            </a:r>
            <a:r>
              <a:rPr lang="ar-SA" b="1" dirty="0" smtClean="0"/>
              <a:t>الكحول ، </a:t>
            </a:r>
            <a:r>
              <a:rPr lang="en-US" b="1" dirty="0" smtClean="0"/>
              <a:t>carob </a:t>
            </a:r>
            <a:r>
              <a:rPr lang="ar-SA" b="1" dirty="0" smtClean="0"/>
              <a:t>خروب ،</a:t>
            </a:r>
          </a:p>
          <a:p>
            <a:pPr algn="r"/>
            <a:r>
              <a:rPr lang="ar-SA" dirty="0" smtClean="0"/>
              <a:t/>
            </a:r>
            <a:br>
              <a:rPr lang="ar-SA" dirty="0" smtClean="0"/>
            </a:br>
            <a:r>
              <a:rPr lang="en-US" b="1" dirty="0" smtClean="0"/>
              <a:t>sash </a:t>
            </a:r>
            <a:r>
              <a:rPr lang="ar-SA" b="1" dirty="0" smtClean="0"/>
              <a:t>أو </a:t>
            </a:r>
            <a:r>
              <a:rPr lang="en-US" b="1" dirty="0" err="1" smtClean="0"/>
              <a:t>shash</a:t>
            </a:r>
            <a:r>
              <a:rPr lang="en-US" b="1" dirty="0" smtClean="0"/>
              <a:t> </a:t>
            </a:r>
            <a:r>
              <a:rPr lang="ar-SA" b="1" dirty="0" smtClean="0"/>
              <a:t>شاش ، </a:t>
            </a:r>
            <a:r>
              <a:rPr lang="en-US" b="1" dirty="0" err="1" smtClean="0"/>
              <a:t>saker</a:t>
            </a:r>
            <a:r>
              <a:rPr lang="en-US" b="1" dirty="0" smtClean="0"/>
              <a:t> </a:t>
            </a:r>
            <a:r>
              <a:rPr lang="ar-SA" b="1" dirty="0" smtClean="0"/>
              <a:t>صقر ، </a:t>
            </a:r>
            <a:r>
              <a:rPr lang="en-US" b="1" dirty="0" smtClean="0"/>
              <a:t>roc </a:t>
            </a:r>
            <a:r>
              <a:rPr lang="ar-SA" b="1" dirty="0" smtClean="0"/>
              <a:t>طائر الرُّخ ، </a:t>
            </a:r>
            <a:r>
              <a:rPr lang="en-US" b="1" dirty="0" smtClean="0"/>
              <a:t>giraffe </a:t>
            </a:r>
            <a:r>
              <a:rPr lang="ar-SA" b="1" dirty="0" smtClean="0"/>
              <a:t>زرافة ،</a:t>
            </a:r>
          </a:p>
          <a:p>
            <a:pPr algn="r"/>
            <a:r>
              <a:rPr lang="ar-SA" dirty="0" smtClean="0"/>
              <a:t/>
            </a:r>
            <a:br>
              <a:rPr lang="ar-SA" dirty="0" smtClean="0"/>
            </a:br>
            <a:r>
              <a:rPr lang="ar-SA" dirty="0" smtClean="0"/>
              <a:t>شــاي </a:t>
            </a:r>
            <a:r>
              <a:rPr lang="en-US" dirty="0" smtClean="0"/>
              <a:t> </a:t>
            </a:r>
            <a:r>
              <a:rPr lang="ar-SA" dirty="0" smtClean="0"/>
              <a:t> </a:t>
            </a:r>
            <a:r>
              <a:rPr lang="en-US" dirty="0" smtClean="0"/>
              <a:t>tea</a:t>
            </a:r>
            <a:br>
              <a:rPr lang="en-US" dirty="0" smtClean="0"/>
            </a:br>
            <a:r>
              <a:rPr lang="ar-SA" dirty="0" smtClean="0"/>
              <a:t>سُـكّـر </a:t>
            </a:r>
            <a:r>
              <a:rPr lang="en-US" dirty="0" smtClean="0"/>
              <a:t> sugar</a:t>
            </a:r>
            <a:br>
              <a:rPr lang="en-US" dirty="0" smtClean="0"/>
            </a:br>
            <a:r>
              <a:rPr lang="ar-SA" dirty="0" smtClean="0"/>
              <a:t>أرض </a:t>
            </a:r>
            <a:r>
              <a:rPr lang="en-US" dirty="0" smtClean="0"/>
              <a:t> earth</a:t>
            </a:r>
            <a:br>
              <a:rPr lang="en-US" dirty="0" smtClean="0"/>
            </a:br>
            <a:r>
              <a:rPr lang="ar-SA" dirty="0" smtClean="0"/>
              <a:t>حبل </a:t>
            </a:r>
            <a:r>
              <a:rPr lang="en-US" dirty="0" smtClean="0"/>
              <a:t> cable</a:t>
            </a:r>
            <a:br>
              <a:rPr lang="en-US" dirty="0" smtClean="0"/>
            </a:br>
            <a:r>
              <a:rPr lang="ar-SA" dirty="0" smtClean="0"/>
              <a:t>فيل </a:t>
            </a:r>
            <a:r>
              <a:rPr lang="en-US" dirty="0" smtClean="0"/>
              <a:t> elephant</a:t>
            </a:r>
            <a:br>
              <a:rPr lang="en-US" dirty="0" smtClean="0"/>
            </a:br>
            <a:r>
              <a:rPr lang="en-US" dirty="0" smtClean="0"/>
              <a:t> </a:t>
            </a:r>
            <a:r>
              <a:rPr lang="ar-SA" dirty="0" smtClean="0"/>
              <a:t/>
            </a:r>
            <a:br>
              <a:rPr lang="ar-SA" dirty="0" smtClean="0"/>
            </a:b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81000" y="838200"/>
            <a:ext cx="8077200" cy="3939540"/>
          </a:xfrm>
          <a:prstGeom prst="rect">
            <a:avLst/>
          </a:prstGeom>
        </p:spPr>
        <p:txBody>
          <a:bodyPr wrap="square">
            <a:spAutoFit/>
          </a:bodyPr>
          <a:lstStyle/>
          <a:p>
            <a:pPr algn="r"/>
            <a:endParaRPr lang="ar-IQ" sz="2800" dirty="0" smtClean="0">
              <a:solidFill>
                <a:srgbClr val="FF0000"/>
              </a:solidFill>
            </a:endParaRPr>
          </a:p>
          <a:p>
            <a:pPr algn="r"/>
            <a:r>
              <a:rPr lang="ar-IQ" sz="2800" dirty="0" smtClean="0">
                <a:solidFill>
                  <a:srgbClr val="FF0000"/>
                </a:solidFill>
              </a:rPr>
              <a:t>                             أنواع الترجمة </a:t>
            </a:r>
            <a:r>
              <a:rPr lang="ar-SA" dirty="0" smtClean="0"/>
              <a:t/>
            </a:r>
            <a:br>
              <a:rPr lang="ar-SA" dirty="0" smtClean="0"/>
            </a:br>
            <a:endParaRPr lang="ar-IQ" dirty="0" smtClean="0"/>
          </a:p>
          <a:p>
            <a:pPr algn="r"/>
            <a:endParaRPr lang="ar-IQ" dirty="0" smtClean="0"/>
          </a:p>
          <a:p>
            <a:pPr algn="r"/>
            <a:endParaRPr lang="ar-IQ" dirty="0" smtClean="0"/>
          </a:p>
          <a:p>
            <a:pPr algn="r"/>
            <a:r>
              <a:rPr lang="ar-IQ" sz="2000" dirty="0" smtClean="0"/>
              <a:t> </a:t>
            </a:r>
            <a:r>
              <a:rPr lang="en-US" sz="2000" dirty="0" smtClean="0"/>
              <a:t>Written Translation :</a:t>
            </a:r>
            <a:r>
              <a:rPr lang="ar-IQ" sz="2000" dirty="0" smtClean="0"/>
              <a:t>الترجمة التحريرية </a:t>
            </a:r>
            <a:r>
              <a:rPr lang="en-US" sz="2000" dirty="0" smtClean="0"/>
              <a:t/>
            </a:r>
            <a:br>
              <a:rPr lang="en-US" sz="2000" dirty="0" smtClean="0"/>
            </a:br>
            <a:r>
              <a:rPr lang="ar-SA" sz="2000" dirty="0" smtClean="0"/>
              <a:t>وهي التي تتم كتابة. وعلى الرغم مما يعتبره الكثيرون من أنها أسهل نوعي الترجمة، إذ لا تتقيد بزمن معين يجب أن تتم خلاله، إلا أنها تعد في نفس الوقت من أكثر أنواع الترجمة صعوبة، حيث يجب على المترجم أن يلتزم التزاما دقيقا وتاما بنفس أسلوب النص الأصلي، وإلا تعرض للانتقاد الشديد في حالة الوقوع في خطأ ما.</a:t>
            </a:r>
            <a:br>
              <a:rPr lang="ar-SA" sz="2000" dirty="0" smtClean="0"/>
            </a:br>
            <a:endParaRPr lang="en-US"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90600" y="762000"/>
            <a:ext cx="7315200" cy="2031325"/>
          </a:xfrm>
          <a:prstGeom prst="rect">
            <a:avLst/>
          </a:prstGeom>
        </p:spPr>
        <p:txBody>
          <a:bodyPr wrap="square">
            <a:spAutoFit/>
          </a:bodyPr>
          <a:lstStyle/>
          <a:p>
            <a:pPr algn="r"/>
            <a:r>
              <a:rPr lang="ar-SA" dirty="0" smtClean="0"/>
              <a:t/>
            </a:r>
            <a:br>
              <a:rPr lang="ar-SA" dirty="0" smtClean="0"/>
            </a:br>
            <a:r>
              <a:rPr lang="ar-IQ" dirty="0" smtClean="0"/>
              <a:t> </a:t>
            </a:r>
            <a:r>
              <a:rPr lang="en-US" dirty="0" smtClean="0"/>
              <a:t>Oral Interpretation :</a:t>
            </a:r>
            <a:r>
              <a:rPr lang="ar-IQ" dirty="0" smtClean="0"/>
              <a:t>الترجمة الشفهية  </a:t>
            </a:r>
            <a:r>
              <a:rPr lang="en-US" dirty="0" smtClean="0"/>
              <a:t/>
            </a:r>
            <a:br>
              <a:rPr lang="en-US" dirty="0" smtClean="0"/>
            </a:br>
            <a:r>
              <a:rPr lang="ar-SA" dirty="0" smtClean="0"/>
              <a:t>وتتركز صعوبتها في أنها تتقيد بزمن معين، وهو الزمن الذي تقال فيه الرسالة الأصلية. إذ يبدأ دور المترجم بعد الانتهاء من إلقاء هذه الرسالة أو أثنائه. ولكنها لا تلتزم بنفس الدقة ومحاولة الالتزام بنفس أسلوب النص الأصلي، بل يكون </a:t>
            </a:r>
            <a:endParaRPr lang="ar-IQ" dirty="0" smtClean="0"/>
          </a:p>
          <a:p>
            <a:pPr algn="r"/>
            <a:r>
              <a:rPr lang="ar-SA" dirty="0" smtClean="0"/>
              <a:t>على المترجم الاكتفاء بنقل فحوى أو محتوى هذه الرسالة فقط.</a:t>
            </a:r>
            <a:br>
              <a:rPr lang="ar-SA" dirty="0" smtClean="0"/>
            </a:b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57200" y="1166843"/>
            <a:ext cx="8534400" cy="3693319"/>
          </a:xfrm>
          <a:prstGeom prst="rect">
            <a:avLst/>
          </a:prstGeom>
        </p:spPr>
        <p:txBody>
          <a:bodyPr wrap="square">
            <a:spAutoFit/>
          </a:bodyPr>
          <a:lstStyle/>
          <a:p>
            <a:pPr algn="r"/>
            <a:endParaRPr lang="ar-IQ" dirty="0" smtClean="0"/>
          </a:p>
          <a:p>
            <a:pPr algn="r"/>
            <a:endParaRPr lang="ar-IQ" dirty="0" smtClean="0"/>
          </a:p>
          <a:p>
            <a:pPr algn="r"/>
            <a:endParaRPr lang="ar-IQ" dirty="0" smtClean="0"/>
          </a:p>
          <a:p>
            <a:pPr algn="r"/>
            <a:endParaRPr lang="ar-IQ" dirty="0" smtClean="0"/>
          </a:p>
          <a:p>
            <a:pPr algn="r"/>
            <a:r>
              <a:rPr lang="ar-IQ" dirty="0" smtClean="0"/>
              <a:t> </a:t>
            </a:r>
            <a:r>
              <a:rPr lang="en-US" dirty="0" smtClean="0"/>
              <a:t>Consecutive Interpreting :</a:t>
            </a:r>
            <a:r>
              <a:rPr lang="ar-IQ" dirty="0" smtClean="0"/>
              <a:t>الترجمة </a:t>
            </a:r>
            <a:r>
              <a:rPr lang="ar-IQ" dirty="0" err="1" smtClean="0"/>
              <a:t>التتبعية</a:t>
            </a:r>
            <a:r>
              <a:rPr lang="ar-IQ" dirty="0" smtClean="0"/>
              <a:t>  </a:t>
            </a:r>
            <a:r>
              <a:rPr lang="en-US" dirty="0" smtClean="0"/>
              <a:t/>
            </a:r>
            <a:br>
              <a:rPr lang="en-US" dirty="0" smtClean="0"/>
            </a:br>
            <a:r>
              <a:rPr lang="ar-SA" dirty="0" smtClean="0"/>
              <a:t>وتحدث بأن يكون هناك اجتماعا بين مجموعتين تتحدث كل مجموعة بلغة مختلفة عن لغة المجموعة الأخرى. ويبدأ أحد أفراد المجموعة الأولى في إلقاء رسالة معينة، ثم ينقلها المترجم إلى لغة المجموعة الأخرى لكي ترد عليها المجموعة الأخيرة برسالة أخرى، ثم ينقلها المترجم إلى المجموعة الأولى ... وهكذا.</a:t>
            </a:r>
            <a:br>
              <a:rPr lang="ar-SA" dirty="0" smtClean="0"/>
            </a:br>
            <a:r>
              <a:rPr lang="ar-SA" dirty="0" smtClean="0"/>
              <a:t>ومن الصعوبات التي يجب التغلب عليها في الترجمة </a:t>
            </a:r>
            <a:r>
              <a:rPr lang="ar-SA" dirty="0" err="1" smtClean="0"/>
              <a:t>التتبعية</a:t>
            </a:r>
            <a:r>
              <a:rPr lang="ar-SA" dirty="0" smtClean="0"/>
              <a:t>، مشكلة الاستماع ثم الفهم الجيد للنص من منظور اللغة المصدر نفسها. ولذلك فيجب العمل على تنشيط الذاكرة لاسترجاع أكبر قدر ممكن من الرسالة التي تم الاستماع إليها.</a:t>
            </a:r>
            <a:br>
              <a:rPr lang="ar-SA" dirty="0" smtClean="0"/>
            </a:b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497</TotalTime>
  <Words>746</Words>
  <Application>Microsoft Office PowerPoint</Application>
  <PresentationFormat>عرض على الشاشة (3:4)‏</PresentationFormat>
  <Paragraphs>86</Paragraphs>
  <Slides>41</Slides>
  <Notes>0</Notes>
  <HiddenSlides>0</HiddenSlides>
  <MMClips>0</MMClips>
  <ScaleCrop>false</ScaleCrop>
  <HeadingPairs>
    <vt:vector size="4" baseType="variant">
      <vt:variant>
        <vt:lpstr>سمة</vt:lpstr>
      </vt:variant>
      <vt:variant>
        <vt:i4>1</vt:i4>
      </vt:variant>
      <vt:variant>
        <vt:lpstr>عناوين الشرائح</vt:lpstr>
      </vt:variant>
      <vt:variant>
        <vt:i4>41</vt:i4>
      </vt:variant>
    </vt:vector>
  </HeadingPairs>
  <TitlesOfParts>
    <vt:vector size="42" baseType="lpstr">
      <vt:lpstr>تقنية</vt:lpstr>
      <vt:lpstr>Translation &amp; Language </vt:lpstr>
      <vt:lpstr>  اللغة اصطلاحا: </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 . Past Perfect Tense  :</vt:lpstr>
      <vt:lpstr> . Present Perfect Tense : </vt:lpstr>
      <vt:lpstr> . Past Perfect Continuous Tense: (Had+ been+V+ing)</vt:lpstr>
      <vt:lpstr>Charles will be a doctor , but allen won't be a doctor .  </vt:lpstr>
      <vt:lpstr>I own books , and  I admire books , and I often buy books. </vt:lpstr>
      <vt:lpstr>تحتل وحدة الموقف العربي و الاسلامي مكان الصدارة فلا يمكن لنا ان نصون حقوقنا ونتكلم أمام العالم بصوت مقنع وكلمتنا ليست واحدة ورؤيتنا للأمور لا تتسم بالاتفاق او الانسجام , وقد لا يكون مطلوبا الآن أن نحلم بوحدة عربية واسلامية شاملة من مراكش إلى حدود الصين. فهذا مطلب رومانسي لم يتحقق في ظروف أفضل من هذه بكثير , ولكن المطلوب هو بلورة رؤية عربية واسلامية متقاربة تسمو فوق خلافات المرحلة وتتجاوز الحسابات الصغيرة او الكيدية لتنفذ الى ما هو جوهري وثابت . فالخلافات بين الدول العربية والاسلامية لا يمكن ان تدوم فقد عصفت بالأمة خلافات كثيرة قبل ذلك وانتهت كلها بعد فترة من الزمن . </vt:lpstr>
      <vt:lpstr>A unified stance is of top priority .ʘWe cannot safeguard our rights, nor can we address the world convincingly as long as our address is not unified and our vision of current affairs is not congruent . ʘWe may not be required to dream at the moment about  a Pan-Arab unity. ʘThis has proven to be an unrealistic dream which failed to materialize  in conditions far better than the current ones . What is required , however, is to crystallize a homogeneous vision that supersedes current differences , ʘ leaving trivial or double –cross affairs to  deal with substantive matters . ʘ Arab differences cannot last forever; ʘ the Arab nation has been stormed by many such differences , yet all died away after a while .  </vt:lpstr>
      <vt:lpstr>Jamal read the letter ______. a. slow b. slowly c. in a slow manner d. with slowness </vt:lpstr>
      <vt:lpstr>Jamal read the letter ______. a. slow b. slowly c. in a slow manner d. with slowness </vt:lpstr>
      <vt:lpstr>I think you’re the one ______ sent Rachna those flowers. a. did b. that c. which d. who </vt:lpstr>
      <vt:lpstr>I think you’re the one ______ sent Rachna those flowers. a. did b. that c. which d. who </vt:lpstr>
      <vt:lpstr>I really hope ______ to the concert next week. a. to go b. going c. go d. goes </vt:lpstr>
      <vt:lpstr>I really hope ______ to the concert next week. a. to go b. going c. go d. goes </vt:lpstr>
      <vt:lpstr>الشريحة 26</vt:lpstr>
      <vt:lpstr>الشريحة 27</vt:lpstr>
      <vt:lpstr>Some of the animals (was /were)moved for the winter.</vt:lpstr>
      <vt:lpstr>Some of the animals were moved for the winter.</vt:lpstr>
      <vt:lpstr>Remember to give Jane and Rita (her /their)  appointment card.</vt:lpstr>
      <vt:lpstr>Remember to give Jane and Rita their appointment card.</vt:lpstr>
      <vt:lpstr>Almost anybody can improve(his/ their )writing with practice. </vt:lpstr>
      <vt:lpstr>Almost anybody can improve his writing with practice. </vt:lpstr>
      <vt:lpstr>The conductor let (he/him) and (I/me) into the club car.</vt:lpstr>
      <vt:lpstr>The conductor let (he/him) and (I/me) into the club car.</vt:lpstr>
      <vt:lpstr>Melissa and (I/me) witnessed the accident.</vt:lpstr>
      <vt:lpstr>Melissa and I witnessed the accident.</vt:lpstr>
      <vt:lpstr>the second historical novel she wrote was very different from the first historical novel .  </vt:lpstr>
      <vt:lpstr>the second historical novel she wrote was very different from the first historical novel .</vt:lpstr>
      <vt:lpstr>Peter will have a cup of black coffee with sugar, but john won't have a cup of black coffee with sugar. </vt:lpstr>
      <vt:lpstr>Peter will have a cup of black coffee with sugar, but john won't have a cup of black coffee with sugar.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safwan</dc:creator>
  <cp:lastModifiedBy>documents</cp:lastModifiedBy>
  <cp:revision>74</cp:revision>
  <dcterms:created xsi:type="dcterms:W3CDTF">2013-03-31T05:01:23Z</dcterms:created>
  <dcterms:modified xsi:type="dcterms:W3CDTF">2013-04-09T06:01:20Z</dcterms:modified>
</cp:coreProperties>
</file>