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8" r:id="rId3"/>
    <p:sldId id="257"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8" autoAdjust="0"/>
  </p:normalViewPr>
  <p:slideViewPr>
    <p:cSldViewPr>
      <p:cViewPr varScale="1">
        <p:scale>
          <a:sx n="88" d="100"/>
          <a:sy n="88" d="100"/>
        </p:scale>
        <p:origin x="-96" y="-3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8" name="عنصر نائب للتاريخ 27"/>
          <p:cNvSpPr>
            <a:spLocks noGrp="1"/>
          </p:cNvSpPr>
          <p:nvPr>
            <p:ph type="dt" sz="half" idx="10"/>
          </p:nvPr>
        </p:nvSpPr>
        <p:spPr/>
        <p:txBody>
          <a:bodyPr/>
          <a:lstStyle>
            <a:extLst/>
          </a:lstStyle>
          <a:p>
            <a:fld id="{4A6EACA9-9F26-4E0A-9286-C86716C1656D}" type="datetimeFigureOut">
              <a:rPr lang="en-US" smtClean="0"/>
              <a:pPr/>
              <a:t>10/30/2013</a:t>
            </a:fld>
            <a:endParaRPr lang="en-US"/>
          </a:p>
        </p:txBody>
      </p:sp>
      <p:sp>
        <p:nvSpPr>
          <p:cNvPr id="17" name="عنصر نائب للتذييل 16"/>
          <p:cNvSpPr>
            <a:spLocks noGrp="1"/>
          </p:cNvSpPr>
          <p:nvPr>
            <p:ph type="ftr" sz="quarter" idx="11"/>
          </p:nvPr>
        </p:nvSpPr>
        <p:spPr/>
        <p:txBody>
          <a:bodyPr/>
          <a:lstStyle>
            <a:extLst/>
          </a:lstStyle>
          <a:p>
            <a:endParaRPr lang="en-US"/>
          </a:p>
        </p:txBody>
      </p:sp>
      <p:sp>
        <p:nvSpPr>
          <p:cNvPr id="29" name="عنصر نائب لرقم الشريحة 28"/>
          <p:cNvSpPr>
            <a:spLocks noGrp="1"/>
          </p:cNvSpPr>
          <p:nvPr>
            <p:ph type="sldNum" sz="quarter" idx="12"/>
          </p:nvPr>
        </p:nvSpPr>
        <p:spPr/>
        <p:txBody>
          <a:bodyPr/>
          <a:lstStyle>
            <a:extLst/>
          </a:lstStyle>
          <a:p>
            <a:fld id="{58D91EFD-D08D-4A2B-A3A4-7310C3E4C2FE}" type="slidenum">
              <a:rPr lang="en-US" smtClean="0"/>
              <a:pPr/>
              <a:t>‹#›</a:t>
            </a:fld>
            <a:endParaRPr lang="en-US"/>
          </a:p>
        </p:txBody>
      </p:sp>
      <p:sp>
        <p:nvSpPr>
          <p:cNvPr id="32" name="مستطيل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مستطيل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مستطيل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مستطيل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مستطيل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عنوان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56" name="مستطيل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مستطيل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مستطيل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مستطيل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A6EACA9-9F26-4E0A-9286-C86716C1656D}" type="datetimeFigureOut">
              <a:rPr lang="en-US" smtClean="0"/>
              <a:pPr/>
              <a:t>10/30/2013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8D91EFD-D08D-4A2B-A3A4-7310C3E4C2FE}"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981200" cy="5851525"/>
          </a:xfrm>
        </p:spPr>
        <p:txBody>
          <a:bodyPr vert="eaVert" anchor="ct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609600" y="274639"/>
            <a:ext cx="58674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A6EACA9-9F26-4E0A-9286-C86716C1656D}" type="datetimeFigureOut">
              <a:rPr lang="en-US" smtClean="0"/>
              <a:pPr/>
              <a:t>10/30/2013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8D91EFD-D08D-4A2B-A3A4-7310C3E4C2FE}"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A6EACA9-9F26-4E0A-9286-C86716C1656D}" type="datetimeFigureOut">
              <a:rPr lang="en-US" smtClean="0"/>
              <a:pPr/>
              <a:t>10/30/2013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8D91EFD-D08D-4A2B-A3A4-7310C3E4C2FE}"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14" name="شكل حر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شكل حر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شكل حر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شكل حر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شكل حر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شكل حر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شكل حر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شكل حر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شكل حر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شكل حر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شكل حر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شكل حر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شكل حر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شكل حر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شكل حر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عنصر نائب للنص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4A6EACA9-9F26-4E0A-9286-C86716C1656D}" type="datetimeFigureOut">
              <a:rPr lang="en-US" smtClean="0"/>
              <a:pPr/>
              <a:t>10/30/2013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8D91EFD-D08D-4A2B-A3A4-7310C3E4C2FE}" type="slidenum">
              <a:rPr lang="en-US" smtClean="0"/>
              <a:pPr/>
              <a:t>‹#›</a:t>
            </a:fld>
            <a:endParaRPr lang="en-US"/>
          </a:p>
        </p:txBody>
      </p:sp>
      <p:sp>
        <p:nvSpPr>
          <p:cNvPr id="7" name="مستطيل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ar-SA" smtClean="0"/>
              <a:t>انقر لتحرير نمط العنوان الرئيسي</a:t>
            </a:r>
            <a:endParaRPr kumimoji="0" lang="en-US"/>
          </a:p>
        </p:txBody>
      </p:sp>
      <p:sp>
        <p:nvSpPr>
          <p:cNvPr id="8" name="مستطيل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مستطيل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مستطيل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مستطيل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مستطيل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2064"/>
            <a:ext cx="8229600" cy="9144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A6EACA9-9F26-4E0A-9286-C86716C1656D}" type="datetimeFigureOut">
              <a:rPr lang="en-US" smtClean="0"/>
              <a:pPr/>
              <a:t>10/30/2013</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58D91EFD-D08D-4A2B-A3A4-7310C3E4C2FE}"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5" name="مستطيل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504824" y="512064"/>
            <a:ext cx="7772400" cy="914400"/>
          </a:xfrm>
        </p:spPr>
        <p:txBody>
          <a:bodyPr anchor="t"/>
          <a:lstStyle>
            <a:lvl1pPr>
              <a:defRPr sz="400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4A6EACA9-9F26-4E0A-9286-C86716C1656D}" type="datetimeFigureOut">
              <a:rPr lang="en-US" smtClean="0"/>
              <a:pPr/>
              <a:t>10/30/2013</a:t>
            </a:fld>
            <a:endParaRPr lang="en-US"/>
          </a:p>
        </p:txBody>
      </p:sp>
      <p:sp>
        <p:nvSpPr>
          <p:cNvPr id="8" name="عنصر نائب للتذييل 7"/>
          <p:cNvSpPr>
            <a:spLocks noGrp="1"/>
          </p:cNvSpPr>
          <p:nvPr>
            <p:ph type="ftr" sz="quarter" idx="11"/>
          </p:nvPr>
        </p:nvSpPr>
        <p:spPr/>
        <p:txBody>
          <a:bodyPr/>
          <a:lstStyle>
            <a:extLst/>
          </a:lstStyle>
          <a:p>
            <a:endParaRPr lang="en-US"/>
          </a:p>
        </p:txBody>
      </p:sp>
      <p:sp>
        <p:nvSpPr>
          <p:cNvPr id="9" name="عنصر نائب لرقم الشريحة 8"/>
          <p:cNvSpPr>
            <a:spLocks noGrp="1"/>
          </p:cNvSpPr>
          <p:nvPr>
            <p:ph type="sldNum" sz="quarter" idx="12"/>
          </p:nvPr>
        </p:nvSpPr>
        <p:spPr/>
        <p:txBody>
          <a:bodyPr/>
          <a:lstStyle>
            <a:extLst/>
          </a:lstStyle>
          <a:p>
            <a:fld id="{58D91EFD-D08D-4A2B-A3A4-7310C3E4C2FE}" type="slidenum">
              <a:rPr lang="en-US" smtClean="0"/>
              <a:pPr/>
              <a:t>‹#›</a:t>
            </a:fld>
            <a:endParaRPr lang="en-US"/>
          </a:p>
        </p:txBody>
      </p:sp>
      <p:sp>
        <p:nvSpPr>
          <p:cNvPr id="16" name="مستطيل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مستطيل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مستطيل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مستطيل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مستطيل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مستطيل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مستطيل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مستطيل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مستطيل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512064"/>
            <a:ext cx="7772400" cy="914400"/>
          </a:xfrm>
        </p:spPr>
        <p:txBody>
          <a:bodyPr/>
          <a:lstStyle>
            <a:lvl1pPr>
              <a:defRPr sz="4000" cap="none" baseline="0"/>
            </a:lvl1pPr>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4A6EACA9-9F26-4E0A-9286-C86716C1656D}" type="datetimeFigureOut">
              <a:rPr lang="en-US" smtClean="0"/>
              <a:pPr/>
              <a:t>10/30/2013</a:t>
            </a:fld>
            <a:endParaRPr lang="en-US"/>
          </a:p>
        </p:txBody>
      </p:sp>
      <p:sp>
        <p:nvSpPr>
          <p:cNvPr id="4" name="عنصر نائب للتذييل 3"/>
          <p:cNvSpPr>
            <a:spLocks noGrp="1"/>
          </p:cNvSpPr>
          <p:nvPr>
            <p:ph type="ftr" sz="quarter" idx="11"/>
          </p:nvPr>
        </p:nvSpPr>
        <p:spPr/>
        <p:txBody>
          <a:bodyPr/>
          <a:lstStyle>
            <a:extLst/>
          </a:lstStyle>
          <a:p>
            <a:endParaRPr lang="en-US"/>
          </a:p>
        </p:txBody>
      </p:sp>
      <p:sp>
        <p:nvSpPr>
          <p:cNvPr id="5" name="عنصر نائب لرقم الشريحة 4"/>
          <p:cNvSpPr>
            <a:spLocks noGrp="1"/>
          </p:cNvSpPr>
          <p:nvPr>
            <p:ph type="sldNum" sz="quarter" idx="12"/>
          </p:nvPr>
        </p:nvSpPr>
        <p:spPr/>
        <p:txBody>
          <a:bodyPr/>
          <a:lstStyle>
            <a:extLst/>
          </a:lstStyle>
          <a:p>
            <a:fld id="{58D91EFD-D08D-4A2B-A3A4-7310C3E4C2FE}"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4A6EACA9-9F26-4E0A-9286-C86716C1656D}" type="datetimeFigureOut">
              <a:rPr lang="en-US" smtClean="0"/>
              <a:pPr/>
              <a:t>10/30/2013</a:t>
            </a:fld>
            <a:endParaRPr lang="en-US"/>
          </a:p>
        </p:txBody>
      </p:sp>
      <p:sp>
        <p:nvSpPr>
          <p:cNvPr id="3" name="عنصر نائب للتذييل 2"/>
          <p:cNvSpPr>
            <a:spLocks noGrp="1"/>
          </p:cNvSpPr>
          <p:nvPr>
            <p:ph type="ftr" sz="quarter" idx="11"/>
          </p:nvPr>
        </p:nvSpPr>
        <p:spPr/>
        <p:txBody>
          <a:bodyPr/>
          <a:lstStyle>
            <a:extLst/>
          </a:lstStyle>
          <a:p>
            <a:endParaRPr lang="en-US"/>
          </a:p>
        </p:txBody>
      </p:sp>
      <p:sp>
        <p:nvSpPr>
          <p:cNvPr id="4" name="عنصر نائب لرقم الشريحة 3"/>
          <p:cNvSpPr>
            <a:spLocks noGrp="1"/>
          </p:cNvSpPr>
          <p:nvPr>
            <p:ph type="sldNum" sz="quarter" idx="12"/>
          </p:nvPr>
        </p:nvSpPr>
        <p:spPr/>
        <p:txBody>
          <a:bodyPr/>
          <a:lstStyle>
            <a:extLst/>
          </a:lstStyle>
          <a:p>
            <a:fld id="{58D91EFD-D08D-4A2B-A3A4-7310C3E4C2FE}"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273050"/>
            <a:ext cx="8229600" cy="1162050"/>
          </a:xfrm>
        </p:spPr>
        <p:txBody>
          <a:bodyPr anchor="ctr"/>
          <a:lstStyle>
            <a:lvl1pPr algn="l">
              <a:buNone/>
              <a:defRPr sz="3600" b="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A6EACA9-9F26-4E0A-9286-C86716C1656D}" type="datetimeFigureOut">
              <a:rPr lang="en-US" smtClean="0"/>
              <a:pPr/>
              <a:t>10/30/2013</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58D91EFD-D08D-4A2B-A3A4-7310C3E4C2FE}"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8" name="مستطيل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رابط مستقيم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مجموعة 9"/>
          <p:cNvGrpSpPr/>
          <p:nvPr/>
        </p:nvGrpSpPr>
        <p:grpSpPr>
          <a:xfrm rot="5400000">
            <a:off x="8514581" y="1219200"/>
            <a:ext cx="132763" cy="128466"/>
            <a:chOff x="6668087" y="1297746"/>
            <a:chExt cx="161840" cy="156602"/>
          </a:xfrm>
        </p:grpSpPr>
        <p:cxnSp>
          <p:nvCxnSpPr>
            <p:cNvPr id="15" name="رابط مستقيم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رابط مستقيم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رابط مستقيم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عنوان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ar-SA" smtClean="0"/>
              <a:t>انقر فوق الأيقونة لإضافة صورة</a:t>
            </a:r>
            <a:endParaRPr kumimoji="0" lang="en-US"/>
          </a:p>
        </p:txBody>
      </p:sp>
      <p:sp>
        <p:nvSpPr>
          <p:cNvPr id="4" name="عنصر نائب للنص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grpSp>
        <p:nvGrpSpPr>
          <p:cNvPr id="14" name="مجموعة 13"/>
          <p:cNvGrpSpPr/>
          <p:nvPr/>
        </p:nvGrpSpPr>
        <p:grpSpPr>
          <a:xfrm rot="5400000">
            <a:off x="8666981" y="1371600"/>
            <a:ext cx="132763" cy="128466"/>
            <a:chOff x="6668087" y="1297746"/>
            <a:chExt cx="161840" cy="156602"/>
          </a:xfrm>
        </p:grpSpPr>
        <p:cxnSp>
          <p:nvCxnSpPr>
            <p:cNvPr id="11" name="رابط مستقيم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رابط مستقيم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رابط مستقيم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مجموعة 17"/>
          <p:cNvGrpSpPr/>
          <p:nvPr/>
        </p:nvGrpSpPr>
        <p:grpSpPr>
          <a:xfrm rot="5400000">
            <a:off x="8320088" y="1474763"/>
            <a:ext cx="132763" cy="128466"/>
            <a:chOff x="6668087" y="1297746"/>
            <a:chExt cx="161840" cy="156602"/>
          </a:xfrm>
        </p:grpSpPr>
        <p:cxnSp>
          <p:nvCxnSpPr>
            <p:cNvPr id="19" name="رابط مستقيم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رابط مستقيم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رابط مستقيم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عنصر نائب للتاريخ 4"/>
          <p:cNvSpPr>
            <a:spLocks noGrp="1"/>
          </p:cNvSpPr>
          <p:nvPr>
            <p:ph type="dt" sz="half" idx="10"/>
          </p:nvPr>
        </p:nvSpPr>
        <p:spPr>
          <a:xfrm>
            <a:off x="6477000" y="55499"/>
            <a:ext cx="2133600" cy="365125"/>
          </a:xfrm>
        </p:spPr>
        <p:txBody>
          <a:bodyPr/>
          <a:lstStyle>
            <a:extLst/>
          </a:lstStyle>
          <a:p>
            <a:fld id="{4A6EACA9-9F26-4E0A-9286-C86716C1656D}" type="datetimeFigureOut">
              <a:rPr lang="en-US" smtClean="0"/>
              <a:pPr/>
              <a:t>10/30/2013</a:t>
            </a:fld>
            <a:endParaRPr lang="en-US"/>
          </a:p>
        </p:txBody>
      </p:sp>
      <p:sp>
        <p:nvSpPr>
          <p:cNvPr id="6" name="عنصر نائب للتذييل 5"/>
          <p:cNvSpPr>
            <a:spLocks noGrp="1"/>
          </p:cNvSpPr>
          <p:nvPr>
            <p:ph type="ftr" sz="quarter" idx="11"/>
          </p:nvPr>
        </p:nvSpPr>
        <p:spPr>
          <a:xfrm>
            <a:off x="914400" y="55499"/>
            <a:ext cx="5562600" cy="365125"/>
          </a:xfrm>
        </p:spPr>
        <p:txBody>
          <a:bodyPr/>
          <a:lstStyle>
            <a:extLst/>
          </a:lstStyle>
          <a:p>
            <a:endParaRPr lang="en-US"/>
          </a:p>
        </p:txBody>
      </p:sp>
      <p:sp>
        <p:nvSpPr>
          <p:cNvPr id="7" name="عنصر نائب لرقم الشريحة 6"/>
          <p:cNvSpPr>
            <a:spLocks noGrp="1"/>
          </p:cNvSpPr>
          <p:nvPr>
            <p:ph type="sldNum" sz="quarter" idx="12"/>
          </p:nvPr>
        </p:nvSpPr>
        <p:spPr>
          <a:xfrm>
            <a:off x="8610600" y="55499"/>
            <a:ext cx="457200" cy="365125"/>
          </a:xfrm>
        </p:spPr>
        <p:txBody>
          <a:bodyPr/>
          <a:lstStyle>
            <a:extLst/>
          </a:lstStyle>
          <a:p>
            <a:fld id="{58D91EFD-D08D-4A2B-A3A4-7310C3E4C2FE}"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مستطيل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مستطيل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مستطيل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ستطيل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مستطيل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مستطيل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مستطيل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مستطيل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مستطيل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عنصر نائب للعنوان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4A6EACA9-9F26-4E0A-9286-C86716C1656D}" type="datetimeFigureOut">
              <a:rPr lang="en-US" smtClean="0"/>
              <a:pPr/>
              <a:t>10/30/2013</a:t>
            </a:fld>
            <a:endParaRPr lang="en-US"/>
          </a:p>
        </p:txBody>
      </p:sp>
      <p:sp>
        <p:nvSpPr>
          <p:cNvPr id="3" name="عنصر نائب للتذييل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عنصر نائب لرقم الشريحة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58D91EFD-D08D-4A2B-A3A4-7310C3E4C2F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1115616" y="1340768"/>
            <a:ext cx="7136220" cy="3744416"/>
          </a:xfrm>
          <a:prstGeom prst="rect">
            <a:avLst/>
          </a:prstGeom>
        </p:spPr>
      </p:pic>
    </p:spTree>
    <p:extLst>
      <p:ext uri="{BB962C8B-B14F-4D97-AF65-F5344CB8AC3E}">
        <p14:creationId xmlns:p14="http://schemas.microsoft.com/office/powerpoint/2010/main" val="138092536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4294967295"/>
          </p:nvPr>
        </p:nvSpPr>
        <p:spPr>
          <a:xfrm>
            <a:off x="36512" y="1412776"/>
            <a:ext cx="9144000" cy="4895850"/>
          </a:xfrm>
        </p:spPr>
        <p:txBody>
          <a:bodyPr>
            <a:noAutofit/>
          </a:bodyPr>
          <a:lstStyle/>
          <a:p>
            <a:pPr algn="just" rtl="1">
              <a:buNone/>
            </a:pPr>
            <a:r>
              <a:rPr lang="ar-IQ" sz="2400" b="1" dirty="0">
                <a:cs typeface="Simplified Arabic" pitchFamily="2" charset="-78"/>
              </a:rPr>
              <a:t>في البداية تستطيع أن تعرف إذا كان جهازك مخترقاً من خلال معرفة التغيرات التي يحدثها الهاكرز في نظام التشغيل مثل فتح وغلق الشاشة تلقائياً أو وجود ملفات جديدة لم يدخلها أحد أو مسح ملفات كانت موجودة أو فتح مواقع إنترنت أو إعطاء أمر للطابعة بالإضافة إلى العديد من التغيرات التي تشاهدها </a:t>
            </a:r>
            <a:r>
              <a:rPr lang="ar-IQ" sz="2400" b="1" dirty="0" smtClean="0">
                <a:cs typeface="Simplified Arabic" pitchFamily="2" charset="-78"/>
              </a:rPr>
              <a:t>وتعرف </a:t>
            </a:r>
            <a:r>
              <a:rPr lang="ar-IQ" sz="2400" b="1" dirty="0">
                <a:cs typeface="Simplified Arabic" pitchFamily="2" charset="-78"/>
              </a:rPr>
              <a:t>وتعلم من </a:t>
            </a:r>
            <a:r>
              <a:rPr lang="ar-IQ" sz="2400" b="1" dirty="0" smtClean="0">
                <a:cs typeface="Simplified Arabic" pitchFamily="2" charset="-78"/>
              </a:rPr>
              <a:t>خلالها بوجود </a:t>
            </a:r>
            <a:r>
              <a:rPr lang="ar-IQ" sz="2400" b="1" dirty="0">
                <a:cs typeface="Simplified Arabic" pitchFamily="2" charset="-78"/>
              </a:rPr>
              <a:t>متطفل يستخدم </a:t>
            </a:r>
            <a:r>
              <a:rPr lang="ar-IQ" sz="2400" b="1" dirty="0" smtClean="0">
                <a:cs typeface="Simplified Arabic" pitchFamily="2" charset="-78"/>
              </a:rPr>
              <a:t>جهازك.. توجد طريقة نستطيع </a:t>
            </a:r>
            <a:r>
              <a:rPr lang="ar-IQ" sz="2400" b="1" dirty="0">
                <a:cs typeface="Simplified Arabic" pitchFamily="2" charset="-78"/>
              </a:rPr>
              <a:t>من خلالها أن </a:t>
            </a:r>
            <a:r>
              <a:rPr lang="ar-IQ" sz="2400" b="1" dirty="0" smtClean="0">
                <a:cs typeface="Simplified Arabic" pitchFamily="2" charset="-78"/>
              </a:rPr>
              <a:t>نعرف </a:t>
            </a:r>
            <a:r>
              <a:rPr lang="ar-IQ" sz="2400" b="1" dirty="0">
                <a:cs typeface="Simplified Arabic" pitchFamily="2" charset="-78"/>
              </a:rPr>
              <a:t>هل دخل أحد المتطفلين إلى جهازك أم أن جهازك سليم منهم </a:t>
            </a:r>
            <a:r>
              <a:rPr lang="ar-IQ" sz="2400" b="1" dirty="0" smtClean="0">
                <a:cs typeface="Simplified Arabic" pitchFamily="2" charset="-78"/>
              </a:rPr>
              <a:t>..</a:t>
            </a:r>
          </a:p>
          <a:p>
            <a:pPr algn="r" rtl="1">
              <a:buNone/>
            </a:pPr>
            <a:r>
              <a:rPr lang="ar-IQ" sz="2400" b="1" dirty="0" smtClean="0">
                <a:cs typeface="Simplified Arabic" pitchFamily="2" charset="-78"/>
              </a:rPr>
              <a:t> </a:t>
            </a:r>
            <a:r>
              <a:rPr lang="ar-IQ" sz="2400" b="1" dirty="0">
                <a:cs typeface="Simplified Arabic" pitchFamily="2" charset="-78"/>
              </a:rPr>
              <a:t/>
            </a:r>
            <a:br>
              <a:rPr lang="ar-IQ" sz="2400" b="1" dirty="0">
                <a:cs typeface="Simplified Arabic" pitchFamily="2" charset="-78"/>
              </a:rPr>
            </a:br>
            <a:r>
              <a:rPr lang="ar-IQ" sz="2400" b="1" dirty="0" smtClean="0">
                <a:cs typeface="Simplified Arabic" pitchFamily="2" charset="-78"/>
              </a:rPr>
              <a:t>افتح </a:t>
            </a:r>
            <a:r>
              <a:rPr lang="ar-IQ" sz="2400" b="1" dirty="0">
                <a:cs typeface="Simplified Arabic" pitchFamily="2" charset="-78"/>
              </a:rPr>
              <a:t>قائمة </a:t>
            </a:r>
            <a:r>
              <a:rPr lang="ar-IQ" sz="2400" b="1" dirty="0" smtClean="0">
                <a:cs typeface="Simplified Arabic" pitchFamily="2" charset="-78"/>
              </a:rPr>
              <a:t> </a:t>
            </a:r>
            <a:r>
              <a:rPr lang="en-US" sz="2400" b="1" dirty="0" smtClean="0">
                <a:cs typeface="Simplified Arabic" pitchFamily="2" charset="-78"/>
              </a:rPr>
              <a:t>Start</a:t>
            </a:r>
            <a:r>
              <a:rPr lang="ar-IQ" sz="2400" b="1" dirty="0" smtClean="0">
                <a:cs typeface="Simplified Arabic" pitchFamily="2" charset="-78"/>
              </a:rPr>
              <a:t> ومنها </a:t>
            </a:r>
            <a:r>
              <a:rPr lang="ar-IQ" sz="2400" b="1" dirty="0">
                <a:cs typeface="Simplified Arabic" pitchFamily="2" charset="-78"/>
              </a:rPr>
              <a:t>اختر أمر </a:t>
            </a:r>
            <a:r>
              <a:rPr lang="en-US" sz="2400" b="1" dirty="0" smtClean="0">
                <a:cs typeface="Simplified Arabic" pitchFamily="2" charset="-78"/>
              </a:rPr>
              <a:t>Run</a:t>
            </a:r>
            <a:r>
              <a:rPr lang="ar-IQ" sz="2400" b="1" dirty="0" smtClean="0">
                <a:cs typeface="Simplified Arabic" pitchFamily="2" charset="-78"/>
              </a:rPr>
              <a:t>  ثم اكتب </a:t>
            </a:r>
            <a:r>
              <a:rPr lang="ar-IQ" sz="2400" b="1" dirty="0">
                <a:cs typeface="Simplified Arabic" pitchFamily="2" charset="-78"/>
              </a:rPr>
              <a:t>التالي : </a:t>
            </a:r>
            <a:r>
              <a:rPr lang="en-US" sz="2400" b="1" dirty="0">
                <a:solidFill>
                  <a:schemeClr val="accent1">
                    <a:lumMod val="60000"/>
                    <a:lumOff val="40000"/>
                  </a:schemeClr>
                </a:solidFill>
                <a:effectLst>
                  <a:outerShdw blurRad="38100" dist="38100" dir="2700000" algn="tl">
                    <a:srgbClr val="000000">
                      <a:alpha val="43137"/>
                    </a:srgbClr>
                  </a:outerShdw>
                </a:effectLst>
                <a:cs typeface="Simplified Arabic" pitchFamily="2" charset="-78"/>
              </a:rPr>
              <a:t>system.ini </a:t>
            </a:r>
            <a:r>
              <a:rPr lang="en-US" sz="2400" b="1" dirty="0">
                <a:cs typeface="Simplified Arabic" pitchFamily="2" charset="-78"/>
              </a:rPr>
              <a:t/>
            </a:r>
            <a:br>
              <a:rPr lang="en-US" sz="2400" b="1" dirty="0">
                <a:cs typeface="Simplified Arabic" pitchFamily="2" charset="-78"/>
              </a:rPr>
            </a:br>
            <a:r>
              <a:rPr lang="ar-IQ" sz="2400" b="1" dirty="0">
                <a:cs typeface="Simplified Arabic" pitchFamily="2" charset="-78"/>
              </a:rPr>
              <a:t>ستظهر لك صفحة فاذهب للسطر الخامس فيها فإذا وجدت أن السطر مكتوب هكذا : </a:t>
            </a:r>
            <a:r>
              <a:rPr lang="ar-IQ" sz="2400" b="1" dirty="0" smtClean="0">
                <a:cs typeface="Simplified Arabic" pitchFamily="2" charset="-78"/>
              </a:rPr>
              <a:t/>
            </a:r>
            <a:br>
              <a:rPr lang="ar-IQ" sz="2400" b="1" dirty="0" smtClean="0">
                <a:cs typeface="Simplified Arabic" pitchFamily="2" charset="-78"/>
              </a:rPr>
            </a:br>
            <a:r>
              <a:rPr lang="en-US" sz="2400" b="1" dirty="0" smtClean="0">
                <a:solidFill>
                  <a:schemeClr val="accent1">
                    <a:lumMod val="60000"/>
                    <a:lumOff val="40000"/>
                  </a:schemeClr>
                </a:solidFill>
                <a:effectLst>
                  <a:outerShdw blurRad="38100" dist="38100" dir="2700000" algn="tl">
                    <a:srgbClr val="000000">
                      <a:alpha val="43137"/>
                    </a:srgbClr>
                  </a:outerShdw>
                </a:effectLst>
                <a:cs typeface="Simplified Arabic" pitchFamily="2" charset="-78"/>
              </a:rPr>
              <a:t>user</a:t>
            </a:r>
            <a:r>
              <a:rPr lang="en-US" sz="2400" b="1" dirty="0">
                <a:solidFill>
                  <a:schemeClr val="accent1">
                    <a:lumMod val="60000"/>
                    <a:lumOff val="40000"/>
                  </a:schemeClr>
                </a:solidFill>
                <a:effectLst>
                  <a:outerShdw blurRad="38100" dist="38100" dir="2700000" algn="tl">
                    <a:srgbClr val="000000">
                      <a:alpha val="43137"/>
                    </a:srgbClr>
                  </a:outerShdw>
                </a:effectLst>
                <a:cs typeface="Simplified Arabic" pitchFamily="2" charset="-78"/>
              </a:rPr>
              <a:t>. exe=user. exe </a:t>
            </a:r>
            <a:r>
              <a:rPr lang="ar-IQ" sz="2400" b="1" dirty="0" smtClean="0">
                <a:solidFill>
                  <a:schemeClr val="accent1">
                    <a:lumMod val="60000"/>
                    <a:lumOff val="40000"/>
                  </a:schemeClr>
                </a:solidFill>
                <a:effectLst>
                  <a:outerShdw blurRad="38100" dist="38100" dir="2700000" algn="tl">
                    <a:srgbClr val="000000">
                      <a:alpha val="43137"/>
                    </a:srgbClr>
                  </a:outerShdw>
                </a:effectLst>
                <a:cs typeface="Simplified Arabic" pitchFamily="2" charset="-78"/>
              </a:rPr>
              <a:t>    </a:t>
            </a:r>
            <a:r>
              <a:rPr lang="ar-IQ" sz="2400" b="1" dirty="0" smtClean="0">
                <a:cs typeface="Simplified Arabic" pitchFamily="2" charset="-78"/>
              </a:rPr>
              <a:t>فاعلم </a:t>
            </a:r>
            <a:r>
              <a:rPr lang="ar-IQ" sz="2400" b="1" dirty="0">
                <a:cs typeface="Simplified Arabic" pitchFamily="2" charset="-78"/>
              </a:rPr>
              <a:t>أن جهازك لم يتم اختراقه من قبل الهاكرز. </a:t>
            </a:r>
            <a:br>
              <a:rPr lang="ar-IQ" sz="2400" b="1" dirty="0">
                <a:cs typeface="Simplified Arabic" pitchFamily="2" charset="-78"/>
              </a:rPr>
            </a:br>
            <a:r>
              <a:rPr lang="ar-IQ" sz="2400" b="1" dirty="0">
                <a:cs typeface="Simplified Arabic" pitchFamily="2" charset="-78"/>
              </a:rPr>
              <a:t>أما إذا وجدت السطر الخامس مكتوب </a:t>
            </a:r>
            <a:r>
              <a:rPr lang="ar-IQ" sz="2400" b="1" dirty="0" smtClean="0">
                <a:cs typeface="Simplified Arabic" pitchFamily="2" charset="-78"/>
              </a:rPr>
              <a:t>هكذا</a:t>
            </a:r>
          </a:p>
          <a:p>
            <a:pPr algn="r" rtl="1">
              <a:buNone/>
            </a:pPr>
            <a:r>
              <a:rPr lang="ar-IQ" sz="2400" b="1" dirty="0" smtClean="0">
                <a:cs typeface="Simplified Arabic" pitchFamily="2" charset="-78"/>
              </a:rPr>
              <a:t>                                                </a:t>
            </a:r>
            <a:r>
              <a:rPr lang="en-US" sz="2400" b="1" dirty="0" smtClean="0">
                <a:solidFill>
                  <a:schemeClr val="accent1">
                    <a:lumMod val="60000"/>
                    <a:lumOff val="40000"/>
                  </a:schemeClr>
                </a:solidFill>
                <a:effectLst>
                  <a:outerShdw blurRad="38100" dist="38100" dir="2700000" algn="tl">
                    <a:srgbClr val="000000">
                      <a:alpha val="43137"/>
                    </a:srgbClr>
                  </a:outerShdw>
                </a:effectLst>
                <a:cs typeface="Simplified Arabic" pitchFamily="2" charset="-78"/>
              </a:rPr>
              <a:t>user</a:t>
            </a:r>
            <a:r>
              <a:rPr lang="en-US" sz="2400" b="1" dirty="0">
                <a:solidFill>
                  <a:schemeClr val="accent1">
                    <a:lumMod val="60000"/>
                    <a:lumOff val="40000"/>
                  </a:schemeClr>
                </a:solidFill>
                <a:effectLst>
                  <a:outerShdw blurRad="38100" dist="38100" dir="2700000" algn="tl">
                    <a:srgbClr val="000000">
                      <a:alpha val="43137"/>
                    </a:srgbClr>
                  </a:outerShdw>
                </a:effectLst>
                <a:cs typeface="Simplified Arabic" pitchFamily="2" charset="-78"/>
              </a:rPr>
              <a:t>. exe=user. exe *** *** *** </a:t>
            </a:r>
            <a:r>
              <a:rPr lang="en-US" sz="2400" b="1" dirty="0">
                <a:cs typeface="Simplified Arabic" pitchFamily="2" charset="-78"/>
              </a:rPr>
              <a:t/>
            </a:r>
            <a:br>
              <a:rPr lang="en-US" sz="2400" b="1" dirty="0">
                <a:cs typeface="Simplified Arabic" pitchFamily="2" charset="-78"/>
              </a:rPr>
            </a:br>
            <a:r>
              <a:rPr lang="ar-IQ" sz="2400" b="1" dirty="0">
                <a:cs typeface="Simplified Arabic" pitchFamily="2" charset="-78"/>
              </a:rPr>
              <a:t>فاعلم أن جهازك قد تم اختراقه من أحد الهاكرز. </a:t>
            </a:r>
          </a:p>
          <a:p>
            <a:pPr algn="just" rtl="1"/>
            <a:r>
              <a:rPr lang="en-US" sz="2400" dirty="0">
                <a:latin typeface="Simplified Arabic" pitchFamily="18" charset="-78"/>
                <a:cs typeface="Simplified Arabic" pitchFamily="2" charset="-78"/>
              </a:rPr>
              <a:t/>
            </a:r>
            <a:br>
              <a:rPr lang="en-US" sz="2400" dirty="0">
                <a:latin typeface="Simplified Arabic" pitchFamily="18" charset="-78"/>
                <a:cs typeface="Simplified Arabic" pitchFamily="2" charset="-78"/>
              </a:rPr>
            </a:br>
            <a:endParaRPr lang="en-US" sz="2400" dirty="0">
              <a:latin typeface="Simplified Arabic" pitchFamily="18" charset="-78"/>
              <a:cs typeface="Simplified Arabic" pitchFamily="2" charset="-78"/>
            </a:endParaRPr>
          </a:p>
        </p:txBody>
      </p:sp>
      <p:sp>
        <p:nvSpPr>
          <p:cNvPr id="2" name="عنوان 1"/>
          <p:cNvSpPr>
            <a:spLocks noGrp="1"/>
          </p:cNvSpPr>
          <p:nvPr>
            <p:ph type="title" idx="4294967295"/>
          </p:nvPr>
        </p:nvSpPr>
        <p:spPr>
          <a:xfrm>
            <a:off x="457200" y="836712"/>
            <a:ext cx="8686800" cy="576238"/>
          </a:xfrm>
        </p:spPr>
        <p:txBody>
          <a:bodyPr anchor="ctr">
            <a:noAutofit/>
          </a:bodyPr>
          <a:lstStyle/>
          <a:p>
            <a:pPr algn="ctr"/>
            <a:r>
              <a:rPr lang="ar-IQ" sz="32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كيف تعرف إذا كان جهازك مخترقاً أم لا </a:t>
            </a:r>
            <a:r>
              <a:rPr lang="ar-IQ" sz="32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a:t>
            </a:r>
            <a:r>
              <a:rPr lang="ar-IQ" sz="4400" dirty="0">
                <a:effectLst/>
              </a:rPr>
              <a:t/>
            </a:r>
            <a:br>
              <a:rPr lang="ar-IQ" sz="4400" dirty="0">
                <a:effectLst/>
              </a:rPr>
            </a:br>
            <a:r>
              <a:rPr lang="ar-IQ" sz="4400" dirty="0">
                <a:effectLst>
                  <a:outerShdw blurRad="38100" dist="38100" dir="2700000" algn="tl">
                    <a:srgbClr val="000000">
                      <a:alpha val="43137"/>
                    </a:srgbClr>
                  </a:outerShdw>
                </a:effectLst>
                <a:latin typeface="Andalus" pitchFamily="18" charset="-78"/>
                <a:cs typeface="Andalus" pitchFamily="18" charset="-78"/>
              </a:rPr>
              <a:t/>
            </a:r>
            <a:br>
              <a:rPr lang="ar-IQ" sz="4400" dirty="0">
                <a:effectLst>
                  <a:outerShdw blurRad="38100" dist="38100" dir="2700000" algn="tl">
                    <a:srgbClr val="000000">
                      <a:alpha val="43137"/>
                    </a:srgbClr>
                  </a:outerShdw>
                </a:effectLst>
                <a:latin typeface="Andalus" pitchFamily="18" charset="-78"/>
                <a:cs typeface="Andalus" pitchFamily="18" charset="-78"/>
              </a:rPr>
            </a:br>
            <a:endParaRPr lang="en-US" sz="4400" dirty="0">
              <a:effectLst>
                <a:outerShdw blurRad="38100" dist="38100" dir="2700000" algn="tl">
                  <a:srgbClr val="000000">
                    <a:alpha val="43137"/>
                  </a:srgbClr>
                </a:outerShdw>
              </a:effectLst>
              <a:latin typeface="Andalus" pitchFamily="18" charset="-78"/>
              <a:cs typeface="Andalus" pitchFamily="18" charset="-78"/>
            </a:endParaRPr>
          </a:p>
        </p:txBody>
      </p:sp>
    </p:spTree>
    <p:extLst>
      <p:ext uri="{BB962C8B-B14F-4D97-AF65-F5344CB8AC3E}">
        <p14:creationId xmlns:p14="http://schemas.microsoft.com/office/powerpoint/2010/main" val="189767833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slide(fromBottom)">
                                      <p:cBhvr>
                                        <p:cTn id="11" dur="2000"/>
                                        <p:tgtEl>
                                          <p:spTgt spid="3">
                                            <p:txEl>
                                              <p:pRg st="0" end="0"/>
                                            </p:txEl>
                                          </p:spTgt>
                                        </p:tgtEl>
                                      </p:cBhvr>
                                    </p:animEffect>
                                  </p:childTnLst>
                                </p:cTn>
                              </p:par>
                            </p:childTnLst>
                          </p:cTn>
                        </p:par>
                        <p:par>
                          <p:cTn id="12" fill="hold">
                            <p:stCondLst>
                              <p:cond delay="2500"/>
                            </p:stCondLst>
                            <p:childTnLst>
                              <p:par>
                                <p:cTn id="13" presetID="12" presetClass="entr" presetSubtype="4"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slide(fromBottom)">
                                      <p:cBhvr>
                                        <p:cTn id="15" dur="2000"/>
                                        <p:tgtEl>
                                          <p:spTgt spid="3">
                                            <p:txEl>
                                              <p:pRg st="1" end="1"/>
                                            </p:txEl>
                                          </p:spTgt>
                                        </p:tgtEl>
                                      </p:cBhvr>
                                    </p:animEffect>
                                  </p:childTnLst>
                                </p:cTn>
                              </p:par>
                            </p:childTnLst>
                          </p:cTn>
                        </p:par>
                        <p:par>
                          <p:cTn id="16" fill="hold">
                            <p:stCondLst>
                              <p:cond delay="4500"/>
                            </p:stCondLst>
                            <p:childTnLst>
                              <p:par>
                                <p:cTn id="17" presetID="12" presetClass="entr" presetSubtype="4"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slide(fromBottom)">
                                      <p:cBhvr>
                                        <p:cTn id="19"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4294967295"/>
          </p:nvPr>
        </p:nvSpPr>
        <p:spPr>
          <a:xfrm>
            <a:off x="0" y="980728"/>
            <a:ext cx="9396536" cy="4895850"/>
          </a:xfrm>
        </p:spPr>
        <p:txBody>
          <a:bodyPr>
            <a:noAutofit/>
          </a:bodyPr>
          <a:lstStyle/>
          <a:p>
            <a:pPr algn="just" rtl="1">
              <a:buNone/>
            </a:pPr>
            <a:r>
              <a:rPr lang="ar-IQ" sz="2400" b="1" dirty="0">
                <a:cs typeface="Simplified Arabic" pitchFamily="2" charset="-78"/>
              </a:rPr>
              <a:t/>
            </a:r>
            <a:br>
              <a:rPr lang="ar-IQ" sz="2400" b="1" dirty="0">
                <a:cs typeface="Simplified Arabic" pitchFamily="2" charset="-78"/>
              </a:rPr>
            </a:br>
            <a:r>
              <a:rPr lang="ar-IQ" sz="2400" b="1" dirty="0">
                <a:cs typeface="Simplified Arabic" pitchFamily="2" charset="-78"/>
              </a:rPr>
              <a:t>1- </a:t>
            </a:r>
            <a:r>
              <a:rPr lang="ar-IQ" sz="2400" b="1" dirty="0" smtClean="0">
                <a:cs typeface="Simplified Arabic" pitchFamily="2" charset="-78"/>
              </a:rPr>
              <a:t>استخدم </a:t>
            </a:r>
            <a:r>
              <a:rPr lang="ar-IQ" sz="2400" b="1" dirty="0">
                <a:cs typeface="Simplified Arabic" pitchFamily="2" charset="-78"/>
              </a:rPr>
              <a:t>أحدث برامج الحماية من الهاكرز والفيروسات وقم بعمل مسح دوري وشامل على جهازك في فترات متقاربة خصوصاً إذا كنت ممكن يستخدمون الإنترنت بشكل </a:t>
            </a:r>
            <a:r>
              <a:rPr lang="ar-IQ" sz="2400" b="1" dirty="0" err="1">
                <a:cs typeface="Simplified Arabic" pitchFamily="2" charset="-78"/>
              </a:rPr>
              <a:t>يومي </a:t>
            </a:r>
            <a:r>
              <a:rPr lang="ar-IQ" sz="2400" b="1" dirty="0" err="1" smtClean="0">
                <a:cs typeface="Simplified Arabic" pitchFamily="2" charset="-78"/>
              </a:rPr>
              <a:t>..</a:t>
            </a:r>
            <a:endParaRPr lang="ar-IQ" sz="2400" b="1" dirty="0" smtClean="0">
              <a:cs typeface="Simplified Arabic" pitchFamily="2" charset="-78"/>
            </a:endParaRPr>
          </a:p>
          <a:p>
            <a:pPr algn="just" rtl="1"/>
            <a:r>
              <a:rPr lang="ar-IQ" sz="2400" b="1" dirty="0" smtClean="0">
                <a:cs typeface="Simplified Arabic" pitchFamily="2" charset="-78"/>
              </a:rPr>
              <a:t>2- لا </a:t>
            </a:r>
            <a:r>
              <a:rPr lang="ar-IQ" sz="2400" b="1" dirty="0">
                <a:cs typeface="Simplified Arabic" pitchFamily="2" charset="-78"/>
              </a:rPr>
              <a:t>تدخل إلى المواقع المشبوهة </a:t>
            </a:r>
            <a:r>
              <a:rPr lang="ar-IQ" sz="2400" b="1" dirty="0" smtClean="0">
                <a:cs typeface="Simplified Arabic" pitchFamily="2" charset="-78"/>
              </a:rPr>
              <a:t>والمواقع </a:t>
            </a:r>
            <a:r>
              <a:rPr lang="ar-IQ" sz="2400" b="1" dirty="0">
                <a:cs typeface="Simplified Arabic" pitchFamily="2" charset="-78"/>
              </a:rPr>
              <a:t>التي </a:t>
            </a:r>
            <a:r>
              <a:rPr lang="ar-IQ" sz="2400" b="1" dirty="0" smtClean="0">
                <a:cs typeface="Simplified Arabic" pitchFamily="2" charset="-78"/>
              </a:rPr>
              <a:t>تُعلم </a:t>
            </a:r>
            <a:r>
              <a:rPr lang="ar-IQ" sz="2400" b="1" dirty="0">
                <a:cs typeface="Simplified Arabic" pitchFamily="2" charset="-78"/>
              </a:rPr>
              <a:t>التجسس والمواقع التي تحارب الحكومات أو المواقع التي تحوي أفلاماً وصوراً </a:t>
            </a:r>
            <a:r>
              <a:rPr lang="ar-IQ" sz="2400" b="1" dirty="0" smtClean="0">
                <a:cs typeface="Simplified Arabic" pitchFamily="2" charset="-78"/>
              </a:rPr>
              <a:t>إباحية لأن </a:t>
            </a:r>
            <a:r>
              <a:rPr lang="ar-IQ" sz="2400" b="1" dirty="0">
                <a:cs typeface="Simplified Arabic" pitchFamily="2" charset="-78"/>
              </a:rPr>
              <a:t>الهاكرز يستخدمون أمثال هذه المواقع في إدخال ملفات التجسس إلى الضحايا حيث يتم تنصيب ملف التجسس ( الباتش ) تلقائياً في الجهاز بمجرد دخول الشخص </a:t>
            </a:r>
            <a:r>
              <a:rPr lang="ar-IQ" sz="2400" b="1" dirty="0" smtClean="0">
                <a:cs typeface="Simplified Arabic" pitchFamily="2" charset="-78"/>
              </a:rPr>
              <a:t>إلى مثل هذه  </a:t>
            </a:r>
            <a:r>
              <a:rPr lang="ar-IQ" sz="2400" b="1" dirty="0" err="1" smtClean="0">
                <a:cs typeface="Simplified Arabic" pitchFamily="2" charset="-78"/>
              </a:rPr>
              <a:t>المواقع !!</a:t>
            </a:r>
            <a:endParaRPr lang="ar-IQ" sz="2400" b="1" dirty="0" smtClean="0">
              <a:cs typeface="Simplified Arabic" pitchFamily="2" charset="-78"/>
            </a:endParaRPr>
          </a:p>
          <a:p>
            <a:pPr algn="just" rtl="1"/>
            <a:r>
              <a:rPr lang="ar-IQ" sz="2400" b="1" dirty="0" smtClean="0">
                <a:cs typeface="Simplified Arabic" pitchFamily="2" charset="-78"/>
              </a:rPr>
              <a:t>3-عدم </a:t>
            </a:r>
            <a:r>
              <a:rPr lang="ar-IQ" sz="2400" b="1" dirty="0">
                <a:cs typeface="Simplified Arabic" pitchFamily="2" charset="-78"/>
              </a:rPr>
              <a:t>فتح أي رسالة إلكترونية من مصدر مجهول لأن الهاكرز يستخدمون رسائل البريد الإلكتروني لإرسال ملفات التجسس إلى </a:t>
            </a:r>
            <a:r>
              <a:rPr lang="ar-IQ" sz="2400" b="1" dirty="0" err="1">
                <a:cs typeface="Simplified Arabic" pitchFamily="2" charset="-78"/>
              </a:rPr>
              <a:t>الضحايا </a:t>
            </a:r>
            <a:r>
              <a:rPr lang="ar-IQ" sz="2400" b="1" dirty="0" err="1" smtClean="0">
                <a:cs typeface="Simplified Arabic" pitchFamily="2" charset="-78"/>
              </a:rPr>
              <a:t>.</a:t>
            </a:r>
            <a:endParaRPr lang="ar-IQ" sz="2400" b="1" dirty="0" smtClean="0">
              <a:cs typeface="Simplified Arabic" pitchFamily="2" charset="-78"/>
            </a:endParaRPr>
          </a:p>
          <a:p>
            <a:pPr algn="just" rtl="1"/>
            <a:r>
              <a:rPr lang="ar-IQ" sz="2400" b="1" dirty="0" smtClean="0">
                <a:cs typeface="Simplified Arabic" pitchFamily="2" charset="-78"/>
              </a:rPr>
              <a:t>4- عدم </a:t>
            </a:r>
            <a:r>
              <a:rPr lang="ar-IQ" sz="2400" b="1" dirty="0">
                <a:cs typeface="Simplified Arabic" pitchFamily="2" charset="-78"/>
              </a:rPr>
              <a:t>استقبال أية ملفات أثناء ( الشات ) من أشخاص غير موثوق بهم وخاصة إذا كانت هذه الملفات تحمل </a:t>
            </a:r>
            <a:r>
              <a:rPr lang="ar-IQ" sz="2400" b="1" dirty="0" smtClean="0">
                <a:cs typeface="Simplified Arabic" pitchFamily="2" charset="-78"/>
              </a:rPr>
              <a:t>امتداد</a:t>
            </a:r>
            <a:r>
              <a:rPr lang="en-US" sz="2400" b="1" dirty="0" smtClean="0">
                <a:cs typeface="Simplified Arabic" pitchFamily="2" charset="-78"/>
              </a:rPr>
              <a:t> (.exe) </a:t>
            </a:r>
            <a:r>
              <a:rPr lang="ar-IQ" sz="2400" b="1" dirty="0" smtClean="0">
                <a:cs typeface="Simplified Arabic" pitchFamily="2" charset="-78"/>
              </a:rPr>
              <a:t>أو </a:t>
            </a:r>
            <a:r>
              <a:rPr lang="ar-IQ" sz="2400" b="1" dirty="0">
                <a:cs typeface="Simplified Arabic" pitchFamily="2" charset="-78"/>
              </a:rPr>
              <a:t>أن تكون ملفات من ذوي </a:t>
            </a:r>
            <a:r>
              <a:rPr lang="ar-IQ" sz="2400" b="1" dirty="0" smtClean="0">
                <a:cs typeface="Simplified Arabic" pitchFamily="2" charset="-78"/>
              </a:rPr>
              <a:t>الامتدادين</a:t>
            </a:r>
            <a:r>
              <a:rPr lang="en-US" sz="2400" b="1" dirty="0" smtClean="0">
                <a:cs typeface="Simplified Arabic" pitchFamily="2" charset="-78"/>
              </a:rPr>
              <a:t>(ahmed.pif.jpg</a:t>
            </a:r>
            <a:r>
              <a:rPr lang="en-US" sz="2400" b="1" dirty="0">
                <a:cs typeface="Simplified Arabic" pitchFamily="2" charset="-78"/>
              </a:rPr>
              <a:t>) </a:t>
            </a:r>
            <a:r>
              <a:rPr lang="ar-IQ" sz="2400" b="1" dirty="0" smtClean="0">
                <a:cs typeface="Simplified Arabic" pitchFamily="2" charset="-78"/>
              </a:rPr>
              <a:t> وتكون </a:t>
            </a:r>
            <a:r>
              <a:rPr lang="ar-IQ" sz="2400" b="1" dirty="0">
                <a:cs typeface="Simplified Arabic" pitchFamily="2" charset="-78"/>
              </a:rPr>
              <a:t>أمثال هذه الملفات عبارة عن برامج تزرع ملفات التجسس في جهازك فيستطيع الهاكرز بواسطتها من الدخول على جهازك وتسبيب الأذى والمشاكل </a:t>
            </a:r>
            <a:r>
              <a:rPr lang="ar-IQ" sz="2400" b="1" dirty="0" err="1">
                <a:cs typeface="Simplified Arabic" pitchFamily="2" charset="-78"/>
              </a:rPr>
              <a:t>لك </a:t>
            </a:r>
            <a:r>
              <a:rPr lang="ar-IQ" sz="2400" b="1" dirty="0" err="1" smtClean="0">
                <a:cs typeface="Simplified Arabic" pitchFamily="2" charset="-78"/>
              </a:rPr>
              <a:t>..</a:t>
            </a:r>
            <a:endParaRPr lang="ar-IQ" sz="2400" b="1" dirty="0" smtClean="0">
              <a:cs typeface="Simplified Arabic" pitchFamily="2" charset="-78"/>
            </a:endParaRPr>
          </a:p>
          <a:p>
            <a:pPr algn="just" rtl="1"/>
            <a:r>
              <a:rPr lang="ar-IQ" sz="2400" b="1" dirty="0">
                <a:cs typeface="Simplified Arabic" pitchFamily="2" charset="-78"/>
              </a:rPr>
              <a:t/>
            </a:r>
            <a:br>
              <a:rPr lang="ar-IQ" sz="2400" b="1" dirty="0">
                <a:cs typeface="Simplified Arabic" pitchFamily="2" charset="-78"/>
              </a:rPr>
            </a:br>
            <a:r>
              <a:rPr lang="en-US" sz="2400" dirty="0">
                <a:latin typeface="Simplified Arabic" pitchFamily="18" charset="-78"/>
                <a:cs typeface="Simplified Arabic" pitchFamily="2" charset="-78"/>
              </a:rPr>
              <a:t/>
            </a:r>
            <a:br>
              <a:rPr lang="en-US" sz="2400" dirty="0">
                <a:latin typeface="Simplified Arabic" pitchFamily="18" charset="-78"/>
                <a:cs typeface="Simplified Arabic" pitchFamily="2" charset="-78"/>
              </a:rPr>
            </a:br>
            <a:endParaRPr lang="en-US" sz="2400" dirty="0">
              <a:latin typeface="Simplified Arabic" pitchFamily="18" charset="-78"/>
              <a:cs typeface="Simplified Arabic" pitchFamily="2" charset="-78"/>
            </a:endParaRPr>
          </a:p>
        </p:txBody>
      </p:sp>
      <p:sp>
        <p:nvSpPr>
          <p:cNvPr id="2" name="عنوان 1"/>
          <p:cNvSpPr>
            <a:spLocks noGrp="1"/>
          </p:cNvSpPr>
          <p:nvPr>
            <p:ph type="title" idx="4294967295"/>
          </p:nvPr>
        </p:nvSpPr>
        <p:spPr>
          <a:xfrm>
            <a:off x="457200" y="-27384"/>
            <a:ext cx="8686800" cy="1944687"/>
          </a:xfrm>
        </p:spPr>
        <p:txBody>
          <a:bodyPr>
            <a:normAutofit fontScale="90000"/>
          </a:bodyPr>
          <a:lstStyle/>
          <a:p>
            <a:pPr algn="ctr"/>
            <a:r>
              <a:rPr lang="ar-IQ" sz="36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ما هي أهم الاحتياطات التي يجب اتخاذها للحماية من الهاكرز ؟</a:t>
            </a:r>
            <a:r>
              <a:rPr lang="ar-IQ" sz="4400" dirty="0">
                <a:effectLst>
                  <a:outerShdw blurRad="38100" dist="38100" dir="2700000" algn="tl">
                    <a:srgbClr val="000000">
                      <a:alpha val="43137"/>
                    </a:srgbClr>
                  </a:outerShdw>
                </a:effectLst>
                <a:latin typeface="Andalus" pitchFamily="18" charset="-78"/>
                <a:cs typeface="Andalus" pitchFamily="18" charset="-78"/>
              </a:rPr>
              <a:t> </a:t>
            </a:r>
            <a:r>
              <a:rPr lang="ar-IQ" sz="4400" dirty="0">
                <a:effectLst/>
              </a:rPr>
              <a:t/>
            </a:r>
            <a:br>
              <a:rPr lang="ar-IQ" sz="4400" dirty="0">
                <a:effectLst/>
              </a:rPr>
            </a:br>
            <a:r>
              <a:rPr lang="ar-IQ" sz="4400" dirty="0">
                <a:effectLst>
                  <a:outerShdw blurRad="38100" dist="38100" dir="2700000" algn="tl">
                    <a:srgbClr val="000000">
                      <a:alpha val="43137"/>
                    </a:srgbClr>
                  </a:outerShdw>
                </a:effectLst>
                <a:latin typeface="Andalus" pitchFamily="18" charset="-78"/>
                <a:cs typeface="Andalus" pitchFamily="18" charset="-78"/>
              </a:rPr>
              <a:t/>
            </a:r>
            <a:br>
              <a:rPr lang="ar-IQ" sz="4400" dirty="0">
                <a:effectLst>
                  <a:outerShdw blurRad="38100" dist="38100" dir="2700000" algn="tl">
                    <a:srgbClr val="000000">
                      <a:alpha val="43137"/>
                    </a:srgbClr>
                  </a:outerShdw>
                </a:effectLst>
                <a:latin typeface="Andalus" pitchFamily="18" charset="-78"/>
                <a:cs typeface="Andalus" pitchFamily="18" charset="-78"/>
              </a:rPr>
            </a:br>
            <a:endParaRPr lang="en-US" sz="4400" dirty="0">
              <a:effectLst>
                <a:outerShdw blurRad="38100" dist="38100" dir="2700000" algn="tl">
                  <a:srgbClr val="000000">
                    <a:alpha val="43137"/>
                  </a:srgbClr>
                </a:outerShdw>
              </a:effectLst>
              <a:latin typeface="Andalus" pitchFamily="18" charset="-78"/>
              <a:cs typeface="Andalus" pitchFamily="18" charset="-78"/>
            </a:endParaRPr>
          </a:p>
        </p:txBody>
      </p:sp>
    </p:spTree>
    <p:extLst>
      <p:ext uri="{BB962C8B-B14F-4D97-AF65-F5344CB8AC3E}">
        <p14:creationId xmlns:p14="http://schemas.microsoft.com/office/powerpoint/2010/main" val="110088397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slide(fromBottom)">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lide(fromBottom)">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slide(fromBottom)">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slide(fromBottom)">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4294967295"/>
          </p:nvPr>
        </p:nvSpPr>
        <p:spPr>
          <a:xfrm>
            <a:off x="72008" y="980728"/>
            <a:ext cx="9180512" cy="5256584"/>
          </a:xfrm>
        </p:spPr>
        <p:txBody>
          <a:bodyPr>
            <a:noAutofit/>
          </a:bodyPr>
          <a:lstStyle/>
          <a:p>
            <a:pPr algn="just" rtl="1">
              <a:buNone/>
            </a:pPr>
            <a:r>
              <a:rPr lang="ar-IQ" sz="2400" b="1" dirty="0" smtClean="0">
                <a:cs typeface="Simplified Arabic" pitchFamily="2" charset="-78"/>
              </a:rPr>
              <a:t>5- </a:t>
            </a:r>
            <a:r>
              <a:rPr lang="ar-IQ" sz="2400" b="1" dirty="0">
                <a:cs typeface="Simplified Arabic" pitchFamily="2" charset="-78"/>
              </a:rPr>
              <a:t>عدم الاحتفاظ بأية معلومات شخصية </a:t>
            </a:r>
            <a:r>
              <a:rPr lang="ar-IQ" sz="2400" b="1" dirty="0" smtClean="0">
                <a:cs typeface="Simplified Arabic" pitchFamily="2" charset="-78"/>
              </a:rPr>
              <a:t>ف</a:t>
            </a:r>
            <a:r>
              <a:rPr lang="ar-IQ" sz="2400" b="1" dirty="0">
                <a:cs typeface="Simplified Arabic" pitchFamily="2" charset="-78"/>
              </a:rPr>
              <a:t>ي</a:t>
            </a:r>
            <a:r>
              <a:rPr lang="ar-IQ" sz="2400" b="1" dirty="0" smtClean="0">
                <a:cs typeface="Simplified Arabic" pitchFamily="2" charset="-78"/>
              </a:rPr>
              <a:t> </a:t>
            </a:r>
            <a:r>
              <a:rPr lang="ar-IQ" sz="2400" b="1" dirty="0">
                <a:cs typeface="Simplified Arabic" pitchFamily="2" charset="-78"/>
              </a:rPr>
              <a:t>داخل جهازك كالرسائل الخاصة أو الصور الفوتوغرافية أو الملفات المهمة وغيرها من معلومات بنكية مثل أرقام الحسابات أو البطاقات </a:t>
            </a:r>
            <a:r>
              <a:rPr lang="ar-IQ" sz="2400" b="1" dirty="0" err="1">
                <a:cs typeface="Simplified Arabic" pitchFamily="2" charset="-78"/>
              </a:rPr>
              <a:t>الائتمانية </a:t>
            </a:r>
            <a:r>
              <a:rPr lang="ar-IQ" sz="2400" b="1" dirty="0" err="1" smtClean="0">
                <a:cs typeface="Simplified Arabic" pitchFamily="2" charset="-78"/>
              </a:rPr>
              <a:t>..</a:t>
            </a:r>
            <a:endParaRPr lang="ar-IQ" sz="2400" b="1" dirty="0" smtClean="0">
              <a:cs typeface="Simplified Arabic" pitchFamily="2" charset="-78"/>
            </a:endParaRPr>
          </a:p>
          <a:p>
            <a:pPr algn="just" rtl="1">
              <a:buNone/>
            </a:pPr>
            <a:endParaRPr lang="ar-IQ" sz="2400" b="1" dirty="0" smtClean="0">
              <a:cs typeface="Simplified Arabic" pitchFamily="2" charset="-78"/>
            </a:endParaRPr>
          </a:p>
          <a:p>
            <a:pPr algn="just" rtl="1">
              <a:buNone/>
            </a:pPr>
            <a:r>
              <a:rPr lang="ar-IQ" sz="2400" b="1" dirty="0" smtClean="0">
                <a:cs typeface="Simplified Arabic" pitchFamily="2" charset="-78"/>
              </a:rPr>
              <a:t>6-قم </a:t>
            </a:r>
            <a:r>
              <a:rPr lang="ar-IQ" sz="2400" b="1" dirty="0">
                <a:cs typeface="Simplified Arabic" pitchFamily="2" charset="-78"/>
              </a:rPr>
              <a:t>بوضع أرقام سرية على ملفاتك المهمة حيث لا </a:t>
            </a:r>
            <a:r>
              <a:rPr lang="ar-IQ" sz="2400" b="1" dirty="0" smtClean="0">
                <a:cs typeface="Simplified Arabic" pitchFamily="2" charset="-78"/>
              </a:rPr>
              <a:t>يستطيع احد </a:t>
            </a:r>
            <a:r>
              <a:rPr lang="ar-IQ" sz="2400" b="1" dirty="0">
                <a:cs typeface="Simplified Arabic" pitchFamily="2" charset="-78"/>
              </a:rPr>
              <a:t>فتحها سوى </a:t>
            </a:r>
            <a:r>
              <a:rPr lang="ar-IQ" sz="2400" b="1" dirty="0" err="1" smtClean="0">
                <a:cs typeface="Simplified Arabic" pitchFamily="2" charset="-78"/>
              </a:rPr>
              <a:t>أنت.</a:t>
            </a:r>
            <a:r>
              <a:rPr lang="ar-IQ" sz="2400" b="1" dirty="0" smtClean="0">
                <a:cs typeface="Simplified Arabic" pitchFamily="2" charset="-78"/>
              </a:rPr>
              <a:t> </a:t>
            </a:r>
          </a:p>
          <a:p>
            <a:pPr algn="just" rtl="1">
              <a:buNone/>
            </a:pPr>
            <a:r>
              <a:rPr lang="ar-IQ" sz="2400" b="1" dirty="0" smtClean="0">
                <a:cs typeface="Simplified Arabic" pitchFamily="2" charset="-78"/>
              </a:rPr>
              <a:t>7- حاول </a:t>
            </a:r>
            <a:r>
              <a:rPr lang="ar-IQ" sz="2400" b="1" dirty="0">
                <a:cs typeface="Simplified Arabic" pitchFamily="2" charset="-78"/>
              </a:rPr>
              <a:t>قدر الإمكان أن يكون لك عدد معين من الأصدقاء عبر الإنترنت وتوخى فيهم الصدق والأمانة </a:t>
            </a:r>
            <a:r>
              <a:rPr lang="ar-IQ" sz="2400" b="1" dirty="0" err="1">
                <a:cs typeface="Simplified Arabic" pitchFamily="2" charset="-78"/>
              </a:rPr>
              <a:t>والأخلاق </a:t>
            </a:r>
            <a:r>
              <a:rPr lang="ar-IQ" sz="2400" b="1" dirty="0" err="1" smtClean="0">
                <a:cs typeface="Simplified Arabic" pitchFamily="2" charset="-78"/>
              </a:rPr>
              <a:t>.</a:t>
            </a:r>
            <a:endParaRPr lang="ar-IQ" sz="2400" b="1" dirty="0" smtClean="0">
              <a:cs typeface="Simplified Arabic" pitchFamily="2" charset="-78"/>
            </a:endParaRPr>
          </a:p>
          <a:p>
            <a:pPr algn="just" rtl="1">
              <a:buNone/>
            </a:pPr>
            <a:endParaRPr lang="ar-IQ" sz="2400" b="1" dirty="0" smtClean="0">
              <a:cs typeface="Simplified Arabic" pitchFamily="2" charset="-78"/>
            </a:endParaRPr>
          </a:p>
          <a:p>
            <a:pPr algn="just" rtl="1">
              <a:buNone/>
            </a:pPr>
            <a:r>
              <a:rPr lang="ar-IQ" sz="2400" b="1" dirty="0" smtClean="0">
                <a:cs typeface="Simplified Arabic" pitchFamily="2" charset="-78"/>
              </a:rPr>
              <a:t>8- حاول </a:t>
            </a:r>
            <a:r>
              <a:rPr lang="ar-IQ" sz="2400" b="1" dirty="0">
                <a:cs typeface="Simplified Arabic" pitchFamily="2" charset="-78"/>
              </a:rPr>
              <a:t>دائماً تغيير كلمة السر بصورة دورية فهي قابلة للاختراق</a:t>
            </a:r>
            <a:r>
              <a:rPr lang="ar-IQ" sz="2400" b="1" dirty="0" smtClean="0">
                <a:cs typeface="Simplified Arabic" pitchFamily="2" charset="-78"/>
              </a:rPr>
              <a:t>.</a:t>
            </a:r>
          </a:p>
          <a:p>
            <a:pPr algn="just" rtl="1">
              <a:buNone/>
            </a:pPr>
            <a:r>
              <a:rPr lang="ar-IQ" sz="2400" b="1" dirty="0" smtClean="0">
                <a:cs typeface="Simplified Arabic" pitchFamily="2" charset="-78"/>
              </a:rPr>
              <a:t>9- تأكد </a:t>
            </a:r>
            <a:r>
              <a:rPr lang="ar-IQ" sz="2400" b="1" dirty="0">
                <a:cs typeface="Simplified Arabic" pitchFamily="2" charset="-78"/>
              </a:rPr>
              <a:t>من رفع سلك التوصيل بالإنترنت بعد </a:t>
            </a:r>
            <a:r>
              <a:rPr lang="ar-IQ" sz="2400" b="1" dirty="0" smtClean="0">
                <a:cs typeface="Simplified Arabic" pitchFamily="2" charset="-78"/>
              </a:rPr>
              <a:t>الانتهاء </a:t>
            </a:r>
            <a:r>
              <a:rPr lang="ar-IQ" sz="2400" b="1" dirty="0">
                <a:cs typeface="Simplified Arabic" pitchFamily="2" charset="-78"/>
              </a:rPr>
              <a:t>من استخدام الإنترنت</a:t>
            </a:r>
            <a:r>
              <a:rPr lang="ar-IQ" sz="2400" b="1" dirty="0" smtClean="0">
                <a:cs typeface="Simplified Arabic" pitchFamily="2" charset="-78"/>
              </a:rPr>
              <a:t>.</a:t>
            </a:r>
          </a:p>
          <a:p>
            <a:pPr algn="just" rtl="1">
              <a:buNone/>
            </a:pPr>
            <a:r>
              <a:rPr lang="ar-IQ" sz="2400" b="1" dirty="0">
                <a:cs typeface="Simplified Arabic" pitchFamily="2" charset="-78"/>
              </a:rPr>
              <a:t/>
            </a:r>
            <a:br>
              <a:rPr lang="ar-IQ" sz="2400" b="1" dirty="0">
                <a:cs typeface="Simplified Arabic" pitchFamily="2" charset="-78"/>
              </a:rPr>
            </a:br>
            <a:r>
              <a:rPr lang="ar-IQ" sz="2400" b="1" dirty="0" smtClean="0">
                <a:cs typeface="Simplified Arabic" pitchFamily="2" charset="-78"/>
              </a:rPr>
              <a:t>10-لا </a:t>
            </a:r>
            <a:r>
              <a:rPr lang="ar-IQ" sz="2400" b="1" dirty="0">
                <a:cs typeface="Simplified Arabic" pitchFamily="2" charset="-78"/>
              </a:rPr>
              <a:t>تقم </a:t>
            </a:r>
            <a:r>
              <a:rPr lang="ar-IQ" sz="2400" b="1" dirty="0" smtClean="0">
                <a:cs typeface="Simplified Arabic" pitchFamily="2" charset="-78"/>
              </a:rPr>
              <a:t>باستلام </a:t>
            </a:r>
            <a:r>
              <a:rPr lang="ar-IQ" sz="2400" b="1" dirty="0">
                <a:cs typeface="Simplified Arabic" pitchFamily="2" charset="-78"/>
              </a:rPr>
              <a:t>أي ملف وتحميله على القرص الصلب في جهازك الشخصي إن لم تكن متأكدا من مصدره. </a:t>
            </a:r>
            <a:endParaRPr lang="ar-IQ" sz="2400" b="1" dirty="0" smtClean="0">
              <a:cs typeface="Simplified Arabic" pitchFamily="2" charset="-78"/>
            </a:endParaRPr>
          </a:p>
          <a:p>
            <a:pPr algn="just" rtl="1">
              <a:buNone/>
            </a:pPr>
            <a:r>
              <a:rPr lang="ar-IQ" sz="2400" b="1" dirty="0">
                <a:cs typeface="Simplified Arabic" pitchFamily="2" charset="-78"/>
              </a:rPr>
              <a:t/>
            </a:r>
            <a:br>
              <a:rPr lang="ar-IQ" sz="2400" b="1" dirty="0">
                <a:cs typeface="Simplified Arabic" pitchFamily="2" charset="-78"/>
              </a:rPr>
            </a:br>
            <a:r>
              <a:rPr lang="en-US" sz="2400" dirty="0">
                <a:latin typeface="Simplified Arabic" pitchFamily="18" charset="-78"/>
                <a:cs typeface="Simplified Arabic" pitchFamily="2" charset="-78"/>
              </a:rPr>
              <a:t/>
            </a:r>
            <a:br>
              <a:rPr lang="en-US" sz="2400" dirty="0">
                <a:latin typeface="Simplified Arabic" pitchFamily="18" charset="-78"/>
                <a:cs typeface="Simplified Arabic" pitchFamily="2" charset="-78"/>
              </a:rPr>
            </a:br>
            <a:endParaRPr lang="en-US" sz="2400" dirty="0">
              <a:latin typeface="Simplified Arabic" pitchFamily="18" charset="-78"/>
              <a:cs typeface="Simplified Arabic" pitchFamily="2" charset="-78"/>
            </a:endParaRPr>
          </a:p>
        </p:txBody>
      </p:sp>
      <p:sp>
        <p:nvSpPr>
          <p:cNvPr id="2" name="عنوان 1"/>
          <p:cNvSpPr>
            <a:spLocks noGrp="1"/>
          </p:cNvSpPr>
          <p:nvPr>
            <p:ph type="title" idx="4294967295"/>
          </p:nvPr>
        </p:nvSpPr>
        <p:spPr>
          <a:xfrm>
            <a:off x="457200" y="188913"/>
            <a:ext cx="8686800" cy="1944687"/>
          </a:xfrm>
        </p:spPr>
        <p:txBody>
          <a:bodyPr>
            <a:normAutofit fontScale="90000"/>
          </a:bodyPr>
          <a:lstStyle/>
          <a:p>
            <a:pPr algn="ctr"/>
            <a:r>
              <a:rPr lang="ar-IQ" sz="36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يتبـع...</a:t>
            </a:r>
            <a:r>
              <a:rPr lang="ar-IQ" sz="4400" dirty="0">
                <a:effectLst/>
              </a:rPr>
              <a:t/>
            </a:r>
            <a:br>
              <a:rPr lang="ar-IQ" sz="4400" dirty="0">
                <a:effectLst/>
              </a:rPr>
            </a:br>
            <a:r>
              <a:rPr lang="ar-IQ" sz="4400" dirty="0">
                <a:effectLst>
                  <a:outerShdw blurRad="38100" dist="38100" dir="2700000" algn="tl">
                    <a:srgbClr val="000000">
                      <a:alpha val="43137"/>
                    </a:srgbClr>
                  </a:outerShdw>
                </a:effectLst>
                <a:latin typeface="Andalus" pitchFamily="18" charset="-78"/>
                <a:cs typeface="Andalus" pitchFamily="18" charset="-78"/>
              </a:rPr>
              <a:t/>
            </a:r>
            <a:br>
              <a:rPr lang="ar-IQ" sz="4400" dirty="0">
                <a:effectLst>
                  <a:outerShdw blurRad="38100" dist="38100" dir="2700000" algn="tl">
                    <a:srgbClr val="000000">
                      <a:alpha val="43137"/>
                    </a:srgbClr>
                  </a:outerShdw>
                </a:effectLst>
                <a:latin typeface="Andalus" pitchFamily="18" charset="-78"/>
                <a:cs typeface="Andalus" pitchFamily="18" charset="-78"/>
              </a:rPr>
            </a:br>
            <a:endParaRPr lang="en-US" sz="4400" dirty="0">
              <a:effectLst>
                <a:outerShdw blurRad="38100" dist="38100" dir="2700000" algn="tl">
                  <a:srgbClr val="000000">
                    <a:alpha val="43137"/>
                  </a:srgbClr>
                </a:outerShdw>
              </a:effectLst>
              <a:latin typeface="Andalus" pitchFamily="18" charset="-78"/>
              <a:cs typeface="Andalus" pitchFamily="18" charset="-78"/>
            </a:endParaRPr>
          </a:p>
        </p:txBody>
      </p:sp>
    </p:spTree>
    <p:extLst>
      <p:ext uri="{BB962C8B-B14F-4D97-AF65-F5344CB8AC3E}">
        <p14:creationId xmlns:p14="http://schemas.microsoft.com/office/powerpoint/2010/main" val="196667587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1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slide(fromBottom)">
                                      <p:cBhvr>
                                        <p:cTn id="3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4294967295"/>
          </p:nvPr>
        </p:nvSpPr>
        <p:spPr>
          <a:xfrm>
            <a:off x="36512" y="1053430"/>
            <a:ext cx="9144000" cy="4895850"/>
          </a:xfrm>
        </p:spPr>
        <p:txBody>
          <a:bodyPr>
            <a:noAutofit/>
          </a:bodyPr>
          <a:lstStyle/>
          <a:p>
            <a:pPr algn="just" rtl="1">
              <a:buNone/>
            </a:pPr>
            <a:r>
              <a:rPr lang="ar-IQ" sz="2400" b="1" dirty="0" smtClean="0">
                <a:solidFill>
                  <a:schemeClr val="accent1">
                    <a:lumMod val="60000"/>
                    <a:lumOff val="40000"/>
                  </a:schemeClr>
                </a:solidFill>
                <a:effectLst>
                  <a:outerShdw blurRad="38100" dist="38100" dir="2700000" algn="tl">
                    <a:srgbClr val="000000">
                      <a:alpha val="43137"/>
                    </a:srgbClr>
                  </a:outerShdw>
                </a:effectLst>
                <a:latin typeface="Simplified Arabic" pitchFamily="18" charset="-78"/>
                <a:cs typeface="Simplified Arabic" pitchFamily="2" charset="-78"/>
              </a:rPr>
              <a:t>الطريقة </a:t>
            </a:r>
            <a:r>
              <a:rPr lang="ar-IQ" sz="2400" b="1" dirty="0" err="1" smtClean="0">
                <a:solidFill>
                  <a:schemeClr val="accent1">
                    <a:lumMod val="60000"/>
                    <a:lumOff val="40000"/>
                  </a:schemeClr>
                </a:solidFill>
                <a:effectLst>
                  <a:outerShdw blurRad="38100" dist="38100" dir="2700000" algn="tl">
                    <a:srgbClr val="000000">
                      <a:alpha val="43137"/>
                    </a:srgbClr>
                  </a:outerShdw>
                </a:effectLst>
                <a:latin typeface="Simplified Arabic" pitchFamily="18" charset="-78"/>
                <a:cs typeface="Simplified Arabic" pitchFamily="2" charset="-78"/>
              </a:rPr>
              <a:t>الأولى :</a:t>
            </a:r>
            <a:endParaRPr lang="ar-IQ" sz="2400" b="1" dirty="0" smtClean="0">
              <a:solidFill>
                <a:schemeClr val="accent1">
                  <a:lumMod val="60000"/>
                  <a:lumOff val="40000"/>
                </a:schemeClr>
              </a:solidFill>
              <a:effectLst>
                <a:outerShdw blurRad="38100" dist="38100" dir="2700000" algn="tl">
                  <a:srgbClr val="000000">
                    <a:alpha val="43137"/>
                  </a:srgbClr>
                </a:outerShdw>
              </a:effectLst>
              <a:latin typeface="Simplified Arabic" pitchFamily="18" charset="-78"/>
              <a:cs typeface="Simplified Arabic" pitchFamily="2" charset="-78"/>
            </a:endParaRPr>
          </a:p>
          <a:p>
            <a:pPr algn="r" rtl="1">
              <a:buNone/>
            </a:pPr>
            <a:r>
              <a:rPr lang="ar-IQ" sz="2400" b="1" dirty="0" smtClean="0">
                <a:cs typeface="Simplified Arabic" pitchFamily="2" charset="-78"/>
              </a:rPr>
              <a:t>برامج الكشف عن ملفات التجسس والفيروسات </a:t>
            </a:r>
            <a:br>
              <a:rPr lang="ar-IQ" sz="2400" b="1" dirty="0" smtClean="0">
                <a:cs typeface="Simplified Arabic" pitchFamily="2" charset="-78"/>
              </a:rPr>
            </a:br>
            <a:r>
              <a:rPr lang="ar-IQ" sz="2400" b="1" dirty="0" smtClean="0">
                <a:cs typeface="Simplified Arabic" pitchFamily="2" charset="-78"/>
              </a:rPr>
              <a:t>استخدام أحد برامج الكشف عن ملفات التجسس وكذلك الحماية من التجسس والهاكرز عن طريق عمل جدار ناري يمنع دخول المتطفلين ... </a:t>
            </a:r>
            <a:r>
              <a:rPr lang="ar-IQ" sz="2400" b="1" dirty="0" smtClean="0">
                <a:solidFill>
                  <a:schemeClr val="accent1">
                    <a:lumMod val="60000"/>
                    <a:lumOff val="40000"/>
                  </a:schemeClr>
                </a:solidFill>
                <a:effectLst>
                  <a:outerShdw blurRad="38100" dist="38100" dir="2700000" algn="tl">
                    <a:srgbClr val="000000">
                      <a:alpha val="43137"/>
                    </a:srgbClr>
                  </a:outerShdw>
                </a:effectLst>
                <a:latin typeface="Simplified Arabic" pitchFamily="18" charset="-78"/>
                <a:cs typeface="Simplified Arabic" pitchFamily="2" charset="-78"/>
              </a:rPr>
              <a:t>ومن أشهر وأفضل برامج الكشف عن ملفات التجسس والحماية من الهكرز هي : </a:t>
            </a:r>
          </a:p>
          <a:p>
            <a:pPr rtl="1">
              <a:buNone/>
            </a:pPr>
            <a:r>
              <a:rPr lang="en-US" sz="2400" b="1" dirty="0" smtClean="0">
                <a:latin typeface="Times New Roman" pitchFamily="18" charset="0"/>
                <a:cs typeface="Simplified Arabic" pitchFamily="2" charset="-78"/>
              </a:rPr>
              <a:t>Norton internet security </a:t>
            </a:r>
            <a:br>
              <a:rPr lang="en-US" sz="2400" b="1" dirty="0" smtClean="0">
                <a:latin typeface="Times New Roman" pitchFamily="18" charset="0"/>
                <a:cs typeface="Simplified Arabic" pitchFamily="2" charset="-78"/>
              </a:rPr>
            </a:br>
            <a:r>
              <a:rPr lang="en-US" sz="2400" b="1" dirty="0" smtClean="0">
                <a:latin typeface="Times New Roman" pitchFamily="18" charset="0"/>
                <a:cs typeface="Simplified Arabic" pitchFamily="2" charset="-78"/>
              </a:rPr>
              <a:t>Zone alarm </a:t>
            </a:r>
            <a:br>
              <a:rPr lang="en-US" sz="2400" b="1" dirty="0" smtClean="0">
                <a:latin typeface="Times New Roman" pitchFamily="18" charset="0"/>
                <a:cs typeface="Simplified Arabic" pitchFamily="2" charset="-78"/>
              </a:rPr>
            </a:br>
            <a:r>
              <a:rPr lang="en-US" sz="2400" b="1" dirty="0" smtClean="0">
                <a:latin typeface="Times New Roman" pitchFamily="18" charset="0"/>
                <a:cs typeface="Simplified Arabic" pitchFamily="2" charset="-78"/>
              </a:rPr>
              <a:t>MacAfee firewall </a:t>
            </a:r>
            <a:br>
              <a:rPr lang="en-US" sz="2400" b="1" dirty="0" smtClean="0">
                <a:latin typeface="Times New Roman" pitchFamily="18" charset="0"/>
                <a:cs typeface="Simplified Arabic" pitchFamily="2" charset="-78"/>
              </a:rPr>
            </a:br>
            <a:r>
              <a:rPr lang="en-US" sz="2400" b="1" dirty="0" smtClean="0">
                <a:latin typeface="Times New Roman" pitchFamily="18" charset="0"/>
                <a:cs typeface="Simplified Arabic" pitchFamily="2" charset="-78"/>
              </a:rPr>
              <a:t>The Cleaner </a:t>
            </a:r>
            <a:r>
              <a:rPr lang="en-US" sz="2400" b="1" dirty="0" smtClean="0">
                <a:cs typeface="Simplified Arabic" pitchFamily="2" charset="-78"/>
              </a:rPr>
              <a:t/>
            </a:r>
            <a:br>
              <a:rPr lang="en-US" sz="2400" b="1" dirty="0" smtClean="0">
                <a:cs typeface="Simplified Arabic" pitchFamily="2" charset="-78"/>
              </a:rPr>
            </a:br>
            <a:r>
              <a:rPr lang="en-US" sz="2400" b="1" dirty="0" err="1" smtClean="0">
                <a:latin typeface="Times New Roman" pitchFamily="18" charset="0"/>
                <a:cs typeface="Simplified Arabic" pitchFamily="2" charset="-78"/>
              </a:rPr>
              <a:t>LockDown</a:t>
            </a:r>
            <a:r>
              <a:rPr lang="en-US" sz="2400" b="1" dirty="0" smtClean="0">
                <a:latin typeface="Times New Roman" pitchFamily="18" charset="0"/>
                <a:cs typeface="Simplified Arabic" pitchFamily="2" charset="-78"/>
              </a:rPr>
              <a:t> </a:t>
            </a:r>
            <a:r>
              <a:rPr lang="en-US" sz="2400" b="1" dirty="0">
                <a:latin typeface="Times New Roman" pitchFamily="18" charset="0"/>
                <a:cs typeface="Simplified Arabic" pitchFamily="2" charset="-78"/>
              </a:rPr>
              <a:t>2000 </a:t>
            </a:r>
            <a:br>
              <a:rPr lang="en-US" sz="2400" b="1" dirty="0">
                <a:latin typeface="Times New Roman" pitchFamily="18" charset="0"/>
                <a:cs typeface="Simplified Arabic" pitchFamily="2" charset="-78"/>
              </a:rPr>
            </a:br>
            <a:r>
              <a:rPr lang="en-US" sz="2400" b="1" dirty="0">
                <a:latin typeface="Times New Roman" pitchFamily="18" charset="0"/>
                <a:cs typeface="Simplified Arabic" pitchFamily="2" charset="-78"/>
              </a:rPr>
              <a:t>Jammer </a:t>
            </a:r>
            <a:br>
              <a:rPr lang="en-US" sz="2400" b="1" dirty="0">
                <a:latin typeface="Times New Roman" pitchFamily="18" charset="0"/>
                <a:cs typeface="Simplified Arabic" pitchFamily="2" charset="-78"/>
              </a:rPr>
            </a:br>
            <a:r>
              <a:rPr lang="en-US" sz="2400" b="1" dirty="0">
                <a:latin typeface="Times New Roman" pitchFamily="18" charset="0"/>
                <a:cs typeface="Simplified Arabic" pitchFamily="2" charset="-78"/>
              </a:rPr>
              <a:t>Internet ***** 99 </a:t>
            </a:r>
            <a:br>
              <a:rPr lang="en-US" sz="2400" b="1" dirty="0">
                <a:latin typeface="Times New Roman" pitchFamily="18" charset="0"/>
                <a:cs typeface="Simplified Arabic" pitchFamily="2" charset="-78"/>
              </a:rPr>
            </a:br>
            <a:r>
              <a:rPr lang="en-US" sz="2400" b="1" dirty="0">
                <a:latin typeface="Times New Roman" pitchFamily="18" charset="0"/>
                <a:cs typeface="Simplified Arabic" pitchFamily="2" charset="-78"/>
              </a:rPr>
              <a:t>Tiny Personal Firewall </a:t>
            </a:r>
            <a:r>
              <a:rPr lang="ar-IQ" sz="2400" b="1" dirty="0" smtClean="0">
                <a:cs typeface="Simplified Arabic" pitchFamily="2" charset="-78"/>
              </a:rPr>
              <a:t/>
            </a:r>
            <a:br>
              <a:rPr lang="ar-IQ" sz="2400" b="1" dirty="0" smtClean="0">
                <a:cs typeface="Simplified Arabic" pitchFamily="2" charset="-78"/>
              </a:rPr>
            </a:br>
            <a:r>
              <a:rPr lang="en-US" sz="2400" dirty="0" smtClean="0">
                <a:latin typeface="Simplified Arabic" pitchFamily="18" charset="-78"/>
                <a:cs typeface="Simplified Arabic" pitchFamily="2" charset="-78"/>
              </a:rPr>
              <a:t/>
            </a:r>
            <a:br>
              <a:rPr lang="en-US" sz="2400" dirty="0" smtClean="0">
                <a:latin typeface="Simplified Arabic" pitchFamily="18" charset="-78"/>
                <a:cs typeface="Simplified Arabic" pitchFamily="2" charset="-78"/>
              </a:rPr>
            </a:br>
            <a:endParaRPr lang="en-US" sz="2400" dirty="0">
              <a:latin typeface="Simplified Arabic" pitchFamily="18" charset="-78"/>
              <a:cs typeface="Simplified Arabic" pitchFamily="2" charset="-78"/>
            </a:endParaRPr>
          </a:p>
        </p:txBody>
      </p:sp>
      <p:sp>
        <p:nvSpPr>
          <p:cNvPr id="2" name="عنوان 1"/>
          <p:cNvSpPr>
            <a:spLocks noGrp="1"/>
          </p:cNvSpPr>
          <p:nvPr>
            <p:ph type="title" idx="4294967295"/>
          </p:nvPr>
        </p:nvSpPr>
        <p:spPr>
          <a:xfrm>
            <a:off x="457200" y="-459432"/>
            <a:ext cx="8686800" cy="1944688"/>
          </a:xfrm>
        </p:spPr>
        <p:txBody>
          <a:bodyPr anchor="ctr"/>
          <a:lstStyle/>
          <a:p>
            <a:pPr algn="ctr"/>
            <a:r>
              <a:rPr lang="ar-IQ" sz="32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ما هي أشهر طريقة للكشف عن ملفات </a:t>
            </a:r>
            <a:r>
              <a:rPr lang="ar-IQ" sz="3200"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التجسس ؟</a:t>
            </a:r>
            <a:r>
              <a:rPr lang="ar-IQ" sz="32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 </a:t>
            </a:r>
            <a:endParaRPr lang="en-US" sz="32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endParaRPr>
          </a:p>
        </p:txBody>
      </p:sp>
    </p:spTree>
    <p:extLst>
      <p:ext uri="{BB962C8B-B14F-4D97-AF65-F5344CB8AC3E}">
        <p14:creationId xmlns:p14="http://schemas.microsoft.com/office/powerpoint/2010/main" val="25587254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slide(fromBottom)">
                                      <p:cBhvr>
                                        <p:cTn id="11" dur="1000"/>
                                        <p:tgtEl>
                                          <p:spTgt spid="3">
                                            <p:txEl>
                                              <p:pRg st="0" end="0"/>
                                            </p:txEl>
                                          </p:spTgt>
                                        </p:tgtEl>
                                      </p:cBhvr>
                                    </p:animEffect>
                                  </p:childTnLst>
                                </p:cTn>
                              </p:par>
                            </p:childTnLst>
                          </p:cTn>
                        </p:par>
                        <p:par>
                          <p:cTn id="12" fill="hold">
                            <p:stCondLst>
                              <p:cond delay="1500"/>
                            </p:stCondLst>
                            <p:childTnLst>
                              <p:par>
                                <p:cTn id="13" presetID="12" presetClass="entr" presetSubtype="4"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slide(fromBottom)">
                                      <p:cBhvr>
                                        <p:cTn id="15" dur="1000"/>
                                        <p:tgtEl>
                                          <p:spTgt spid="3">
                                            <p:txEl>
                                              <p:pRg st="1" end="1"/>
                                            </p:txEl>
                                          </p:spTgt>
                                        </p:tgtEl>
                                      </p:cBhvr>
                                    </p:animEffect>
                                  </p:childTnLst>
                                </p:cTn>
                              </p:par>
                            </p:childTnLst>
                          </p:cTn>
                        </p:par>
                        <p:par>
                          <p:cTn id="16" fill="hold">
                            <p:stCondLst>
                              <p:cond delay="2500"/>
                            </p:stCondLst>
                            <p:childTnLst>
                              <p:par>
                                <p:cTn id="17" presetID="12" presetClass="entr" presetSubtype="4"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slide(fromBottom)">
                                      <p:cBhvr>
                                        <p:cTn id="1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4294967295"/>
          </p:nvPr>
        </p:nvSpPr>
        <p:spPr>
          <a:xfrm>
            <a:off x="1" y="188813"/>
            <a:ext cx="9180512" cy="5832475"/>
          </a:xfrm>
        </p:spPr>
        <p:txBody>
          <a:bodyPr>
            <a:noAutofit/>
          </a:bodyPr>
          <a:lstStyle/>
          <a:p>
            <a:pPr algn="just" rtl="1">
              <a:buNone/>
            </a:pPr>
            <a:r>
              <a:rPr lang="ar-IQ" sz="2400" b="1" dirty="0" smtClean="0">
                <a:solidFill>
                  <a:schemeClr val="accent1">
                    <a:lumMod val="60000"/>
                    <a:lumOff val="40000"/>
                  </a:schemeClr>
                </a:solidFill>
                <a:effectLst>
                  <a:outerShdw blurRad="38100" dist="38100" dir="2700000" algn="tl">
                    <a:srgbClr val="000000">
                      <a:alpha val="43137"/>
                    </a:srgbClr>
                  </a:outerShdw>
                </a:effectLst>
                <a:latin typeface="Simplified Arabic" pitchFamily="18" charset="-78"/>
                <a:cs typeface="Simplified Arabic" pitchFamily="2" charset="-78"/>
              </a:rPr>
              <a:t>الطريقة الثانية:</a:t>
            </a:r>
          </a:p>
          <a:p>
            <a:pPr algn="r" rtl="1">
              <a:buNone/>
            </a:pPr>
            <a:r>
              <a:rPr lang="ar-IQ" sz="2400" b="1" dirty="0" smtClean="0">
                <a:cs typeface="Simplified Arabic" pitchFamily="2" charset="-78"/>
              </a:rPr>
              <a:t>التخلص من ملفات التجسس إن </a:t>
            </a:r>
            <a:r>
              <a:rPr lang="ar-IQ" sz="2400" b="1" dirty="0" err="1" smtClean="0">
                <a:cs typeface="Simplified Arabic" pitchFamily="2" charset="-78"/>
              </a:rPr>
              <a:t>وجدت!!</a:t>
            </a:r>
            <a:r>
              <a:rPr lang="ar-IQ" sz="2400" b="1" dirty="0" smtClean="0">
                <a:cs typeface="Simplified Arabic" pitchFamily="2" charset="-78"/>
              </a:rPr>
              <a:t> بواسطة </a:t>
            </a:r>
            <a:r>
              <a:rPr lang="ar-IQ" sz="2400" b="1" dirty="0">
                <a:cs typeface="Simplified Arabic" pitchFamily="2" charset="-78"/>
              </a:rPr>
              <a:t>ملف تسجيل </a:t>
            </a:r>
            <a:r>
              <a:rPr lang="ar-IQ" sz="2400" b="1" dirty="0" smtClean="0">
                <a:cs typeface="Simplified Arabic" pitchFamily="2" charset="-78"/>
              </a:rPr>
              <a:t>النظام</a:t>
            </a:r>
            <a:r>
              <a:rPr lang="en-US" sz="2400" b="1" dirty="0" smtClean="0">
                <a:cs typeface="Simplified Arabic" pitchFamily="2" charset="-78"/>
              </a:rPr>
              <a:t> </a:t>
            </a:r>
            <a:r>
              <a:rPr lang="ar-IQ" sz="2400" b="1" dirty="0" smtClean="0">
                <a:cs typeface="Simplified Arabic" pitchFamily="2" charset="-78"/>
              </a:rPr>
              <a:t> </a:t>
            </a:r>
            <a:r>
              <a:rPr lang="en-US" sz="2400" b="1" dirty="0" smtClean="0">
                <a:cs typeface="Simplified Arabic" pitchFamily="2" charset="-78"/>
              </a:rPr>
              <a:t> Registry</a:t>
            </a:r>
            <a:r>
              <a:rPr lang="en-US" sz="2400" b="1" dirty="0">
                <a:cs typeface="Simplified Arabic" pitchFamily="2" charset="-78"/>
              </a:rPr>
              <a:t/>
            </a:r>
            <a:br>
              <a:rPr lang="en-US" sz="2400" b="1" dirty="0">
                <a:cs typeface="Simplified Arabic" pitchFamily="2" charset="-78"/>
              </a:rPr>
            </a:br>
            <a:r>
              <a:rPr lang="en-US" sz="2400" b="1" dirty="0">
                <a:cs typeface="Simplified Arabic" pitchFamily="2" charset="-78"/>
              </a:rPr>
              <a:t>- </a:t>
            </a:r>
            <a:r>
              <a:rPr lang="ar-IQ" sz="2400" b="1" dirty="0">
                <a:cs typeface="Simplified Arabic" pitchFamily="2" charset="-78"/>
              </a:rPr>
              <a:t>انقر على زر البدء </a:t>
            </a:r>
            <a:r>
              <a:rPr lang="en-US" sz="2400" b="1" dirty="0" smtClean="0">
                <a:cs typeface="Simplified Arabic" pitchFamily="2" charset="-78"/>
              </a:rPr>
              <a:t>Start  </a:t>
            </a:r>
            <a:r>
              <a:rPr lang="en-US" sz="2400" b="1" dirty="0">
                <a:cs typeface="Simplified Arabic" pitchFamily="2" charset="-78"/>
              </a:rPr>
              <a:t/>
            </a:r>
            <a:br>
              <a:rPr lang="en-US" sz="2400" b="1" dirty="0">
                <a:cs typeface="Simplified Arabic" pitchFamily="2" charset="-78"/>
              </a:rPr>
            </a:br>
            <a:r>
              <a:rPr lang="en-US" sz="2400" b="1" dirty="0">
                <a:cs typeface="Simplified Arabic" pitchFamily="2" charset="-78"/>
              </a:rPr>
              <a:t>- </a:t>
            </a:r>
            <a:r>
              <a:rPr lang="ar-IQ" sz="2400" b="1" dirty="0">
                <a:cs typeface="Simplified Arabic" pitchFamily="2" charset="-78"/>
              </a:rPr>
              <a:t>أكتب في خانة التشغيل </a:t>
            </a:r>
            <a:r>
              <a:rPr lang="en-US" sz="2400" b="1" dirty="0">
                <a:cs typeface="Simplified Arabic" pitchFamily="2" charset="-78"/>
              </a:rPr>
              <a:t>Run </a:t>
            </a:r>
            <a:r>
              <a:rPr lang="en-US" sz="2400" b="1" dirty="0" smtClean="0">
                <a:cs typeface="Simplified Arabic" pitchFamily="2" charset="-78"/>
              </a:rPr>
              <a:t> </a:t>
            </a:r>
            <a:r>
              <a:rPr lang="ar-IQ" sz="2400" b="1" dirty="0" smtClean="0">
                <a:cs typeface="Simplified Arabic" pitchFamily="2" charset="-78"/>
              </a:rPr>
              <a:t> الأمر </a:t>
            </a:r>
            <a:r>
              <a:rPr lang="en-US" sz="2400" b="1" dirty="0" err="1" smtClean="0">
                <a:cs typeface="Simplified Arabic" pitchFamily="2" charset="-78"/>
              </a:rPr>
              <a:t>regedit</a:t>
            </a:r>
            <a:r>
              <a:rPr lang="en-US" sz="2400" b="1" dirty="0" smtClean="0">
                <a:cs typeface="Simplified Arabic" pitchFamily="2" charset="-78"/>
              </a:rPr>
              <a:t> </a:t>
            </a:r>
            <a:r>
              <a:rPr lang="en-US" sz="2400" b="1" dirty="0">
                <a:cs typeface="Simplified Arabic" pitchFamily="2" charset="-78"/>
              </a:rPr>
              <a:t/>
            </a:r>
            <a:br>
              <a:rPr lang="en-US" sz="2400" b="1" dirty="0">
                <a:cs typeface="Simplified Arabic" pitchFamily="2" charset="-78"/>
              </a:rPr>
            </a:br>
            <a:r>
              <a:rPr lang="en-US" sz="2400" b="1" dirty="0">
                <a:cs typeface="Simplified Arabic" pitchFamily="2" charset="-78"/>
              </a:rPr>
              <a:t>- </a:t>
            </a:r>
            <a:r>
              <a:rPr lang="ar-IQ" sz="2400" b="1" dirty="0">
                <a:cs typeface="Simplified Arabic" pitchFamily="2" charset="-78"/>
              </a:rPr>
              <a:t>افتح المجلدات التالية حسب الترتيب في </a:t>
            </a:r>
            <a:r>
              <a:rPr lang="ar-IQ" sz="2400" b="1" dirty="0" smtClean="0">
                <a:cs typeface="Simplified Arabic" pitchFamily="2" charset="-78"/>
              </a:rPr>
              <a:t>قائمة   </a:t>
            </a:r>
            <a:r>
              <a:rPr lang="en-US" sz="2400" b="1" dirty="0" err="1">
                <a:cs typeface="Simplified Arabic" pitchFamily="2" charset="-78"/>
              </a:rPr>
              <a:t>Registery</a:t>
            </a:r>
            <a:r>
              <a:rPr lang="en-US" sz="2400" b="1" dirty="0">
                <a:cs typeface="Simplified Arabic" pitchFamily="2" charset="-78"/>
              </a:rPr>
              <a:t> </a:t>
            </a:r>
            <a:r>
              <a:rPr lang="en-US" sz="2400" b="1" dirty="0" smtClean="0">
                <a:cs typeface="Simplified Arabic" pitchFamily="2" charset="-78"/>
              </a:rPr>
              <a:t>Editor</a:t>
            </a:r>
          </a:p>
          <a:p>
            <a:pPr marL="416052" indent="-342900" rtl="1">
              <a:buNone/>
            </a:pPr>
            <a:r>
              <a:rPr lang="en-US" sz="2400" b="1" dirty="0" smtClean="0">
                <a:latin typeface="Times New Roman" pitchFamily="18" charset="0"/>
                <a:cs typeface="Simplified Arabic" pitchFamily="2" charset="-78"/>
              </a:rPr>
              <a:t>HKEY_LOCAL_MACHINE </a:t>
            </a:r>
            <a:r>
              <a:rPr lang="en-US" sz="2400" b="1" dirty="0">
                <a:latin typeface="Times New Roman" pitchFamily="18" charset="0"/>
                <a:cs typeface="Simplified Arabic" pitchFamily="2" charset="-78"/>
              </a:rPr>
              <a:t/>
            </a:r>
            <a:br>
              <a:rPr lang="en-US" sz="2400" b="1" dirty="0">
                <a:latin typeface="Times New Roman" pitchFamily="18" charset="0"/>
                <a:cs typeface="Simplified Arabic" pitchFamily="2" charset="-78"/>
              </a:rPr>
            </a:br>
            <a:r>
              <a:rPr lang="en-US" sz="2400" b="1" dirty="0">
                <a:latin typeface="Times New Roman" pitchFamily="18" charset="0"/>
                <a:cs typeface="Simplified Arabic" pitchFamily="2" charset="-78"/>
              </a:rPr>
              <a:t>- Software </a:t>
            </a:r>
            <a:br>
              <a:rPr lang="en-US" sz="2400" b="1" dirty="0">
                <a:latin typeface="Times New Roman" pitchFamily="18" charset="0"/>
                <a:cs typeface="Simplified Arabic" pitchFamily="2" charset="-78"/>
              </a:rPr>
            </a:br>
            <a:r>
              <a:rPr lang="en-US" sz="2400" b="1" dirty="0">
                <a:latin typeface="Times New Roman" pitchFamily="18" charset="0"/>
                <a:cs typeface="Simplified Arabic" pitchFamily="2" charset="-78"/>
              </a:rPr>
              <a:t>- Microsoft </a:t>
            </a:r>
            <a:br>
              <a:rPr lang="en-US" sz="2400" b="1" dirty="0">
                <a:latin typeface="Times New Roman" pitchFamily="18" charset="0"/>
                <a:cs typeface="Simplified Arabic" pitchFamily="2" charset="-78"/>
              </a:rPr>
            </a:br>
            <a:r>
              <a:rPr lang="en-US" sz="2400" b="1" dirty="0">
                <a:latin typeface="Times New Roman" pitchFamily="18" charset="0"/>
                <a:cs typeface="Simplified Arabic" pitchFamily="2" charset="-78"/>
              </a:rPr>
              <a:t>- Windows </a:t>
            </a:r>
            <a:br>
              <a:rPr lang="en-US" sz="2400" b="1" dirty="0">
                <a:latin typeface="Times New Roman" pitchFamily="18" charset="0"/>
                <a:cs typeface="Simplified Arabic" pitchFamily="2" charset="-78"/>
              </a:rPr>
            </a:br>
            <a:r>
              <a:rPr lang="en-US" sz="2400" b="1" dirty="0">
                <a:latin typeface="Times New Roman" pitchFamily="18" charset="0"/>
                <a:cs typeface="Simplified Arabic" pitchFamily="2" charset="-78"/>
              </a:rPr>
              <a:t>- Current Version </a:t>
            </a:r>
            <a:br>
              <a:rPr lang="en-US" sz="2400" b="1" dirty="0">
                <a:latin typeface="Times New Roman" pitchFamily="18" charset="0"/>
                <a:cs typeface="Simplified Arabic" pitchFamily="2" charset="-78"/>
              </a:rPr>
            </a:br>
            <a:r>
              <a:rPr lang="en-US" sz="2400" b="1" dirty="0">
                <a:latin typeface="Times New Roman" pitchFamily="18" charset="0"/>
                <a:cs typeface="Simplified Arabic" pitchFamily="2" charset="-78"/>
              </a:rPr>
              <a:t>- </a:t>
            </a:r>
            <a:r>
              <a:rPr lang="en-US" sz="2400" b="1" dirty="0" smtClean="0">
                <a:latin typeface="Times New Roman" pitchFamily="18" charset="0"/>
                <a:cs typeface="Simplified Arabic" pitchFamily="2" charset="-78"/>
              </a:rPr>
              <a:t>Run</a:t>
            </a:r>
          </a:p>
          <a:p>
            <a:pPr algn="r" rtl="1">
              <a:buNone/>
            </a:pPr>
            <a:r>
              <a:rPr lang="ar-IQ" sz="2400" b="1" dirty="0" smtClean="0">
                <a:cs typeface="Simplified Arabic" pitchFamily="2" charset="-78"/>
              </a:rPr>
              <a:t>والآن من نافذة تسجيل النظام </a:t>
            </a:r>
            <a:r>
              <a:rPr lang="en-US" sz="2400" b="1" dirty="0" smtClean="0">
                <a:cs typeface="Simplified Arabic" pitchFamily="2" charset="-78"/>
              </a:rPr>
              <a:t>Registry Editor </a:t>
            </a:r>
            <a:r>
              <a:rPr lang="ar-IQ" sz="2400" b="1" dirty="0" smtClean="0">
                <a:cs typeface="Simplified Arabic" pitchFamily="2" charset="-78"/>
              </a:rPr>
              <a:t>انظر الي يمين النافذة بالشاشة المقسومة ستشاهد تحت قائمة </a:t>
            </a:r>
            <a:r>
              <a:rPr lang="en-US" sz="2400" b="1" dirty="0" smtClean="0">
                <a:cs typeface="Simplified Arabic" pitchFamily="2" charset="-78"/>
              </a:rPr>
              <a:t>Names </a:t>
            </a:r>
            <a:r>
              <a:rPr lang="ar-IQ" sz="2400" b="1" dirty="0" smtClean="0">
                <a:cs typeface="Simplified Arabic" pitchFamily="2" charset="-78"/>
              </a:rPr>
              <a:t> أسماء الملفات التي تعمل مع قائمة بدء التشغيل ويقابلها في قائمة </a:t>
            </a:r>
            <a:r>
              <a:rPr lang="en-US" sz="2400" b="1" dirty="0" smtClean="0">
                <a:cs typeface="Simplified Arabic" pitchFamily="2" charset="-78"/>
              </a:rPr>
              <a:t>Data </a:t>
            </a:r>
            <a:r>
              <a:rPr lang="ar-IQ" sz="2400" b="1" dirty="0" smtClean="0">
                <a:cs typeface="Simplified Arabic" pitchFamily="2" charset="-78"/>
              </a:rPr>
              <a:t>عناوين الملفات.</a:t>
            </a:r>
            <a:r>
              <a:rPr lang="en-US" sz="2400" b="1" dirty="0" smtClean="0">
                <a:cs typeface="Simplified Arabic" pitchFamily="2" charset="-78"/>
              </a:rPr>
              <a:t> </a:t>
            </a:r>
            <a:r>
              <a:rPr lang="ar-IQ" sz="2400" b="1" dirty="0" smtClean="0">
                <a:cs typeface="Simplified Arabic" pitchFamily="2" charset="-78"/>
              </a:rPr>
              <a:t> لاحظ الملفات جيدا فإن وجدت ملف </a:t>
            </a:r>
            <a:r>
              <a:rPr lang="ar-IQ" sz="2400" b="1" dirty="0" err="1" smtClean="0">
                <a:cs typeface="Simplified Arabic" pitchFamily="2" charset="-78"/>
              </a:rPr>
              <a:t>لايقابله</a:t>
            </a:r>
            <a:r>
              <a:rPr lang="ar-IQ" sz="2400" b="1" dirty="0" smtClean="0">
                <a:cs typeface="Simplified Arabic" pitchFamily="2" charset="-78"/>
              </a:rPr>
              <a:t> عنوان بالـ </a:t>
            </a:r>
            <a:r>
              <a:rPr lang="en-US" sz="2400" b="1" dirty="0" smtClean="0">
                <a:cs typeface="Simplified Arabic" pitchFamily="2" charset="-78"/>
              </a:rPr>
              <a:t>Data </a:t>
            </a:r>
            <a:r>
              <a:rPr lang="ar-IQ" sz="2400" b="1" dirty="0" smtClean="0">
                <a:cs typeface="Simplified Arabic" pitchFamily="2" charset="-78"/>
              </a:rPr>
              <a:t> او قد ظهر أمامه سهم صغير &lt;-- فهو ملف تجسس إذ ليس له عنوان معين بالويندوز  تخلص منه بالضغط على الزر الأيمن للفارة ثم </a:t>
            </a:r>
            <a:r>
              <a:rPr lang="en-US" sz="2400" b="1" dirty="0" smtClean="0">
                <a:latin typeface="Times New Roman" pitchFamily="18" charset="0"/>
                <a:cs typeface="Simplified Arabic" pitchFamily="2" charset="-78"/>
              </a:rPr>
              <a:t>Delete</a:t>
            </a:r>
            <a:r>
              <a:rPr lang="en-US" sz="2400" b="1" dirty="0" smtClean="0">
                <a:cs typeface="Simplified Arabic" pitchFamily="2" charset="-78"/>
              </a:rPr>
              <a:t> </a:t>
            </a:r>
            <a:br>
              <a:rPr lang="en-US" sz="2400" b="1" dirty="0" smtClean="0">
                <a:cs typeface="Simplified Arabic" pitchFamily="2" charset="-78"/>
              </a:rPr>
            </a:br>
            <a:r>
              <a:rPr lang="en-US" sz="2400" b="1" dirty="0" smtClean="0">
                <a:cs typeface="Simplified Arabic" pitchFamily="2" charset="-78"/>
              </a:rPr>
              <a:t/>
            </a:r>
            <a:br>
              <a:rPr lang="en-US" sz="2400" b="1" dirty="0" smtClean="0">
                <a:cs typeface="Simplified Arabic" pitchFamily="2" charset="-78"/>
              </a:rPr>
            </a:br>
            <a:r>
              <a:rPr lang="ar-IQ" sz="2400" b="1" dirty="0" smtClean="0">
                <a:cs typeface="Simplified Arabic" pitchFamily="2" charset="-78"/>
              </a:rPr>
              <a:t> </a:t>
            </a:r>
            <a:br>
              <a:rPr lang="ar-IQ" sz="2400" b="1" dirty="0" smtClean="0">
                <a:cs typeface="Simplified Arabic" pitchFamily="2" charset="-78"/>
              </a:rPr>
            </a:br>
            <a:r>
              <a:rPr lang="en-US" sz="2400" dirty="0" smtClean="0">
                <a:latin typeface="Simplified Arabic" pitchFamily="18" charset="-78"/>
                <a:cs typeface="Simplified Arabic" pitchFamily="2" charset="-78"/>
              </a:rPr>
              <a:t/>
            </a:r>
            <a:br>
              <a:rPr lang="en-US" sz="2400" dirty="0" smtClean="0">
                <a:latin typeface="Simplified Arabic" pitchFamily="18" charset="-78"/>
                <a:cs typeface="Simplified Arabic" pitchFamily="2" charset="-78"/>
              </a:rPr>
            </a:br>
            <a:endParaRPr lang="en-US" sz="2400" dirty="0">
              <a:latin typeface="Simplified Arabic" pitchFamily="18" charset="-78"/>
              <a:cs typeface="Simplified Arabic" pitchFamily="2" charset="-78"/>
            </a:endParaRPr>
          </a:p>
        </p:txBody>
      </p:sp>
    </p:spTree>
    <p:extLst>
      <p:ext uri="{BB962C8B-B14F-4D97-AF65-F5344CB8AC3E}">
        <p14:creationId xmlns:p14="http://schemas.microsoft.com/office/powerpoint/2010/main" val="410915887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par>
                          <p:cTn id="8" fill="hold">
                            <p:stCondLst>
                              <p:cond delay="1000"/>
                            </p:stCondLst>
                            <p:childTnLst>
                              <p:par>
                                <p:cTn id="9" presetID="12"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slide(fromBottom)">
                                      <p:cBhvr>
                                        <p:cTn id="11" dur="1000"/>
                                        <p:tgtEl>
                                          <p:spTgt spid="3">
                                            <p:txEl>
                                              <p:pRg st="1" end="1"/>
                                            </p:txEl>
                                          </p:spTgt>
                                        </p:tgtEl>
                                      </p:cBhvr>
                                    </p:animEffect>
                                  </p:childTnLst>
                                </p:cTn>
                              </p:par>
                            </p:childTnLst>
                          </p:cTn>
                        </p:par>
                        <p:par>
                          <p:cTn id="12" fill="hold">
                            <p:stCondLst>
                              <p:cond delay="2000"/>
                            </p:stCondLst>
                            <p:childTnLst>
                              <p:par>
                                <p:cTn id="13" presetID="12" presetClass="entr" presetSubtype="4"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1000"/>
                                        <p:tgtEl>
                                          <p:spTgt spid="3">
                                            <p:txEl>
                                              <p:pRg st="2" end="2"/>
                                            </p:txEl>
                                          </p:spTgt>
                                        </p:tgtEl>
                                      </p:cBhvr>
                                    </p:animEffect>
                                  </p:childTnLst>
                                </p:cTn>
                              </p:par>
                            </p:childTnLst>
                          </p:cTn>
                        </p:par>
                        <p:par>
                          <p:cTn id="16" fill="hold">
                            <p:stCondLst>
                              <p:cond delay="3000"/>
                            </p:stCondLst>
                            <p:childTnLst>
                              <p:par>
                                <p:cTn id="17" presetID="12" presetClass="entr" presetSubtype="4"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slide(fromBottom)">
                                      <p:cBhvr>
                                        <p:cTn id="19"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4294967295"/>
          </p:nvPr>
        </p:nvSpPr>
        <p:spPr>
          <a:xfrm>
            <a:off x="251520" y="332606"/>
            <a:ext cx="8785225" cy="3600450"/>
          </a:xfrm>
        </p:spPr>
        <p:txBody>
          <a:bodyPr>
            <a:noAutofit/>
          </a:bodyPr>
          <a:lstStyle/>
          <a:p>
            <a:pPr algn="just" rtl="1">
              <a:buNone/>
            </a:pPr>
            <a:r>
              <a:rPr lang="ar-IQ" sz="2400" b="1" dirty="0" smtClean="0">
                <a:solidFill>
                  <a:schemeClr val="accent1">
                    <a:lumMod val="60000"/>
                    <a:lumOff val="40000"/>
                  </a:schemeClr>
                </a:solidFill>
                <a:effectLst>
                  <a:outerShdw blurRad="38100" dist="38100" dir="2700000" algn="tl">
                    <a:srgbClr val="000000">
                      <a:alpha val="43137"/>
                    </a:srgbClr>
                  </a:outerShdw>
                </a:effectLst>
                <a:latin typeface="Simplified Arabic" pitchFamily="18" charset="-78"/>
                <a:cs typeface="Simplified Arabic" pitchFamily="2" charset="-78"/>
              </a:rPr>
              <a:t>الطريقة الثالثة:</a:t>
            </a:r>
          </a:p>
          <a:p>
            <a:pPr algn="r" rtl="1">
              <a:buNone/>
            </a:pPr>
            <a:r>
              <a:rPr lang="ar-IQ" sz="2400" b="1" dirty="0" smtClean="0">
                <a:cs typeface="Simplified Arabic" pitchFamily="2" charset="-78"/>
              </a:rPr>
              <a:t>بواسطة الامر </a:t>
            </a:r>
            <a:r>
              <a:rPr lang="en-US" sz="2400" b="1" dirty="0" err="1">
                <a:latin typeface="Times New Roman" pitchFamily="18" charset="0"/>
                <a:cs typeface="Simplified Arabic" pitchFamily="2" charset="-78"/>
              </a:rPr>
              <a:t>msconfig</a:t>
            </a:r>
            <a:r>
              <a:rPr lang="en-US" sz="2400" b="1" dirty="0">
                <a:latin typeface="Times New Roman" pitchFamily="18" charset="0"/>
                <a:cs typeface="Simplified Arabic" pitchFamily="2" charset="-78"/>
              </a:rPr>
              <a:t> </a:t>
            </a:r>
            <a:endParaRPr lang="ar-IQ" sz="2400" b="1" dirty="0" smtClean="0">
              <a:latin typeface="Times New Roman" pitchFamily="18" charset="0"/>
              <a:cs typeface="Simplified Arabic" pitchFamily="2" charset="-78"/>
            </a:endParaRPr>
          </a:p>
          <a:p>
            <a:pPr algn="r" rtl="1">
              <a:buNone/>
            </a:pPr>
            <a:r>
              <a:rPr lang="en-US" sz="2400" b="1" dirty="0" smtClean="0">
                <a:cs typeface="Simplified Arabic" pitchFamily="2" charset="-78"/>
              </a:rPr>
              <a:t>- </a:t>
            </a:r>
            <a:r>
              <a:rPr lang="ar-IQ" sz="2400" b="1" dirty="0" smtClean="0">
                <a:cs typeface="Simplified Arabic" pitchFamily="2" charset="-78"/>
              </a:rPr>
              <a:t>انقر </a:t>
            </a:r>
            <a:r>
              <a:rPr lang="ar-IQ" sz="2400" b="1" dirty="0">
                <a:cs typeface="Simplified Arabic" pitchFamily="2" charset="-78"/>
              </a:rPr>
              <a:t>على زر البدء </a:t>
            </a:r>
            <a:r>
              <a:rPr lang="en-US" sz="2400" b="1" dirty="0" smtClean="0">
                <a:cs typeface="Simplified Arabic" pitchFamily="2" charset="-78"/>
              </a:rPr>
              <a:t>Start  </a:t>
            </a:r>
            <a:r>
              <a:rPr lang="en-US" sz="2400" b="1" dirty="0">
                <a:cs typeface="Simplified Arabic" pitchFamily="2" charset="-78"/>
              </a:rPr>
              <a:t/>
            </a:r>
            <a:br>
              <a:rPr lang="en-US" sz="2400" b="1" dirty="0">
                <a:cs typeface="Simplified Arabic" pitchFamily="2" charset="-78"/>
              </a:rPr>
            </a:br>
            <a:r>
              <a:rPr lang="en-US" sz="2400" b="1" dirty="0">
                <a:cs typeface="Simplified Arabic" pitchFamily="2" charset="-78"/>
              </a:rPr>
              <a:t>- </a:t>
            </a:r>
            <a:r>
              <a:rPr lang="ar-IQ" sz="2400" b="1" dirty="0">
                <a:cs typeface="Simplified Arabic" pitchFamily="2" charset="-78"/>
              </a:rPr>
              <a:t>أكتب في خانة التشغيل </a:t>
            </a:r>
            <a:r>
              <a:rPr lang="en-US" sz="2400" b="1" dirty="0">
                <a:cs typeface="Simplified Arabic" pitchFamily="2" charset="-78"/>
              </a:rPr>
              <a:t>Run </a:t>
            </a:r>
            <a:r>
              <a:rPr lang="en-US" sz="2400" b="1" dirty="0" smtClean="0">
                <a:cs typeface="Simplified Arabic" pitchFamily="2" charset="-78"/>
              </a:rPr>
              <a:t> </a:t>
            </a:r>
            <a:r>
              <a:rPr lang="ar-IQ" sz="2400" b="1" dirty="0" smtClean="0">
                <a:cs typeface="Simplified Arabic" pitchFamily="2" charset="-78"/>
              </a:rPr>
              <a:t> الأمر </a:t>
            </a:r>
            <a:r>
              <a:rPr lang="en-US" sz="2400" b="1" dirty="0" err="1" smtClean="0">
                <a:latin typeface="Times New Roman" pitchFamily="18" charset="0"/>
                <a:cs typeface="Simplified Arabic" pitchFamily="2" charset="-78"/>
              </a:rPr>
              <a:t>msconfig</a:t>
            </a:r>
            <a:endParaRPr lang="ar-IQ" sz="2400" b="1" dirty="0" smtClean="0">
              <a:latin typeface="Times New Roman" pitchFamily="18" charset="0"/>
              <a:cs typeface="Simplified Arabic" pitchFamily="2" charset="-78"/>
            </a:endParaRPr>
          </a:p>
          <a:p>
            <a:pPr algn="r" rtl="1">
              <a:buNone/>
            </a:pPr>
            <a:r>
              <a:rPr lang="ar-IQ" sz="2400" b="1" dirty="0">
                <a:cs typeface="Simplified Arabic" pitchFamily="2" charset="-78"/>
              </a:rPr>
              <a:t>سوف تظهر لك نافذة </a:t>
            </a:r>
            <a:r>
              <a:rPr lang="en-US" sz="2400" b="1" dirty="0">
                <a:cs typeface="Simplified Arabic" pitchFamily="2" charset="-78"/>
              </a:rPr>
              <a:t>System Configuration Utility </a:t>
            </a:r>
            <a:br>
              <a:rPr lang="en-US" sz="2400" b="1" dirty="0">
                <a:cs typeface="Simplified Arabic" pitchFamily="2" charset="-78"/>
              </a:rPr>
            </a:br>
            <a:r>
              <a:rPr lang="en-US" sz="2400" b="1" dirty="0">
                <a:cs typeface="Simplified Arabic" pitchFamily="2" charset="-78"/>
              </a:rPr>
              <a:t>- </a:t>
            </a:r>
            <a:r>
              <a:rPr lang="ar-IQ" sz="2400" b="1" dirty="0">
                <a:cs typeface="Simplified Arabic" pitchFamily="2" charset="-78"/>
              </a:rPr>
              <a:t>اختر من هذه النافذة من أعلى قسم </a:t>
            </a:r>
            <a:r>
              <a:rPr lang="en-US" sz="2400" b="1" dirty="0">
                <a:cs typeface="Simplified Arabic" pitchFamily="2" charset="-78"/>
              </a:rPr>
              <a:t>Start up </a:t>
            </a:r>
            <a:br>
              <a:rPr lang="en-US" sz="2400" b="1" dirty="0">
                <a:cs typeface="Simplified Arabic" pitchFamily="2" charset="-78"/>
              </a:rPr>
            </a:br>
            <a:r>
              <a:rPr lang="en-US" sz="2400" b="1" dirty="0">
                <a:cs typeface="Simplified Arabic" pitchFamily="2" charset="-78"/>
              </a:rPr>
              <a:t>- </a:t>
            </a:r>
            <a:r>
              <a:rPr lang="ar-IQ" sz="2400" b="1" dirty="0">
                <a:cs typeface="Simplified Arabic" pitchFamily="2" charset="-78"/>
              </a:rPr>
              <a:t>ستظهر لك شاشة تعرض البرامج التي تبدأ العمل مباشرة مع بدء تشغيل الجهاز </a:t>
            </a:r>
            <a:r>
              <a:rPr lang="ar-IQ" sz="2400" b="1" dirty="0" smtClean="0">
                <a:cs typeface="Simplified Arabic" pitchFamily="2" charset="-78"/>
              </a:rPr>
              <a:t>, </a:t>
            </a:r>
            <a:r>
              <a:rPr lang="ar-IQ" sz="2400" b="1" dirty="0" err="1">
                <a:cs typeface="Simplified Arabic" pitchFamily="2" charset="-78"/>
              </a:rPr>
              <a:t>إفحص</a:t>
            </a:r>
            <a:r>
              <a:rPr lang="ar-IQ" sz="2400" b="1" dirty="0">
                <a:cs typeface="Simplified Arabic" pitchFamily="2" charset="-78"/>
              </a:rPr>
              <a:t> </a:t>
            </a:r>
            <a:r>
              <a:rPr lang="ar-IQ" sz="2400" b="1" dirty="0" smtClean="0">
                <a:cs typeface="Simplified Arabic" pitchFamily="2" charset="-78"/>
              </a:rPr>
              <a:t>هذه </a:t>
            </a:r>
            <a:r>
              <a:rPr lang="ar-IQ" sz="2400" b="1" dirty="0">
                <a:cs typeface="Simplified Arabic" pitchFamily="2" charset="-78"/>
              </a:rPr>
              <a:t>البرامج جيدا بالنظر فإن شككت بوجود برامج غريبة لم تقم أنت بتثبيتها بجهازك فقم </a:t>
            </a:r>
            <a:r>
              <a:rPr lang="ar-IQ" sz="2400" b="1" dirty="0" smtClean="0">
                <a:cs typeface="Simplified Arabic" pitchFamily="2" charset="-78"/>
              </a:rPr>
              <a:t>بإلغاء </a:t>
            </a:r>
            <a:r>
              <a:rPr lang="ar-IQ" sz="2400" b="1" dirty="0">
                <a:cs typeface="Simplified Arabic" pitchFamily="2" charset="-78"/>
              </a:rPr>
              <a:t>الإشارة الظاهرة بالمربع الصغير المقابل له فتكون بذلك قد أوقفت عمل البرنامج </a:t>
            </a:r>
            <a:r>
              <a:rPr lang="ar-IQ" sz="2400" b="1" dirty="0" err="1">
                <a:cs typeface="Simplified Arabic" pitchFamily="2" charset="-78"/>
              </a:rPr>
              <a:t>التجسسي</a:t>
            </a:r>
            <a:r>
              <a:rPr lang="ar-IQ" sz="2400" b="1" dirty="0">
                <a:cs typeface="Simplified Arabic" pitchFamily="2" charset="-78"/>
              </a:rPr>
              <a:t> أو غيره من البرامج الغير مرغوب بها. </a:t>
            </a:r>
            <a:br>
              <a:rPr lang="ar-IQ" sz="2400" b="1" dirty="0">
                <a:cs typeface="Simplified Arabic" pitchFamily="2" charset="-78"/>
              </a:rPr>
            </a:br>
            <a:r>
              <a:rPr lang="ar-IQ" sz="2400" b="1" dirty="0" smtClean="0">
                <a:cs typeface="Simplified Arabic" pitchFamily="2" charset="-78"/>
              </a:rPr>
              <a:t> </a:t>
            </a:r>
            <a:br>
              <a:rPr lang="ar-IQ" sz="2400" b="1" dirty="0" smtClean="0">
                <a:cs typeface="Simplified Arabic" pitchFamily="2" charset="-78"/>
              </a:rPr>
            </a:br>
            <a:r>
              <a:rPr lang="en-US" sz="2400" dirty="0" smtClean="0">
                <a:latin typeface="Simplified Arabic" pitchFamily="18" charset="-78"/>
                <a:cs typeface="Simplified Arabic" pitchFamily="2" charset="-78"/>
              </a:rPr>
              <a:t/>
            </a:r>
            <a:br>
              <a:rPr lang="en-US" sz="2400" dirty="0" smtClean="0">
                <a:latin typeface="Simplified Arabic" pitchFamily="18" charset="-78"/>
                <a:cs typeface="Simplified Arabic" pitchFamily="2" charset="-78"/>
              </a:rPr>
            </a:br>
            <a:endParaRPr lang="en-US" sz="2400" dirty="0">
              <a:latin typeface="Simplified Arabic" pitchFamily="18" charset="-78"/>
              <a:cs typeface="Simplified Arabic" pitchFamily="2" charset="-78"/>
            </a:endParaRPr>
          </a:p>
        </p:txBody>
      </p:sp>
    </p:spTree>
    <p:extLst>
      <p:ext uri="{BB962C8B-B14F-4D97-AF65-F5344CB8AC3E}">
        <p14:creationId xmlns:p14="http://schemas.microsoft.com/office/powerpoint/2010/main" val="138930086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par>
                          <p:cTn id="8" fill="hold">
                            <p:stCondLst>
                              <p:cond delay="1000"/>
                            </p:stCondLst>
                            <p:childTnLst>
                              <p:par>
                                <p:cTn id="9" presetID="12"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slide(fromBottom)">
                                      <p:cBhvr>
                                        <p:cTn id="11" dur="1000"/>
                                        <p:tgtEl>
                                          <p:spTgt spid="3">
                                            <p:txEl>
                                              <p:pRg st="1" end="1"/>
                                            </p:txEl>
                                          </p:spTgt>
                                        </p:tgtEl>
                                      </p:cBhvr>
                                    </p:animEffect>
                                  </p:childTnLst>
                                </p:cTn>
                              </p:par>
                            </p:childTnLst>
                          </p:cTn>
                        </p:par>
                        <p:par>
                          <p:cTn id="12" fill="hold">
                            <p:stCondLst>
                              <p:cond delay="2000"/>
                            </p:stCondLst>
                            <p:childTnLst>
                              <p:par>
                                <p:cTn id="13" presetID="12" presetClass="entr" presetSubtype="4"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1000"/>
                                        <p:tgtEl>
                                          <p:spTgt spid="3">
                                            <p:txEl>
                                              <p:pRg st="2" end="2"/>
                                            </p:txEl>
                                          </p:spTgt>
                                        </p:tgtEl>
                                      </p:cBhvr>
                                    </p:animEffect>
                                  </p:childTnLst>
                                </p:cTn>
                              </p:par>
                            </p:childTnLst>
                          </p:cTn>
                        </p:par>
                        <p:par>
                          <p:cTn id="16" fill="hold">
                            <p:stCondLst>
                              <p:cond delay="3000"/>
                            </p:stCondLst>
                            <p:childTnLst>
                              <p:par>
                                <p:cTn id="17" presetID="12" presetClass="entr" presetSubtype="4"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slide(fromBottom)">
                                      <p:cBhvr>
                                        <p:cTn id="19"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ctrTitle" idx="4294967295"/>
          </p:nvPr>
        </p:nvSpPr>
        <p:spPr>
          <a:xfrm>
            <a:off x="302840" y="259681"/>
            <a:ext cx="8229600" cy="1081087"/>
          </a:xfrm>
        </p:spPr>
        <p:txBody>
          <a:bodyPr anchor="ctr">
            <a:normAutofit/>
          </a:bodyPr>
          <a:lstStyle/>
          <a:p>
            <a:pPr algn="ctr"/>
            <a:r>
              <a:rPr lang="ar-IQ" sz="32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مواقف مع </a:t>
            </a:r>
            <a:r>
              <a:rPr lang="ar-IQ" sz="32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الهاكرز...</a:t>
            </a:r>
            <a:endParaRPr lang="en-US" sz="32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endParaRPr>
          </a:p>
        </p:txBody>
      </p:sp>
      <p:sp>
        <p:nvSpPr>
          <p:cNvPr id="5" name="عنوان فرعي 4"/>
          <p:cNvSpPr>
            <a:spLocks noGrp="1"/>
          </p:cNvSpPr>
          <p:nvPr>
            <p:ph type="subTitle" idx="4294967295"/>
          </p:nvPr>
        </p:nvSpPr>
        <p:spPr>
          <a:xfrm>
            <a:off x="0" y="2060575"/>
            <a:ext cx="9144000" cy="2952750"/>
          </a:xfrm>
        </p:spPr>
        <p:txBody>
          <a:bodyPr>
            <a:noAutofit/>
          </a:bodyPr>
          <a:lstStyle/>
          <a:p>
            <a:pPr algn="just">
              <a:buNone/>
            </a:pPr>
            <a:r>
              <a:rPr lang="ar-IQ" sz="2400" b="1" dirty="0">
                <a:cs typeface="Simplified Arabic" pitchFamily="2" charset="-78"/>
              </a:rPr>
              <a:t>يعد الاختراق والتجسس جريمة يحاسب عليها القانون في الكثير من دول العالم ولذا لا تستغرب أخي الكريم أن ترى الهاكر بجوار القاتل ومروج المخدرات واللصوص ولكن الفرق أنه بمجرد خروج الهاكر من السجن يجد استقبالاً حافلاً من الشركات العالمية الكبرى التي تسارع إلى توظيف الهاكرز بغرض الاستفادة من خبرتهم في محاربة الهاكرز وكذلك للاستفادة من معلوماتهم في بناء برامج </a:t>
            </a:r>
            <a:r>
              <a:rPr lang="ar-IQ" sz="2400" b="1" dirty="0" smtClean="0">
                <a:cs typeface="Simplified Arabic" pitchFamily="2" charset="-78"/>
              </a:rPr>
              <a:t>وأنظمة </a:t>
            </a:r>
            <a:r>
              <a:rPr lang="ar-IQ" sz="2400" b="1" dirty="0">
                <a:cs typeface="Simplified Arabic" pitchFamily="2" charset="-78"/>
              </a:rPr>
              <a:t>يعجز الهاكرز عن </a:t>
            </a:r>
            <a:r>
              <a:rPr lang="ar-IQ" sz="2400" b="1" dirty="0" smtClean="0">
                <a:cs typeface="Simplified Arabic" pitchFamily="2" charset="-78"/>
              </a:rPr>
              <a:t>اقتحامها ..                                                                                </a:t>
            </a:r>
          </a:p>
          <a:p>
            <a:pPr algn="r">
              <a:buNone/>
            </a:pPr>
            <a:r>
              <a:rPr lang="ar-IQ" sz="2400" b="1" dirty="0" smtClean="0">
                <a:solidFill>
                  <a:schemeClr val="accent1">
                    <a:lumMod val="60000"/>
                    <a:lumOff val="40000"/>
                  </a:schemeClr>
                </a:solidFill>
                <a:effectLst>
                  <a:outerShdw blurRad="38100" dist="38100" dir="2700000" algn="tl">
                    <a:srgbClr val="000000">
                      <a:alpha val="43137"/>
                    </a:srgbClr>
                  </a:outerShdw>
                </a:effectLst>
                <a:cs typeface="Simplified Arabic" pitchFamily="2" charset="-78"/>
              </a:rPr>
              <a:t>حكمة يؤمن </a:t>
            </a:r>
            <a:r>
              <a:rPr lang="ar-IQ" sz="2400" b="1" dirty="0" err="1" smtClean="0">
                <a:solidFill>
                  <a:schemeClr val="accent1">
                    <a:lumMod val="60000"/>
                    <a:lumOff val="40000"/>
                  </a:schemeClr>
                </a:solidFill>
                <a:effectLst>
                  <a:outerShdw blurRad="38100" dist="38100" dir="2700000" algn="tl">
                    <a:srgbClr val="000000">
                      <a:alpha val="43137"/>
                    </a:srgbClr>
                  </a:outerShdw>
                </a:effectLst>
                <a:cs typeface="Simplified Arabic" pitchFamily="2" charset="-78"/>
              </a:rPr>
              <a:t>بها</a:t>
            </a:r>
            <a:r>
              <a:rPr lang="ar-IQ" sz="2400" b="1" dirty="0" smtClean="0">
                <a:solidFill>
                  <a:schemeClr val="accent1">
                    <a:lumMod val="60000"/>
                    <a:lumOff val="40000"/>
                  </a:schemeClr>
                </a:solidFill>
                <a:effectLst>
                  <a:outerShdw blurRad="38100" dist="38100" dir="2700000" algn="tl">
                    <a:srgbClr val="000000">
                      <a:alpha val="43137"/>
                    </a:srgbClr>
                  </a:outerShdw>
                </a:effectLst>
                <a:cs typeface="Simplified Arabic" pitchFamily="2" charset="-78"/>
              </a:rPr>
              <a:t> كل </a:t>
            </a:r>
            <a:r>
              <a:rPr lang="ar-IQ" sz="2400" b="1" dirty="0" err="1" smtClean="0">
                <a:solidFill>
                  <a:schemeClr val="accent1">
                    <a:lumMod val="60000"/>
                    <a:lumOff val="40000"/>
                  </a:schemeClr>
                </a:solidFill>
                <a:effectLst>
                  <a:outerShdw blurRad="38100" dist="38100" dir="2700000" algn="tl">
                    <a:srgbClr val="000000">
                      <a:alpha val="43137"/>
                    </a:srgbClr>
                  </a:outerShdw>
                </a:effectLst>
                <a:cs typeface="Simplified Arabic" pitchFamily="2" charset="-78"/>
              </a:rPr>
              <a:t>الهاكرز</a:t>
            </a:r>
            <a:r>
              <a:rPr lang="ar-IQ" sz="2400" b="1" dirty="0" smtClean="0">
                <a:solidFill>
                  <a:schemeClr val="accent1">
                    <a:lumMod val="60000"/>
                    <a:lumOff val="40000"/>
                  </a:schemeClr>
                </a:solidFill>
                <a:effectLst>
                  <a:outerShdw blurRad="38100" dist="38100" dir="2700000" algn="tl">
                    <a:srgbClr val="000000">
                      <a:alpha val="43137"/>
                    </a:srgbClr>
                  </a:outerShdw>
                </a:effectLst>
                <a:cs typeface="Simplified Arabic" pitchFamily="2" charset="-78"/>
              </a:rPr>
              <a:t> </a:t>
            </a:r>
            <a:r>
              <a:rPr lang="ar-IQ" sz="2400" b="1" i="1" dirty="0" smtClean="0">
                <a:cs typeface="Simplified Arabic" pitchFamily="2" charset="-78"/>
              </a:rPr>
              <a:t>: </a:t>
            </a:r>
            <a:r>
              <a:rPr lang="ar-IQ" sz="2400" b="1" dirty="0" smtClean="0">
                <a:cs typeface="Simplified Arabic" pitchFamily="2" charset="-78"/>
              </a:rPr>
              <a:t> لا </a:t>
            </a:r>
            <a:r>
              <a:rPr lang="ar-IQ" sz="2400" b="1" dirty="0">
                <a:cs typeface="Simplified Arabic" pitchFamily="2" charset="-78"/>
              </a:rPr>
              <a:t>يوجد نظام تشغيل بدون منافذ ولا يوجد جهاز لا يحوي فجوة ولا يوجد جهاز لا يستطيع هاكر اقتحامه !!</a:t>
            </a:r>
            <a:endParaRPr lang="ar-IQ" sz="2400" b="1" dirty="0" smtClean="0">
              <a:cs typeface="Simplified Arabic" pitchFamily="2" charset="-78"/>
            </a:endParaRPr>
          </a:p>
          <a:p>
            <a:pPr algn="r">
              <a:buNone/>
            </a:pPr>
            <a:endParaRPr lang="en-US" sz="2400" b="1" dirty="0">
              <a:cs typeface="Simplified Arabic" pitchFamily="2" charset="-78"/>
            </a:endParaRPr>
          </a:p>
        </p:txBody>
      </p:sp>
    </p:spTree>
    <p:extLst>
      <p:ext uri="{BB962C8B-B14F-4D97-AF65-F5344CB8AC3E}">
        <p14:creationId xmlns:p14="http://schemas.microsoft.com/office/powerpoint/2010/main" val="63239577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Top)">
                                      <p:cBhvr>
                                        <p:cTn id="7" dur="500"/>
                                        <p:tgtEl>
                                          <p:spTgt spid="4"/>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slide(fromBottom)">
                                      <p:cBhvr>
                                        <p:cTn id="11" dur="1000"/>
                                        <p:tgtEl>
                                          <p:spTgt spid="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4" fill="hold"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slide(fromBottom)">
                                      <p:cBhvr>
                                        <p:cTn id="16"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3"/>
          <p:cNvSpPr txBox="1">
            <a:spLocks/>
          </p:cNvSpPr>
          <p:nvPr/>
        </p:nvSpPr>
        <p:spPr>
          <a:xfrm>
            <a:off x="323528" y="3212976"/>
            <a:ext cx="8229600" cy="1080120"/>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IQ" sz="4400" b="1" i="0" u="none" strike="noStrike" kern="1200" cap="none" spc="0" normalizeH="0" baseline="0" noProof="0" dirty="0" smtClean="0">
                <a:ln w="6350">
                  <a:noFill/>
                </a:ln>
                <a:solidFill>
                  <a:schemeClr val="accent1">
                    <a:tint val="90000"/>
                    <a:satMod val="120000"/>
                  </a:schemeClr>
                </a:solidFill>
                <a:effectLst>
                  <a:outerShdw blurRad="38100" dist="38100" dir="2700000" algn="tl">
                    <a:srgbClr val="000000">
                      <a:alpha val="43137"/>
                    </a:srgbClr>
                  </a:outerShdw>
                </a:effectLst>
                <a:uLnTx/>
                <a:uFillTx/>
                <a:latin typeface="Andalus" pitchFamily="18" charset="-78"/>
                <a:ea typeface="+mj-ea"/>
                <a:cs typeface="Andalus" pitchFamily="18" charset="-78"/>
              </a:rPr>
              <a:t>شكراً لحُسن إصغائكم</a:t>
            </a:r>
            <a:endParaRPr kumimoji="0" lang="en-US" sz="4400" b="1" i="0" u="none" strike="noStrike" kern="1200" cap="none" spc="0" normalizeH="0" baseline="0" noProof="0" dirty="0">
              <a:ln w="6350">
                <a:noFill/>
              </a:ln>
              <a:solidFill>
                <a:schemeClr val="accent1">
                  <a:tint val="90000"/>
                  <a:satMod val="120000"/>
                </a:schemeClr>
              </a:solidFill>
              <a:effectLst>
                <a:outerShdw blurRad="38100" dist="38100" dir="2700000" algn="tl">
                  <a:srgbClr val="000000">
                    <a:alpha val="43137"/>
                  </a:srgbClr>
                </a:outerShdw>
              </a:effectLst>
              <a:uLnTx/>
              <a:uFillTx/>
              <a:latin typeface="Andalus" pitchFamily="18" charset="-78"/>
              <a:ea typeface="+mj-ea"/>
              <a:cs typeface="Andalus" pitchFamily="18" charset="-78"/>
            </a:endParaRPr>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1" fill="hold" grpId="0" nodeType="afterEffect">
                                  <p:stCondLst>
                                    <p:cond delay="0"/>
                                  </p:stCondLst>
                                  <p:iterate type="wd">
                                    <p:tmPct val="10000"/>
                                  </p:iterate>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idx="4294967295"/>
          </p:nvPr>
        </p:nvSpPr>
        <p:spPr>
          <a:xfrm>
            <a:off x="2052290" y="2852787"/>
            <a:ext cx="4679950" cy="1584325"/>
          </a:xfrm>
        </p:spPr>
        <p:txBody>
          <a:bodyPr anchor="ctr">
            <a:noAutofit/>
          </a:bodyPr>
          <a:lstStyle/>
          <a:p>
            <a:pPr algn="ctr"/>
            <a:r>
              <a:rPr lang="en-US" sz="8000"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ndalus" pitchFamily="18" charset="-78"/>
                <a:cs typeface="Andalus" pitchFamily="18" charset="-78"/>
              </a:rPr>
              <a:t/>
            </a:r>
            <a:br>
              <a:rPr lang="en-US" sz="8000"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ndalus" pitchFamily="18" charset="-78"/>
                <a:cs typeface="Andalus" pitchFamily="18" charset="-78"/>
              </a:rPr>
            </a:br>
            <a:r>
              <a:rPr lang="ar-IQ" sz="8000"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الهكرز</a:t>
            </a:r>
            <a:r>
              <a:rPr lang="ar-IQ" sz="8000"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ndalus" pitchFamily="18" charset="-78"/>
                <a:cs typeface="Andalus" pitchFamily="18" charset="-78"/>
              </a:rPr>
              <a:t/>
            </a:r>
            <a:br>
              <a:rPr lang="ar-IQ" sz="8000"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ndalus" pitchFamily="18" charset="-78"/>
                <a:cs typeface="Andalus" pitchFamily="18" charset="-78"/>
              </a:rPr>
            </a:br>
            <a:r>
              <a:rPr lang="ar-IQ" sz="8000"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ndalus" pitchFamily="18" charset="-78"/>
                <a:cs typeface="Andalus" pitchFamily="18" charset="-78"/>
              </a:rPr>
              <a:t/>
            </a:r>
            <a:br>
              <a:rPr lang="ar-IQ" sz="8000"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ndalus" pitchFamily="18" charset="-78"/>
                <a:cs typeface="Andalus" pitchFamily="18" charset="-78"/>
              </a:rPr>
            </a:br>
            <a:endParaRPr lang="en-US" sz="6000" dirty="0">
              <a:latin typeface="Andalus" pitchFamily="18" charset="-78"/>
              <a:cs typeface="Andalus" pitchFamily="18" charset="-78"/>
            </a:endParaRPr>
          </a:p>
        </p:txBody>
      </p:sp>
      <p:sp>
        <p:nvSpPr>
          <p:cNvPr id="3" name="مستطيل 2"/>
          <p:cNvSpPr/>
          <p:nvPr/>
        </p:nvSpPr>
        <p:spPr>
          <a:xfrm>
            <a:off x="5148064" y="304198"/>
            <a:ext cx="3995936" cy="954107"/>
          </a:xfrm>
          <a:prstGeom prst="rect">
            <a:avLst/>
          </a:prstGeom>
        </p:spPr>
        <p:txBody>
          <a:bodyPr wrap="square" anchor="ctr">
            <a:spAutoFit/>
          </a:bodyPr>
          <a:lstStyle/>
          <a:p>
            <a:pPr algn="ctr"/>
            <a:r>
              <a:rPr lang="ar-IQ" sz="28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ea typeface="+mj-ea"/>
                <a:cs typeface="Andalus" pitchFamily="18" charset="-78"/>
              </a:rPr>
              <a:t>جامعة </a:t>
            </a:r>
            <a:r>
              <a:rPr lang="ar-IQ" sz="28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ea typeface="+mj-ea"/>
                <a:cs typeface="Andalus" pitchFamily="18" charset="-78"/>
              </a:rPr>
              <a:t>الموصل</a:t>
            </a:r>
          </a:p>
          <a:p>
            <a:pPr algn="ctr"/>
            <a:r>
              <a:rPr lang="ar-IQ" sz="28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ea typeface="+mj-ea"/>
                <a:cs typeface="Andalus" pitchFamily="18" charset="-78"/>
              </a:rPr>
              <a:t>مركز الحاسوب </a:t>
            </a:r>
            <a:r>
              <a:rPr lang="ar-IQ" sz="28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ea typeface="+mj-ea"/>
                <a:cs typeface="Andalus" pitchFamily="18" charset="-78"/>
              </a:rPr>
              <a:t>والإنترنت</a:t>
            </a:r>
            <a:endParaRPr lang="en-US" sz="28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ea typeface="+mj-ea"/>
              <a:cs typeface="Andalus" pitchFamily="18" charset="-78"/>
            </a:endParaRPr>
          </a:p>
        </p:txBody>
      </p:sp>
      <p:sp>
        <p:nvSpPr>
          <p:cNvPr id="5" name="عنوان 1"/>
          <p:cNvSpPr txBox="1">
            <a:spLocks/>
          </p:cNvSpPr>
          <p:nvPr/>
        </p:nvSpPr>
        <p:spPr>
          <a:xfrm>
            <a:off x="216024" y="5589240"/>
            <a:ext cx="2339752" cy="1034263"/>
          </a:xfrm>
          <a:prstGeom prst="rect">
            <a:avLst/>
          </a:prstGeom>
        </p:spPr>
        <p:txBody>
          <a:bodyPr vert="horz" lIns="45720" tIns="0" rIns="45720" bIns="0" anchor="ctr">
            <a:no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ar-IQ" sz="32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 </a:t>
            </a:r>
            <a:r>
              <a:rPr lang="ar-IQ" sz="28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إعداد</a:t>
            </a:r>
            <a:br>
              <a:rPr lang="ar-IQ" sz="28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br>
            <a:r>
              <a:rPr lang="ar-IQ" sz="28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سهلة عبد</a:t>
            </a:r>
            <a:endParaRPr lang="en-US" sz="28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endParaRPr>
          </a:p>
        </p:txBody>
      </p:sp>
    </p:spTree>
    <p:extLst>
      <p:ext uri="{BB962C8B-B14F-4D97-AF65-F5344CB8AC3E}">
        <p14:creationId xmlns:p14="http://schemas.microsoft.com/office/powerpoint/2010/main" val="161880907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7" presetClass="entr" presetSubtype="0"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anim calcmode="lin" valueType="num">
                                      <p:cBhvr>
                                        <p:cTn id="14" dur="500" fill="hold"/>
                                        <p:tgtEl>
                                          <p:spTgt spid="3"/>
                                        </p:tgtEl>
                                        <p:attrNameLst>
                                          <p:attrName>ppt_x</p:attrName>
                                        </p:attrNameLst>
                                      </p:cBhvr>
                                      <p:tavLst>
                                        <p:tav tm="0">
                                          <p:val>
                                            <p:strVal val="#ppt_x"/>
                                          </p:val>
                                        </p:tav>
                                        <p:tav tm="100000">
                                          <p:val>
                                            <p:strVal val="#ppt_x"/>
                                          </p:val>
                                        </p:tav>
                                      </p:tavLst>
                                    </p:anim>
                                    <p:anim calcmode="lin" valueType="num">
                                      <p:cBhvr>
                                        <p:cTn id="15" dur="500" fill="hold"/>
                                        <p:tgtEl>
                                          <p:spTgt spid="3"/>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7" presetClass="entr" presetSubtype="0"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anim calcmode="lin" valueType="num">
                                      <p:cBhvr>
                                        <p:cTn id="20" dur="500" fill="hold"/>
                                        <p:tgtEl>
                                          <p:spTgt spid="5"/>
                                        </p:tgtEl>
                                        <p:attrNameLst>
                                          <p:attrName>ppt_x</p:attrName>
                                        </p:attrNameLst>
                                      </p:cBhvr>
                                      <p:tavLst>
                                        <p:tav tm="0">
                                          <p:val>
                                            <p:strVal val="#ppt_x"/>
                                          </p:val>
                                        </p:tav>
                                        <p:tav tm="100000">
                                          <p:val>
                                            <p:strVal val="#ppt_x"/>
                                          </p:val>
                                        </p:tav>
                                      </p:tavLst>
                                    </p:anim>
                                    <p:anim calcmode="lin" valueType="num">
                                      <p:cBhvr>
                                        <p:cTn id="21" dur="5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idx="4294967295"/>
          </p:nvPr>
        </p:nvSpPr>
        <p:spPr>
          <a:xfrm>
            <a:off x="1187624" y="512763"/>
            <a:ext cx="7772400" cy="914400"/>
          </a:xfrm>
        </p:spPr>
        <p:txBody>
          <a:bodyPr anchor="ctr">
            <a:normAutofit/>
          </a:bodyPr>
          <a:lstStyle/>
          <a:p>
            <a:pPr algn="r"/>
            <a:r>
              <a:rPr lang="ar-IQ" sz="32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الهكرز</a:t>
            </a:r>
            <a:r>
              <a:rPr lang="ar-IQ" sz="44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Andalus" pitchFamily="18" charset="-78"/>
                <a:cs typeface="Andalus" pitchFamily="18" charset="-78"/>
              </a:rPr>
              <a:t> </a:t>
            </a:r>
            <a:endParaRPr lang="en-US" sz="40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endParaRPr>
          </a:p>
        </p:txBody>
      </p:sp>
      <p:sp>
        <p:nvSpPr>
          <p:cNvPr id="3" name="عنصر نائب للنص 2"/>
          <p:cNvSpPr>
            <a:spLocks noGrp="1"/>
          </p:cNvSpPr>
          <p:nvPr>
            <p:ph idx="4294967295"/>
          </p:nvPr>
        </p:nvSpPr>
        <p:spPr>
          <a:xfrm>
            <a:off x="611560" y="2204864"/>
            <a:ext cx="8640960" cy="3948906"/>
          </a:xfrm>
        </p:spPr>
        <p:txBody>
          <a:bodyPr anchor="ctr">
            <a:noAutofit/>
          </a:bodyPr>
          <a:lstStyle/>
          <a:p>
            <a:pPr algn="just" rtl="1">
              <a:lnSpc>
                <a:spcPct val="120000"/>
              </a:lnSpc>
              <a:buNone/>
            </a:pPr>
            <a:r>
              <a:rPr lang="ar-IQ" sz="2800" dirty="0" smtClean="0">
                <a:latin typeface="Simplified Arabic" pitchFamily="18" charset="-78"/>
                <a:cs typeface="Simplified Arabic" pitchFamily="18" charset="-78"/>
              </a:rPr>
              <a:t>   إن التعريف </a:t>
            </a:r>
            <a:r>
              <a:rPr lang="ar-IQ" sz="2800" dirty="0">
                <a:latin typeface="Simplified Arabic" pitchFamily="18" charset="-78"/>
                <a:cs typeface="Simplified Arabic" pitchFamily="18" charset="-78"/>
              </a:rPr>
              <a:t>العام المتعارف عليه </a:t>
            </a:r>
            <a:r>
              <a:rPr lang="ar-IQ" sz="2800" dirty="0" err="1">
                <a:latin typeface="Simplified Arabic" pitchFamily="18" charset="-78"/>
                <a:cs typeface="Simplified Arabic" pitchFamily="18" charset="-78"/>
              </a:rPr>
              <a:t>للهكر</a:t>
            </a:r>
            <a:r>
              <a:rPr lang="ar-IQ" sz="2800" dirty="0">
                <a:latin typeface="Simplified Arabic" pitchFamily="18" charset="-78"/>
                <a:cs typeface="Simplified Arabic" pitchFamily="18" charset="-78"/>
              </a:rPr>
              <a:t> </a:t>
            </a:r>
            <a:r>
              <a:rPr lang="ar-IQ" sz="2800" dirty="0" smtClean="0">
                <a:latin typeface="Simplified Arabic" pitchFamily="18" charset="-78"/>
                <a:cs typeface="Simplified Arabic" pitchFamily="18" charset="-78"/>
              </a:rPr>
              <a:t>هو </a:t>
            </a:r>
            <a:r>
              <a:rPr lang="ar-IQ" sz="2800" dirty="0" err="1">
                <a:latin typeface="Simplified Arabic" pitchFamily="18" charset="-78"/>
                <a:cs typeface="Simplified Arabic" pitchFamily="18" charset="-78"/>
              </a:rPr>
              <a:t>الأختراق</a:t>
            </a:r>
            <a:r>
              <a:rPr lang="ar-IQ" sz="2800" dirty="0">
                <a:latin typeface="Simplified Arabic" pitchFamily="18" charset="-78"/>
                <a:cs typeface="Simplified Arabic" pitchFamily="18" charset="-78"/>
              </a:rPr>
              <a:t> والتسلل </a:t>
            </a:r>
            <a:r>
              <a:rPr lang="ar-IQ" sz="2800" dirty="0" smtClean="0">
                <a:latin typeface="Simplified Arabic" pitchFamily="18" charset="-78"/>
                <a:cs typeface="Simplified Arabic" pitchFamily="18" charset="-78"/>
              </a:rPr>
              <a:t>والقرصنة, </a:t>
            </a:r>
            <a:r>
              <a:rPr lang="ar-IQ" sz="2800" dirty="0">
                <a:latin typeface="Simplified Arabic" pitchFamily="18" charset="-78"/>
                <a:cs typeface="Simplified Arabic" pitchFamily="18" charset="-78"/>
              </a:rPr>
              <a:t>حيث يقوم أحد الأشخاص الغير مصرح لهم بالدخول إلى نظام التشغيل في جهازك بطريقة غير شرعية ولأغراض غير سوية مثل التجسس أو السرقة أو التخريب حيث يتاح للشخص </a:t>
            </a:r>
            <a:r>
              <a:rPr lang="ar-IQ" sz="2800" dirty="0" err="1">
                <a:latin typeface="Simplified Arabic" pitchFamily="18" charset="-78"/>
                <a:cs typeface="Simplified Arabic" pitchFamily="18" charset="-78"/>
              </a:rPr>
              <a:t>المتجسس </a:t>
            </a:r>
            <a:r>
              <a:rPr lang="ar-IQ" sz="2800" dirty="0">
                <a:latin typeface="Simplified Arabic" pitchFamily="18" charset="-78"/>
                <a:cs typeface="Simplified Arabic" pitchFamily="18" charset="-78"/>
              </a:rPr>
              <a:t>(الهاكر) أن ينقل أو يمسح أو يضيف ملفات أو برامج كما أنه بإمكانه أن يتحكم في نظام التشغيل فيقوم بإصدار أوامر مثل </a:t>
            </a:r>
            <a:r>
              <a:rPr lang="ar-IQ" sz="2800" dirty="0" smtClean="0">
                <a:latin typeface="Simplified Arabic" pitchFamily="18" charset="-78"/>
                <a:cs typeface="Simplified Arabic" pitchFamily="18" charset="-78"/>
              </a:rPr>
              <a:t>إعطاء </a:t>
            </a:r>
            <a:r>
              <a:rPr lang="ar-IQ" sz="2800" dirty="0">
                <a:latin typeface="Simplified Arabic" pitchFamily="18" charset="-78"/>
                <a:cs typeface="Simplified Arabic" pitchFamily="18" charset="-78"/>
              </a:rPr>
              <a:t>أمر الطباعة أو التصوير أو </a:t>
            </a:r>
            <a:r>
              <a:rPr lang="ar-IQ" sz="2800" dirty="0" err="1" smtClean="0">
                <a:latin typeface="Simplified Arabic" pitchFamily="18" charset="-78"/>
                <a:cs typeface="Simplified Arabic" pitchFamily="18" charset="-78"/>
              </a:rPr>
              <a:t>التخزين ..</a:t>
            </a:r>
            <a:endParaRPr lang="en-US" sz="2800" dirty="0" smtClean="0">
              <a:latin typeface="Simplified Arabic" pitchFamily="18" charset="-78"/>
              <a:cs typeface="Simplified Arabic" pitchFamily="18" charset="-78"/>
            </a:endParaRPr>
          </a:p>
          <a:p>
            <a:pPr algn="just" rtl="1">
              <a:lnSpc>
                <a:spcPct val="120000"/>
              </a:lnSpc>
              <a:buNone/>
            </a:pPr>
            <a:r>
              <a:rPr lang="en-US" sz="2800" dirty="0" smtClean="0">
                <a:latin typeface="Simplified Arabic" pitchFamily="18" charset="-78"/>
                <a:cs typeface="Simplified Arabic" pitchFamily="18" charset="-78"/>
              </a:rPr>
              <a:t> </a:t>
            </a:r>
            <a:r>
              <a:rPr lang="ar-IQ" sz="2800" dirty="0" smtClean="0">
                <a:latin typeface="Simplified Arabic" pitchFamily="18" charset="-78"/>
                <a:cs typeface="Simplified Arabic" pitchFamily="18" charset="-78"/>
              </a:rPr>
              <a:t> </a:t>
            </a:r>
            <a:r>
              <a:rPr lang="ar-IQ" sz="2800" dirty="0">
                <a:latin typeface="Simplified Arabic" pitchFamily="18" charset="-78"/>
                <a:cs typeface="Simplified Arabic" pitchFamily="18" charset="-78"/>
              </a:rPr>
              <a:t/>
            </a:r>
            <a:br>
              <a:rPr lang="ar-IQ" sz="2800" dirty="0">
                <a:latin typeface="Simplified Arabic" pitchFamily="18" charset="-78"/>
                <a:cs typeface="Simplified Arabic" pitchFamily="18" charset="-78"/>
              </a:rPr>
            </a:br>
            <a:endParaRPr lang="en-US"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191861063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47" presetClass="entr" presetSubtype="0" fill="hold" nodeType="afterEffect">
                                  <p:stCondLst>
                                    <p:cond delay="0"/>
                                  </p:stCondLst>
                                  <p:iterate type="wd">
                                    <p:tmPct val="10000"/>
                                  </p:iterate>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anim calcmode="lin" valueType="num">
                                      <p:cBhvr>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4" fill="hold">
                            <p:stCondLst>
                              <p:cond delay="4600"/>
                            </p:stCondLst>
                            <p:childTnLst>
                              <p:par>
                                <p:cTn id="15" presetID="47" presetClass="entr" presetSubtype="0" fill="hold" nodeType="afterEffect">
                                  <p:stCondLst>
                                    <p:cond delay="0"/>
                                  </p:stCondLst>
                                  <p:iterate type="wd">
                                    <p:tmPct val="10000"/>
                                  </p:iterate>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idx="4294967295"/>
          </p:nvPr>
        </p:nvSpPr>
        <p:spPr>
          <a:xfrm>
            <a:off x="0" y="754063"/>
            <a:ext cx="8686800" cy="658812"/>
          </a:xfrm>
        </p:spPr>
        <p:txBody>
          <a:bodyPr>
            <a:normAutofit/>
          </a:bodyPr>
          <a:lstStyle/>
          <a:p>
            <a:pPr algn="r"/>
            <a:r>
              <a:rPr lang="ar-IQ" sz="32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أقسام الهكرز</a:t>
            </a:r>
            <a:endParaRPr lang="en-US" sz="32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endParaRPr>
          </a:p>
        </p:txBody>
      </p:sp>
      <p:sp>
        <p:nvSpPr>
          <p:cNvPr id="4" name="عنوان 1"/>
          <p:cNvSpPr txBox="1">
            <a:spLocks/>
          </p:cNvSpPr>
          <p:nvPr/>
        </p:nvSpPr>
        <p:spPr>
          <a:xfrm>
            <a:off x="152400" y="1906092"/>
            <a:ext cx="8686800" cy="3827164"/>
          </a:xfrm>
          <a:prstGeom prst="rect">
            <a:avLst/>
          </a:prstGeom>
        </p:spPr>
        <p:txBody>
          <a:bodyPr vert="horz" anchor="t">
            <a:normAutofit/>
          </a:bodyPr>
          <a:lstStyle/>
          <a:p>
            <a:pPr algn="r"/>
            <a:r>
              <a:rPr lang="ar-IQ" sz="2800" dirty="0" smtClean="0">
                <a:latin typeface="Simplified Arabic" pitchFamily="18" charset="-78"/>
                <a:cs typeface="Simplified Arabic" pitchFamily="18" charset="-78"/>
              </a:rPr>
              <a:t>الهكرز ينقسمون الي قسمين </a:t>
            </a:r>
          </a:p>
          <a:p>
            <a:pPr algn="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18" charset="-78"/>
              </a:rPr>
              <a:t>أ- </a:t>
            </a:r>
            <a:r>
              <a:rPr lang="ar-IQ" sz="2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18" charset="-78"/>
              </a:rPr>
              <a:t>المبتدئ </a:t>
            </a: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18" charset="-78"/>
              </a:rPr>
              <a:t>: </a:t>
            </a:r>
            <a:r>
              <a:rPr lang="ar-IQ" sz="2800" dirty="0" smtClean="0">
                <a:latin typeface="Simplified Arabic" pitchFamily="18" charset="-78"/>
                <a:cs typeface="Simplified Arabic" pitchFamily="18" charset="-78"/>
              </a:rPr>
              <a:t>وهو أخطر أنواع المخترقين لأنه يريد تجربة كل ما تعلمه, وغالبا ما يحب التدمير وتخريب الاجهزة لأنه يبدأ اولا بتعلم اختراق </a:t>
            </a:r>
            <a:r>
              <a:rPr lang="ar-IQ" sz="2800" dirty="0" err="1" smtClean="0">
                <a:latin typeface="Simplified Arabic" pitchFamily="18" charset="-78"/>
                <a:cs typeface="Simplified Arabic" pitchFamily="18" charset="-78"/>
              </a:rPr>
              <a:t>الأجهزة .</a:t>
            </a:r>
            <a:endParaRPr lang="en-US" sz="2800" dirty="0" smtClean="0">
              <a:latin typeface="Simplified Arabic" pitchFamily="18" charset="-78"/>
              <a:cs typeface="Simplified Arabic" pitchFamily="18" charset="-78"/>
            </a:endParaRPr>
          </a:p>
          <a:p>
            <a:pPr algn="r"/>
            <a:r>
              <a:rPr lang="ar-IQ" sz="2800" dirty="0" smtClean="0">
                <a:latin typeface="Simplified Arabic" pitchFamily="18" charset="-78"/>
                <a:cs typeface="Simplified Arabic" pitchFamily="18" charset="-78"/>
              </a:rPr>
              <a:t> </a:t>
            </a:r>
            <a:br>
              <a:rPr lang="ar-IQ" sz="2800" dirty="0" smtClean="0">
                <a:latin typeface="Simplified Arabic" pitchFamily="18" charset="-78"/>
                <a:cs typeface="Simplified Arabic" pitchFamily="18" charset="-78"/>
              </a:rPr>
            </a:b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18" charset="-78"/>
              </a:rPr>
              <a:t>ب- الخبير:  </a:t>
            </a:r>
            <a:r>
              <a:rPr lang="ar-IQ" sz="2800" dirty="0" smtClean="0">
                <a:latin typeface="Simplified Arabic" pitchFamily="18" charset="-78"/>
                <a:cs typeface="Simplified Arabic" pitchFamily="18" charset="-78"/>
              </a:rPr>
              <a:t>وهذا </a:t>
            </a:r>
            <a:r>
              <a:rPr lang="ar-IQ" sz="2800" dirty="0" err="1" smtClean="0">
                <a:latin typeface="Simplified Arabic" pitchFamily="18" charset="-78"/>
                <a:cs typeface="Simplified Arabic" pitchFamily="18" charset="-78"/>
              </a:rPr>
              <a:t>لاخوف</a:t>
            </a:r>
            <a:r>
              <a:rPr lang="ar-IQ" sz="2800" dirty="0" smtClean="0">
                <a:latin typeface="Simplified Arabic" pitchFamily="18" charset="-78"/>
                <a:cs typeface="Simplified Arabic" pitchFamily="18" charset="-78"/>
              </a:rPr>
              <a:t> منه لأنه يخترق الاجهزة فقط للبحث فيها لأن هذا النوع يتطلع لأكثر من ذلك </a:t>
            </a:r>
            <a:r>
              <a:rPr lang="ar-IQ" sz="2800" dirty="0" err="1" smtClean="0">
                <a:latin typeface="Simplified Arabic" pitchFamily="18" charset="-78"/>
                <a:cs typeface="Simplified Arabic" pitchFamily="18" charset="-78"/>
              </a:rPr>
              <a:t>الا</a:t>
            </a:r>
            <a:r>
              <a:rPr lang="ar-IQ" sz="2800" dirty="0" smtClean="0">
                <a:latin typeface="Simplified Arabic" pitchFamily="18" charset="-78"/>
                <a:cs typeface="Simplified Arabic" pitchFamily="18" charset="-78"/>
              </a:rPr>
              <a:t> وهو اختراق الشبكات </a:t>
            </a:r>
            <a:r>
              <a:rPr lang="ar-IQ" sz="2800" dirty="0" err="1" smtClean="0">
                <a:latin typeface="Simplified Arabic" pitchFamily="18" charset="-78"/>
                <a:cs typeface="Simplified Arabic" pitchFamily="18" charset="-78"/>
              </a:rPr>
              <a:t>والمواقع.</a:t>
            </a:r>
            <a:r>
              <a:rPr lang="ar-IQ" sz="2800" dirty="0" smtClean="0">
                <a:latin typeface="Simplified Arabic" pitchFamily="18" charset="-78"/>
                <a:cs typeface="Simplified Arabic" pitchFamily="18" charset="-78"/>
              </a:rPr>
              <a:t> </a:t>
            </a:r>
            <a:br>
              <a:rPr lang="ar-IQ" sz="2800" dirty="0" smtClean="0">
                <a:latin typeface="Simplified Arabic" pitchFamily="18" charset="-78"/>
                <a:cs typeface="Simplified Arabic" pitchFamily="18" charset="-78"/>
              </a:rPr>
            </a:br>
            <a:endParaRPr lang="en-US"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145912316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31"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1000" fill="hold"/>
                                        <p:tgtEl>
                                          <p:spTgt spid="4"/>
                                        </p:tgtEl>
                                        <p:attrNameLst>
                                          <p:attrName>ppt_w</p:attrName>
                                        </p:attrNameLst>
                                      </p:cBhvr>
                                      <p:tavLst>
                                        <p:tav tm="0">
                                          <p:val>
                                            <p:fltVal val="0"/>
                                          </p:val>
                                        </p:tav>
                                        <p:tav tm="100000">
                                          <p:val>
                                            <p:strVal val="#ppt_w"/>
                                          </p:val>
                                        </p:tav>
                                      </p:tavLst>
                                    </p:anim>
                                    <p:anim calcmode="lin" valueType="num">
                                      <p:cBhvr>
                                        <p:cTn id="12" dur="1000" fill="hold"/>
                                        <p:tgtEl>
                                          <p:spTgt spid="4"/>
                                        </p:tgtEl>
                                        <p:attrNameLst>
                                          <p:attrName>ppt_h</p:attrName>
                                        </p:attrNameLst>
                                      </p:cBhvr>
                                      <p:tavLst>
                                        <p:tav tm="0">
                                          <p:val>
                                            <p:fltVal val="0"/>
                                          </p:val>
                                        </p:tav>
                                        <p:tav tm="100000">
                                          <p:val>
                                            <p:strVal val="#ppt_h"/>
                                          </p:val>
                                        </p:tav>
                                      </p:tavLst>
                                    </p:anim>
                                    <p:anim calcmode="lin" valueType="num">
                                      <p:cBhvr>
                                        <p:cTn id="13" dur="1000" fill="hold"/>
                                        <p:tgtEl>
                                          <p:spTgt spid="4"/>
                                        </p:tgtEl>
                                        <p:attrNameLst>
                                          <p:attrName>style.rotation</p:attrName>
                                        </p:attrNameLst>
                                      </p:cBhvr>
                                      <p:tavLst>
                                        <p:tav tm="0">
                                          <p:val>
                                            <p:fltVal val="90"/>
                                          </p:val>
                                        </p:tav>
                                        <p:tav tm="100000">
                                          <p:val>
                                            <p:fltVal val="0"/>
                                          </p:val>
                                        </p:tav>
                                      </p:tavLst>
                                    </p:anim>
                                    <p:animEffect transition="in" filter="fade">
                                      <p:cBhvr>
                                        <p:cTn id="14"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idx="4294967295"/>
          </p:nvPr>
        </p:nvSpPr>
        <p:spPr>
          <a:xfrm>
            <a:off x="277688" y="188640"/>
            <a:ext cx="8686800" cy="660400"/>
          </a:xfrm>
        </p:spPr>
        <p:txBody>
          <a:bodyPr>
            <a:normAutofit/>
          </a:bodyPr>
          <a:lstStyle/>
          <a:p>
            <a:pPr algn="r"/>
            <a:r>
              <a:rPr lang="ar-IQ" sz="32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كيف نخترق جهاز </a:t>
            </a:r>
            <a:r>
              <a:rPr lang="ar-IQ" sz="32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معين</a:t>
            </a:r>
            <a:r>
              <a:rPr lang="ar-IQ" sz="32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   </a:t>
            </a:r>
            <a:endParaRPr lang="en-US" sz="32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endParaRPr>
          </a:p>
        </p:txBody>
      </p:sp>
      <p:sp>
        <p:nvSpPr>
          <p:cNvPr id="4" name="مستطيل 3"/>
          <p:cNvSpPr/>
          <p:nvPr/>
        </p:nvSpPr>
        <p:spPr>
          <a:xfrm>
            <a:off x="0" y="908720"/>
            <a:ext cx="8999984" cy="6740307"/>
          </a:xfrm>
          <a:prstGeom prst="rect">
            <a:avLst/>
          </a:prstGeom>
        </p:spPr>
        <p:txBody>
          <a:bodyPr wrap="square">
            <a:spAutoFit/>
          </a:bodyPr>
          <a:lstStyle/>
          <a:p>
            <a:pPr algn="r"/>
            <a:r>
              <a:rPr lang="ar-IQ" sz="2400" dirty="0" smtClean="0">
                <a:latin typeface="Simplified Arabic" pitchFamily="18" charset="-78"/>
                <a:cs typeface="Simplified Arabic" pitchFamily="2" charset="-78"/>
              </a:rPr>
              <a:t/>
            </a:r>
            <a:br>
              <a:rPr lang="ar-IQ" sz="2400" dirty="0" smtClean="0">
                <a:latin typeface="Simplified Arabic" pitchFamily="18" charset="-78"/>
                <a:cs typeface="Simplified Arabic" pitchFamily="2" charset="-78"/>
              </a:rPr>
            </a:br>
            <a:r>
              <a:rPr lang="ar-IQ" sz="2400" dirty="0" smtClean="0">
                <a:latin typeface="Simplified Arabic" pitchFamily="18" charset="-78"/>
                <a:cs typeface="Simplified Arabic" pitchFamily="2" charset="-78"/>
              </a:rPr>
              <a:t>لو </a:t>
            </a:r>
            <a:r>
              <a:rPr lang="ar-IQ" sz="2400" dirty="0" smtClean="0">
                <a:cs typeface="Simplified Arabic" pitchFamily="2" charset="-78"/>
              </a:rPr>
              <a:t>تخيلنا اننا نريد اقتحام بيت معين فماذا يلزمنا لكي نقتحمه, يلزمنا</a:t>
            </a:r>
            <a:r>
              <a:rPr lang="ar-IQ" sz="2400" dirty="0" smtClean="0">
                <a:latin typeface="Simplified Arabic" pitchFamily="18" charset="-78"/>
                <a:cs typeface="Simplified Arabic" pitchFamily="2" charset="-78"/>
              </a:rPr>
              <a:t> شيئان اساسيان</a:t>
            </a:r>
          </a:p>
          <a:p>
            <a:pPr algn="r"/>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1- معرفة عنوان </a:t>
            </a:r>
            <a:r>
              <a:rPr lang="ar-IQ" sz="24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البيت..</a:t>
            </a:r>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طبعا لا نستطيع دخول بيت بدون معرفة اي يقع</a:t>
            </a:r>
          </a:p>
          <a:p>
            <a:pPr algn="r"/>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2- وجود باب او شباك صغير أو اي فتحه صغيره نستطيع الدخول منها لهذا البيت </a:t>
            </a:r>
            <a:endParaRPr lang="en-US"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endParaRPr>
          </a:p>
          <a:p>
            <a:pPr algn="r"/>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فلنسميها ثغره</a:t>
            </a:r>
            <a:b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br>
            <a:endPar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endParaRPr>
          </a:p>
          <a:p>
            <a:pPr algn="r"/>
            <a:r>
              <a:rPr lang="ar-IQ" sz="2400" dirty="0" smtClean="0">
                <a:latin typeface="Simplified Arabic" pitchFamily="18" charset="-78"/>
                <a:cs typeface="Simplified Arabic" pitchFamily="2" charset="-78"/>
              </a:rPr>
              <a:t>كذلك الامر بالنسبة لا جهزه الكمبيوتر, لو فرضنا اننا نريد اختراق جهاز شخص </a:t>
            </a:r>
            <a:r>
              <a:rPr lang="ar-IQ" sz="2400" dirty="0" err="1" smtClean="0">
                <a:latin typeface="Simplified Arabic" pitchFamily="18" charset="-78"/>
                <a:cs typeface="Simplified Arabic" pitchFamily="2" charset="-78"/>
              </a:rPr>
              <a:t>ما..</a:t>
            </a:r>
            <a:r>
              <a:rPr lang="ar-IQ" sz="2400" dirty="0" smtClean="0">
                <a:latin typeface="Simplified Arabic" pitchFamily="18" charset="-78"/>
                <a:cs typeface="Simplified Arabic" pitchFamily="2" charset="-78"/>
              </a:rPr>
              <a:t/>
            </a:r>
            <a:br>
              <a:rPr lang="ar-IQ" sz="2400" dirty="0" smtClean="0">
                <a:latin typeface="Simplified Arabic" pitchFamily="18" charset="-78"/>
                <a:cs typeface="Simplified Arabic" pitchFamily="2" charset="-78"/>
              </a:rPr>
            </a:br>
            <a:r>
              <a:rPr lang="ar-IQ" sz="2400" dirty="0" smtClean="0">
                <a:latin typeface="Simplified Arabic" pitchFamily="18" charset="-78"/>
                <a:cs typeface="Simplified Arabic" pitchFamily="2" charset="-78"/>
              </a:rPr>
              <a:t> فماذا يجب علينا ان نعرف في البداية لكي نخترق </a:t>
            </a:r>
            <a:r>
              <a:rPr lang="ar-IQ" sz="2400" dirty="0" err="1" smtClean="0">
                <a:latin typeface="Simplified Arabic" pitchFamily="18" charset="-78"/>
                <a:cs typeface="Simplified Arabic" pitchFamily="2" charset="-78"/>
              </a:rPr>
              <a:t>الجهاز؟؟</a:t>
            </a:r>
            <a:r>
              <a:rPr lang="ar-IQ" sz="2400" dirty="0" smtClean="0">
                <a:latin typeface="Simplified Arabic" pitchFamily="18" charset="-78"/>
                <a:cs typeface="Simplified Arabic" pitchFamily="2" charset="-78"/>
              </a:rPr>
              <a:t> </a:t>
            </a:r>
          </a:p>
          <a:p>
            <a:pPr algn="r"/>
            <a:r>
              <a:rPr lang="en-US"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IP</a:t>
            </a:r>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1- عنوان جهاز الشخص او ما يسمى </a:t>
            </a:r>
            <a:r>
              <a:rPr lang="ar-IQ" sz="24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بــ</a:t>
            </a:r>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a:t>
            </a:r>
            <a:r>
              <a:rPr lang="en-US"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a:r>
            <a:br>
              <a:rPr lang="en-US"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br>
            <a:r>
              <a:rPr lang="en-US"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PORT </a:t>
            </a:r>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2- وجود ثغرة في جهازه لكي نتمكن من الدخول </a:t>
            </a:r>
            <a:r>
              <a:rPr lang="ar-IQ" sz="24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عبرها </a:t>
            </a:r>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اي ما يسمى </a:t>
            </a:r>
            <a:r>
              <a:rPr lang="ar-IQ" sz="24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بــ</a:t>
            </a:r>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a:t>
            </a:r>
          </a:p>
          <a:p>
            <a:pPr algn="r"/>
            <a:endParaRPr lang="ar-IQ" sz="2400" dirty="0" smtClean="0">
              <a:latin typeface="Simplified Arabic" pitchFamily="18" charset="-78"/>
              <a:cs typeface="Simplified Arabic" pitchFamily="2" charset="-78"/>
            </a:endParaRPr>
          </a:p>
          <a:p>
            <a:pPr algn="r"/>
            <a:r>
              <a:rPr lang="ar-IQ" sz="2400" dirty="0" smtClean="0">
                <a:latin typeface="Simplified Arabic" pitchFamily="18" charset="-78"/>
                <a:cs typeface="Simplified Arabic" pitchFamily="2" charset="-78"/>
              </a:rPr>
              <a:t>ولا يوجد جهاز في العالم بدون </a:t>
            </a:r>
            <a:r>
              <a:rPr lang="ar-IQ" sz="2400" dirty="0" err="1" smtClean="0">
                <a:latin typeface="Simplified Arabic" pitchFamily="18" charset="-78"/>
                <a:cs typeface="Simplified Arabic" pitchFamily="2" charset="-78"/>
              </a:rPr>
              <a:t>بورتات</a:t>
            </a:r>
            <a:r>
              <a:rPr lang="ar-IQ" sz="2400" dirty="0" smtClean="0">
                <a:latin typeface="Simplified Arabic" pitchFamily="18" charset="-78"/>
                <a:cs typeface="Simplified Arabic" pitchFamily="2" charset="-78"/>
              </a:rPr>
              <a:t>..طالما ان الجهاز متصل بالإنترنت فهناك </a:t>
            </a:r>
            <a:r>
              <a:rPr lang="ar-IQ" sz="2400" dirty="0" err="1" smtClean="0">
                <a:latin typeface="Simplified Arabic" pitchFamily="18" charset="-78"/>
                <a:cs typeface="Simplified Arabic" pitchFamily="2" charset="-78"/>
              </a:rPr>
              <a:t>بورتات</a:t>
            </a:r>
            <a:r>
              <a:rPr lang="ar-IQ" sz="2400" dirty="0" smtClean="0">
                <a:latin typeface="Simplified Arabic" pitchFamily="18" charset="-78"/>
                <a:cs typeface="Simplified Arabic" pitchFamily="2" charset="-78"/>
              </a:rPr>
              <a:t/>
            </a:r>
            <a:br>
              <a:rPr lang="ar-IQ" sz="2400" dirty="0" smtClean="0">
                <a:latin typeface="Simplified Arabic" pitchFamily="18" charset="-78"/>
                <a:cs typeface="Simplified Arabic" pitchFamily="2" charset="-78"/>
              </a:rPr>
            </a:br>
            <a:r>
              <a:rPr lang="ar-IQ" sz="2400" dirty="0" smtClean="0">
                <a:latin typeface="Simplified Arabic" pitchFamily="18" charset="-78"/>
                <a:cs typeface="Simplified Arabic" pitchFamily="2" charset="-78"/>
              </a:rPr>
              <a:t>ولنفرض اننا فحصنا جهاز الشخص ووجدنا </a:t>
            </a:r>
            <a:r>
              <a:rPr lang="ar-IQ" sz="2400" dirty="0" err="1" smtClean="0">
                <a:latin typeface="Simplified Arabic" pitchFamily="18" charset="-78"/>
                <a:cs typeface="Simplified Arabic" pitchFamily="2" charset="-78"/>
              </a:rPr>
              <a:t>به</a:t>
            </a:r>
            <a:r>
              <a:rPr lang="ar-IQ" sz="2400" dirty="0" smtClean="0">
                <a:latin typeface="Simplified Arabic" pitchFamily="18" charset="-78"/>
                <a:cs typeface="Simplified Arabic" pitchFamily="2" charset="-78"/>
              </a:rPr>
              <a:t> 6 </a:t>
            </a:r>
            <a:r>
              <a:rPr lang="ar-IQ" sz="2400" dirty="0" err="1" smtClean="0">
                <a:latin typeface="Simplified Arabic" pitchFamily="18" charset="-78"/>
                <a:cs typeface="Simplified Arabic" pitchFamily="2" charset="-78"/>
              </a:rPr>
              <a:t>بورتات</a:t>
            </a:r>
            <a:r>
              <a:rPr lang="ar-IQ" sz="2400" dirty="0" smtClean="0">
                <a:latin typeface="Simplified Arabic" pitchFamily="18" charset="-78"/>
                <a:cs typeface="Simplified Arabic" pitchFamily="2" charset="-78"/>
              </a:rPr>
              <a:t> </a:t>
            </a:r>
            <a:r>
              <a:rPr lang="ar-IQ" sz="2400" dirty="0" err="1" smtClean="0">
                <a:latin typeface="Simplified Arabic" pitchFamily="18" charset="-78"/>
                <a:cs typeface="Simplified Arabic" pitchFamily="2" charset="-78"/>
              </a:rPr>
              <a:t>مفتوحه..</a:t>
            </a:r>
            <a:r>
              <a:rPr lang="ar-IQ" sz="2400" dirty="0" smtClean="0">
                <a:latin typeface="Simplified Arabic" pitchFamily="18" charset="-78"/>
                <a:cs typeface="Simplified Arabic" pitchFamily="2" charset="-78"/>
              </a:rPr>
              <a:t> ولكن لا </a:t>
            </a:r>
            <a:r>
              <a:rPr lang="ar-IQ" sz="2400" dirty="0" err="1" smtClean="0">
                <a:latin typeface="Simplified Arabic" pitchFamily="18" charset="-78"/>
                <a:cs typeface="Simplified Arabic" pitchFamily="2" charset="-78"/>
              </a:rPr>
              <a:t>شئ</a:t>
            </a:r>
            <a:r>
              <a:rPr lang="ar-IQ" sz="2400" dirty="0" smtClean="0">
                <a:latin typeface="Simplified Arabic" pitchFamily="18" charset="-78"/>
                <a:cs typeface="Simplified Arabic" pitchFamily="2" charset="-78"/>
              </a:rPr>
              <a:t> يفيدنا منها اذ اننا </a:t>
            </a:r>
            <a:r>
              <a:rPr lang="ar-IQ" sz="2400" dirty="0" err="1" smtClean="0">
                <a:latin typeface="Simplified Arabic" pitchFamily="18" charset="-78"/>
                <a:cs typeface="Simplified Arabic" pitchFamily="2" charset="-78"/>
              </a:rPr>
              <a:t>لانستطيع</a:t>
            </a:r>
            <a:r>
              <a:rPr lang="ar-IQ" sz="2400" dirty="0" smtClean="0">
                <a:latin typeface="Simplified Arabic" pitchFamily="18" charset="-78"/>
                <a:cs typeface="Simplified Arabic" pitchFamily="2" charset="-78"/>
              </a:rPr>
              <a:t> الدخول في هذه المرحلة من اي </a:t>
            </a:r>
            <a:r>
              <a:rPr lang="ar-IQ" sz="2400" dirty="0" err="1" smtClean="0">
                <a:latin typeface="Simplified Arabic" pitchFamily="18" charset="-78"/>
                <a:cs typeface="Simplified Arabic" pitchFamily="2" charset="-78"/>
              </a:rPr>
              <a:t>بورت</a:t>
            </a:r>
            <a:r>
              <a:rPr lang="ar-IQ" sz="2400" dirty="0" smtClean="0">
                <a:latin typeface="Simplified Arabic" pitchFamily="18" charset="-78"/>
                <a:cs typeface="Simplified Arabic" pitchFamily="2" charset="-78"/>
              </a:rPr>
              <a:t> منها الى هذا الجهاز، إذا وظيفتنا في هذه المرحلة ان نفتح </a:t>
            </a:r>
            <a:r>
              <a:rPr lang="ar-IQ" sz="2400" dirty="0" err="1" smtClean="0">
                <a:latin typeface="Simplified Arabic" pitchFamily="18" charset="-78"/>
                <a:cs typeface="Simplified Arabic" pitchFamily="2" charset="-78"/>
              </a:rPr>
              <a:t>بورت</a:t>
            </a:r>
            <a:r>
              <a:rPr lang="ar-IQ" sz="2400" dirty="0" smtClean="0">
                <a:latin typeface="Simplified Arabic" pitchFamily="18" charset="-78"/>
                <a:cs typeface="Simplified Arabic" pitchFamily="2" charset="-78"/>
              </a:rPr>
              <a:t> نحن نختاره في الجهاز فتح </a:t>
            </a:r>
            <a:r>
              <a:rPr lang="ar-IQ" sz="2400" dirty="0" err="1" smtClean="0">
                <a:latin typeface="Simplified Arabic" pitchFamily="18" charset="-78"/>
                <a:cs typeface="Simplified Arabic" pitchFamily="2" charset="-78"/>
              </a:rPr>
              <a:t>البورت</a:t>
            </a:r>
            <a:r>
              <a:rPr lang="ar-IQ" sz="2400" dirty="0" smtClean="0">
                <a:latin typeface="Simplified Arabic" pitchFamily="18" charset="-78"/>
                <a:cs typeface="Simplified Arabic" pitchFamily="2" charset="-78"/>
              </a:rPr>
              <a:t> او الثغره يتم عن طريق برامج </a:t>
            </a:r>
            <a:r>
              <a:rPr lang="ar-IQ" sz="2400" dirty="0" err="1" smtClean="0">
                <a:latin typeface="Simplified Arabic" pitchFamily="18" charset="-78"/>
                <a:cs typeface="Simplified Arabic" pitchFamily="2" charset="-78"/>
              </a:rPr>
              <a:t>الاختراق.</a:t>
            </a:r>
            <a:r>
              <a:rPr lang="ar-IQ" sz="2400" dirty="0" smtClean="0">
                <a:latin typeface="Simplified Arabic" pitchFamily="18" charset="-78"/>
                <a:cs typeface="Simplified Arabic" pitchFamily="2" charset="-78"/>
              </a:rPr>
              <a:t/>
            </a:r>
            <a:br>
              <a:rPr lang="ar-IQ" sz="2400" dirty="0" smtClean="0">
                <a:latin typeface="Simplified Arabic" pitchFamily="18" charset="-78"/>
                <a:cs typeface="Simplified Arabic" pitchFamily="2" charset="-78"/>
              </a:rPr>
            </a:br>
            <a:r>
              <a:rPr lang="en-US" sz="2400" dirty="0" smtClean="0">
                <a:latin typeface="Simplified Arabic" pitchFamily="18" charset="-78"/>
                <a:cs typeface="Simplified Arabic" pitchFamily="2" charset="-78"/>
              </a:rPr>
              <a:t/>
            </a:r>
            <a:br>
              <a:rPr lang="en-US" sz="2400" dirty="0" smtClean="0">
                <a:latin typeface="Simplified Arabic" pitchFamily="18" charset="-78"/>
                <a:cs typeface="Simplified Arabic" pitchFamily="2" charset="-78"/>
              </a:rPr>
            </a:br>
            <a:endParaRPr lang="en-US" sz="2400" dirty="0">
              <a:latin typeface="Simplified Arabic" pitchFamily="18" charset="-78"/>
              <a:cs typeface="Simplified Arabic" pitchFamily="2" charset="-78"/>
            </a:endParaRPr>
          </a:p>
        </p:txBody>
      </p:sp>
    </p:spTree>
    <p:extLst>
      <p:ext uri="{BB962C8B-B14F-4D97-AF65-F5344CB8AC3E}">
        <p14:creationId xmlns:p14="http://schemas.microsoft.com/office/powerpoint/2010/main" val="240992114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slide(fromBottom)">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4" fill="hold" nodeType="click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Effect transition="in" filter="slide(fromBottom)">
                                      <p:cBhvr>
                                        <p:cTn id="16" dur="500"/>
                                        <p:tgtEl>
                                          <p:spTgt spid="4">
                                            <p:txEl>
                                              <p:pRg st="1" end="1"/>
                                            </p:txEl>
                                          </p:spTgt>
                                        </p:tgtEl>
                                      </p:cBhvr>
                                    </p:animEffect>
                                  </p:childTnLst>
                                </p:cTn>
                              </p:par>
                              <p:par>
                                <p:cTn id="17" presetID="12" presetClass="entr" presetSubtype="4" fill="hold"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slide(fromBottom)">
                                      <p:cBhvr>
                                        <p:cTn id="19" dur="500"/>
                                        <p:tgtEl>
                                          <p:spTgt spid="4">
                                            <p:txEl>
                                              <p:pRg st="2" end="2"/>
                                            </p:txEl>
                                          </p:spTgt>
                                        </p:tgtEl>
                                      </p:cBhvr>
                                    </p:animEffect>
                                  </p:childTnLst>
                                </p:cTn>
                              </p:par>
                              <p:par>
                                <p:cTn id="20" presetID="12" presetClass="entr" presetSubtype="4" fill="hold"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slide(fromBottom)">
                                      <p:cBhvr>
                                        <p:cTn id="22" dur="500"/>
                                        <p:tgtEl>
                                          <p:spTgt spid="4">
                                            <p:txEl>
                                              <p:pRg st="3" end="3"/>
                                            </p:txEl>
                                          </p:spTgt>
                                        </p:tgtEl>
                                      </p:cBhvr>
                                    </p:animEffect>
                                  </p:childTnLst>
                                </p:cTn>
                              </p:par>
                            </p:childTnLst>
                          </p:cTn>
                        </p:par>
                        <p:par>
                          <p:cTn id="23" fill="hold">
                            <p:stCondLst>
                              <p:cond delay="500"/>
                            </p:stCondLst>
                            <p:childTnLst>
                              <p:par>
                                <p:cTn id="24" presetID="12" presetClass="entr" presetSubtype="4" fill="hold" nodeType="after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slide(fromBottom)">
                                      <p:cBhvr>
                                        <p:cTn id="26" dur="2000"/>
                                        <p:tgtEl>
                                          <p:spTgt spid="4">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Effect transition="in" filter="slide(fromBottom)">
                                      <p:cBhvr>
                                        <p:cTn id="31" dur="1000"/>
                                        <p:tgtEl>
                                          <p:spTgt spid="4">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nodeType="clickEffect">
                                  <p:stCondLst>
                                    <p:cond delay="0"/>
                                  </p:stCondLst>
                                  <p:childTnLst>
                                    <p:set>
                                      <p:cBhvr>
                                        <p:cTn id="35" dur="1" fill="hold">
                                          <p:stCondLst>
                                            <p:cond delay="0"/>
                                          </p:stCondLst>
                                        </p:cTn>
                                        <p:tgtEl>
                                          <p:spTgt spid="4">
                                            <p:txEl>
                                              <p:pRg st="7" end="7"/>
                                            </p:txEl>
                                          </p:spTgt>
                                        </p:tgtEl>
                                        <p:attrNameLst>
                                          <p:attrName>style.visibility</p:attrName>
                                        </p:attrNameLst>
                                      </p:cBhvr>
                                      <p:to>
                                        <p:strVal val="visible"/>
                                      </p:to>
                                    </p:set>
                                    <p:animEffect transition="in" filter="slide(fromBottom)">
                                      <p:cBhvr>
                                        <p:cTn id="36" dur="2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idx="4294967295"/>
          </p:nvPr>
        </p:nvSpPr>
        <p:spPr>
          <a:xfrm>
            <a:off x="323528" y="44624"/>
            <a:ext cx="8686800" cy="792162"/>
          </a:xfrm>
        </p:spPr>
        <p:txBody>
          <a:bodyPr anchor="ctr">
            <a:normAutofit fontScale="90000"/>
          </a:bodyPr>
          <a:lstStyle/>
          <a:p>
            <a:pPr algn="r"/>
            <a:r>
              <a:rPr lang="ar-IQ" sz="4400" dirty="0" smtClean="0">
                <a:effectLst>
                  <a:outerShdw blurRad="38100" dist="38100" dir="2700000" algn="tl">
                    <a:srgbClr val="000000">
                      <a:alpha val="43137"/>
                    </a:srgbClr>
                  </a:outerShdw>
                </a:effectLst>
                <a:latin typeface="Andalus" pitchFamily="18" charset="-78"/>
                <a:cs typeface="Andalus" pitchFamily="18" charset="-78"/>
              </a:rPr>
              <a:t/>
            </a:r>
            <a:br>
              <a:rPr lang="ar-IQ" sz="4400" dirty="0" smtClean="0">
                <a:effectLst>
                  <a:outerShdw blurRad="38100" dist="38100" dir="2700000" algn="tl">
                    <a:srgbClr val="000000">
                      <a:alpha val="43137"/>
                    </a:srgbClr>
                  </a:outerShdw>
                </a:effectLst>
                <a:latin typeface="Andalus" pitchFamily="18" charset="-78"/>
                <a:cs typeface="Andalus" pitchFamily="18" charset="-78"/>
              </a:rPr>
            </a:br>
            <a:r>
              <a:rPr lang="ar-IQ" sz="36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برامج </a:t>
            </a:r>
            <a:r>
              <a:rPr lang="ar-IQ" sz="36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الاختراق وتحرير الباتش</a:t>
            </a:r>
            <a:r>
              <a:rPr lang="ar-IQ" sz="4400" dirty="0">
                <a:effectLst>
                  <a:outerShdw blurRad="38100" dist="38100" dir="2700000" algn="tl">
                    <a:srgbClr val="000000">
                      <a:alpha val="43137"/>
                    </a:srgbClr>
                  </a:outerShdw>
                </a:effectLst>
                <a:latin typeface="Andalus" pitchFamily="18" charset="-78"/>
                <a:cs typeface="Andalus" pitchFamily="18" charset="-78"/>
              </a:rPr>
              <a:t/>
            </a:r>
            <a:br>
              <a:rPr lang="ar-IQ" sz="4400" dirty="0">
                <a:effectLst>
                  <a:outerShdw blurRad="38100" dist="38100" dir="2700000" algn="tl">
                    <a:srgbClr val="000000">
                      <a:alpha val="43137"/>
                    </a:srgbClr>
                  </a:outerShdw>
                </a:effectLst>
                <a:latin typeface="Andalus" pitchFamily="18" charset="-78"/>
                <a:cs typeface="Andalus" pitchFamily="18" charset="-78"/>
              </a:rPr>
            </a:br>
            <a:endParaRPr lang="en-US" sz="4400" dirty="0">
              <a:effectLst>
                <a:outerShdw blurRad="38100" dist="38100" dir="2700000" algn="tl">
                  <a:srgbClr val="000000">
                    <a:alpha val="43137"/>
                  </a:srgbClr>
                </a:outerShdw>
              </a:effectLst>
              <a:latin typeface="Andalus" pitchFamily="18" charset="-78"/>
              <a:cs typeface="Andalus" pitchFamily="18" charset="-78"/>
            </a:endParaRPr>
          </a:p>
        </p:txBody>
      </p:sp>
      <p:sp>
        <p:nvSpPr>
          <p:cNvPr id="4" name="عنوان 1"/>
          <p:cNvSpPr txBox="1">
            <a:spLocks/>
          </p:cNvSpPr>
          <p:nvPr/>
        </p:nvSpPr>
        <p:spPr>
          <a:xfrm>
            <a:off x="107504" y="2132856"/>
            <a:ext cx="8892480" cy="4320480"/>
          </a:xfrm>
          <a:prstGeom prst="rect">
            <a:avLst/>
          </a:prstGeom>
        </p:spPr>
        <p:txBody>
          <a:bodyPr vert="horz" anchor="ctr">
            <a:noAutofit/>
          </a:bodyPr>
          <a:lstStyle/>
          <a:p>
            <a:pPr algn="r"/>
            <a:r>
              <a:rPr lang="ar-IQ" sz="2800" dirty="0" smtClean="0">
                <a:cs typeface="Simplified Arabic" pitchFamily="2" charset="-78"/>
              </a:rPr>
              <a:t>هدفنا الان هو فتح ثغره للدخول عن طريقها الى جهاز الضحية لذا نستخدم برامج الاختراق لهذا الغرض كل برنامج من برامج الاختراق الذي يستخدمه </a:t>
            </a:r>
            <a:r>
              <a:rPr lang="ar-IQ" sz="2800" dirty="0" err="1" smtClean="0">
                <a:cs typeface="Simplified Arabic" pitchFamily="2" charset="-78"/>
              </a:rPr>
              <a:t>هكرز</a:t>
            </a:r>
            <a:r>
              <a:rPr lang="ar-IQ" sz="2800" dirty="0" smtClean="0">
                <a:cs typeface="Simplified Arabic" pitchFamily="2" charset="-78"/>
              </a:rPr>
              <a:t> الأجهزة ينقسم عادة الى 3 اقسام </a:t>
            </a:r>
            <a:r>
              <a:rPr lang="ar-IQ" sz="2800" dirty="0" err="1" smtClean="0">
                <a:cs typeface="Simplified Arabic" pitchFamily="2" charset="-78"/>
              </a:rPr>
              <a:t>اوملفات:-</a:t>
            </a:r>
            <a:endParaRPr lang="ar-IQ" sz="2800" dirty="0" smtClean="0">
              <a:cs typeface="Simplified Arabic" pitchFamily="2" charset="-78"/>
            </a:endParaRPr>
          </a:p>
          <a:p>
            <a:pPr algn="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a:r>
            <a:b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b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1) ملف البرنامج </a:t>
            </a:r>
            <a:r>
              <a:rPr lang="ar-IQ" sz="2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الرئيسي..</a:t>
            </a: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وهو الذي من خلاله سوف نقوم </a:t>
            </a:r>
            <a:r>
              <a:rPr lang="ar-IQ" sz="2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بأختراق</a:t>
            </a: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بجهاز الضحية والتحكم </a:t>
            </a:r>
            <a:r>
              <a:rPr lang="ar-IQ" sz="2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به</a:t>
            </a: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عند فتحه.</a:t>
            </a:r>
          </a:p>
          <a:p>
            <a:pPr algn="r"/>
            <a:endPar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endParaRPr>
          </a:p>
          <a:p>
            <a:pPr algn="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2) ملف </a:t>
            </a:r>
            <a:r>
              <a:rPr lang="ar-IQ" sz="2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التجسس </a:t>
            </a: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a:t>
            </a:r>
            <a:r>
              <a:rPr lang="ar-IQ" sz="2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السيرفر)..</a:t>
            </a: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ويسما ايضاً </a:t>
            </a:r>
            <a:r>
              <a:rPr lang="ar-IQ" sz="2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بـ</a:t>
            </a: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a:t>
            </a:r>
            <a:r>
              <a:rPr lang="ar-IQ" sz="2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الباتش</a:t>
            </a: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او </a:t>
            </a:r>
            <a:r>
              <a:rPr lang="ar-IQ" sz="2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التروجان</a:t>
            </a: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وهو الملف الذي يقوم بأكبر جزء في </a:t>
            </a:r>
            <a:r>
              <a:rPr lang="ar-IQ" sz="2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الأختراق</a:t>
            </a: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ولا انصحك بفتحه.</a:t>
            </a:r>
          </a:p>
          <a:p>
            <a:pPr algn="r"/>
            <a:endPar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endParaRPr>
          </a:p>
          <a:p>
            <a:pPr algn="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3) ملف تحرير </a:t>
            </a:r>
            <a:r>
              <a:rPr lang="ar-IQ" sz="2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الباتش..</a:t>
            </a: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ومن خلاله نقوم</a:t>
            </a:r>
            <a:r>
              <a:rPr lang="ar-IQ" sz="2800" dirty="0" smtClean="0">
                <a:cs typeface="Simplified Arabic" pitchFamily="2" charset="-78"/>
              </a:rPr>
              <a:t> </a:t>
            </a: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بصنع ملف التجسس والذي سوف نرسله الي  </a:t>
            </a:r>
            <a:r>
              <a:rPr lang="ar-IQ" sz="2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الضحية ..</a:t>
            </a:r>
            <a:r>
              <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لكي يقوم بفتح المنفذ لك ومن ثم الدخول لجهاز </a:t>
            </a:r>
            <a:r>
              <a:rPr lang="ar-IQ" sz="2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الضحية .</a:t>
            </a:r>
            <a:endPar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endParaRPr>
          </a:p>
          <a:p>
            <a:pPr algn="r"/>
            <a:endParaRPr lang="ar-IQ" sz="2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endParaRPr>
          </a:p>
          <a:p>
            <a:pPr algn="r"/>
            <a:endParaRPr lang="en-US" sz="2800" b="1" dirty="0" smtClean="0">
              <a:cs typeface="Simplified Arabic" pitchFamily="2" charset="-78"/>
            </a:endParaRPr>
          </a:p>
        </p:txBody>
      </p:sp>
    </p:spTree>
    <p:extLst>
      <p:ext uri="{BB962C8B-B14F-4D97-AF65-F5344CB8AC3E}">
        <p14:creationId xmlns:p14="http://schemas.microsoft.com/office/powerpoint/2010/main" val="808522706"/>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slide(fromBottom)">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4" fill="hold" nodeType="click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Effect transition="in" filter="slide(fromBottom)">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slide(fromBottom)">
                                      <p:cBhvr>
                                        <p:cTn id="21" dur="500"/>
                                        <p:tgtEl>
                                          <p:spTgt spid="4">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nodeType="clickEffect">
                                  <p:stCondLst>
                                    <p:cond delay="0"/>
                                  </p:stCondLst>
                                  <p:childTnLst>
                                    <p:set>
                                      <p:cBhvr>
                                        <p:cTn id="25" dur="1" fill="hold">
                                          <p:stCondLst>
                                            <p:cond delay="0"/>
                                          </p:stCondLst>
                                        </p:cTn>
                                        <p:tgtEl>
                                          <p:spTgt spid="4">
                                            <p:txEl>
                                              <p:pRg st="5" end="5"/>
                                            </p:txEl>
                                          </p:spTgt>
                                        </p:tgtEl>
                                        <p:attrNameLst>
                                          <p:attrName>style.visibility</p:attrName>
                                        </p:attrNameLst>
                                      </p:cBhvr>
                                      <p:to>
                                        <p:strVal val="visible"/>
                                      </p:to>
                                    </p:set>
                                    <p:animEffect transition="in" filter="slide(fromBottom)">
                                      <p:cBhvr>
                                        <p:cTn id="26"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idx="4294967295"/>
          </p:nvPr>
        </p:nvSpPr>
        <p:spPr>
          <a:xfrm>
            <a:off x="107504" y="-99392"/>
            <a:ext cx="8928992" cy="1728936"/>
          </a:xfrm>
        </p:spPr>
        <p:txBody>
          <a:bodyPr anchor="ctr">
            <a:noAutofit/>
          </a:bodyPr>
          <a:lstStyle/>
          <a:p>
            <a:pPr algn="ctr"/>
            <a:r>
              <a:rPr lang="ar-IQ" sz="3600" dirty="0" smtClean="0">
                <a:effectLst>
                  <a:outerShdw blurRad="38100" dist="38100" dir="2700000" algn="tl">
                    <a:srgbClr val="000000">
                      <a:alpha val="43137"/>
                    </a:srgbClr>
                  </a:outerShdw>
                </a:effectLst>
                <a:latin typeface="Andalus" pitchFamily="18" charset="-78"/>
                <a:cs typeface="Andalus" pitchFamily="18" charset="-78"/>
              </a:rPr>
              <a:t/>
            </a:r>
            <a:br>
              <a:rPr lang="ar-IQ" sz="3600" dirty="0" smtClean="0">
                <a:effectLst>
                  <a:outerShdw blurRad="38100" dist="38100" dir="2700000" algn="tl">
                    <a:srgbClr val="000000">
                      <a:alpha val="43137"/>
                    </a:srgbClr>
                  </a:outerShdw>
                </a:effectLst>
                <a:latin typeface="Andalus" pitchFamily="18" charset="-78"/>
                <a:cs typeface="Andalus" pitchFamily="18" charset="-78"/>
              </a:rPr>
            </a:br>
            <a:r>
              <a:rPr lang="ar-IQ" sz="28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ما </a:t>
            </a:r>
            <a:r>
              <a:rPr lang="ar-IQ" sz="28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هي الأشياء التي </a:t>
            </a:r>
            <a:r>
              <a:rPr lang="ar-IQ" sz="28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تساعد الهكرز </a:t>
            </a:r>
            <a:r>
              <a:rPr lang="ar-IQ" sz="28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على اختراق </a:t>
            </a:r>
            <a:r>
              <a:rPr lang="ar-IQ" sz="28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جهاز ما </a:t>
            </a:r>
            <a:r>
              <a:rPr lang="ar-IQ" sz="28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 </a:t>
            </a:r>
            <a:r>
              <a:rPr lang="ar-IQ" sz="3600" dirty="0">
                <a:effectLst/>
              </a:rPr>
              <a:t/>
            </a:r>
            <a:br>
              <a:rPr lang="ar-IQ" sz="3600" dirty="0">
                <a:effectLst/>
              </a:rPr>
            </a:br>
            <a:r>
              <a:rPr lang="ar-IQ" sz="3600" dirty="0">
                <a:effectLst>
                  <a:outerShdw blurRad="38100" dist="38100" dir="2700000" algn="tl">
                    <a:srgbClr val="000000">
                      <a:alpha val="43137"/>
                    </a:srgbClr>
                  </a:outerShdw>
                </a:effectLst>
                <a:latin typeface="Andalus" pitchFamily="18" charset="-78"/>
                <a:cs typeface="Andalus" pitchFamily="18" charset="-78"/>
              </a:rPr>
              <a:t/>
            </a:r>
            <a:br>
              <a:rPr lang="ar-IQ" sz="3600" dirty="0">
                <a:effectLst>
                  <a:outerShdw blurRad="38100" dist="38100" dir="2700000" algn="tl">
                    <a:srgbClr val="000000">
                      <a:alpha val="43137"/>
                    </a:srgbClr>
                  </a:outerShdw>
                </a:effectLst>
                <a:latin typeface="Andalus" pitchFamily="18" charset="-78"/>
                <a:cs typeface="Andalus" pitchFamily="18" charset="-78"/>
              </a:rPr>
            </a:br>
            <a:endParaRPr lang="en-US" sz="3600" dirty="0">
              <a:effectLst>
                <a:outerShdw blurRad="38100" dist="38100" dir="2700000" algn="tl">
                  <a:srgbClr val="000000">
                    <a:alpha val="43137"/>
                  </a:srgbClr>
                </a:outerShdw>
              </a:effectLst>
              <a:latin typeface="Andalus" pitchFamily="18" charset="-78"/>
              <a:cs typeface="Andalus" pitchFamily="18" charset="-78"/>
            </a:endParaRPr>
          </a:p>
        </p:txBody>
      </p:sp>
      <p:sp>
        <p:nvSpPr>
          <p:cNvPr id="4" name="عنوان 1"/>
          <p:cNvSpPr txBox="1">
            <a:spLocks/>
          </p:cNvSpPr>
          <p:nvPr/>
        </p:nvSpPr>
        <p:spPr>
          <a:xfrm>
            <a:off x="107504" y="1340024"/>
            <a:ext cx="8928992" cy="5977408"/>
          </a:xfrm>
          <a:prstGeom prst="rect">
            <a:avLst/>
          </a:prstGeom>
        </p:spPr>
        <p:txBody>
          <a:bodyPr vert="horz" anchor="ctr">
            <a:noAutofit/>
          </a:bodyPr>
          <a:lstStyle/>
          <a:p>
            <a:pPr algn="just" rtl="1"/>
            <a:r>
              <a:rPr lang="ar-IQ" sz="2400" dirty="0" smtClean="0">
                <a:latin typeface="Simplified Arabic" pitchFamily="18" charset="-78"/>
                <a:cs typeface="Simplified Arabic" pitchFamily="2" charset="-78"/>
              </a:rPr>
              <a:t/>
            </a:r>
            <a:br>
              <a:rPr lang="ar-IQ" sz="2400" dirty="0" smtClean="0">
                <a:latin typeface="Simplified Arabic" pitchFamily="18" charset="-78"/>
                <a:cs typeface="Simplified Arabic" pitchFamily="2" charset="-78"/>
              </a:rPr>
            </a:br>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1- وجود ملف </a:t>
            </a:r>
            <a:r>
              <a:rPr lang="ar-IQ" sz="24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الباتش</a:t>
            </a:r>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أو </a:t>
            </a:r>
            <a:r>
              <a:rPr lang="ar-IQ" sz="24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التروجان</a:t>
            </a:r>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 </a:t>
            </a:r>
            <a:r>
              <a:rPr lang="ar-IQ" sz="2400" dirty="0" err="1" smtClean="0">
                <a:latin typeface="Simplified Arabic" pitchFamily="18" charset="-78"/>
                <a:cs typeface="Simplified Arabic" pitchFamily="2" charset="-78"/>
              </a:rPr>
              <a:t>لايستطيع</a:t>
            </a:r>
            <a:r>
              <a:rPr lang="ar-IQ" sz="2400" dirty="0" smtClean="0">
                <a:latin typeface="Simplified Arabic" pitchFamily="18" charset="-78"/>
                <a:cs typeface="Simplified Arabic" pitchFamily="2" charset="-78"/>
              </a:rPr>
              <a:t> اي </a:t>
            </a:r>
            <a:r>
              <a:rPr lang="ar-IQ" sz="2400" dirty="0" err="1" smtClean="0">
                <a:latin typeface="Simplified Arabic" pitchFamily="18" charset="-78"/>
                <a:cs typeface="Simplified Arabic" pitchFamily="2" charset="-78"/>
              </a:rPr>
              <a:t>هكر</a:t>
            </a:r>
            <a:r>
              <a:rPr lang="ar-IQ" sz="2400" dirty="0" smtClean="0">
                <a:latin typeface="Simplified Arabic" pitchFamily="18" charset="-78"/>
                <a:cs typeface="Simplified Arabic" pitchFamily="2" charset="-78"/>
              </a:rPr>
              <a:t> من الدخول الى اي جهاز إلا مع وجود ملف </a:t>
            </a:r>
            <a:r>
              <a:rPr lang="ar-IQ" sz="2400" dirty="0" err="1" smtClean="0">
                <a:latin typeface="Simplified Arabic" pitchFamily="18" charset="-78"/>
                <a:cs typeface="Simplified Arabic" pitchFamily="2" charset="-78"/>
              </a:rPr>
              <a:t>يسمى (</a:t>
            </a:r>
            <a:r>
              <a:rPr lang="en-US" sz="2400" dirty="0" smtClean="0">
                <a:latin typeface="Simplified Arabic" pitchFamily="18" charset="-78"/>
                <a:cs typeface="Simplified Arabic" pitchFamily="2" charset="-78"/>
              </a:rPr>
              <a:t>patch</a:t>
            </a:r>
            <a:r>
              <a:rPr lang="ar-IQ" sz="2400" dirty="0" smtClean="0">
                <a:latin typeface="Simplified Arabic" pitchFamily="18" charset="-78"/>
                <a:cs typeface="Simplified Arabic" pitchFamily="2" charset="-78"/>
              </a:rPr>
              <a:t>) </a:t>
            </a:r>
            <a:r>
              <a:rPr lang="ar-IQ" sz="2400" dirty="0" err="1" smtClean="0">
                <a:latin typeface="Simplified Arabic" pitchFamily="18" charset="-78"/>
                <a:cs typeface="Simplified Arabic" pitchFamily="2" charset="-78"/>
              </a:rPr>
              <a:t>أو (</a:t>
            </a:r>
            <a:r>
              <a:rPr lang="en-US" sz="2400" dirty="0" err="1" smtClean="0">
                <a:latin typeface="Simplified Arabic" pitchFamily="18" charset="-78"/>
                <a:cs typeface="Simplified Arabic" pitchFamily="2" charset="-78"/>
              </a:rPr>
              <a:t>trojan</a:t>
            </a:r>
            <a:r>
              <a:rPr lang="ar-IQ" sz="2400" dirty="0" smtClean="0">
                <a:latin typeface="Simplified Arabic" pitchFamily="18" charset="-78"/>
                <a:cs typeface="Simplified Arabic" pitchFamily="2" charset="-78"/>
              </a:rPr>
              <a:t>) في </a:t>
            </a:r>
            <a:r>
              <a:rPr lang="ar-IQ" sz="2400" dirty="0" err="1" smtClean="0">
                <a:latin typeface="Simplified Arabic" pitchFamily="18" charset="-78"/>
                <a:cs typeface="Simplified Arabic" pitchFamily="2" charset="-78"/>
              </a:rPr>
              <a:t>الجهاز </a:t>
            </a:r>
            <a:r>
              <a:rPr lang="ar-IQ" sz="2400" dirty="0" smtClean="0">
                <a:latin typeface="Simplified Arabic" pitchFamily="18" charset="-78"/>
                <a:cs typeface="Simplified Arabic" pitchFamily="2" charset="-78"/>
              </a:rPr>
              <a:t>، هذه الملفات هي التي يستطيع </a:t>
            </a:r>
            <a:r>
              <a:rPr lang="ar-IQ" sz="2400" dirty="0" err="1" smtClean="0">
                <a:latin typeface="Simplified Arabic" pitchFamily="18" charset="-78"/>
                <a:cs typeface="Simplified Arabic" pitchFamily="2" charset="-78"/>
              </a:rPr>
              <a:t>الهاكر</a:t>
            </a:r>
            <a:r>
              <a:rPr lang="ar-IQ" sz="2400" dirty="0" smtClean="0">
                <a:latin typeface="Simplified Arabic" pitchFamily="18" charset="-78"/>
                <a:cs typeface="Simplified Arabic" pitchFamily="2" charset="-78"/>
              </a:rPr>
              <a:t> بواسطتها الدخول الى جهاز الضحية حيث يستخدم </a:t>
            </a:r>
            <a:r>
              <a:rPr lang="ar-IQ" sz="2400" dirty="0" err="1" smtClean="0">
                <a:latin typeface="Simplified Arabic" pitchFamily="18" charset="-78"/>
                <a:cs typeface="Simplified Arabic" pitchFamily="2" charset="-78"/>
              </a:rPr>
              <a:t>الهاكر</a:t>
            </a:r>
            <a:r>
              <a:rPr lang="ar-IQ" sz="2400" dirty="0" smtClean="0">
                <a:latin typeface="Simplified Arabic" pitchFamily="18" charset="-78"/>
                <a:cs typeface="Simplified Arabic" pitchFamily="2" charset="-78"/>
              </a:rPr>
              <a:t> أحد برامج التجسس التي ترتبط مع ملف </a:t>
            </a:r>
            <a:r>
              <a:rPr lang="ar-IQ" sz="2400" dirty="0" err="1" smtClean="0">
                <a:latin typeface="Simplified Arabic" pitchFamily="18" charset="-78"/>
                <a:cs typeface="Simplified Arabic" pitchFamily="2" charset="-78"/>
              </a:rPr>
              <a:t>الباتش</a:t>
            </a:r>
            <a:r>
              <a:rPr lang="ar-IQ" sz="2400" dirty="0" smtClean="0">
                <a:latin typeface="Simplified Arabic" pitchFamily="18" charset="-78"/>
                <a:cs typeface="Simplified Arabic" pitchFamily="2" charset="-78"/>
              </a:rPr>
              <a:t> الذي يعمل </a:t>
            </a:r>
            <a:r>
              <a:rPr lang="ar-IQ" sz="2400" dirty="0" err="1" smtClean="0">
                <a:latin typeface="Simplified Arabic" pitchFamily="18" charset="-78"/>
                <a:cs typeface="Simplified Arabic" pitchFamily="2" charset="-78"/>
              </a:rPr>
              <a:t>كـ</a:t>
            </a:r>
            <a:r>
              <a:rPr lang="ar-IQ" sz="2400" dirty="0" smtClean="0">
                <a:latin typeface="Simplified Arabic" pitchFamily="18" charset="-78"/>
                <a:cs typeface="Simplified Arabic" pitchFamily="2" charset="-78"/>
              </a:rPr>
              <a:t> </a:t>
            </a:r>
            <a:r>
              <a:rPr lang="ar-IQ" sz="2400" dirty="0" err="1" smtClean="0">
                <a:latin typeface="Simplified Arabic" pitchFamily="18" charset="-78"/>
                <a:cs typeface="Simplified Arabic" pitchFamily="2" charset="-78"/>
              </a:rPr>
              <a:t>ريسيفر</a:t>
            </a:r>
            <a:r>
              <a:rPr lang="ar-IQ" sz="2400" dirty="0" smtClean="0">
                <a:latin typeface="Simplified Arabic" pitchFamily="18" charset="-78"/>
                <a:cs typeface="Simplified Arabic" pitchFamily="2" charset="-78"/>
              </a:rPr>
              <a:t> يستطيع ان يضع له </a:t>
            </a:r>
            <a:r>
              <a:rPr lang="ar-IQ" sz="2400" dirty="0" err="1" smtClean="0">
                <a:latin typeface="Simplified Arabic" pitchFamily="18" charset="-78"/>
                <a:cs typeface="Simplified Arabic" pitchFamily="2" charset="-78"/>
              </a:rPr>
              <a:t>الهاكر</a:t>
            </a:r>
            <a:r>
              <a:rPr lang="ar-IQ" sz="2400" dirty="0" smtClean="0">
                <a:latin typeface="Simplified Arabic" pitchFamily="18" charset="-78"/>
                <a:cs typeface="Simplified Arabic" pitchFamily="2" charset="-78"/>
              </a:rPr>
              <a:t> (اسم مستخدم و رمز سري) تُخوله ان يكون هو الشخص الوحيد الذي يستطيع الدخول الى جهاز الضحية وكذلك يستطيع ان يجعل </a:t>
            </a:r>
            <a:r>
              <a:rPr lang="ar-IQ" sz="2400" dirty="0" err="1" smtClean="0">
                <a:latin typeface="Simplified Arabic" pitchFamily="18" charset="-78"/>
                <a:cs typeface="Simplified Arabic" pitchFamily="2" charset="-78"/>
              </a:rPr>
              <a:t>جهازل</a:t>
            </a:r>
            <a:r>
              <a:rPr lang="ar-IQ" sz="2400" dirty="0" smtClean="0">
                <a:latin typeface="Simplified Arabic" pitchFamily="18" charset="-78"/>
                <a:cs typeface="Simplified Arabic" pitchFamily="2" charset="-78"/>
              </a:rPr>
              <a:t> مفتوحاً فيستطيع أي </a:t>
            </a:r>
            <a:r>
              <a:rPr lang="ar-IQ" sz="2400" dirty="0" err="1" smtClean="0">
                <a:latin typeface="Simplified Arabic" pitchFamily="18" charset="-78"/>
                <a:cs typeface="Simplified Arabic" pitchFamily="2" charset="-78"/>
              </a:rPr>
              <a:t>هاكر</a:t>
            </a:r>
            <a:r>
              <a:rPr lang="ar-IQ" sz="2400" dirty="0" smtClean="0">
                <a:latin typeface="Simplified Arabic" pitchFamily="18" charset="-78"/>
                <a:cs typeface="Simplified Arabic" pitchFamily="2" charset="-78"/>
              </a:rPr>
              <a:t> أن يدخل الى جهاز </a:t>
            </a:r>
            <a:r>
              <a:rPr lang="ar-IQ" sz="2400" dirty="0" err="1" smtClean="0">
                <a:latin typeface="Simplified Arabic" pitchFamily="18" charset="-78"/>
                <a:cs typeface="Simplified Arabic" pitchFamily="2" charset="-78"/>
              </a:rPr>
              <a:t>الضحية!!</a:t>
            </a:r>
            <a:endParaRPr lang="ar-IQ" sz="2400" dirty="0" smtClean="0">
              <a:latin typeface="Simplified Arabic" pitchFamily="18" charset="-78"/>
              <a:cs typeface="Simplified Arabic" pitchFamily="2" charset="-78"/>
            </a:endParaRPr>
          </a:p>
          <a:p>
            <a:pPr algn="just" rtl="1"/>
            <a:endParaRPr lang="ar-IQ" sz="2400" dirty="0" smtClean="0">
              <a:latin typeface="Simplified Arabic" pitchFamily="18" charset="-78"/>
              <a:cs typeface="Simplified Arabic" pitchFamily="2" charset="-78"/>
            </a:endParaRPr>
          </a:p>
          <a:p>
            <a:pPr algn="just" rtl="1"/>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2- الاتصال بشبكة الإنترنت: </a:t>
            </a:r>
            <a:r>
              <a:rPr lang="ar-IQ" sz="2400" b="1" dirty="0" err="1" smtClean="0">
                <a:cs typeface="Simplified Arabic" pitchFamily="2" charset="-78"/>
              </a:rPr>
              <a:t>لايستطيع</a:t>
            </a:r>
            <a:r>
              <a:rPr lang="ar-IQ" sz="2400" b="1" dirty="0" smtClean="0">
                <a:cs typeface="Simplified Arabic" pitchFamily="2" charset="-78"/>
              </a:rPr>
              <a:t> </a:t>
            </a:r>
            <a:r>
              <a:rPr lang="ar-IQ" sz="2400" b="1" dirty="0" err="1" smtClean="0">
                <a:cs typeface="Simplified Arabic" pitchFamily="2" charset="-78"/>
              </a:rPr>
              <a:t>الهكر</a:t>
            </a:r>
            <a:r>
              <a:rPr lang="ar-IQ" sz="2400" b="1" dirty="0" smtClean="0">
                <a:cs typeface="Simplified Arabic" pitchFamily="2" charset="-78"/>
              </a:rPr>
              <a:t> ان يدخل الى اي جهاز إلا إذا كان متصلا بشبكة الإنترنت اما اذا الجهاز غير متصل </a:t>
            </a:r>
            <a:r>
              <a:rPr lang="ar-IQ" sz="2400" b="1" dirty="0" err="1" smtClean="0">
                <a:cs typeface="Simplified Arabic" pitchFamily="2" charset="-78"/>
              </a:rPr>
              <a:t>بالنت</a:t>
            </a:r>
            <a:r>
              <a:rPr lang="ar-IQ" sz="2400" b="1" dirty="0" smtClean="0">
                <a:cs typeface="Simplified Arabic" pitchFamily="2" charset="-78"/>
              </a:rPr>
              <a:t> او اي شبكة اخرى فمن المستحيل ان يدخل احد الى جهازك!!</a:t>
            </a:r>
            <a:r>
              <a:rPr lang="ar-IQ" sz="2400" b="1" dirty="0" err="1" smtClean="0">
                <a:cs typeface="Simplified Arabic" pitchFamily="2" charset="-78"/>
              </a:rPr>
              <a:t>ولذللك</a:t>
            </a:r>
            <a:r>
              <a:rPr lang="ar-IQ" sz="2400" b="1" dirty="0" smtClean="0">
                <a:cs typeface="Simplified Arabic" pitchFamily="2" charset="-78"/>
              </a:rPr>
              <a:t> إذا أحسست بوجود </a:t>
            </a:r>
            <a:r>
              <a:rPr lang="ar-IQ" sz="2400" b="1" dirty="0" err="1" smtClean="0">
                <a:cs typeface="Simplified Arabic" pitchFamily="2" charset="-78"/>
              </a:rPr>
              <a:t>هاكر</a:t>
            </a:r>
            <a:r>
              <a:rPr lang="ar-IQ" sz="2400" b="1" dirty="0" smtClean="0">
                <a:cs typeface="Simplified Arabic" pitchFamily="2" charset="-78"/>
              </a:rPr>
              <a:t> في جهازك فسارع إلى قطع الاتصال بخط الإنترنت بسرعة حتى تمنع </a:t>
            </a:r>
            <a:r>
              <a:rPr lang="ar-IQ" sz="2400" b="1" dirty="0" err="1" smtClean="0">
                <a:cs typeface="Simplified Arabic" pitchFamily="2" charset="-78"/>
              </a:rPr>
              <a:t>الهاكر</a:t>
            </a:r>
            <a:r>
              <a:rPr lang="ar-IQ" sz="2400" b="1" dirty="0" smtClean="0">
                <a:cs typeface="Simplified Arabic" pitchFamily="2" charset="-78"/>
              </a:rPr>
              <a:t> من مواصلة العبث والتلصص في جهازك</a:t>
            </a:r>
          </a:p>
          <a:p>
            <a:pPr algn="just" rtl="1"/>
            <a:r>
              <a:rPr lang="ar-IQ" sz="2400" b="1" dirty="0" smtClean="0">
                <a:cs typeface="Simplified Arabic" pitchFamily="2" charset="-78"/>
              </a:rPr>
              <a:t> </a:t>
            </a:r>
          </a:p>
          <a:p>
            <a:pPr algn="just" rtl="1"/>
            <a:r>
              <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rPr>
              <a:t>3- برنامج التجسس: </a:t>
            </a:r>
            <a:r>
              <a:rPr lang="ar-IQ" sz="2400" b="1" dirty="0" smtClean="0">
                <a:cs typeface="Simplified Arabic" pitchFamily="2" charset="-78"/>
              </a:rPr>
              <a:t>حتى يتمكن </a:t>
            </a:r>
            <a:r>
              <a:rPr lang="ar-IQ" sz="2400" b="1" dirty="0" err="1" smtClean="0">
                <a:cs typeface="Simplified Arabic" pitchFamily="2" charset="-78"/>
              </a:rPr>
              <a:t>الهاكر</a:t>
            </a:r>
            <a:r>
              <a:rPr lang="ar-IQ" sz="2400" b="1" dirty="0" smtClean="0">
                <a:cs typeface="Simplified Arabic" pitchFamily="2" charset="-78"/>
              </a:rPr>
              <a:t> العادي من اختراق جهازك لابد أن يتوافر معه برنامج يساعده على </a:t>
            </a:r>
            <a:r>
              <a:rPr lang="ar-IQ" sz="2400" b="1" dirty="0" err="1" smtClean="0">
                <a:cs typeface="Simplified Arabic" pitchFamily="2" charset="-78"/>
              </a:rPr>
              <a:t>الاختراق !</a:t>
            </a:r>
            <a:r>
              <a:rPr lang="ar-IQ" sz="2400" b="1" dirty="0" smtClean="0">
                <a:cs typeface="Simplified Arabic" pitchFamily="2" charset="-78"/>
              </a:rPr>
              <a:t>  ومن أشهر برامج </a:t>
            </a:r>
            <a:r>
              <a:rPr lang="ar-IQ" sz="2400" b="1" dirty="0" err="1" smtClean="0">
                <a:cs typeface="Simplified Arabic" pitchFamily="2" charset="-78"/>
              </a:rPr>
              <a:t>الهاكرز</a:t>
            </a:r>
            <a:r>
              <a:rPr lang="ar-IQ" sz="2400" b="1" dirty="0" smtClean="0">
                <a:cs typeface="Simplified Arabic" pitchFamily="2" charset="-78"/>
              </a:rPr>
              <a:t> هذه </a:t>
            </a:r>
            <a:r>
              <a:rPr lang="ar-IQ" sz="2400" b="1" dirty="0" err="1" smtClean="0">
                <a:cs typeface="Simplified Arabic" pitchFamily="2" charset="-78"/>
              </a:rPr>
              <a:t>البرامج :</a:t>
            </a:r>
            <a:endParaRPr lang="ar-IQ" sz="2400" b="1" dirty="0" smtClean="0">
              <a:cs typeface="Simplified Arabic" pitchFamily="2" charset="-78"/>
            </a:endParaRPr>
          </a:p>
          <a:p>
            <a:pPr algn="just" rtl="1"/>
            <a:r>
              <a:rPr lang="ar-IQ" sz="2400" b="1" dirty="0" smtClean="0">
                <a:cs typeface="Simplified Arabic" pitchFamily="2" charset="-78"/>
              </a:rPr>
              <a:t> </a:t>
            </a:r>
          </a:p>
          <a:p>
            <a:pPr algn="ctr" rtl="1"/>
            <a:r>
              <a:rPr lang="ar-IQ"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 - Net Buster – Net Bus 1.7  - Girl Friend -</a:t>
            </a:r>
            <a:r>
              <a:rPr lang="ar-IQ"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Cracker 4</a:t>
            </a:r>
            <a:r>
              <a:rPr lang="ar-IQ" sz="2400" b="1" dirty="0" smtClean="0">
                <a:latin typeface="Times New Roman" pitchFamily="18" charset="0"/>
                <a:cs typeface="Times New Roman" pitchFamily="18" charset="0"/>
              </a:rPr>
              <a:t> </a:t>
            </a:r>
            <a:r>
              <a:rPr lang="en-US" sz="2400" b="1" dirty="0" smtClean="0">
                <a:cs typeface="Simplified Arabic" pitchFamily="2" charset="-78"/>
              </a:rPr>
              <a:t/>
            </a:r>
            <a:br>
              <a:rPr lang="en-US" sz="2400" b="1" dirty="0" smtClean="0">
                <a:cs typeface="Simplified Arabic" pitchFamily="2" charset="-78"/>
              </a:rPr>
            </a:br>
            <a:r>
              <a:rPr lang="en-US" sz="2400" b="1" dirty="0" smtClean="0">
                <a:cs typeface="Simplified Arabic" pitchFamily="2" charset="-78"/>
              </a:rPr>
              <a:t/>
            </a:r>
            <a:br>
              <a:rPr lang="en-US" sz="2400" b="1" dirty="0" smtClean="0">
                <a:cs typeface="Simplified Arabic" pitchFamily="2" charset="-78"/>
              </a:rPr>
            </a:br>
            <a:endPar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endParaRPr>
          </a:p>
          <a:p>
            <a:pPr algn="just"/>
            <a:r>
              <a:rPr lang="en-US" sz="2400" dirty="0" smtClean="0">
                <a:latin typeface="Simplified Arabic" pitchFamily="18" charset="-78"/>
                <a:cs typeface="Simplified Arabic" pitchFamily="2" charset="-78"/>
              </a:rPr>
              <a:t/>
            </a:r>
            <a:br>
              <a:rPr lang="en-US" sz="2400" dirty="0" smtClean="0">
                <a:latin typeface="Simplified Arabic" pitchFamily="18" charset="-78"/>
                <a:cs typeface="Simplified Arabic" pitchFamily="2" charset="-78"/>
              </a:rPr>
            </a:br>
            <a:endParaRPr lang="en-US" sz="2400" dirty="0">
              <a:latin typeface="Simplified Arabic" pitchFamily="18" charset="-78"/>
              <a:cs typeface="Simplified Arabic" pitchFamily="2" charset="-78"/>
            </a:endParaRPr>
          </a:p>
        </p:txBody>
      </p:sp>
    </p:spTree>
    <p:extLst>
      <p:ext uri="{BB962C8B-B14F-4D97-AF65-F5344CB8AC3E}">
        <p14:creationId xmlns:p14="http://schemas.microsoft.com/office/powerpoint/2010/main" val="372364333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slide(fromBottom)">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slide(fromBottom)">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slide(fromBottom)">
                                      <p:cBhvr>
                                        <p:cTn id="22" dur="500"/>
                                        <p:tgtEl>
                                          <p:spTgt spid="4">
                                            <p:txEl>
                                              <p:pRg st="4" end="4"/>
                                            </p:txEl>
                                          </p:spTgt>
                                        </p:tgtEl>
                                      </p:cBhvr>
                                    </p:animEffect>
                                  </p:childTnLst>
                                </p:cTn>
                              </p:par>
                              <p:par>
                                <p:cTn id="23" presetID="12" presetClass="entr" presetSubtype="4" fill="hold" nodeType="with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Effect transition="in" filter="slide(fromBottom)">
                                      <p:cBhvr>
                                        <p:cTn id="25" dur="500"/>
                                        <p:tgtEl>
                                          <p:spTgt spid="4">
                                            <p:txEl>
                                              <p:pRg st="5" end="5"/>
                                            </p:txEl>
                                          </p:spTgt>
                                        </p:tgtEl>
                                      </p:cBhvr>
                                    </p:animEffect>
                                  </p:childTnLst>
                                </p:cTn>
                              </p:par>
                              <p:par>
                                <p:cTn id="26" presetID="12" presetClass="entr" presetSubtype="4" fill="hold" nodeType="with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Effect transition="in" filter="slide(fromBottom)">
                                      <p:cBhvr>
                                        <p:cTn id="28"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idx="4294967295"/>
          </p:nvPr>
        </p:nvSpPr>
        <p:spPr>
          <a:xfrm>
            <a:off x="323528" y="260350"/>
            <a:ext cx="8686800" cy="1080418"/>
          </a:xfrm>
        </p:spPr>
        <p:txBody>
          <a:bodyPr>
            <a:normAutofit fontScale="90000"/>
          </a:bodyPr>
          <a:lstStyle/>
          <a:p>
            <a:pPr algn="r"/>
            <a:r>
              <a:rPr lang="ar-IQ" sz="31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كيف </a:t>
            </a:r>
            <a:r>
              <a:rPr lang="ar-IQ" sz="31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يتمكن الهاكر من الدخول إلى جهازك </a:t>
            </a:r>
            <a:r>
              <a:rPr lang="ar-IQ" sz="31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a:t>
            </a:r>
            <a:r>
              <a:rPr lang="ar-IQ" sz="4400" dirty="0">
                <a:effectLst/>
              </a:rPr>
              <a:t/>
            </a:r>
            <a:br>
              <a:rPr lang="ar-IQ" sz="4400" dirty="0">
                <a:effectLst/>
              </a:rPr>
            </a:br>
            <a:r>
              <a:rPr lang="ar-IQ" sz="4400" dirty="0">
                <a:effectLst>
                  <a:outerShdw blurRad="38100" dist="38100" dir="2700000" algn="tl">
                    <a:srgbClr val="000000">
                      <a:alpha val="43137"/>
                    </a:srgbClr>
                  </a:outerShdw>
                </a:effectLst>
                <a:latin typeface="Andalus" pitchFamily="18" charset="-78"/>
                <a:cs typeface="Andalus" pitchFamily="18" charset="-78"/>
              </a:rPr>
              <a:t/>
            </a:r>
            <a:br>
              <a:rPr lang="ar-IQ" sz="4400" dirty="0">
                <a:effectLst>
                  <a:outerShdw blurRad="38100" dist="38100" dir="2700000" algn="tl">
                    <a:srgbClr val="000000">
                      <a:alpha val="43137"/>
                    </a:srgbClr>
                  </a:outerShdw>
                </a:effectLst>
                <a:latin typeface="Andalus" pitchFamily="18" charset="-78"/>
                <a:cs typeface="Andalus" pitchFamily="18" charset="-78"/>
              </a:rPr>
            </a:br>
            <a:endParaRPr lang="en-US" sz="4400" dirty="0">
              <a:effectLst>
                <a:outerShdw blurRad="38100" dist="38100" dir="2700000" algn="tl">
                  <a:srgbClr val="000000">
                    <a:alpha val="43137"/>
                  </a:srgbClr>
                </a:outerShdw>
              </a:effectLst>
              <a:latin typeface="Andalus" pitchFamily="18" charset="-78"/>
              <a:cs typeface="Andalus" pitchFamily="18" charset="-78"/>
            </a:endParaRPr>
          </a:p>
        </p:txBody>
      </p:sp>
      <p:sp>
        <p:nvSpPr>
          <p:cNvPr id="4" name="عنوان 1"/>
          <p:cNvSpPr txBox="1">
            <a:spLocks/>
          </p:cNvSpPr>
          <p:nvPr/>
        </p:nvSpPr>
        <p:spPr>
          <a:xfrm>
            <a:off x="0" y="3645024"/>
            <a:ext cx="9144000" cy="1080120"/>
          </a:xfrm>
          <a:prstGeom prst="rect">
            <a:avLst/>
          </a:prstGeom>
        </p:spPr>
        <p:txBody>
          <a:bodyPr vert="horz" bIns="0" anchor="ctr">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eaLnBrk="1" latinLnBrk="0" hangingPunct="1">
              <a:spcBef>
                <a:spcPct val="0"/>
              </a:spcBef>
              <a:buNone/>
              <a:defRPr kumimoji="0" sz="4800" b="1" kern="1200"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pPr algn="ctr"/>
            <a:r>
              <a:rPr lang="ar-IQ" sz="28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كيف يتمكن الهاكر من الدخول إلى جهاز كمبيوتر بعينه ؟</a:t>
            </a:r>
            <a:r>
              <a:rPr lang="ar-IQ" sz="3600" dirty="0" smtClean="0">
                <a:effectLst/>
              </a:rPr>
              <a:t/>
            </a:r>
            <a:br>
              <a:rPr lang="ar-IQ" sz="3600" dirty="0" smtClean="0">
                <a:effectLst/>
              </a:rPr>
            </a:br>
            <a:r>
              <a:rPr lang="ar-IQ" sz="4400" dirty="0" smtClean="0">
                <a:effectLst>
                  <a:outerShdw blurRad="38100" dist="38100" dir="2700000" algn="tl">
                    <a:srgbClr val="000000">
                      <a:alpha val="43137"/>
                    </a:srgbClr>
                  </a:outerShdw>
                </a:effectLst>
                <a:latin typeface="Andalus" pitchFamily="18" charset="-78"/>
                <a:cs typeface="Andalus" pitchFamily="18" charset="-78"/>
              </a:rPr>
              <a:t/>
            </a:r>
            <a:br>
              <a:rPr lang="ar-IQ" sz="4400" dirty="0" smtClean="0">
                <a:effectLst>
                  <a:outerShdw blurRad="38100" dist="38100" dir="2700000" algn="tl">
                    <a:srgbClr val="000000">
                      <a:alpha val="43137"/>
                    </a:srgbClr>
                  </a:outerShdw>
                </a:effectLst>
                <a:latin typeface="Andalus" pitchFamily="18" charset="-78"/>
                <a:cs typeface="Andalus" pitchFamily="18" charset="-78"/>
              </a:rPr>
            </a:br>
            <a:endParaRPr lang="en-US" sz="4400" dirty="0">
              <a:effectLst>
                <a:outerShdw blurRad="38100" dist="38100" dir="2700000" algn="tl">
                  <a:srgbClr val="000000">
                    <a:alpha val="43137"/>
                  </a:srgbClr>
                </a:outerShdw>
              </a:effectLst>
              <a:latin typeface="Andalus" pitchFamily="18" charset="-78"/>
              <a:cs typeface="Andalus" pitchFamily="18" charset="-78"/>
            </a:endParaRPr>
          </a:p>
        </p:txBody>
      </p:sp>
      <p:sp>
        <p:nvSpPr>
          <p:cNvPr id="5" name="عنصر نائب للنص 2"/>
          <p:cNvSpPr txBox="1">
            <a:spLocks/>
          </p:cNvSpPr>
          <p:nvPr/>
        </p:nvSpPr>
        <p:spPr>
          <a:xfrm>
            <a:off x="323528" y="4365104"/>
            <a:ext cx="8670776" cy="1368152"/>
          </a:xfrm>
          <a:prstGeom prst="rect">
            <a:avLst/>
          </a:prstGeom>
        </p:spPr>
        <p:txBody>
          <a:bodyPr vert="horz" anchor="t">
            <a:noAutofit/>
          </a:bodyPr>
          <a:lstStyle>
            <a:lvl1pPr marL="73152" indent="0" algn="l" rtl="0" eaLnBrk="1" latinLnBrk="0" hangingPunct="1">
              <a:spcBef>
                <a:spcPct val="20000"/>
              </a:spcBef>
              <a:buClr>
                <a:schemeClr val="tx1">
                  <a:shade val="95000"/>
                </a:schemeClr>
              </a:buClr>
              <a:buSzPct val="65000"/>
              <a:buFont typeface="Wingdings 2"/>
              <a:buNone/>
              <a:defRPr kumimoji="0" sz="20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None/>
              <a:defRPr kumimoji="0" sz="1800" kern="1200">
                <a:solidFill>
                  <a:schemeClr val="tx1">
                    <a:tint val="75000"/>
                  </a:schemeClr>
                </a:solidFill>
                <a:latin typeface="+mn-lt"/>
                <a:ea typeface="+mn-ea"/>
                <a:cs typeface="+mn-cs"/>
              </a:defRPr>
            </a:lvl2pPr>
            <a:lvl3pPr marL="1133856" indent="-228600" algn="l" rtl="0" eaLnBrk="1" latinLnBrk="0" hangingPunct="1">
              <a:spcBef>
                <a:spcPct val="20000"/>
              </a:spcBef>
              <a:buClr>
                <a:schemeClr val="tx1"/>
              </a:buClr>
              <a:buSzPct val="95000"/>
              <a:buFont typeface="Wingdings"/>
              <a:buNone/>
              <a:defRPr kumimoji="0" sz="1600" kern="1200">
                <a:solidFill>
                  <a:schemeClr val="tx1">
                    <a:tint val="75000"/>
                  </a:schemeClr>
                </a:solidFill>
                <a:latin typeface="+mn-lt"/>
                <a:ea typeface="+mn-ea"/>
                <a:cs typeface="+mn-cs"/>
              </a:defRPr>
            </a:lvl3pPr>
            <a:lvl4pPr marL="1353312" indent="-182880" algn="l" rtl="0" eaLnBrk="1" latinLnBrk="0" hangingPunct="1">
              <a:spcBef>
                <a:spcPct val="20000"/>
              </a:spcBef>
              <a:buClr>
                <a:schemeClr val="tx1"/>
              </a:buClr>
              <a:buSzPct val="100000"/>
              <a:buFont typeface="Wingdings 3"/>
              <a:buNone/>
              <a:defRPr kumimoji="0" sz="1400" kern="1200">
                <a:solidFill>
                  <a:schemeClr val="tx1">
                    <a:tint val="75000"/>
                  </a:schemeClr>
                </a:solidFill>
                <a:latin typeface="+mn-lt"/>
                <a:ea typeface="+mn-ea"/>
                <a:cs typeface="+mn-cs"/>
              </a:defRPr>
            </a:lvl4pPr>
            <a:lvl5pPr marL="1545336" indent="-182880" algn="l" rtl="0" eaLnBrk="1" latinLnBrk="0" hangingPunct="1">
              <a:spcBef>
                <a:spcPct val="20000"/>
              </a:spcBef>
              <a:buClr>
                <a:schemeClr val="tx1"/>
              </a:buClr>
              <a:buFont typeface="Wingdings 2"/>
              <a:buNone/>
              <a:defRPr kumimoji="0" sz="1400" kern="1200">
                <a:solidFill>
                  <a:schemeClr val="tx1">
                    <a:tint val="75000"/>
                  </a:schemeClr>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algn="r" rtl="1"/>
            <a:r>
              <a:rPr lang="ar-IQ" sz="2400" b="1" dirty="0">
                <a:cs typeface="Simplified Arabic" pitchFamily="2" charset="-78"/>
              </a:rPr>
              <a:t>لا يستطيع الهاكر أن يخترق </a:t>
            </a:r>
            <a:r>
              <a:rPr lang="ar-IQ" sz="2400" b="1" dirty="0" err="1" smtClean="0">
                <a:cs typeface="Simplified Arabic" pitchFamily="2" charset="-78"/>
              </a:rPr>
              <a:t>جها</a:t>
            </a:r>
            <a:r>
              <a:rPr lang="ar-IQ" sz="2400" b="1" dirty="0" smtClean="0">
                <a:cs typeface="Simplified Arabic" pitchFamily="2" charset="-78"/>
              </a:rPr>
              <a:t> </a:t>
            </a:r>
            <a:r>
              <a:rPr lang="ar-IQ" sz="2400" b="1" dirty="0">
                <a:cs typeface="Simplified Arabic" pitchFamily="2" charset="-78"/>
              </a:rPr>
              <a:t>كمبيوتر بعينه إلا إذا توافرت عدة شروط أساسية وهي </a:t>
            </a:r>
            <a:r>
              <a:rPr lang="ar-IQ" sz="2400" b="1" dirty="0" err="1">
                <a:cs typeface="Simplified Arabic" pitchFamily="2" charset="-78"/>
              </a:rPr>
              <a:t>:</a:t>
            </a:r>
            <a:r>
              <a:rPr lang="ar-IQ" sz="2400" b="1" dirty="0">
                <a:cs typeface="Simplified Arabic" pitchFamily="2" charset="-78"/>
              </a:rPr>
              <a:t> </a:t>
            </a:r>
            <a:endParaRPr lang="ar-IQ" sz="2400" b="1" dirty="0" smtClean="0">
              <a:cs typeface="Simplified Arabic" pitchFamily="2" charset="-78"/>
            </a:endParaRPr>
          </a:p>
          <a:p>
            <a:pPr algn="r" rtl="1"/>
            <a:r>
              <a:rPr lang="ar-IQ" sz="2400" b="1" dirty="0" smtClean="0">
                <a:cs typeface="Simplified Arabic" pitchFamily="2" charset="-78"/>
              </a:rPr>
              <a:t>1- إذا </a:t>
            </a:r>
            <a:r>
              <a:rPr lang="ar-IQ" sz="2400" b="1" dirty="0">
                <a:cs typeface="Simplified Arabic" pitchFamily="2" charset="-78"/>
              </a:rPr>
              <a:t>كان هذا الكمبيوتر يحوي ملف </a:t>
            </a:r>
            <a:r>
              <a:rPr lang="ar-IQ" sz="2400" b="1" dirty="0" err="1" smtClean="0">
                <a:cs typeface="Simplified Arabic" pitchFamily="2" charset="-78"/>
              </a:rPr>
              <a:t>التجسس </a:t>
            </a:r>
            <a:r>
              <a:rPr lang="ar-IQ" sz="2400" b="1" dirty="0">
                <a:cs typeface="Simplified Arabic" pitchFamily="2" charset="-78"/>
              </a:rPr>
              <a:t>( الباتش ) . </a:t>
            </a:r>
            <a:br>
              <a:rPr lang="ar-IQ" sz="2400" b="1" dirty="0">
                <a:cs typeface="Simplified Arabic" pitchFamily="2" charset="-78"/>
              </a:rPr>
            </a:br>
            <a:r>
              <a:rPr lang="ar-IQ" sz="2400" b="1" dirty="0" smtClean="0">
                <a:cs typeface="Simplified Arabic" pitchFamily="2" charset="-78"/>
              </a:rPr>
              <a:t>2- إذا </a:t>
            </a:r>
            <a:r>
              <a:rPr lang="ar-IQ" sz="2400" b="1" dirty="0">
                <a:cs typeface="Simplified Arabic" pitchFamily="2" charset="-78"/>
              </a:rPr>
              <a:t>كان الهاكر يعرف رقم </a:t>
            </a:r>
            <a:r>
              <a:rPr lang="ar-IQ" sz="2400" b="1" dirty="0" smtClean="0">
                <a:cs typeface="Simplified Arabic" pitchFamily="2" charset="-78"/>
              </a:rPr>
              <a:t>(</a:t>
            </a:r>
            <a:r>
              <a:rPr lang="en-US" sz="2400" b="1" dirty="0" smtClean="0">
                <a:cs typeface="Simplified Arabic" pitchFamily="2" charset="-78"/>
              </a:rPr>
              <a:t>IP Address</a:t>
            </a:r>
            <a:r>
              <a:rPr lang="ar-IQ" sz="2400" b="1" dirty="0" smtClean="0">
                <a:cs typeface="Simplified Arabic" pitchFamily="2" charset="-78"/>
              </a:rPr>
              <a:t>)الخاص </a:t>
            </a:r>
            <a:r>
              <a:rPr lang="ar-IQ" sz="2400" b="1" dirty="0">
                <a:cs typeface="Simplified Arabic" pitchFamily="2" charset="-78"/>
              </a:rPr>
              <a:t>بهذا الشخص .. </a:t>
            </a:r>
            <a:br>
              <a:rPr lang="ar-IQ" sz="2400" b="1" dirty="0">
                <a:cs typeface="Simplified Arabic" pitchFamily="2" charset="-78"/>
              </a:rPr>
            </a:br>
            <a:r>
              <a:rPr lang="ar-IQ" sz="2400" b="1" dirty="0" smtClean="0">
                <a:cs typeface="Simplified Arabic" pitchFamily="2" charset="-78"/>
              </a:rPr>
              <a:t> </a:t>
            </a:r>
            <a:br>
              <a:rPr lang="ar-IQ" sz="2400" b="1" dirty="0" smtClean="0">
                <a:cs typeface="Simplified Arabic" pitchFamily="2" charset="-78"/>
              </a:rPr>
            </a:br>
            <a:r>
              <a:rPr lang="ar-IQ" sz="2400" b="1" dirty="0" smtClean="0">
                <a:cs typeface="Simplified Arabic" pitchFamily="2" charset="-78"/>
              </a:rPr>
              <a:t/>
            </a:r>
            <a:br>
              <a:rPr lang="ar-IQ" sz="2400" b="1" dirty="0" smtClean="0">
                <a:cs typeface="Simplified Arabic" pitchFamily="2" charset="-78"/>
              </a:rPr>
            </a:br>
            <a:r>
              <a:rPr lang="en-US" sz="2400" b="1" dirty="0" smtClean="0">
                <a:cs typeface="Simplified Arabic" pitchFamily="2" charset="-78"/>
              </a:rPr>
              <a:t/>
            </a:r>
            <a:br>
              <a:rPr lang="en-US" sz="2400" b="1" dirty="0" smtClean="0">
                <a:cs typeface="Simplified Arabic" pitchFamily="2" charset="-78"/>
              </a:rPr>
            </a:br>
            <a:endPar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endParaRPr>
          </a:p>
          <a:p>
            <a:pPr algn="just"/>
            <a:r>
              <a:rPr lang="en-US" sz="2400" dirty="0" smtClean="0">
                <a:latin typeface="Simplified Arabic" pitchFamily="18" charset="-78"/>
                <a:cs typeface="Simplified Arabic" pitchFamily="2" charset="-78"/>
              </a:rPr>
              <a:t/>
            </a:r>
            <a:br>
              <a:rPr lang="en-US" sz="2400" dirty="0" smtClean="0">
                <a:latin typeface="Simplified Arabic" pitchFamily="18" charset="-78"/>
                <a:cs typeface="Simplified Arabic" pitchFamily="2" charset="-78"/>
              </a:rPr>
            </a:br>
            <a:endParaRPr lang="en-US" sz="2400" dirty="0">
              <a:latin typeface="Simplified Arabic" pitchFamily="18" charset="-78"/>
              <a:cs typeface="Simplified Arabic" pitchFamily="2" charset="-78"/>
            </a:endParaRPr>
          </a:p>
        </p:txBody>
      </p:sp>
      <p:sp>
        <p:nvSpPr>
          <p:cNvPr id="6" name="عنوان 1"/>
          <p:cNvSpPr txBox="1">
            <a:spLocks/>
          </p:cNvSpPr>
          <p:nvPr/>
        </p:nvSpPr>
        <p:spPr>
          <a:xfrm>
            <a:off x="251520" y="1196752"/>
            <a:ext cx="8686800" cy="1080418"/>
          </a:xfrm>
          <a:prstGeom prst="rect">
            <a:avLst/>
          </a:prstGeom>
        </p:spPr>
        <p:txBody>
          <a:bodyPr vert="horz" anchor="t">
            <a:noAutofit/>
          </a:bodyPr>
          <a:lstStyle/>
          <a:p>
            <a:pPr algn="just" rtl="1"/>
            <a:r>
              <a:rPr lang="ar-IQ" sz="2400" b="1" dirty="0" smtClean="0">
                <a:cs typeface="Simplified Arabic" pitchFamily="2" charset="-78"/>
              </a:rPr>
              <a:t>عندما يتعرض جهاز الكمبيوتر للإصابة بملف التجسس </a:t>
            </a:r>
            <a:r>
              <a:rPr lang="ar-IQ" sz="2400" b="1" dirty="0" err="1" smtClean="0">
                <a:cs typeface="Simplified Arabic" pitchFamily="2" charset="-78"/>
              </a:rPr>
              <a:t>وهو </a:t>
            </a:r>
            <a:r>
              <a:rPr lang="ar-IQ" sz="2400" b="1" dirty="0" smtClean="0">
                <a:cs typeface="Simplified Arabic" pitchFamily="2" charset="-78"/>
              </a:rPr>
              <a:t>( </a:t>
            </a:r>
            <a:r>
              <a:rPr lang="ar-IQ" sz="2400" b="1" dirty="0" err="1" smtClean="0">
                <a:cs typeface="Simplified Arabic" pitchFamily="2" charset="-78"/>
              </a:rPr>
              <a:t>الباتش</a:t>
            </a:r>
            <a:r>
              <a:rPr lang="ar-IQ" sz="2400" b="1" dirty="0" smtClean="0">
                <a:cs typeface="Simplified Arabic" pitchFamily="2" charset="-78"/>
              </a:rPr>
              <a:t> أو </a:t>
            </a:r>
            <a:r>
              <a:rPr lang="ar-IQ" sz="2400" b="1" dirty="0" err="1" smtClean="0">
                <a:cs typeface="Simplified Arabic" pitchFamily="2" charset="-78"/>
              </a:rPr>
              <a:t>التروجان</a:t>
            </a:r>
            <a:r>
              <a:rPr lang="ar-IQ" sz="2400" b="1" dirty="0" smtClean="0">
                <a:cs typeface="Simplified Arabic" pitchFamily="2" charset="-78"/>
              </a:rPr>
              <a:t> ) فإنه على الفور يقوم بفتح </a:t>
            </a:r>
            <a:r>
              <a:rPr lang="ar-IQ" sz="2400" b="1" dirty="0" err="1" smtClean="0">
                <a:cs typeface="Simplified Arabic" pitchFamily="2" charset="-78"/>
              </a:rPr>
              <a:t>بورت</a:t>
            </a:r>
            <a:r>
              <a:rPr lang="en-US" sz="2400" b="1" dirty="0" smtClean="0">
                <a:cs typeface="Simplified Arabic" pitchFamily="2" charset="-78"/>
              </a:rPr>
              <a:t>(port )  </a:t>
            </a:r>
            <a:r>
              <a:rPr lang="ar-IQ" sz="2400" b="1" dirty="0" smtClean="0">
                <a:cs typeface="Simplified Arabic" pitchFamily="2" charset="-78"/>
              </a:rPr>
              <a:t> أو منفذ داخل جهازك فيستطيع كل من لديه برنامج تجسس أن يقتحم جهازك من خلال هذا الملف الذي يقوم بفتح منطقة أشبه بالنافذة السرية التي يدخل منها اللصوص وهم </a:t>
            </a:r>
            <a:r>
              <a:rPr lang="ar-IQ" sz="2400" b="1" dirty="0" err="1" smtClean="0">
                <a:cs typeface="Simplified Arabic" pitchFamily="2" charset="-78"/>
              </a:rPr>
              <a:t>الهاكرز</a:t>
            </a:r>
            <a:r>
              <a:rPr lang="ar-IQ" sz="2400" b="1" dirty="0" smtClean="0">
                <a:cs typeface="Simplified Arabic" pitchFamily="2" charset="-78"/>
              </a:rPr>
              <a:t> </a:t>
            </a:r>
            <a:r>
              <a:rPr lang="ar-IQ" sz="2400" b="1" dirty="0" err="1" smtClean="0">
                <a:cs typeface="Simplified Arabic" pitchFamily="2" charset="-78"/>
              </a:rPr>
              <a:t>!!</a:t>
            </a:r>
            <a:endParaRPr lang="ar-IQ" sz="2400" b="1" dirty="0" smtClean="0">
              <a:cs typeface="Simplified Arabic" pitchFamily="2" charset="-78"/>
            </a:endParaRPr>
          </a:p>
          <a:p>
            <a:pPr algn="r" rtl="1"/>
            <a:r>
              <a:rPr lang="ar-IQ" sz="2400" b="1" dirty="0" smtClean="0">
                <a:cs typeface="Simplified Arabic" pitchFamily="2" charset="-78"/>
              </a:rPr>
              <a:t> </a:t>
            </a:r>
            <a:br>
              <a:rPr lang="ar-IQ" sz="2400" b="1" dirty="0" smtClean="0">
                <a:cs typeface="Simplified Arabic" pitchFamily="2" charset="-78"/>
              </a:rPr>
            </a:br>
            <a:r>
              <a:rPr lang="ar-IQ" sz="2400" b="1" dirty="0" smtClean="0">
                <a:cs typeface="Simplified Arabic" pitchFamily="2" charset="-78"/>
              </a:rPr>
              <a:t/>
            </a:r>
            <a:br>
              <a:rPr lang="ar-IQ" sz="2400" b="1" dirty="0" smtClean="0">
                <a:cs typeface="Simplified Arabic" pitchFamily="2" charset="-78"/>
              </a:rPr>
            </a:br>
            <a:r>
              <a:rPr lang="en-US" sz="2400" b="1" dirty="0" smtClean="0">
                <a:cs typeface="Simplified Arabic" pitchFamily="2" charset="-78"/>
              </a:rPr>
              <a:t/>
            </a:r>
            <a:br>
              <a:rPr lang="en-US" sz="2400" b="1" dirty="0" smtClean="0">
                <a:cs typeface="Simplified Arabic" pitchFamily="2" charset="-78"/>
              </a:rPr>
            </a:br>
            <a:endPar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endParaRPr>
          </a:p>
          <a:p>
            <a:pPr algn="just"/>
            <a:r>
              <a:rPr lang="en-US" sz="2400" dirty="0" smtClean="0">
                <a:latin typeface="Simplified Arabic" pitchFamily="18" charset="-78"/>
                <a:cs typeface="Simplified Arabic" pitchFamily="2" charset="-78"/>
              </a:rPr>
              <a:t/>
            </a:r>
            <a:br>
              <a:rPr lang="en-US" sz="2400" dirty="0" smtClean="0">
                <a:latin typeface="Simplified Arabic" pitchFamily="18" charset="-78"/>
                <a:cs typeface="Simplified Arabic" pitchFamily="2" charset="-78"/>
              </a:rPr>
            </a:br>
            <a:endParaRPr lang="en-US" sz="2400" dirty="0">
              <a:latin typeface="Simplified Arabic" pitchFamily="18" charset="-78"/>
              <a:cs typeface="Simplified Arabic" pitchFamily="2" charset="-78"/>
            </a:endParaRPr>
          </a:p>
        </p:txBody>
      </p:sp>
    </p:spTree>
    <p:extLst>
      <p:ext uri="{BB962C8B-B14F-4D97-AF65-F5344CB8AC3E}">
        <p14:creationId xmlns:p14="http://schemas.microsoft.com/office/powerpoint/2010/main" val="327427084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31" presetClass="entr" presetSubtype="0" fill="hold" grpId="0" nodeType="afterEffect">
                                  <p:stCondLst>
                                    <p:cond delay="0"/>
                                  </p:stCondLst>
                                  <p:iterate type="wd">
                                    <p:tmPct val="5000"/>
                                  </p:iterate>
                                  <p:childTnLst>
                                    <p:set>
                                      <p:cBhvr>
                                        <p:cTn id="10" dur="1" fill="hold">
                                          <p:stCondLst>
                                            <p:cond delay="0"/>
                                          </p:stCondLst>
                                        </p:cTn>
                                        <p:tgtEl>
                                          <p:spTgt spid="6"/>
                                        </p:tgtEl>
                                        <p:attrNameLst>
                                          <p:attrName>style.visibility</p:attrName>
                                        </p:attrNameLst>
                                      </p:cBhvr>
                                      <p:to>
                                        <p:strVal val="visible"/>
                                      </p:to>
                                    </p:set>
                                    <p:anim calcmode="lin" valueType="num">
                                      <p:cBhvr>
                                        <p:cTn id="11" dur="500" fill="hold"/>
                                        <p:tgtEl>
                                          <p:spTgt spid="6"/>
                                        </p:tgtEl>
                                        <p:attrNameLst>
                                          <p:attrName>ppt_w</p:attrName>
                                        </p:attrNameLst>
                                      </p:cBhvr>
                                      <p:tavLst>
                                        <p:tav tm="0">
                                          <p:val>
                                            <p:fltVal val="0"/>
                                          </p:val>
                                        </p:tav>
                                        <p:tav tm="100000">
                                          <p:val>
                                            <p:strVal val="#ppt_w"/>
                                          </p:val>
                                        </p:tav>
                                      </p:tavLst>
                                    </p:anim>
                                    <p:anim calcmode="lin" valueType="num">
                                      <p:cBhvr>
                                        <p:cTn id="12" dur="500" fill="hold"/>
                                        <p:tgtEl>
                                          <p:spTgt spid="6"/>
                                        </p:tgtEl>
                                        <p:attrNameLst>
                                          <p:attrName>ppt_h</p:attrName>
                                        </p:attrNameLst>
                                      </p:cBhvr>
                                      <p:tavLst>
                                        <p:tav tm="0">
                                          <p:val>
                                            <p:fltVal val="0"/>
                                          </p:val>
                                        </p:tav>
                                        <p:tav tm="100000">
                                          <p:val>
                                            <p:strVal val="#ppt_h"/>
                                          </p:val>
                                        </p:tav>
                                      </p:tavLst>
                                    </p:anim>
                                    <p:anim calcmode="lin" valueType="num">
                                      <p:cBhvr>
                                        <p:cTn id="13" dur="500" fill="hold"/>
                                        <p:tgtEl>
                                          <p:spTgt spid="6"/>
                                        </p:tgtEl>
                                        <p:attrNameLst>
                                          <p:attrName>style.rotation</p:attrName>
                                        </p:attrNameLst>
                                      </p:cBhvr>
                                      <p:tavLst>
                                        <p:tav tm="0">
                                          <p:val>
                                            <p:fltVal val="90"/>
                                          </p:val>
                                        </p:tav>
                                        <p:tav tm="100000">
                                          <p:val>
                                            <p:fltVal val="0"/>
                                          </p:val>
                                        </p:tav>
                                      </p:tavLst>
                                    </p:anim>
                                    <p:animEffect transition="in" filter="fade">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iterate type="wd">
                                    <p:tmPct val="5000"/>
                                  </p:iterate>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p:cTn id="19"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4">
                                            <p:txEl>
                                              <p:pRg st="0" end="0"/>
                                            </p:txEl>
                                          </p:spTgt>
                                        </p:tgtEl>
                                        <p:attrNameLst>
                                          <p:attrName>ppt_h</p:attrName>
                                        </p:attrNameLst>
                                      </p:cBhvr>
                                      <p:tavLst>
                                        <p:tav tm="0">
                                          <p:val>
                                            <p:fltVal val="0"/>
                                          </p:val>
                                        </p:tav>
                                        <p:tav tm="100000">
                                          <p:val>
                                            <p:strVal val="#ppt_h"/>
                                          </p:val>
                                        </p:tav>
                                      </p:tavLst>
                                    </p:anim>
                                    <p:anim calcmode="lin" valueType="num">
                                      <p:cBhvr>
                                        <p:cTn id="21" dur="5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22" dur="500"/>
                                        <p:tgtEl>
                                          <p:spTgt spid="4">
                                            <p:txEl>
                                              <p:pRg st="0" end="0"/>
                                            </p:txEl>
                                          </p:spTgt>
                                        </p:tgtEl>
                                      </p:cBhvr>
                                    </p:animEffect>
                                  </p:childTnLst>
                                </p:cTn>
                              </p:par>
                            </p:childTnLst>
                          </p:cTn>
                        </p:par>
                        <p:par>
                          <p:cTn id="23" fill="hold">
                            <p:stCondLst>
                              <p:cond delay="725"/>
                            </p:stCondLst>
                            <p:childTnLst>
                              <p:par>
                                <p:cTn id="24" presetID="12" presetClass="entr" presetSubtype="1" fill="hold" nodeType="afterEffect">
                                  <p:stCondLst>
                                    <p:cond delay="0"/>
                                  </p:stCondLst>
                                  <p:childTnLst>
                                    <p:set>
                                      <p:cBhvr>
                                        <p:cTn id="25" dur="1" fill="hold">
                                          <p:stCondLst>
                                            <p:cond delay="0"/>
                                          </p:stCondLst>
                                        </p:cTn>
                                        <p:tgtEl>
                                          <p:spTgt spid="5">
                                            <p:txEl>
                                              <p:pRg st="0" end="0"/>
                                            </p:txEl>
                                          </p:spTgt>
                                        </p:tgtEl>
                                        <p:attrNameLst>
                                          <p:attrName>style.visibility</p:attrName>
                                        </p:attrNameLst>
                                      </p:cBhvr>
                                      <p:to>
                                        <p:strVal val="visible"/>
                                      </p:to>
                                    </p:set>
                                    <p:animEffect transition="in" filter="slide(fromTop)">
                                      <p:cBhvr>
                                        <p:cTn id="26" dur="2000"/>
                                        <p:tgtEl>
                                          <p:spTgt spid="5">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5">
                                            <p:txEl>
                                              <p:pRg st="1" end="1"/>
                                            </p:txEl>
                                          </p:spTgt>
                                        </p:tgtEl>
                                        <p:attrNameLst>
                                          <p:attrName>style.visibility</p:attrName>
                                        </p:attrNameLst>
                                      </p:cBhvr>
                                      <p:to>
                                        <p:strVal val="visible"/>
                                      </p:to>
                                    </p:set>
                                    <p:animEffect transition="in" filter="slide(fromBottom)">
                                      <p:cBhvr>
                                        <p:cTn id="31"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4294967295"/>
          </p:nvPr>
        </p:nvSpPr>
        <p:spPr>
          <a:xfrm>
            <a:off x="0" y="1484784"/>
            <a:ext cx="9144000" cy="5373216"/>
          </a:xfrm>
        </p:spPr>
        <p:txBody>
          <a:bodyPr>
            <a:noAutofit/>
          </a:bodyPr>
          <a:lstStyle/>
          <a:p>
            <a:pPr algn="just" rtl="1">
              <a:buNone/>
            </a:pPr>
            <a:r>
              <a:rPr lang="ar-IQ" sz="2400" b="1" dirty="0" smtClean="0">
                <a:solidFill>
                  <a:schemeClr val="accent1">
                    <a:lumMod val="60000"/>
                    <a:lumOff val="40000"/>
                  </a:schemeClr>
                </a:solidFill>
                <a:effectLst>
                  <a:outerShdw blurRad="38100" dist="38100" dir="2700000" algn="tl">
                    <a:srgbClr val="000000">
                      <a:alpha val="43137"/>
                    </a:srgbClr>
                  </a:outerShdw>
                </a:effectLst>
                <a:latin typeface="Simplified Arabic" pitchFamily="18" charset="-78"/>
                <a:cs typeface="Simplified Arabic" pitchFamily="2" charset="-78"/>
              </a:rPr>
              <a:t>الحالة الأولى: </a:t>
            </a:r>
            <a:r>
              <a:rPr lang="ar-IQ" sz="2400" b="1" dirty="0" smtClean="0">
                <a:cs typeface="Simplified Arabic" pitchFamily="2" charset="-78"/>
              </a:rPr>
              <a:t>أن </a:t>
            </a:r>
            <a:r>
              <a:rPr lang="ar-IQ" sz="2400" b="1" dirty="0">
                <a:cs typeface="Simplified Arabic" pitchFamily="2" charset="-78"/>
              </a:rPr>
              <a:t>يصلك ملف التجسس من خلال شخص عبر المحادثة أو ( الشات ) وهي أن يرسل أحد الهاكر لك صورة أو ملف يحتوي على الباتش أو </a:t>
            </a:r>
            <a:r>
              <a:rPr lang="ar-IQ" sz="2400" b="1" dirty="0" err="1">
                <a:cs typeface="Simplified Arabic" pitchFamily="2" charset="-78"/>
              </a:rPr>
              <a:t>التروجان</a:t>
            </a:r>
            <a:r>
              <a:rPr lang="ar-IQ" sz="2400" b="1" dirty="0">
                <a:cs typeface="Simplified Arabic" pitchFamily="2" charset="-78"/>
              </a:rPr>
              <a:t> ! </a:t>
            </a:r>
            <a:r>
              <a:rPr lang="ar-IQ" sz="2400" b="1" dirty="0" smtClean="0">
                <a:cs typeface="Simplified Arabic" pitchFamily="2" charset="-78"/>
              </a:rPr>
              <a:t>ولابد </a:t>
            </a:r>
            <a:r>
              <a:rPr lang="ar-IQ" sz="2400" b="1" dirty="0">
                <a:cs typeface="Simplified Arabic" pitchFamily="2" charset="-78"/>
              </a:rPr>
              <a:t>أن ن</a:t>
            </a:r>
            <a:r>
              <a:rPr lang="ar-IQ" sz="2400" b="1" dirty="0" smtClean="0">
                <a:cs typeface="Simplified Arabic" pitchFamily="2" charset="-78"/>
              </a:rPr>
              <a:t>علم من أنه </a:t>
            </a:r>
            <a:r>
              <a:rPr lang="ar-IQ" sz="2400" b="1" dirty="0">
                <a:cs typeface="Simplified Arabic" pitchFamily="2" charset="-78"/>
              </a:rPr>
              <a:t>بإمكان الهاكر أن يغرز الباتش في صورة أو ملف فلا تستطيع معرفته إلا باستخدام برنامج كشف الباتش أو الفيروسات حيث تشاهد الصورة أو الملف بشكل طبيعي ولا تعلم أنه يحتوي على باتش أو فيروس ربما يجعل جهازك عبارة عن شوارع يدخلها الهاكر والمتطفلون </a:t>
            </a:r>
            <a:r>
              <a:rPr lang="ar-IQ" sz="2400" b="1" dirty="0" smtClean="0">
                <a:cs typeface="Simplified Arabic" pitchFamily="2" charset="-78"/>
              </a:rPr>
              <a:t>!</a:t>
            </a:r>
          </a:p>
          <a:p>
            <a:pPr algn="just" rtl="1">
              <a:buNone/>
            </a:pPr>
            <a:r>
              <a:rPr lang="ar-IQ" sz="2400" b="1" dirty="0" smtClean="0">
                <a:solidFill>
                  <a:schemeClr val="accent1">
                    <a:lumMod val="60000"/>
                    <a:lumOff val="40000"/>
                  </a:schemeClr>
                </a:solidFill>
                <a:effectLst>
                  <a:outerShdw blurRad="38100" dist="38100" dir="2700000" algn="tl">
                    <a:srgbClr val="000000">
                      <a:alpha val="43137"/>
                    </a:srgbClr>
                  </a:outerShdw>
                </a:effectLst>
                <a:latin typeface="Simplified Arabic" pitchFamily="18" charset="-78"/>
                <a:cs typeface="Simplified Arabic" pitchFamily="2" charset="-78"/>
              </a:rPr>
              <a:t>الحالة الثانية: </a:t>
            </a:r>
            <a:r>
              <a:rPr lang="ar-IQ" sz="2400" b="1" dirty="0" smtClean="0">
                <a:cs typeface="Simplified Arabic" pitchFamily="2" charset="-78"/>
              </a:rPr>
              <a:t>أن </a:t>
            </a:r>
            <a:r>
              <a:rPr lang="ar-IQ" sz="2400" b="1" dirty="0">
                <a:cs typeface="Simplified Arabic" pitchFamily="2" charset="-78"/>
              </a:rPr>
              <a:t>يصلك الباتش من خلال رسالة عبر البريد الإلكتروني لا تعلم مصدر الرسالة ولا تعلم ماهية الشخص المرسل فتقوم بتنزيل الملف المرفق مع الرسالة ومن ثم فتحه وأنت لا تعلم أنه سيجعل الجميع يدخلون إلى جهازك ويتطفلون </a:t>
            </a:r>
            <a:r>
              <a:rPr lang="ar-IQ" sz="2400" b="1" dirty="0" err="1">
                <a:cs typeface="Simplified Arabic" pitchFamily="2" charset="-78"/>
              </a:rPr>
              <a:t>عليك </a:t>
            </a:r>
            <a:r>
              <a:rPr lang="ar-IQ" sz="2400" b="1" dirty="0" err="1" smtClean="0">
                <a:cs typeface="Simplified Arabic" pitchFamily="2" charset="-78"/>
              </a:rPr>
              <a:t>..</a:t>
            </a:r>
            <a:endParaRPr lang="ar-IQ" sz="2400" b="1" dirty="0" smtClean="0">
              <a:cs typeface="Simplified Arabic" pitchFamily="2" charset="-78"/>
            </a:endParaRPr>
          </a:p>
          <a:p>
            <a:pPr algn="just" rtl="1">
              <a:buNone/>
            </a:pPr>
            <a:r>
              <a:rPr lang="ar-IQ" sz="2400" b="1" dirty="0" smtClean="0">
                <a:cs typeface="Simplified Arabic" pitchFamily="2" charset="-78"/>
              </a:rPr>
              <a:t> </a:t>
            </a:r>
            <a:r>
              <a:rPr lang="ar-IQ" sz="2400" b="1" dirty="0" smtClean="0">
                <a:solidFill>
                  <a:schemeClr val="accent1">
                    <a:lumMod val="60000"/>
                    <a:lumOff val="40000"/>
                  </a:schemeClr>
                </a:solidFill>
                <a:effectLst>
                  <a:outerShdw blurRad="38100" dist="38100" dir="2700000" algn="tl">
                    <a:srgbClr val="000000">
                      <a:alpha val="43137"/>
                    </a:srgbClr>
                  </a:outerShdw>
                </a:effectLst>
                <a:latin typeface="Simplified Arabic" pitchFamily="18" charset="-78"/>
                <a:cs typeface="Simplified Arabic" pitchFamily="2" charset="-78"/>
              </a:rPr>
              <a:t>الحالة </a:t>
            </a:r>
            <a:r>
              <a:rPr lang="ar-IQ" sz="2400" b="1" dirty="0">
                <a:solidFill>
                  <a:schemeClr val="accent1">
                    <a:lumMod val="60000"/>
                    <a:lumOff val="40000"/>
                  </a:schemeClr>
                </a:solidFill>
                <a:effectLst>
                  <a:outerShdw blurRad="38100" dist="38100" dir="2700000" algn="tl">
                    <a:srgbClr val="000000">
                      <a:alpha val="43137"/>
                    </a:srgbClr>
                  </a:outerShdw>
                </a:effectLst>
                <a:latin typeface="Simplified Arabic" pitchFamily="18" charset="-78"/>
                <a:cs typeface="Simplified Arabic" pitchFamily="2" charset="-78"/>
              </a:rPr>
              <a:t>الثالثة:</a:t>
            </a:r>
            <a:r>
              <a:rPr lang="ar-IQ" sz="2400" b="1" dirty="0" smtClean="0">
                <a:cs typeface="Simplified Arabic" pitchFamily="2" charset="-78"/>
              </a:rPr>
              <a:t> </a:t>
            </a:r>
            <a:r>
              <a:rPr lang="ar-IQ" sz="2400" b="1" dirty="0">
                <a:cs typeface="Simplified Arabic" pitchFamily="2" charset="-78"/>
              </a:rPr>
              <a:t>الدخول إلى </a:t>
            </a:r>
            <a:r>
              <a:rPr lang="ar-IQ" sz="2400" b="1" dirty="0" smtClean="0">
                <a:cs typeface="Simplified Arabic" pitchFamily="2" charset="-78"/>
              </a:rPr>
              <a:t>المواقع المشبوهة وإنزال</a:t>
            </a:r>
            <a:r>
              <a:rPr lang="ar-IQ" sz="2400" b="1" dirty="0" smtClean="0">
                <a:solidFill>
                  <a:schemeClr val="accent1">
                    <a:lumMod val="60000"/>
                    <a:lumOff val="40000"/>
                  </a:schemeClr>
                </a:solidFill>
                <a:effectLst>
                  <a:outerShdw blurRad="38100" dist="38100" dir="2700000" algn="tl">
                    <a:srgbClr val="000000">
                      <a:alpha val="43137"/>
                    </a:srgbClr>
                  </a:outerShdw>
                </a:effectLst>
                <a:latin typeface="Simplified Arabic" pitchFamily="18" charset="-78"/>
                <a:cs typeface="Simplified Arabic" pitchFamily="2" charset="-78"/>
              </a:rPr>
              <a:t> </a:t>
            </a:r>
            <a:r>
              <a:rPr lang="ar-IQ" sz="2400" b="1" dirty="0">
                <a:cs typeface="Simplified Arabic" pitchFamily="2" charset="-78"/>
              </a:rPr>
              <a:t>برامج أو ملفات </a:t>
            </a:r>
            <a:r>
              <a:rPr lang="ar-IQ" sz="2400" b="1" dirty="0" smtClean="0">
                <a:cs typeface="Simplified Arabic" pitchFamily="2" charset="-78"/>
              </a:rPr>
              <a:t>من هذه المواقع مثل المواقع </a:t>
            </a:r>
            <a:r>
              <a:rPr lang="ar-IQ" sz="2400" b="1" dirty="0">
                <a:cs typeface="Simplified Arabic" pitchFamily="2" charset="-78"/>
              </a:rPr>
              <a:t>التي تساعد على تعليم التجسس </a:t>
            </a:r>
            <a:r>
              <a:rPr lang="ar-IQ" sz="2400" b="1" dirty="0" smtClean="0">
                <a:cs typeface="Simplified Arabic" pitchFamily="2" charset="-78"/>
              </a:rPr>
              <a:t> وغيرها...!  حيث </a:t>
            </a:r>
            <a:r>
              <a:rPr lang="ar-IQ" sz="2400" b="1" dirty="0">
                <a:cs typeface="Simplified Arabic" pitchFamily="2" charset="-78"/>
              </a:rPr>
              <a:t>يقوم أصحاب مثل هذه المواقع بتفخيخ الصفحات فعندما يرغب أحد الزوار في الدخول إلى هذه الصفحات تقوم صفحات الموقع بإصدار أمر بتنزيل ملف التجسس في جهازك </a:t>
            </a:r>
            <a:r>
              <a:rPr lang="ar-IQ" sz="2400" b="1" dirty="0" smtClean="0">
                <a:cs typeface="Simplified Arabic" pitchFamily="2" charset="-78"/>
              </a:rPr>
              <a:t>!</a:t>
            </a:r>
          </a:p>
          <a:p>
            <a:pPr algn="just" rtl="1"/>
            <a:r>
              <a:rPr lang="ar-IQ" sz="2400" b="1" dirty="0" smtClean="0">
                <a:cs typeface="Simplified Arabic" pitchFamily="2" charset="-78"/>
              </a:rPr>
              <a:t> </a:t>
            </a:r>
            <a:r>
              <a:rPr lang="ar-IQ" sz="2400" b="1" dirty="0">
                <a:cs typeface="Simplified Arabic" pitchFamily="2" charset="-78"/>
              </a:rPr>
              <a:t/>
            </a:r>
            <a:br>
              <a:rPr lang="ar-IQ" sz="2400" b="1" dirty="0">
                <a:cs typeface="Simplified Arabic" pitchFamily="2" charset="-78"/>
              </a:rPr>
            </a:br>
            <a:r>
              <a:rPr lang="ar-IQ" sz="2400" b="1" dirty="0" smtClean="0">
                <a:cs typeface="Simplified Arabic" pitchFamily="2" charset="-78"/>
              </a:rPr>
              <a:t> </a:t>
            </a:r>
            <a:r>
              <a:rPr lang="ar-IQ" sz="2400" b="1" dirty="0">
                <a:cs typeface="Simplified Arabic" pitchFamily="2" charset="-78"/>
              </a:rPr>
              <a:t/>
            </a:r>
            <a:br>
              <a:rPr lang="ar-IQ" sz="2400" b="1" dirty="0">
                <a:cs typeface="Simplified Arabic" pitchFamily="2" charset="-78"/>
              </a:rPr>
            </a:br>
            <a:r>
              <a:rPr lang="ar-IQ" sz="2400" b="1" dirty="0">
                <a:cs typeface="Simplified Arabic" pitchFamily="2" charset="-78"/>
              </a:rPr>
              <a:t/>
            </a:r>
            <a:br>
              <a:rPr lang="ar-IQ" sz="2400" b="1" dirty="0">
                <a:cs typeface="Simplified Arabic" pitchFamily="2" charset="-78"/>
              </a:rPr>
            </a:br>
            <a:r>
              <a:rPr lang="ar-IQ" sz="2400" b="1" dirty="0" smtClean="0">
                <a:cs typeface="Simplified Arabic" pitchFamily="2" charset="-78"/>
              </a:rPr>
              <a:t> </a:t>
            </a:r>
            <a:br>
              <a:rPr lang="ar-IQ" sz="2400" b="1" dirty="0" smtClean="0">
                <a:cs typeface="Simplified Arabic" pitchFamily="2" charset="-78"/>
              </a:rPr>
            </a:br>
            <a:r>
              <a:rPr lang="ar-IQ" sz="2400" b="1" dirty="0" smtClean="0">
                <a:cs typeface="Simplified Arabic" pitchFamily="2" charset="-78"/>
              </a:rPr>
              <a:t/>
            </a:r>
            <a:br>
              <a:rPr lang="ar-IQ" sz="2400" b="1" dirty="0" smtClean="0">
                <a:cs typeface="Simplified Arabic" pitchFamily="2" charset="-78"/>
              </a:rPr>
            </a:br>
            <a:r>
              <a:rPr lang="en-US" sz="2400" b="1" dirty="0" smtClean="0">
                <a:cs typeface="Simplified Arabic" pitchFamily="2" charset="-78"/>
              </a:rPr>
              <a:t/>
            </a:r>
            <a:br>
              <a:rPr lang="en-US" sz="2400" b="1" dirty="0" smtClean="0">
                <a:cs typeface="Simplified Arabic" pitchFamily="2" charset="-78"/>
              </a:rPr>
            </a:br>
            <a:endParaRPr lang="ar-IQ"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cs typeface="Simplified Arabic" pitchFamily="2" charset="-78"/>
            </a:endParaRPr>
          </a:p>
          <a:p>
            <a:pPr algn="just"/>
            <a:r>
              <a:rPr lang="en-US" sz="2400" dirty="0">
                <a:latin typeface="Simplified Arabic" pitchFamily="18" charset="-78"/>
                <a:cs typeface="Simplified Arabic" pitchFamily="2" charset="-78"/>
              </a:rPr>
              <a:t/>
            </a:r>
            <a:br>
              <a:rPr lang="en-US" sz="2400" dirty="0">
                <a:latin typeface="Simplified Arabic" pitchFamily="18" charset="-78"/>
                <a:cs typeface="Simplified Arabic" pitchFamily="2" charset="-78"/>
              </a:rPr>
            </a:br>
            <a:endParaRPr lang="en-US" sz="2400" dirty="0">
              <a:latin typeface="Simplified Arabic" pitchFamily="18" charset="-78"/>
              <a:cs typeface="Simplified Arabic" pitchFamily="2" charset="-78"/>
            </a:endParaRPr>
          </a:p>
        </p:txBody>
      </p:sp>
      <p:sp>
        <p:nvSpPr>
          <p:cNvPr id="2" name="عنوان 1"/>
          <p:cNvSpPr>
            <a:spLocks noGrp="1"/>
          </p:cNvSpPr>
          <p:nvPr>
            <p:ph type="title" idx="4294967295"/>
          </p:nvPr>
        </p:nvSpPr>
        <p:spPr>
          <a:xfrm>
            <a:off x="457200" y="188640"/>
            <a:ext cx="8686800" cy="1944688"/>
          </a:xfrm>
        </p:spPr>
        <p:txBody>
          <a:bodyPr>
            <a:normAutofit fontScale="90000"/>
          </a:bodyPr>
          <a:lstStyle/>
          <a:p>
            <a:pPr algn="ctr"/>
            <a:r>
              <a:rPr lang="ar-IQ" sz="31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كيف يصاب جهازك بملف الباتش أو </a:t>
            </a:r>
            <a:r>
              <a:rPr lang="ar-IQ" sz="3100" spc="300" dirty="0" err="1">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التروجان</a:t>
            </a:r>
            <a:r>
              <a:rPr lang="ar-IQ" sz="3100"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outerShdw blurRad="38100" dist="38100" dir="2700000" algn="tl">
                    <a:srgbClr val="000000">
                      <a:alpha val="43137"/>
                    </a:srgbClr>
                  </a:outerShdw>
                </a:effectLst>
                <a:latin typeface="Andalus" pitchFamily="18" charset="-78"/>
                <a:cs typeface="Andalus" pitchFamily="18" charset="-78"/>
              </a:rPr>
              <a:t> أو حتى الفيروسات ؟ </a:t>
            </a:r>
            <a:r>
              <a:rPr lang="ar-IQ" sz="4400" dirty="0">
                <a:effectLst/>
              </a:rPr>
              <a:t/>
            </a:r>
            <a:br>
              <a:rPr lang="ar-IQ" sz="4400" dirty="0">
                <a:effectLst/>
              </a:rPr>
            </a:br>
            <a:r>
              <a:rPr lang="ar-IQ" sz="4400" dirty="0">
                <a:effectLst>
                  <a:outerShdw blurRad="38100" dist="38100" dir="2700000" algn="tl">
                    <a:srgbClr val="000000">
                      <a:alpha val="43137"/>
                    </a:srgbClr>
                  </a:outerShdw>
                </a:effectLst>
                <a:latin typeface="Andalus" pitchFamily="18" charset="-78"/>
                <a:cs typeface="Andalus" pitchFamily="18" charset="-78"/>
              </a:rPr>
              <a:t/>
            </a:r>
            <a:br>
              <a:rPr lang="ar-IQ" sz="4400" dirty="0">
                <a:effectLst>
                  <a:outerShdw blurRad="38100" dist="38100" dir="2700000" algn="tl">
                    <a:srgbClr val="000000">
                      <a:alpha val="43137"/>
                    </a:srgbClr>
                  </a:outerShdw>
                </a:effectLst>
                <a:latin typeface="Andalus" pitchFamily="18" charset="-78"/>
                <a:cs typeface="Andalus" pitchFamily="18" charset="-78"/>
              </a:rPr>
            </a:br>
            <a:endParaRPr lang="en-US" sz="4400" dirty="0">
              <a:effectLst>
                <a:outerShdw blurRad="38100" dist="38100" dir="2700000" algn="tl">
                  <a:srgbClr val="000000">
                    <a:alpha val="43137"/>
                  </a:srgbClr>
                </a:outerShdw>
              </a:effectLst>
              <a:latin typeface="Andalus" pitchFamily="18" charset="-78"/>
              <a:cs typeface="Andalus" pitchFamily="18" charset="-78"/>
            </a:endParaRPr>
          </a:p>
        </p:txBody>
      </p:sp>
    </p:spTree>
    <p:extLst>
      <p:ext uri="{BB962C8B-B14F-4D97-AF65-F5344CB8AC3E}">
        <p14:creationId xmlns:p14="http://schemas.microsoft.com/office/powerpoint/2010/main" val="72921147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slide(fromBottom)">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lide(fromBottom)">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slide(fromBottom)">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ركة">
  <a:themeElements>
    <a:clrScheme name="حركة">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حركة">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حركة">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1141</TotalTime>
  <Words>771</Words>
  <Application>Microsoft Office PowerPoint</Application>
  <PresentationFormat>عرض على الشاشة (3:4)‏</PresentationFormat>
  <Paragraphs>87</Paragraphs>
  <Slides>17</Slides>
  <Notes>0</Notes>
  <HiddenSlides>0</HiddenSlides>
  <MMClips>0</MMClips>
  <ScaleCrop>false</ScaleCrop>
  <HeadingPairs>
    <vt:vector size="4" baseType="variant">
      <vt:variant>
        <vt:lpstr>نسق</vt:lpstr>
      </vt:variant>
      <vt:variant>
        <vt:i4>1</vt:i4>
      </vt:variant>
      <vt:variant>
        <vt:lpstr>عناوين الشرائح</vt:lpstr>
      </vt:variant>
      <vt:variant>
        <vt:i4>17</vt:i4>
      </vt:variant>
    </vt:vector>
  </HeadingPairs>
  <TitlesOfParts>
    <vt:vector size="18" baseType="lpstr">
      <vt:lpstr>حركة</vt:lpstr>
      <vt:lpstr>عرض تقديمي في PowerPoint</vt:lpstr>
      <vt:lpstr> الهكرز  </vt:lpstr>
      <vt:lpstr>الهكرز </vt:lpstr>
      <vt:lpstr>أقسام الهكرز</vt:lpstr>
      <vt:lpstr>كيف نخترق جهاز معين..   </vt:lpstr>
      <vt:lpstr> برامج الاختراق وتحرير الباتش </vt:lpstr>
      <vt:lpstr> ما هي الأشياء التي تساعد الهكرز على اختراق جهاز ما ؟   </vt:lpstr>
      <vt:lpstr>كيف يتمكن الهاكر من الدخول إلى جهازك ؟  </vt:lpstr>
      <vt:lpstr>كيف يصاب جهازك بملف الباتش أو التروجان أو حتى الفيروسات ؟   </vt:lpstr>
      <vt:lpstr>كيف تعرف إذا كان جهازك مخترقاً أم لا ؟  </vt:lpstr>
      <vt:lpstr>ما هي أهم الاحتياطات التي يجب اتخاذها للحماية من الهاكرز ؟   </vt:lpstr>
      <vt:lpstr>يتبـع...  </vt:lpstr>
      <vt:lpstr>ما هي أشهر طريقة للكشف عن ملفات التجسس ؟ </vt:lpstr>
      <vt:lpstr>عرض تقديمي في PowerPoint</vt:lpstr>
      <vt:lpstr>عرض تقديمي في PowerPoint</vt:lpstr>
      <vt:lpstr>مواقف مع الهاكرز...</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sahla</dc:creator>
  <cp:lastModifiedBy>sahla</cp:lastModifiedBy>
  <cp:revision>73</cp:revision>
  <dcterms:created xsi:type="dcterms:W3CDTF">2013-10-09T06:55:39Z</dcterms:created>
  <dcterms:modified xsi:type="dcterms:W3CDTF">2013-10-30T09:37:26Z</dcterms:modified>
</cp:coreProperties>
</file>