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9"/>
  </p:notesMasterIdLst>
  <p:sldIdLst>
    <p:sldId id="256" r:id="rId2"/>
    <p:sldId id="257" r:id="rId3"/>
    <p:sldId id="262" r:id="rId4"/>
    <p:sldId id="263" r:id="rId5"/>
    <p:sldId id="264" r:id="rId6"/>
    <p:sldId id="265" r:id="rId7"/>
    <p:sldId id="269" r:id="rId8"/>
    <p:sldId id="259" r:id="rId9"/>
    <p:sldId id="260" r:id="rId10"/>
    <p:sldId id="261" r:id="rId11"/>
    <p:sldId id="280" r:id="rId12"/>
    <p:sldId id="270" r:id="rId13"/>
    <p:sldId id="271" r:id="rId14"/>
    <p:sldId id="272" r:id="rId15"/>
    <p:sldId id="281" r:id="rId16"/>
    <p:sldId id="282" r:id="rId17"/>
    <p:sldId id="273" r:id="rId18"/>
    <p:sldId id="284" r:id="rId19"/>
    <p:sldId id="285" r:id="rId20"/>
    <p:sldId id="275" r:id="rId21"/>
    <p:sldId id="276" r:id="rId22"/>
    <p:sldId id="277" r:id="rId23"/>
    <p:sldId id="279" r:id="rId24"/>
    <p:sldId id="283" r:id="rId25"/>
    <p:sldId id="267" r:id="rId26"/>
    <p:sldId id="268" r:id="rId27"/>
    <p:sldId id="286"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662D7B6C-F3B0-4413-92D0-FD864747314E}" type="datetimeFigureOut">
              <a:rPr lang="ar-SA" smtClean="0"/>
              <a:pPr/>
              <a:t>23/12/1434</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CADB1D7-DC67-4316-B389-D22F4A6755D7}"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1CADB1D7-DC67-4316-B389-D22F4A6755D7}" type="slidenum">
              <a:rPr lang="ar-SA" smtClean="0"/>
              <a:pPr/>
              <a:t>20</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EB1D16DC-ACD3-436E-AFE5-CEA5A909D9A0}" type="datetimeFigureOut">
              <a:rPr lang="ar-SA" smtClean="0"/>
              <a:pPr/>
              <a:t>23/12/1434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86D90606-BA5D-4BA3-8BBB-61B37471E764}"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60000"/>
                <a:lumOff val="40000"/>
                <a:alpha val="58000"/>
              </a:schemeClr>
            </a:gs>
            <a:gs pos="17999">
              <a:srgbClr val="99CCFF"/>
            </a:gs>
            <a:gs pos="36000">
              <a:srgbClr val="9966FF"/>
            </a:gs>
            <a:gs pos="61000">
              <a:srgbClr val="CC99FF"/>
            </a:gs>
            <a:gs pos="82001">
              <a:srgbClr val="99CCFF"/>
            </a:gs>
            <a:gs pos="100000">
              <a:srgbClr val="CCCCFF"/>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B1D16DC-ACD3-436E-AFE5-CEA5A909D9A0}" type="datetimeFigureOut">
              <a:rPr lang="ar-SA" smtClean="0"/>
              <a:pPr/>
              <a:t>23/12/1434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6D90606-BA5D-4BA3-8BBB-61B37471E764}"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en.wikipedia.org/wiki/HTTP_ETa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642919"/>
            <a:ext cx="7772400" cy="1285883"/>
          </a:xfrm>
        </p:spPr>
        <p:txBody>
          <a:bodyPr>
            <a:normAutofit/>
          </a:bodyPr>
          <a:lstStyle/>
          <a:p>
            <a:r>
              <a:rPr lang="en-US" sz="6000" dirty="0" smtClean="0"/>
              <a:t>Web Cache</a:t>
            </a:r>
            <a:endParaRPr lang="ar-SA" sz="6000" dirty="0"/>
          </a:p>
        </p:txBody>
      </p:sp>
      <p:pic>
        <p:nvPicPr>
          <p:cNvPr id="5" name="Picture 1"/>
          <p:cNvPicPr>
            <a:picLocks noChangeAspect="1"/>
          </p:cNvPicPr>
          <p:nvPr/>
        </p:nvPicPr>
        <p:blipFill>
          <a:blip r:embed="rId2">
            <a:duotone>
              <a:prstClr val="black"/>
              <a:schemeClr val="accent1">
                <a:tint val="45000"/>
                <a:satMod val="400000"/>
              </a:schemeClr>
            </a:duotone>
          </a:blip>
          <a:stretch>
            <a:fillRect/>
          </a:stretch>
        </p:blipFill>
        <p:spPr>
          <a:xfrm>
            <a:off x="1142976" y="1715017"/>
            <a:ext cx="7072362" cy="4890501"/>
          </a:xfrm>
          <a:prstGeom prst="rect">
            <a:avLst/>
          </a:prstGeom>
        </p:spPr>
      </p:pic>
      <p:sp>
        <p:nvSpPr>
          <p:cNvPr id="6" name="مربع نص 5"/>
          <p:cNvSpPr txBox="1"/>
          <p:nvPr/>
        </p:nvSpPr>
        <p:spPr>
          <a:xfrm>
            <a:off x="2714612" y="3071810"/>
            <a:ext cx="4572032" cy="1446550"/>
          </a:xfrm>
          <a:prstGeom prst="rect">
            <a:avLst/>
          </a:prstGeom>
          <a:noFill/>
        </p:spPr>
        <p:txBody>
          <a:bodyPr wrap="square" rtlCol="1">
            <a:spAutoFit/>
          </a:bodyPr>
          <a:lstStyle/>
          <a:p>
            <a:pPr algn="ctr"/>
            <a:r>
              <a:rPr lang="en-US" sz="4400" dirty="0" smtClean="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rPr>
              <a:t>Directed by:</a:t>
            </a:r>
          </a:p>
          <a:p>
            <a:pPr algn="ctr"/>
            <a:r>
              <a:rPr lang="en-US" sz="4400" dirty="0" smtClean="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rPr>
              <a:t>Eng. </a:t>
            </a:r>
            <a:r>
              <a:rPr lang="en-US" sz="4400" dirty="0" err="1" smtClean="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rPr>
              <a:t>karam</a:t>
            </a:r>
            <a:r>
              <a:rPr lang="en-US" sz="4400" dirty="0" smtClean="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rPr>
              <a:t> al-</a:t>
            </a:r>
            <a:r>
              <a:rPr lang="en-US" sz="4400" dirty="0" err="1" smtClean="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rPr>
              <a:t>sofy</a:t>
            </a:r>
            <a:endParaRPr lang="ar-SA" sz="4400" dirty="0">
              <a:ln w="18415" cmpd="sng">
                <a:solidFill>
                  <a:srgbClr val="FFFFFF"/>
                </a:solidFill>
                <a:prstDash val="solid"/>
              </a:ln>
              <a:solidFill>
                <a:schemeClr val="accent1">
                  <a:lumMod val="40000"/>
                  <a:lumOff val="60000"/>
                </a:schemeClr>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mtClean="0"/>
              <a:t>Gateway Cache</a:t>
            </a:r>
            <a:endParaRPr lang="ar-SA" dirty="0"/>
          </a:p>
        </p:txBody>
      </p:sp>
      <p:sp>
        <p:nvSpPr>
          <p:cNvPr id="3" name="عنصر نائب للمحتوى 2"/>
          <p:cNvSpPr>
            <a:spLocks noGrp="1"/>
          </p:cNvSpPr>
          <p:nvPr>
            <p:ph idx="1"/>
          </p:nvPr>
        </p:nvSpPr>
        <p:spPr/>
        <p:txBody>
          <a:bodyPr/>
          <a:lstStyle/>
          <a:p>
            <a:pPr algn="l" rtl="0"/>
            <a:r>
              <a:rPr lang="en-US" dirty="0" smtClean="0"/>
              <a:t>Also known as reverse proxy caches.</a:t>
            </a:r>
          </a:p>
          <a:p>
            <a:pPr algn="l" rtl="0"/>
            <a:r>
              <a:rPr lang="en-US" dirty="0" smtClean="0"/>
              <a:t>Implemented on separate devices by a website administrator.</a:t>
            </a:r>
          </a:p>
          <a:p>
            <a:pPr algn="l" rtl="0"/>
            <a:r>
              <a:rPr lang="en-US" dirty="0" smtClean="0"/>
              <a:t>Distributed gateway caches are used in Content Delivery Networks (CDN).</a:t>
            </a:r>
          </a:p>
          <a:p>
            <a:pPr algn="l" rtl="0"/>
            <a:r>
              <a:rPr lang="en-US" dirty="0" smtClean="0"/>
              <a:t>Usefulness</a:t>
            </a:r>
          </a:p>
          <a:p>
            <a:pPr lvl="1" algn="l" rtl="0"/>
            <a:r>
              <a:rPr lang="en-US" dirty="0" smtClean="0"/>
              <a:t>Increased scalability, reliability, and performance</a:t>
            </a:r>
          </a:p>
          <a:p>
            <a:pPr algn="l" rtl="0"/>
            <a:endParaRPr lang="ar-S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Content Delivery Network (CDN)</a:t>
            </a:r>
            <a:endParaRPr lang="ar-SA" dirty="0"/>
          </a:p>
        </p:txBody>
      </p:sp>
      <p:sp>
        <p:nvSpPr>
          <p:cNvPr id="3" name="عنصر نائب للمحتوى 2"/>
          <p:cNvSpPr>
            <a:spLocks noGrp="1"/>
          </p:cNvSpPr>
          <p:nvPr>
            <p:ph idx="1"/>
          </p:nvPr>
        </p:nvSpPr>
        <p:spPr/>
        <p:txBody>
          <a:bodyPr/>
          <a:lstStyle/>
          <a:p>
            <a:endParaRPr lang="ar-SA" dirty="0"/>
          </a:p>
        </p:txBody>
      </p:sp>
      <p:pic>
        <p:nvPicPr>
          <p:cNvPr id="4" name="عنصر نائب للمحتوى 4" descr="44.jpg"/>
          <p:cNvPicPr>
            <a:picLocks noChangeAspect="1"/>
          </p:cNvPicPr>
          <p:nvPr/>
        </p:nvPicPr>
        <p:blipFill>
          <a:blip r:embed="rId2">
            <a:duotone>
              <a:prstClr val="black"/>
              <a:schemeClr val="accent4">
                <a:tint val="45000"/>
                <a:satMod val="400000"/>
              </a:schemeClr>
            </a:duotone>
          </a:blip>
          <a:stretch>
            <a:fillRect/>
          </a:stretch>
        </p:blipFill>
        <p:spPr>
          <a:xfrm>
            <a:off x="457200" y="1571612"/>
            <a:ext cx="8258204" cy="4620132"/>
          </a:xfrm>
          <a:prstGeom prst="rect">
            <a:avLst/>
          </a:prstGeom>
          <a:noFill/>
          <a:ln>
            <a:noFill/>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Types of Caches</a:t>
            </a:r>
            <a:endParaRPr lang="ar-SA" dirty="0"/>
          </a:p>
        </p:txBody>
      </p:sp>
      <p:sp>
        <p:nvSpPr>
          <p:cNvPr id="3" name="عنصر نائب للمحتوى 2"/>
          <p:cNvSpPr>
            <a:spLocks noGrp="1"/>
          </p:cNvSpPr>
          <p:nvPr>
            <p:ph idx="1"/>
          </p:nvPr>
        </p:nvSpPr>
        <p:spPr/>
        <p:txBody>
          <a:bodyPr>
            <a:normAutofit fontScale="92500" lnSpcReduction="10000"/>
          </a:bodyPr>
          <a:lstStyle/>
          <a:p>
            <a:pPr algn="l" rtl="0">
              <a:lnSpc>
                <a:spcPct val="130000"/>
              </a:lnSpc>
            </a:pPr>
            <a:r>
              <a:rPr lang="en-US" dirty="0" smtClean="0"/>
              <a:t>Simple Proxy (Normal/Regular)</a:t>
            </a:r>
          </a:p>
          <a:p>
            <a:pPr algn="l" rtl="0">
              <a:lnSpc>
                <a:spcPct val="130000"/>
              </a:lnSpc>
            </a:pPr>
            <a:r>
              <a:rPr lang="en-US" dirty="0" smtClean="0"/>
              <a:t>Transparent Proxy</a:t>
            </a:r>
          </a:p>
          <a:p>
            <a:pPr algn="l" rtl="0">
              <a:lnSpc>
                <a:spcPct val="130000"/>
              </a:lnSpc>
            </a:pPr>
            <a:r>
              <a:rPr lang="en-US" dirty="0" smtClean="0"/>
              <a:t>Reverse Proxy</a:t>
            </a:r>
          </a:p>
          <a:p>
            <a:pPr algn="l" rtl="0">
              <a:lnSpc>
                <a:spcPct val="130000"/>
              </a:lnSpc>
            </a:pPr>
            <a:r>
              <a:rPr lang="en-US" dirty="0" smtClean="0"/>
              <a:t>Adaptive Caching</a:t>
            </a:r>
          </a:p>
          <a:p>
            <a:pPr algn="l" rtl="0">
              <a:lnSpc>
                <a:spcPct val="130000"/>
              </a:lnSpc>
            </a:pPr>
            <a:r>
              <a:rPr lang="en-US" dirty="0" smtClean="0"/>
              <a:t>Push Caching</a:t>
            </a:r>
          </a:p>
          <a:p>
            <a:pPr algn="l" rtl="0">
              <a:lnSpc>
                <a:spcPct val="130000"/>
              </a:lnSpc>
            </a:pPr>
            <a:r>
              <a:rPr lang="en-US" dirty="0" smtClean="0"/>
              <a:t>Active Caching</a:t>
            </a:r>
          </a:p>
          <a:p>
            <a:pPr algn="l" rtl="0">
              <a:lnSpc>
                <a:spcPct val="130000"/>
              </a:lnSpc>
            </a:pPr>
            <a:r>
              <a:rPr lang="en-US" dirty="0" smtClean="0"/>
              <a:t>Streaming Caches</a:t>
            </a:r>
          </a:p>
          <a:p>
            <a:pPr algn="l" rtl="0"/>
            <a:endParaRPr lang="ar-S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Normal (regular cache)proxy</a:t>
            </a:r>
            <a:endParaRPr lang="ar-SA" dirty="0"/>
          </a:p>
        </p:txBody>
      </p:sp>
      <p:sp>
        <p:nvSpPr>
          <p:cNvPr id="3" name="عنصر نائب للمحتوى 2"/>
          <p:cNvSpPr>
            <a:spLocks noGrp="1"/>
          </p:cNvSpPr>
          <p:nvPr>
            <p:ph idx="1"/>
          </p:nvPr>
        </p:nvSpPr>
        <p:spPr/>
        <p:txBody>
          <a:bodyPr>
            <a:normAutofit fontScale="92500" lnSpcReduction="10000"/>
          </a:bodyPr>
          <a:lstStyle/>
          <a:p>
            <a:pPr algn="justLow" rtl="0">
              <a:buNone/>
            </a:pPr>
            <a:r>
              <a:rPr lang="en-US" dirty="0" smtClean="0"/>
              <a:t>             A regular caching proxy server is a server which listens on a separate port (e.g. 3128) and the clients (browsers) are configured to send requests for connectivity to that port. So the proxy server receives the request, fetches the content and stores a copy for future use. So next time when another client requests for the same webpage the proxy server just replies to the request with the content in its cache thus improving the overall request-reply speed.</a:t>
            </a:r>
            <a:endParaRPr lang="ar-S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46"/>
          </a:xfrm>
        </p:spPr>
        <p:txBody>
          <a:bodyPr>
            <a:normAutofit fontScale="90000"/>
          </a:bodyPr>
          <a:lstStyle/>
          <a:p>
            <a:r>
              <a:rPr lang="en-US" b="1" dirty="0" smtClean="0"/>
              <a:t>Transparent Proxy</a:t>
            </a:r>
            <a:br>
              <a:rPr lang="en-US" b="1" dirty="0" smtClean="0"/>
            </a:br>
            <a:endParaRPr lang="ar-SA" dirty="0"/>
          </a:p>
        </p:txBody>
      </p:sp>
      <p:sp>
        <p:nvSpPr>
          <p:cNvPr id="3" name="عنصر نائب للمحتوى 2"/>
          <p:cNvSpPr>
            <a:spLocks noGrp="1"/>
          </p:cNvSpPr>
          <p:nvPr>
            <p:ph idx="1"/>
          </p:nvPr>
        </p:nvSpPr>
        <p:spPr>
          <a:xfrm>
            <a:off x="457200" y="1071546"/>
            <a:ext cx="8229600" cy="5054617"/>
          </a:xfrm>
        </p:spPr>
        <p:txBody>
          <a:bodyPr>
            <a:noAutofit/>
          </a:bodyPr>
          <a:lstStyle/>
          <a:p>
            <a:pPr algn="just" rtl="0">
              <a:buNone/>
            </a:pPr>
            <a:r>
              <a:rPr lang="en-US" sz="2400" dirty="0" smtClean="0"/>
              <a:t>           A transparent proxy server is also a caching server but the server is configured in such a way that it eliminates the client side (browser side) configuration. Typically the proxy server resides on the gateway and intercepts the WWW requests (port 80, 443 etc.) from the clients and fetches the content for the first time and subsequently replies from its local cache. The name Transparent is due to the fact that the client doesn't know that there is a proxy server which mediates their requests. Transparent proxy servers are mostly used in big corporate organizations where the client side configuration is not easy (due to the number of clients).</a:t>
            </a:r>
          </a:p>
          <a:p>
            <a:pPr algn="l" rtl="0">
              <a:buNone/>
            </a:pPr>
            <a:r>
              <a:rPr lang="en-US" sz="2400" dirty="0" smtClean="0"/>
              <a:t>     This type of server is also used in ISP's to reduce the load on the bandwidth usage.</a:t>
            </a:r>
            <a:br>
              <a:rPr lang="en-US" sz="2400" dirty="0" smtClean="0"/>
            </a:br>
            <a:endParaRPr lang="ar-SA"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Advantage &amp; Disadvantage of use transparent proxy</a:t>
            </a:r>
            <a:endParaRPr lang="ar-SA" dirty="0"/>
          </a:p>
        </p:txBody>
      </p:sp>
      <p:sp>
        <p:nvSpPr>
          <p:cNvPr id="3" name="عنصر نائب للمحتوى 2"/>
          <p:cNvSpPr>
            <a:spLocks noGrp="1"/>
          </p:cNvSpPr>
          <p:nvPr>
            <p:ph idx="1"/>
          </p:nvPr>
        </p:nvSpPr>
        <p:spPr/>
        <p:txBody>
          <a:bodyPr>
            <a:normAutofit lnSpcReduction="10000"/>
          </a:bodyPr>
          <a:lstStyle/>
          <a:p>
            <a:pPr algn="l" rtl="0">
              <a:lnSpc>
                <a:spcPct val="130000"/>
              </a:lnSpc>
            </a:pPr>
            <a:r>
              <a:rPr lang="en-US" dirty="0" smtClean="0"/>
              <a:t>No client configuration.</a:t>
            </a:r>
          </a:p>
          <a:p>
            <a:pPr algn="l" rtl="0">
              <a:lnSpc>
                <a:spcPct val="130000"/>
              </a:lnSpc>
            </a:pPr>
            <a:r>
              <a:rPr lang="en-US" dirty="0" smtClean="0"/>
              <a:t>Violates end-to-end paradigm</a:t>
            </a:r>
          </a:p>
          <a:p>
            <a:pPr lvl="1" algn="l" rtl="0">
              <a:lnSpc>
                <a:spcPct val="130000"/>
              </a:lnSpc>
            </a:pPr>
            <a:r>
              <a:rPr lang="en-US" dirty="0" smtClean="0"/>
              <a:t>Client thinks it is talking directly to server</a:t>
            </a:r>
          </a:p>
          <a:p>
            <a:pPr lvl="1" algn="l" rtl="0">
              <a:lnSpc>
                <a:spcPct val="130000"/>
              </a:lnSpc>
            </a:pPr>
            <a:r>
              <a:rPr lang="en-US" dirty="0" smtClean="0"/>
              <a:t>Server thinks it is talking to cache</a:t>
            </a:r>
          </a:p>
          <a:p>
            <a:pPr algn="l" rtl="0">
              <a:lnSpc>
                <a:spcPct val="130000"/>
              </a:lnSpc>
            </a:pPr>
            <a:r>
              <a:rPr lang="en-US" dirty="0" smtClean="0"/>
              <a:t>Implemented as</a:t>
            </a:r>
          </a:p>
          <a:p>
            <a:pPr lvl="1" algn="l" rtl="0">
              <a:lnSpc>
                <a:spcPct val="130000"/>
              </a:lnSpc>
            </a:pPr>
            <a:r>
              <a:rPr lang="en-US" dirty="0" smtClean="0"/>
              <a:t>Pass-through unit</a:t>
            </a:r>
          </a:p>
          <a:p>
            <a:pPr lvl="1" algn="l" rtl="0">
              <a:lnSpc>
                <a:spcPct val="130000"/>
              </a:lnSpc>
            </a:pPr>
            <a:r>
              <a:rPr lang="en-US" dirty="0" smtClean="0"/>
              <a:t>L4 switch</a:t>
            </a:r>
          </a:p>
          <a:p>
            <a:pPr algn="l" rtl="0"/>
            <a:endParaRPr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en-US" sz="3600" b="1" dirty="0" smtClean="0"/>
              <a:t>Advantage &amp; Disadvantage (continued…)</a:t>
            </a:r>
            <a:endParaRPr lang="ar-SA" sz="3600" b="1" dirty="0"/>
          </a:p>
        </p:txBody>
      </p:sp>
      <p:sp>
        <p:nvSpPr>
          <p:cNvPr id="3" name="عنصر نائب للمحتوى 2"/>
          <p:cNvSpPr>
            <a:spLocks noGrp="1"/>
          </p:cNvSpPr>
          <p:nvPr>
            <p:ph idx="1"/>
          </p:nvPr>
        </p:nvSpPr>
        <p:spPr/>
        <p:txBody>
          <a:bodyPr/>
          <a:lstStyle/>
          <a:p>
            <a:pPr lvl="1" algn="l" rtl="0">
              <a:buFont typeface="Arial" pitchFamily="34" charset="0"/>
              <a:buChar char="•"/>
            </a:pPr>
            <a:r>
              <a:rPr lang="en-GB" dirty="0" smtClean="0"/>
              <a:t>Only port 80</a:t>
            </a:r>
          </a:p>
          <a:p>
            <a:pPr lvl="1" algn="l" rtl="0">
              <a:buFont typeface="Arial" pitchFamily="34" charset="0"/>
              <a:buChar char="•"/>
            </a:pPr>
            <a:r>
              <a:rPr lang="en-GB" dirty="0" smtClean="0"/>
              <a:t>FTP not supported</a:t>
            </a:r>
          </a:p>
          <a:p>
            <a:pPr lvl="1" algn="l" rtl="0">
              <a:buFont typeface="Arial" pitchFamily="34" charset="0"/>
              <a:buChar char="•"/>
            </a:pPr>
            <a:r>
              <a:rPr lang="en-GB" dirty="0" smtClean="0"/>
              <a:t>To be efficient modern browsers are required</a:t>
            </a:r>
          </a:p>
          <a:p>
            <a:pPr lvl="1" algn="l" rtl="0">
              <a:buFont typeface="Arial" pitchFamily="34" charset="0"/>
              <a:buChar char="•"/>
            </a:pPr>
            <a:r>
              <a:rPr lang="en-GB" dirty="0" smtClean="0"/>
              <a:t>No user control. Users can’t bypass the cache</a:t>
            </a:r>
          </a:p>
          <a:p>
            <a:pPr lvl="1" algn="l" rtl="0">
              <a:buFont typeface="Arial" pitchFamily="34" charset="0"/>
              <a:buChar char="•"/>
            </a:pPr>
            <a:r>
              <a:rPr lang="en-GB" dirty="0" smtClean="0"/>
              <a:t>Stability </a:t>
            </a:r>
            <a:r>
              <a:rPr lang="en-GB" b="1" dirty="0" smtClean="0"/>
              <a:t>/</a:t>
            </a:r>
            <a:r>
              <a:rPr lang="en-GB" dirty="0" smtClean="0"/>
              <a:t> Reliability</a:t>
            </a:r>
          </a:p>
          <a:p>
            <a:pPr lvl="1" algn="l" rtl="0">
              <a:buFont typeface="Arial" pitchFamily="34" charset="0"/>
              <a:buChar char="•"/>
            </a:pPr>
            <a:endParaRPr lang="en-GB" dirty="0" smtClean="0"/>
          </a:p>
          <a:p>
            <a:pPr algn="l" rtl="0"/>
            <a:endParaRPr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smtClean="0"/>
              <a:t>Reverse Proxy:</a:t>
            </a:r>
            <a:br>
              <a:rPr lang="en-US" b="1" dirty="0" smtClean="0"/>
            </a:br>
            <a:endParaRPr lang="ar-SA" dirty="0"/>
          </a:p>
        </p:txBody>
      </p:sp>
      <p:sp>
        <p:nvSpPr>
          <p:cNvPr id="3" name="عنصر نائب للمحتوى 2"/>
          <p:cNvSpPr>
            <a:spLocks noGrp="1"/>
          </p:cNvSpPr>
          <p:nvPr>
            <p:ph idx="1"/>
          </p:nvPr>
        </p:nvSpPr>
        <p:spPr/>
        <p:txBody>
          <a:bodyPr>
            <a:normAutofit lnSpcReduction="10000"/>
          </a:bodyPr>
          <a:lstStyle/>
          <a:p>
            <a:pPr algn="justLow" rtl="0">
              <a:buNone/>
            </a:pPr>
            <a:r>
              <a:rPr lang="en-US" dirty="0" smtClean="0"/>
              <a:t>            A reverse proxy is totally different in its usage because it is used for the benefit of the web server rather than its clients. Basically a reverse proxy is on the web server end which will cache all the static answers from the web server and reply to the clients from its cache to reduce the load on the web server. </a:t>
            </a:r>
          </a:p>
          <a:p>
            <a:pPr algn="justLow" rtl="0">
              <a:buNone/>
            </a:pPr>
            <a:r>
              <a:rPr lang="en-US" dirty="0" smtClean="0"/>
              <a:t>    This type of setup is also known as Web Server Acceleration.</a:t>
            </a:r>
            <a:endParaRPr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46"/>
          </a:xfrm>
        </p:spPr>
        <p:txBody>
          <a:bodyPr>
            <a:noAutofit/>
          </a:bodyPr>
          <a:lstStyle/>
          <a:p>
            <a:pPr algn="l" rtl="0">
              <a:buFont typeface="Arial" pitchFamily="34" charset="0"/>
              <a:buChar char="•"/>
            </a:pPr>
            <a:r>
              <a:rPr lang="en-US" sz="3200" b="1" dirty="0" smtClean="0"/>
              <a:t>  Adaptive Web Caching</a:t>
            </a:r>
            <a:br>
              <a:rPr lang="en-US" sz="3200" b="1" dirty="0" smtClean="0"/>
            </a:br>
            <a:endParaRPr lang="ar-SA" sz="3200" b="1" dirty="0"/>
          </a:p>
        </p:txBody>
      </p:sp>
      <p:sp>
        <p:nvSpPr>
          <p:cNvPr id="3" name="عنصر نائب للمحتوى 2"/>
          <p:cNvSpPr>
            <a:spLocks noGrp="1"/>
          </p:cNvSpPr>
          <p:nvPr>
            <p:ph idx="1"/>
          </p:nvPr>
        </p:nvSpPr>
        <p:spPr>
          <a:xfrm>
            <a:off x="457200" y="857232"/>
            <a:ext cx="8229600" cy="5268931"/>
          </a:xfrm>
        </p:spPr>
        <p:txBody>
          <a:bodyPr>
            <a:normAutofit/>
          </a:bodyPr>
          <a:lstStyle/>
          <a:p>
            <a:pPr lvl="1" algn="l" rtl="0">
              <a:buNone/>
            </a:pPr>
            <a:r>
              <a:rPr lang="en-US" sz="2400" dirty="0" smtClean="0"/>
              <a:t> </a:t>
            </a:r>
            <a:r>
              <a:rPr lang="en-US" sz="2400" b="1" dirty="0" smtClean="0"/>
              <a:t>- </a:t>
            </a:r>
            <a:r>
              <a:rPr lang="en-US" sz="2400" dirty="0" smtClean="0"/>
              <a:t>Uses distributed cache meshes to solve the hot spot problem</a:t>
            </a:r>
          </a:p>
          <a:p>
            <a:pPr lvl="1" algn="l" rtl="0"/>
            <a:r>
              <a:rPr lang="en-US" sz="2400" dirty="0" smtClean="0"/>
              <a:t>Caches dynamically join and leave the groups based on content demand</a:t>
            </a:r>
          </a:p>
          <a:p>
            <a:pPr lvl="1" algn="l" rtl="0"/>
            <a:r>
              <a:rPr lang="en-US" sz="2400" dirty="0" smtClean="0"/>
              <a:t>Administrative boundaries must be relaxed</a:t>
            </a:r>
          </a:p>
          <a:p>
            <a:pPr lvl="1" algn="l" rtl="0"/>
            <a:endParaRPr lang="en-US" sz="2400" dirty="0" smtClean="0"/>
          </a:p>
          <a:p>
            <a:pPr algn="l" rtl="0"/>
            <a:r>
              <a:rPr lang="en-US" b="1" dirty="0" smtClean="0"/>
              <a:t>Push Caching</a:t>
            </a:r>
          </a:p>
          <a:p>
            <a:pPr lvl="1" algn="l" rtl="0"/>
            <a:r>
              <a:rPr lang="en-US" sz="2400" dirty="0" smtClean="0"/>
              <a:t>Keep data close to those clients requesting this information</a:t>
            </a:r>
          </a:p>
          <a:p>
            <a:pPr lvl="1" algn="l" rtl="0"/>
            <a:r>
              <a:rPr lang="en-US" sz="2400" dirty="0" smtClean="0"/>
              <a:t>Assumption: we are able launch caches that may cross administrative boundaries</a:t>
            </a:r>
          </a:p>
          <a:p>
            <a:pPr lvl="1" algn="l" rtl="0"/>
            <a:r>
              <a:rPr lang="en-US" sz="2400" dirty="0" smtClean="0"/>
              <a:t>Incurs cost (storage and transmission)</a:t>
            </a:r>
          </a:p>
          <a:p>
            <a:pPr lvl="1" algn="l" rtl="0"/>
            <a:endParaRPr lang="en-US" sz="2400" dirty="0" smtClean="0"/>
          </a:p>
          <a:p>
            <a:pPr lvl="1" algn="l" rtl="0"/>
            <a:endParaRPr lang="en-US" sz="2400" dirty="0" smtClean="0"/>
          </a:p>
          <a:p>
            <a:pPr algn="l" rtl="0"/>
            <a:endParaRPr lang="ar-SA"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54098"/>
          </a:xfrm>
        </p:spPr>
        <p:txBody>
          <a:bodyPr>
            <a:normAutofit fontScale="90000"/>
          </a:bodyPr>
          <a:lstStyle/>
          <a:p>
            <a:pPr algn="l" rtl="0">
              <a:buFont typeface="Arial" pitchFamily="34" charset="0"/>
              <a:buChar char="•"/>
            </a:pPr>
            <a:r>
              <a:rPr lang="en-US" dirty="0" smtClean="0"/>
              <a:t> </a:t>
            </a:r>
            <a:r>
              <a:rPr lang="en-US" sz="3600" b="1" dirty="0" smtClean="0"/>
              <a:t>Active Caching</a:t>
            </a:r>
            <a:r>
              <a:rPr lang="en-US" dirty="0" smtClean="0"/>
              <a:t/>
            </a:r>
            <a:br>
              <a:rPr lang="en-US" dirty="0" smtClean="0"/>
            </a:br>
            <a:endParaRPr lang="ar-SA" dirty="0"/>
          </a:p>
        </p:txBody>
      </p:sp>
      <p:sp>
        <p:nvSpPr>
          <p:cNvPr id="3" name="عنصر نائب للمحتوى 2"/>
          <p:cNvSpPr>
            <a:spLocks noGrp="1"/>
          </p:cNvSpPr>
          <p:nvPr>
            <p:ph idx="1"/>
          </p:nvPr>
        </p:nvSpPr>
        <p:spPr>
          <a:xfrm>
            <a:off x="457200" y="1214422"/>
            <a:ext cx="8229600" cy="4911741"/>
          </a:xfrm>
        </p:spPr>
        <p:txBody>
          <a:bodyPr>
            <a:normAutofit/>
          </a:bodyPr>
          <a:lstStyle/>
          <a:p>
            <a:pPr lvl="1" algn="l" rtl="0"/>
            <a:r>
              <a:rPr lang="en-US" dirty="0" smtClean="0"/>
              <a:t>Applies caching to dynamic documents</a:t>
            </a:r>
          </a:p>
          <a:p>
            <a:pPr lvl="1" algn="l" rtl="0">
              <a:buNone/>
            </a:pPr>
            <a:endParaRPr lang="en-US" dirty="0" smtClean="0"/>
          </a:p>
          <a:p>
            <a:pPr lvl="1" algn="l" rtl="0"/>
            <a:r>
              <a:rPr lang="en-US" dirty="0" smtClean="0"/>
              <a:t>30 % of client HTTP requests contains cookies</a:t>
            </a:r>
          </a:p>
          <a:p>
            <a:pPr lvl="1" algn="l" rtl="0">
              <a:buNone/>
            </a:pPr>
            <a:endParaRPr lang="en-US" dirty="0" smtClean="0"/>
          </a:p>
          <a:p>
            <a:pPr lvl="1" algn="l" rtl="0"/>
            <a:r>
              <a:rPr lang="en-US" dirty="0" smtClean="0"/>
              <a:t>The servers provides the cache with the objects and any associated cache applets</a:t>
            </a:r>
          </a:p>
          <a:p>
            <a:pPr algn="l" rtl="0"/>
            <a:endParaRPr lang="ar-SA" sz="2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smtClean="0"/>
              <a:t>Introduction</a:t>
            </a:r>
            <a:endParaRPr lang="ar-SA" dirty="0"/>
          </a:p>
        </p:txBody>
      </p:sp>
      <p:sp>
        <p:nvSpPr>
          <p:cNvPr id="3" name="عنصر نائب للمحتوى 2"/>
          <p:cNvSpPr>
            <a:spLocks noGrp="1"/>
          </p:cNvSpPr>
          <p:nvPr>
            <p:ph idx="1"/>
          </p:nvPr>
        </p:nvSpPr>
        <p:spPr/>
        <p:txBody>
          <a:bodyPr>
            <a:normAutofit fontScale="92500" lnSpcReduction="20000"/>
          </a:bodyPr>
          <a:lstStyle/>
          <a:p>
            <a:pPr algn="l">
              <a:buNone/>
            </a:pPr>
            <a:r>
              <a:rPr lang="en-US" dirty="0" smtClean="0"/>
              <a:t>what is web cache?</a:t>
            </a:r>
          </a:p>
          <a:p>
            <a:pPr lvl="1" algn="l" rtl="0">
              <a:buFont typeface="Wingdings" pitchFamily="2" charset="2"/>
              <a:buChar char="v"/>
            </a:pPr>
            <a:r>
              <a:rPr lang="en-US" sz="2600" dirty="0" smtClean="0"/>
              <a:t>Introducing proxy servers at certain points in the network that serve in caching Web documents for faster client access.</a:t>
            </a:r>
          </a:p>
          <a:p>
            <a:pPr lvl="1" algn="l" rtl="0">
              <a:buFont typeface="Wingdings" pitchFamily="2" charset="2"/>
              <a:buChar char="v"/>
            </a:pPr>
            <a:r>
              <a:rPr lang="en-US" sz="2600" dirty="0" smtClean="0"/>
              <a:t>Comparable to the cache memory in a computer system.</a:t>
            </a:r>
          </a:p>
          <a:p>
            <a:pPr lvl="1" algn="l" rtl="0">
              <a:buFont typeface="Wingdings" pitchFamily="2" charset="2"/>
              <a:buChar char="v"/>
            </a:pPr>
            <a:endParaRPr lang="en-US" sz="2000" dirty="0"/>
          </a:p>
          <a:p>
            <a:pPr algn="l" rtl="0">
              <a:buNone/>
            </a:pPr>
            <a:r>
              <a:rPr lang="en-US" dirty="0" smtClean="0"/>
              <a:t>Why is it needed ?</a:t>
            </a:r>
          </a:p>
          <a:p>
            <a:pPr lvl="1" algn="l" rtl="0">
              <a:buFont typeface="Wingdings" pitchFamily="2" charset="2"/>
              <a:buChar char="v"/>
            </a:pPr>
            <a:r>
              <a:rPr lang="en-US" sz="2600" dirty="0" smtClean="0"/>
              <a:t>Rapid growth in HTTP traffic to form the largest part of the Internet traffic which causes more network congestion and server unavailability.</a:t>
            </a:r>
          </a:p>
          <a:p>
            <a:pPr lvl="1" algn="l" rtl="0">
              <a:buFont typeface="Wingdings" pitchFamily="2" charset="2"/>
              <a:buChar char="v"/>
            </a:pPr>
            <a:r>
              <a:rPr lang="en-US" sz="2600" dirty="0" smtClean="0"/>
              <a:t>The number of Web static pages almost doubles every year.</a:t>
            </a:r>
          </a:p>
          <a:p>
            <a:endParaRPr lang="en-US" sz="2000" dirty="0" smtClean="0"/>
          </a:p>
          <a:p>
            <a:pPr lvl="1" algn="l">
              <a:buNone/>
            </a:pPr>
            <a:endParaRPr lang="en-US"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Higher Level Caching</a:t>
            </a:r>
            <a:endParaRPr lang="ar-SA" dirty="0"/>
          </a:p>
        </p:txBody>
      </p:sp>
      <p:sp>
        <p:nvSpPr>
          <p:cNvPr id="3" name="عنصر نائب للمحتوى 2"/>
          <p:cNvSpPr>
            <a:spLocks noGrp="1"/>
          </p:cNvSpPr>
          <p:nvPr>
            <p:ph idx="1"/>
          </p:nvPr>
        </p:nvSpPr>
        <p:spPr/>
        <p:txBody>
          <a:bodyPr>
            <a:normAutofit fontScale="92500" lnSpcReduction="10000"/>
          </a:bodyPr>
          <a:lstStyle/>
          <a:p>
            <a:pPr marL="514350" indent="-514350" algn="l" rtl="0">
              <a:buFont typeface="+mj-lt"/>
              <a:buAutoNum type="arabicPeriod"/>
            </a:pPr>
            <a:r>
              <a:rPr lang="en-US" b="1" dirty="0" smtClean="0"/>
              <a:t>SQUID</a:t>
            </a:r>
          </a:p>
          <a:p>
            <a:pPr marL="514350" indent="-514350" algn="l" rtl="0"/>
            <a:r>
              <a:rPr lang="en-US" dirty="0" smtClean="0"/>
              <a:t>Squid is a free, open source(based on </a:t>
            </a:r>
            <a:r>
              <a:rPr lang="en-US" dirty="0" err="1" smtClean="0"/>
              <a:t>Lunix</a:t>
            </a:r>
            <a:r>
              <a:rPr lang="en-US" dirty="0" smtClean="0"/>
              <a:t>) , proxy caching server for web clients.</a:t>
            </a:r>
          </a:p>
          <a:p>
            <a:pPr algn="l" rtl="0"/>
            <a:r>
              <a:rPr lang="en-US" dirty="0" smtClean="0"/>
              <a:t>It operates as an intermediary between the web browsers (clients) and the server they access.</a:t>
            </a:r>
          </a:p>
          <a:p>
            <a:pPr algn="l" rtl="0"/>
            <a:r>
              <a:rPr lang="en-US" dirty="0" smtClean="0"/>
              <a:t>Technically, A proxy server can simply to manage traffic between a web server and the clients that want to communicate with it, without doing caching at all. Squid combine both capabilities as a server.</a:t>
            </a:r>
          </a:p>
          <a:p>
            <a:pPr algn="l" rtl="0">
              <a:buNone/>
            </a:pPr>
            <a:endParaRPr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SQUID (continued…)</a:t>
            </a:r>
            <a:endParaRPr lang="ar-SA" dirty="0"/>
          </a:p>
        </p:txBody>
      </p:sp>
      <p:sp>
        <p:nvSpPr>
          <p:cNvPr id="3" name="عنصر نائب للمحتوى 2"/>
          <p:cNvSpPr>
            <a:spLocks noGrp="1"/>
          </p:cNvSpPr>
          <p:nvPr>
            <p:ph idx="1"/>
          </p:nvPr>
        </p:nvSpPr>
        <p:spPr/>
        <p:txBody>
          <a:bodyPr/>
          <a:lstStyle/>
          <a:p>
            <a:pPr algn="l" rtl="0"/>
            <a:r>
              <a:rPr lang="en-US" dirty="0" smtClean="0"/>
              <a:t>It supports  transparent </a:t>
            </a:r>
            <a:r>
              <a:rPr lang="en-US" dirty="0" err="1" smtClean="0"/>
              <a:t>proxying</a:t>
            </a:r>
            <a:r>
              <a:rPr lang="en-US" dirty="0" smtClean="0"/>
              <a:t>.</a:t>
            </a:r>
          </a:p>
          <a:p>
            <a:pPr algn="l" rtl="0"/>
            <a:r>
              <a:rPr lang="en-US" dirty="0" smtClean="0"/>
              <a:t>It works on port no. 3128.</a:t>
            </a:r>
          </a:p>
          <a:p>
            <a:pPr algn="l" rtl="0"/>
            <a:r>
              <a:rPr lang="en-US" dirty="0" smtClean="0"/>
              <a:t>Extensive access controls and great server accelerator.</a:t>
            </a:r>
          </a:p>
          <a:p>
            <a:pPr algn="l" rtl="0"/>
            <a:r>
              <a:rPr lang="en-US" dirty="0" smtClean="0"/>
              <a:t>It support following protocols (HTTP,HTTPS,DNS,FTP,SSL,ICP,HTCP,SNMP)</a:t>
            </a:r>
          </a:p>
          <a:p>
            <a:pPr algn="l" rtl="0"/>
            <a:r>
              <a:rPr lang="en-US" dirty="0" smtClean="0"/>
              <a:t>Three main components (client side, server side, storage manager)</a:t>
            </a:r>
          </a:p>
          <a:p>
            <a:pPr algn="l" rtl="0"/>
            <a:endParaRPr lang="en-US" dirty="0" smtClean="0"/>
          </a:p>
          <a:p>
            <a:pPr algn="l" rtl="0"/>
            <a:endParaRPr lang="en-US" dirty="0" smtClean="0"/>
          </a:p>
          <a:p>
            <a:pPr algn="l" rtl="0"/>
            <a:endParaRPr lang="ar-S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796908"/>
          </a:xfrm>
        </p:spPr>
        <p:txBody>
          <a:bodyPr/>
          <a:lstStyle/>
          <a:p>
            <a:r>
              <a:rPr lang="en-US" dirty="0" smtClean="0"/>
              <a:t>Architecture of Squid</a:t>
            </a:r>
            <a:endParaRPr lang="ar-SA" dirty="0"/>
          </a:p>
        </p:txBody>
      </p:sp>
      <p:pic>
        <p:nvPicPr>
          <p:cNvPr id="5" name="Picture 3"/>
          <p:cNvPicPr>
            <a:picLocks noGrp="1" noChangeAspect="1" noChangeArrowheads="1"/>
          </p:cNvPicPr>
          <p:nvPr>
            <p:ph idx="1"/>
          </p:nvPr>
        </p:nvPicPr>
        <p:blipFill>
          <a:blip r:embed="rId2">
            <a:duotone>
              <a:schemeClr val="accent1">
                <a:shade val="45000"/>
                <a:satMod val="135000"/>
              </a:schemeClr>
              <a:prstClr val="white"/>
            </a:duotone>
          </a:blip>
          <a:srcRect/>
          <a:stretch>
            <a:fillRect/>
          </a:stretch>
        </p:blipFill>
        <p:spPr>
          <a:xfrm>
            <a:off x="642910" y="1071547"/>
            <a:ext cx="7715304" cy="4857783"/>
          </a:xfrm>
          <a:noFill/>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00042"/>
            <a:ext cx="8229600" cy="5626121"/>
          </a:xfrm>
        </p:spPr>
        <p:txBody>
          <a:bodyPr/>
          <a:lstStyle/>
          <a:p>
            <a:pPr marL="514350" indent="-514350" algn="l" rtl="0">
              <a:buNone/>
            </a:pPr>
            <a:r>
              <a:rPr lang="en-US" dirty="0" smtClean="0"/>
              <a:t>2. </a:t>
            </a:r>
            <a:r>
              <a:rPr lang="en-US" b="1" dirty="0" smtClean="0"/>
              <a:t>Varnish</a:t>
            </a:r>
            <a:r>
              <a:rPr lang="en-US" dirty="0" smtClean="0"/>
              <a:t>: it is a program that is designed to act as a proxy server (reverse) and high-performance storage, a HTTP accelerator.</a:t>
            </a:r>
          </a:p>
          <a:p>
            <a:pPr marL="514350" indent="-514350" algn="l" rtl="0">
              <a:buNone/>
            </a:pPr>
            <a:endParaRPr lang="en-US" dirty="0" smtClean="0"/>
          </a:p>
          <a:p>
            <a:pPr marL="514350" indent="-514350" algn="l" rtl="0">
              <a:buNone/>
            </a:pPr>
            <a:r>
              <a:rPr lang="en-US" dirty="0" smtClean="0"/>
              <a:t>3. </a:t>
            </a:r>
            <a:r>
              <a:rPr lang="en-US" b="1" dirty="0" err="1" smtClean="0"/>
              <a:t>XtraDB</a:t>
            </a:r>
            <a:r>
              <a:rPr lang="en-US" b="1" dirty="0" smtClean="0"/>
              <a:t>: </a:t>
            </a:r>
            <a:r>
              <a:rPr lang="en-US" dirty="0" smtClean="0"/>
              <a:t>If you are using a My SQL database, this caching solution can help optimize performance of your database better than the standard </a:t>
            </a:r>
            <a:r>
              <a:rPr lang="en-US" dirty="0" err="1" smtClean="0"/>
              <a:t>InnoDB</a:t>
            </a:r>
            <a:endParaRPr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Hierarchical Caching</a:t>
            </a:r>
            <a:endParaRPr lang="ar-SA" dirty="0"/>
          </a:p>
        </p:txBody>
      </p:sp>
      <p:sp>
        <p:nvSpPr>
          <p:cNvPr id="3" name="عنصر نائب للمحتوى 2"/>
          <p:cNvSpPr>
            <a:spLocks noGrp="1"/>
          </p:cNvSpPr>
          <p:nvPr>
            <p:ph idx="1"/>
          </p:nvPr>
        </p:nvSpPr>
        <p:spPr/>
        <p:txBody>
          <a:bodyPr>
            <a:normAutofit/>
          </a:bodyPr>
          <a:lstStyle/>
          <a:p>
            <a:pPr algn="l" rtl="0"/>
            <a:r>
              <a:rPr lang="en-US" sz="2800" dirty="0" smtClean="0"/>
              <a:t>Caches are arranged in a tree-like structure</a:t>
            </a:r>
          </a:p>
          <a:p>
            <a:pPr algn="l" rtl="0"/>
            <a:r>
              <a:rPr lang="en-US" sz="2800" dirty="0" smtClean="0"/>
              <a:t>A child cache can query parent caches and other siblings</a:t>
            </a:r>
          </a:p>
          <a:p>
            <a:pPr algn="l" rtl="0"/>
            <a:r>
              <a:rPr lang="en-US" sz="2800" dirty="0" smtClean="0"/>
              <a:t>A parent cache can never query children</a:t>
            </a:r>
          </a:p>
          <a:p>
            <a:pPr algn="l" rtl="0"/>
            <a:r>
              <a:rPr lang="en-US" sz="2800" dirty="0" smtClean="0"/>
              <a:t>This maintains information gradually filtering down to the leaves</a:t>
            </a:r>
          </a:p>
          <a:p>
            <a:pPr algn="l" rtl="0"/>
            <a:r>
              <a:rPr lang="en-US" sz="2800" dirty="0" smtClean="0"/>
              <a:t>To avoid swamping parents with information, clustering may be applied to hierarchies.</a:t>
            </a:r>
          </a:p>
          <a:p>
            <a:pPr lvl="1" algn="l" rtl="0"/>
            <a:endParaRPr lang="en-US" dirty="0" smtClean="0"/>
          </a:p>
          <a:p>
            <a:pPr algn="l" rtl="0">
              <a:buNone/>
            </a:pPr>
            <a:endParaRPr lang="ar-SA" sz="2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t>Cache control</a:t>
            </a:r>
            <a:endParaRPr lang="ar-SA" dirty="0"/>
          </a:p>
        </p:txBody>
      </p:sp>
      <p:sp>
        <p:nvSpPr>
          <p:cNvPr id="3" name="عنصر نائب للمحتوى 2"/>
          <p:cNvSpPr>
            <a:spLocks noGrp="1"/>
          </p:cNvSpPr>
          <p:nvPr>
            <p:ph idx="1"/>
          </p:nvPr>
        </p:nvSpPr>
        <p:spPr/>
        <p:txBody>
          <a:bodyPr>
            <a:normAutofit/>
          </a:bodyPr>
          <a:lstStyle/>
          <a:p>
            <a:pPr algn="just" rtl="0">
              <a:buNone/>
            </a:pPr>
            <a:r>
              <a:rPr lang="en-US" sz="2800" dirty="0" smtClean="0"/>
              <a:t>    </a:t>
            </a:r>
            <a:r>
              <a:rPr lang="en-US" sz="2800" dirty="0" smtClean="0">
                <a:solidFill>
                  <a:srgbClr val="0070C0"/>
                </a:solidFill>
              </a:rPr>
              <a:t>HTTP</a:t>
            </a:r>
            <a:r>
              <a:rPr lang="en-US" sz="2800" dirty="0" smtClean="0"/>
              <a:t> defines three basic mechanisms for controlling caches: freshness, validation, and invalidation</a:t>
            </a:r>
          </a:p>
          <a:p>
            <a:pPr algn="just" rtl="0"/>
            <a:r>
              <a:rPr lang="en-US" sz="2800" dirty="0" smtClean="0"/>
              <a:t>Freshness  allows a response to be used without re-checking it on the origin server, and can be controlled by both the server and the client. For example, the Expires response header gives a date when the document becomes stale, and the Cache-Control: max-age directive tells the cache how many seconds the response is fresh for.</a:t>
            </a:r>
          </a:p>
          <a:p>
            <a:pPr algn="just" rtl="0">
              <a:buNone/>
            </a:pPr>
            <a:endParaRPr lang="en-US" sz="2800" dirty="0" smtClean="0"/>
          </a:p>
          <a:p>
            <a:pPr algn="just" rtl="0">
              <a:buNone/>
            </a:pPr>
            <a:endParaRPr lang="ar-SA"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71480"/>
            <a:ext cx="8229600" cy="5554683"/>
          </a:xfrm>
        </p:spPr>
        <p:txBody>
          <a:bodyPr>
            <a:normAutofit/>
          </a:bodyPr>
          <a:lstStyle/>
          <a:p>
            <a:pPr algn="just" rtl="0"/>
            <a:r>
              <a:rPr lang="en-US" sz="2800" b="1" dirty="0" smtClean="0"/>
              <a:t>Validation</a:t>
            </a:r>
            <a:r>
              <a:rPr lang="en-US" sz="2800" dirty="0" smtClean="0"/>
              <a:t>  can be used to check whether a cached response is still good after it becomes stale. For example, if the response has a Last-Modified header, a cache can make a </a:t>
            </a:r>
            <a:r>
              <a:rPr lang="en-US" sz="2800" i="1" dirty="0" smtClean="0"/>
              <a:t>conditional request</a:t>
            </a:r>
            <a:r>
              <a:rPr lang="en-US" sz="2800" dirty="0" smtClean="0"/>
              <a:t> using the If-Modified-Since header to see if it has changed. The </a:t>
            </a:r>
            <a:r>
              <a:rPr lang="en-US" sz="2800" dirty="0" err="1" smtClean="0">
                <a:hlinkClick r:id="rId2" tooltip="HTTP ETag"/>
              </a:rPr>
              <a:t>ETag</a:t>
            </a:r>
            <a:r>
              <a:rPr lang="en-US" sz="2800" dirty="0" smtClean="0"/>
              <a:t> (entity tag) mechanism also allows for both strong and weak validation.</a:t>
            </a:r>
          </a:p>
          <a:p>
            <a:pPr algn="just" rtl="0"/>
            <a:r>
              <a:rPr lang="en-US" sz="2800" b="1" dirty="0" smtClean="0"/>
              <a:t>Invalidation</a:t>
            </a:r>
            <a:r>
              <a:rPr lang="en-US" sz="2800" dirty="0" smtClean="0"/>
              <a:t>  is usually a side effect of another request that passes through the cache. For example, if a URL associated with a cached response subsequently gets a POST, PUT or DELETE request, the cached response will be invalidated.</a:t>
            </a:r>
            <a:endParaRPr lang="ar-SA"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71480"/>
            <a:ext cx="8229600" cy="3286148"/>
          </a:xfrm>
        </p:spPr>
        <p:txBody>
          <a:bodyPr>
            <a:normAutofit/>
          </a:bodyPr>
          <a:lstStyle/>
          <a:p>
            <a:r>
              <a:rPr lang="en-US" sz="4800" i="1" dirty="0" smtClean="0">
                <a:solidFill>
                  <a:srgbClr val="002060"/>
                </a:solidFill>
              </a:rPr>
              <a:t>Thank you for listening </a:t>
            </a:r>
            <a:endParaRPr lang="ar-SA" sz="4800" i="1" dirty="0">
              <a:solidFill>
                <a:srgbClr val="002060"/>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l"/>
            <a:r>
              <a:rPr lang="en-US" dirty="0" smtClean="0"/>
              <a:t>The Expected gains</a:t>
            </a:r>
            <a:endParaRPr lang="ar-SA" dirty="0"/>
          </a:p>
        </p:txBody>
      </p:sp>
      <p:sp>
        <p:nvSpPr>
          <p:cNvPr id="3" name="عنصر نائب للمحتوى 2"/>
          <p:cNvSpPr>
            <a:spLocks noGrp="1"/>
          </p:cNvSpPr>
          <p:nvPr>
            <p:ph idx="1"/>
          </p:nvPr>
        </p:nvSpPr>
        <p:spPr/>
        <p:txBody>
          <a:bodyPr/>
          <a:lstStyle/>
          <a:p>
            <a:pPr algn="l" rtl="0"/>
            <a:r>
              <a:rPr lang="en-US" dirty="0" smtClean="0"/>
              <a:t>Bandwidth saving</a:t>
            </a:r>
          </a:p>
          <a:p>
            <a:pPr algn="l" rtl="0"/>
            <a:r>
              <a:rPr lang="en-US" dirty="0" smtClean="0"/>
              <a:t>Improving content availability.</a:t>
            </a:r>
          </a:p>
          <a:p>
            <a:pPr algn="l" rtl="0"/>
            <a:r>
              <a:rPr lang="en-US" dirty="0" smtClean="0"/>
              <a:t>Improving web server availability.</a:t>
            </a:r>
          </a:p>
          <a:p>
            <a:pPr algn="l" rtl="0"/>
            <a:r>
              <a:rPr lang="en-US" dirty="0" smtClean="0"/>
              <a:t>Reducing network latency.</a:t>
            </a:r>
          </a:p>
          <a:p>
            <a:pPr algn="l" rtl="0"/>
            <a:r>
              <a:rPr lang="en-US" dirty="0" smtClean="0"/>
              <a:t>Server load balancing.</a:t>
            </a:r>
          </a:p>
          <a:p>
            <a:pPr algn="l" rtl="0"/>
            <a:r>
              <a:rPr lang="en-US" dirty="0" smtClean="0"/>
              <a:t>Improving user’s perception about network’s performance = Response Time.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Basic Flow Without Cache</a:t>
            </a:r>
            <a:endParaRPr lang="ar-SA" dirty="0"/>
          </a:p>
        </p:txBody>
      </p:sp>
      <p:pic>
        <p:nvPicPr>
          <p:cNvPr id="4" name="عنصر نائب للمحتوى 3" descr="11.jpg"/>
          <p:cNvPicPr>
            <a:picLocks noGrp="1" noChangeAspect="1"/>
          </p:cNvPicPr>
          <p:nvPr>
            <p:ph idx="1"/>
          </p:nvPr>
        </p:nvPicPr>
        <p:blipFill>
          <a:blip r:embed="rId2"/>
          <a:stretch>
            <a:fillRect/>
          </a:stretch>
        </p:blipFill>
        <p:spPr>
          <a:xfrm>
            <a:off x="1571625" y="1605756"/>
            <a:ext cx="6000750" cy="451485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smtClean="0">
                <a:solidFill>
                  <a:srgbClr val="008000"/>
                </a:solidFill>
              </a:rPr>
              <a:t>This Is Ok If…..</a:t>
            </a:r>
            <a:endParaRPr lang="ar-SA" dirty="0"/>
          </a:p>
        </p:txBody>
      </p:sp>
      <p:sp>
        <p:nvSpPr>
          <p:cNvPr id="3" name="عنصر نائب للمحتوى 2"/>
          <p:cNvSpPr>
            <a:spLocks noGrp="1"/>
          </p:cNvSpPr>
          <p:nvPr>
            <p:ph idx="1"/>
          </p:nvPr>
        </p:nvSpPr>
        <p:spPr/>
        <p:txBody>
          <a:bodyPr>
            <a:normAutofit lnSpcReduction="10000"/>
          </a:bodyPr>
          <a:lstStyle/>
          <a:p>
            <a:pPr marL="457200" indent="-457200" algn="l" rtl="0">
              <a:buFont typeface="+mj-lt"/>
              <a:buAutoNum type="arabicPeriod"/>
            </a:pPr>
            <a:r>
              <a:rPr lang="en-US" sz="4400" dirty="0" smtClean="0"/>
              <a:t>Not a lot of content</a:t>
            </a:r>
          </a:p>
          <a:p>
            <a:pPr marL="457200" indent="-457200" algn="l" rtl="0">
              <a:buFont typeface="+mj-lt"/>
              <a:buAutoNum type="arabicPeriod"/>
            </a:pPr>
            <a:r>
              <a:rPr lang="en-US" sz="4400" dirty="0" smtClean="0"/>
              <a:t>Small amount of users/pag</a:t>
            </a:r>
            <a:r>
              <a:rPr lang="en-US" dirty="0" smtClean="0"/>
              <a:t>e views</a:t>
            </a:r>
          </a:p>
          <a:p>
            <a:pPr algn="l" rtl="0">
              <a:buNone/>
            </a:pPr>
            <a:endParaRPr lang="en-US" dirty="0" smtClean="0"/>
          </a:p>
          <a:p>
            <a:pPr algn="l" rtl="0">
              <a:buNone/>
            </a:pPr>
            <a:r>
              <a:rPr lang="en-US" sz="4400" b="1" dirty="0" smtClean="0">
                <a:solidFill>
                  <a:srgbClr val="FF0000"/>
                </a:solidFill>
              </a:rPr>
              <a:t>                   This Is Bad If…..</a:t>
            </a:r>
          </a:p>
          <a:p>
            <a:pPr marL="457200" indent="-457200" algn="l" rtl="0">
              <a:buFont typeface="+mj-lt"/>
              <a:buAutoNum type="arabicPeriod"/>
            </a:pPr>
            <a:r>
              <a:rPr lang="en-US" sz="4400" dirty="0" smtClean="0"/>
              <a:t>Lots of contents</a:t>
            </a:r>
          </a:p>
          <a:p>
            <a:pPr marL="457200" indent="-457200" algn="l" rtl="0">
              <a:buFont typeface="+mj-lt"/>
              <a:buAutoNum type="arabicPeriod"/>
            </a:pPr>
            <a:r>
              <a:rPr lang="en-US" sz="4400" dirty="0" smtClean="0"/>
              <a:t>Lots of users/page views</a:t>
            </a:r>
          </a:p>
          <a:p>
            <a:pPr algn="l">
              <a:buNone/>
            </a:pPr>
            <a:endParaRPr lang="en-US" sz="4400" b="1" dirty="0" smtClean="0">
              <a:solidFill>
                <a:srgbClr val="FF0000"/>
              </a:solidFill>
            </a:endParaRPr>
          </a:p>
          <a:p>
            <a:pPr algn="l">
              <a:buNone/>
            </a:pPr>
            <a:endParaRPr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868346"/>
          </a:xfrm>
        </p:spPr>
        <p:txBody>
          <a:bodyPr/>
          <a:lstStyle/>
          <a:p>
            <a:r>
              <a:rPr lang="en-US" dirty="0" smtClean="0"/>
              <a:t>Flow With Cache</a:t>
            </a:r>
            <a:endParaRPr lang="ar-SA" dirty="0"/>
          </a:p>
        </p:txBody>
      </p:sp>
      <p:pic>
        <p:nvPicPr>
          <p:cNvPr id="5" name="عنصر نائب للمحتوى 4" descr="33.jpg"/>
          <p:cNvPicPr>
            <a:picLocks noGrp="1" noChangeAspect="1"/>
          </p:cNvPicPr>
          <p:nvPr>
            <p:ph idx="1"/>
          </p:nvPr>
        </p:nvPicPr>
        <p:blipFill>
          <a:blip r:embed="rId2"/>
          <a:stretch>
            <a:fillRect/>
          </a:stretch>
        </p:blipFill>
        <p:spPr>
          <a:xfrm>
            <a:off x="500034" y="1214422"/>
            <a:ext cx="8072494" cy="4572032"/>
          </a:xfrm>
          <a:prstGeom prst="rect">
            <a:avLst/>
          </a:prstGeom>
          <a:noFill/>
          <a:ln>
            <a:no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511288"/>
          </a:xfrm>
        </p:spPr>
        <p:txBody>
          <a:bodyPr>
            <a:noAutofit/>
          </a:bodyPr>
          <a:lstStyle/>
          <a:p>
            <a:r>
              <a:rPr lang="en-US" sz="3600" b="1" dirty="0" smtClean="0"/>
              <a:t>Classification of caches according to the location</a:t>
            </a:r>
            <a:br>
              <a:rPr lang="en-US" sz="3600" b="1" dirty="0" smtClean="0"/>
            </a:br>
            <a:endParaRPr lang="ar-SA" sz="3600" b="1" dirty="0"/>
          </a:p>
        </p:txBody>
      </p:sp>
      <p:sp>
        <p:nvSpPr>
          <p:cNvPr id="3" name="عنصر نائب للمحتوى 2"/>
          <p:cNvSpPr>
            <a:spLocks noGrp="1"/>
          </p:cNvSpPr>
          <p:nvPr>
            <p:ph idx="1"/>
          </p:nvPr>
        </p:nvSpPr>
        <p:spPr>
          <a:xfrm>
            <a:off x="457200" y="1928802"/>
            <a:ext cx="8229600" cy="4197361"/>
          </a:xfrm>
        </p:spPr>
        <p:txBody>
          <a:bodyPr/>
          <a:lstStyle/>
          <a:p>
            <a:pPr algn="l" rtl="0"/>
            <a:r>
              <a:rPr lang="en-US" dirty="0" smtClean="0"/>
              <a:t>Browser cache (User Agent Cache)</a:t>
            </a:r>
          </a:p>
          <a:p>
            <a:pPr lvl="1" algn="l" rtl="0"/>
            <a:r>
              <a:rPr lang="en-US" dirty="0" smtClean="0"/>
              <a:t>Single user</a:t>
            </a:r>
          </a:p>
          <a:p>
            <a:pPr algn="l" rtl="0"/>
            <a:r>
              <a:rPr lang="en-US" dirty="0" smtClean="0"/>
              <a:t>Proxy Cache (Shared Cache)</a:t>
            </a:r>
          </a:p>
          <a:p>
            <a:pPr lvl="1" algn="l" rtl="0"/>
            <a:r>
              <a:rPr lang="en-US" dirty="0" smtClean="0"/>
              <a:t>Multi-user</a:t>
            </a:r>
          </a:p>
          <a:p>
            <a:pPr marL="342900" lvl="1" indent="-342900" algn="l" rtl="0">
              <a:buFont typeface="Arial" pitchFamily="34" charset="0"/>
              <a:buChar char="•"/>
            </a:pPr>
            <a:r>
              <a:rPr lang="en-US" dirty="0" smtClean="0"/>
              <a:t>(Surrogate Cache) Gateway Cache</a:t>
            </a:r>
          </a:p>
          <a:p>
            <a:pPr lvl="1" algn="l" rtl="0"/>
            <a:r>
              <a:rPr lang="en-US" dirty="0" smtClean="0"/>
              <a:t>Multi-user</a:t>
            </a:r>
          </a:p>
          <a:p>
            <a:pPr algn="l" rtl="0"/>
            <a:endParaRPr lang="ar-SA" dirty="0" smtClean="0"/>
          </a:p>
          <a:p>
            <a:pPr algn="l" rtl="0"/>
            <a:endParaRPr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Browser Cache</a:t>
            </a:r>
            <a:endParaRPr lang="ar-SA" dirty="0"/>
          </a:p>
        </p:txBody>
      </p:sp>
      <p:sp>
        <p:nvSpPr>
          <p:cNvPr id="3" name="عنصر نائب للمحتوى 2"/>
          <p:cNvSpPr>
            <a:spLocks noGrp="1"/>
          </p:cNvSpPr>
          <p:nvPr>
            <p:ph idx="1"/>
          </p:nvPr>
        </p:nvSpPr>
        <p:spPr/>
        <p:txBody>
          <a:bodyPr/>
          <a:lstStyle/>
          <a:p>
            <a:pPr algn="l" rtl="0"/>
            <a:r>
              <a:rPr lang="en-US" dirty="0" smtClean="0"/>
              <a:t>Implemented on a single user’s machine.</a:t>
            </a:r>
          </a:p>
          <a:p>
            <a:pPr algn="l" rtl="0"/>
            <a:r>
              <a:rPr lang="en-US" dirty="0" smtClean="0"/>
              <a:t>Local hard drive space stores representation of viewed content.</a:t>
            </a:r>
          </a:p>
          <a:p>
            <a:pPr algn="l" rtl="0"/>
            <a:r>
              <a:rPr lang="en-US" dirty="0" smtClean="0"/>
              <a:t>Simple rules for control.</a:t>
            </a:r>
          </a:p>
          <a:p>
            <a:pPr algn="l" rtl="0"/>
            <a:r>
              <a:rPr lang="en-US" dirty="0" smtClean="0"/>
              <a:t>Usefulness</a:t>
            </a:r>
          </a:p>
          <a:p>
            <a:pPr lvl="1" algn="l" rtl="0"/>
            <a:r>
              <a:rPr lang="en-US" dirty="0" smtClean="0"/>
              <a:t>Recently viewed pages (Back/Forward button)</a:t>
            </a:r>
          </a:p>
          <a:p>
            <a:pPr lvl="1" algn="l" rtl="0"/>
            <a:r>
              <a:rPr lang="en-US" dirty="0" smtClean="0"/>
              <a:t>Commonly used images</a:t>
            </a:r>
          </a:p>
          <a:p>
            <a:pPr algn="l" rtl="0"/>
            <a:endParaRPr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Proxy Cache</a:t>
            </a:r>
            <a:endParaRPr lang="ar-SA" dirty="0"/>
          </a:p>
        </p:txBody>
      </p:sp>
      <p:sp>
        <p:nvSpPr>
          <p:cNvPr id="3" name="عنصر نائب للمحتوى 2"/>
          <p:cNvSpPr>
            <a:spLocks noGrp="1"/>
          </p:cNvSpPr>
          <p:nvPr>
            <p:ph idx="1"/>
          </p:nvPr>
        </p:nvSpPr>
        <p:spPr/>
        <p:txBody>
          <a:bodyPr/>
          <a:lstStyle/>
          <a:p>
            <a:pPr algn="l" rtl="0"/>
            <a:r>
              <a:rPr lang="en-US" dirty="0" smtClean="0"/>
              <a:t>Similar concept, but for multiple users.</a:t>
            </a:r>
          </a:p>
          <a:p>
            <a:pPr algn="l" rtl="0"/>
            <a:r>
              <a:rPr lang="en-US" dirty="0" smtClean="0"/>
              <a:t>Usually implemented on a firewall or separate device known as </a:t>
            </a:r>
            <a:r>
              <a:rPr lang="en-US" i="1" dirty="0" smtClean="0"/>
              <a:t>intermediaries</a:t>
            </a:r>
            <a:r>
              <a:rPr lang="en-US" dirty="0" smtClean="0"/>
              <a:t>.</a:t>
            </a:r>
          </a:p>
          <a:p>
            <a:pPr algn="l" rtl="0"/>
            <a:r>
              <a:rPr lang="en-US" dirty="0" smtClean="0"/>
              <a:t>Request routing can be manually or through an </a:t>
            </a:r>
            <a:r>
              <a:rPr lang="en-US" i="1" dirty="0" smtClean="0"/>
              <a:t>interception proxy</a:t>
            </a:r>
            <a:r>
              <a:rPr lang="en-US" dirty="0" smtClean="0"/>
              <a:t>.</a:t>
            </a:r>
          </a:p>
          <a:p>
            <a:pPr algn="l" rtl="0"/>
            <a:r>
              <a:rPr lang="en-US" dirty="0" smtClean="0"/>
              <a:t>Usefulness</a:t>
            </a:r>
          </a:p>
          <a:p>
            <a:pPr lvl="1" algn="l" rtl="0"/>
            <a:r>
              <a:rPr lang="en-US" dirty="0" smtClean="0"/>
              <a:t>Latency and network traffic are reduced</a:t>
            </a:r>
          </a:p>
          <a:p>
            <a:pPr algn="l" rtl="0"/>
            <a:endParaRPr lang="ar-SA"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1842</TotalTime>
  <Words>1046</Words>
  <Application>Microsoft Office PowerPoint</Application>
  <PresentationFormat>عرض على الشاشة (3:4)‏</PresentationFormat>
  <Paragraphs>129</Paragraphs>
  <Slides>27</Slides>
  <Notes>1</Notes>
  <HiddenSlides>0</HiddenSlides>
  <MMClips>0</MMClips>
  <ScaleCrop>false</ScaleCrop>
  <HeadingPairs>
    <vt:vector size="4" baseType="variant">
      <vt:variant>
        <vt:lpstr>سمة</vt:lpstr>
      </vt:variant>
      <vt:variant>
        <vt:i4>1</vt:i4>
      </vt:variant>
      <vt:variant>
        <vt:lpstr>عناوين الشرائح</vt:lpstr>
      </vt:variant>
      <vt:variant>
        <vt:i4>27</vt:i4>
      </vt:variant>
    </vt:vector>
  </HeadingPairs>
  <TitlesOfParts>
    <vt:vector size="28" baseType="lpstr">
      <vt:lpstr>سمة Office</vt:lpstr>
      <vt:lpstr>Web Cache</vt:lpstr>
      <vt:lpstr>Introduction</vt:lpstr>
      <vt:lpstr>The Expected gains</vt:lpstr>
      <vt:lpstr>Basic Flow Without Cache</vt:lpstr>
      <vt:lpstr>This Is Ok If…..</vt:lpstr>
      <vt:lpstr>Flow With Cache</vt:lpstr>
      <vt:lpstr>Classification of caches according to the location </vt:lpstr>
      <vt:lpstr>Browser Cache</vt:lpstr>
      <vt:lpstr>Proxy Cache</vt:lpstr>
      <vt:lpstr>Gateway Cache</vt:lpstr>
      <vt:lpstr>Content Delivery Network (CDN)</vt:lpstr>
      <vt:lpstr>Types of Caches</vt:lpstr>
      <vt:lpstr>Normal (regular cache)proxy</vt:lpstr>
      <vt:lpstr>Transparent Proxy </vt:lpstr>
      <vt:lpstr>Advantage &amp; Disadvantage of use transparent proxy</vt:lpstr>
      <vt:lpstr>Advantage &amp; Disadvantage (continued…)</vt:lpstr>
      <vt:lpstr>Reverse Proxy: </vt:lpstr>
      <vt:lpstr>  Adaptive Web Caching </vt:lpstr>
      <vt:lpstr> Active Caching </vt:lpstr>
      <vt:lpstr>Higher Level Caching</vt:lpstr>
      <vt:lpstr>SQUID (continued…)</vt:lpstr>
      <vt:lpstr>Architecture of Squid</vt:lpstr>
      <vt:lpstr>الشريحة 23</vt:lpstr>
      <vt:lpstr>Hierarchical Caching</vt:lpstr>
      <vt:lpstr>Cache control</vt:lpstr>
      <vt:lpstr>الشريحة 26</vt:lpstr>
      <vt:lpstr>Thank you for listening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 Cache</dc:title>
  <dc:creator>k.alsofy</dc:creator>
  <cp:lastModifiedBy>k.alsofy</cp:lastModifiedBy>
  <cp:revision>168</cp:revision>
  <dcterms:created xsi:type="dcterms:W3CDTF">2013-10-22T01:43:11Z</dcterms:created>
  <dcterms:modified xsi:type="dcterms:W3CDTF">2013-10-27T05:32:59Z</dcterms:modified>
</cp:coreProperties>
</file>